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424" r:id="rId4"/>
    <p:sldMasterId id="2147484435" r:id="rId5"/>
  </p:sldMasterIdLst>
  <p:notesMasterIdLst>
    <p:notesMasterId r:id="rId34"/>
  </p:notesMasterIdLst>
  <p:handoutMasterIdLst>
    <p:handoutMasterId r:id="rId35"/>
  </p:handoutMasterIdLst>
  <p:sldIdLst>
    <p:sldId id="396" r:id="rId6"/>
    <p:sldId id="334" r:id="rId7"/>
    <p:sldId id="409" r:id="rId8"/>
    <p:sldId id="378" r:id="rId9"/>
    <p:sldId id="418" r:id="rId10"/>
    <p:sldId id="429" r:id="rId11"/>
    <p:sldId id="439" r:id="rId12"/>
    <p:sldId id="438" r:id="rId13"/>
    <p:sldId id="431" r:id="rId14"/>
    <p:sldId id="419" r:id="rId15"/>
    <p:sldId id="432" r:id="rId16"/>
    <p:sldId id="437" r:id="rId17"/>
    <p:sldId id="433" r:id="rId18"/>
    <p:sldId id="422" r:id="rId19"/>
    <p:sldId id="436" r:id="rId20"/>
    <p:sldId id="423" r:id="rId21"/>
    <p:sldId id="440" r:id="rId22"/>
    <p:sldId id="441" r:id="rId23"/>
    <p:sldId id="427" r:id="rId24"/>
    <p:sldId id="442" r:id="rId25"/>
    <p:sldId id="408" r:id="rId26"/>
    <p:sldId id="417" r:id="rId27"/>
    <p:sldId id="381" r:id="rId28"/>
    <p:sldId id="380" r:id="rId29"/>
    <p:sldId id="382" r:id="rId30"/>
    <p:sldId id="410" r:id="rId31"/>
    <p:sldId id="407" r:id="rId32"/>
    <p:sldId id="430" r:id="rId3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MS PGothic" charset="-128"/>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p:defaultTextStyle>
  <p:extLst>
    <p:ext uri="{EFAFB233-063F-42B5-8137-9DF3F51BA10A}">
      <p15:sldGuideLst xmlns:p15="http://schemas.microsoft.com/office/powerpoint/2012/main">
        <p15:guide id="1" orient="horz" pos="2952" userDrawn="1">
          <p15:clr>
            <a:srgbClr val="A4A3A4"/>
          </p15:clr>
        </p15:guide>
        <p15:guide id="2" pos="3840" userDrawn="1">
          <p15:clr>
            <a:srgbClr val="A4A3A4"/>
          </p15:clr>
        </p15:guide>
        <p15:guide id="4" pos="7552" userDrawn="1">
          <p15:clr>
            <a:srgbClr val="A4A3A4"/>
          </p15:clr>
        </p15:guide>
        <p15:guide id="5" orient="horz" pos="4104" userDrawn="1">
          <p15:clr>
            <a:srgbClr val="A4A3A4"/>
          </p15:clr>
        </p15:guide>
        <p15:guide id="6" orient="horz" pos="4176" userDrawn="1">
          <p15:clr>
            <a:srgbClr val="A4A3A4"/>
          </p15:clr>
        </p15:guide>
        <p15:guide id="7" pos="128" userDrawn="1">
          <p15:clr>
            <a:srgbClr val="A4A3A4"/>
          </p15:clr>
        </p15:guide>
        <p15:guide id="9" orient="horz" pos="1128" userDrawn="1">
          <p15:clr>
            <a:srgbClr val="A4A3A4"/>
          </p15:clr>
        </p15:guide>
        <p15:guide id="10" orient="horz" pos="2832" userDrawn="1">
          <p15:clr>
            <a:srgbClr val="A4A3A4"/>
          </p15:clr>
        </p15:guide>
        <p15:guide id="11" pos="6624" userDrawn="1">
          <p15:clr>
            <a:srgbClr val="A4A3A4"/>
          </p15:clr>
        </p15:guide>
        <p15:guide id="12" pos="4064" userDrawn="1">
          <p15:clr>
            <a:srgbClr val="A4A3A4"/>
          </p15:clr>
        </p15:guide>
        <p15:guide id="13" pos="4128" userDrawn="1">
          <p15:clr>
            <a:srgbClr val="A4A3A4"/>
          </p15:clr>
        </p15:guide>
        <p15:guide id="14" pos="4224" userDrawn="1">
          <p15:clr>
            <a:srgbClr val="A4A3A4"/>
          </p15:clr>
        </p15:guide>
        <p15:guide id="15" orient="horz" pos="3024" userDrawn="1">
          <p15:clr>
            <a:srgbClr val="A4A3A4"/>
          </p15:clr>
        </p15:guide>
        <p15:guide id="16" pos="6688" userDrawn="1">
          <p15:clr>
            <a:srgbClr val="A4A3A4"/>
          </p15:clr>
        </p15:guide>
        <p15:guide id="17" pos="684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FFFFFF"/>
    <a:srgbClr val="0000FF"/>
    <a:srgbClr val="FFCC66"/>
    <a:srgbClr val="3333CC"/>
    <a:srgbClr val="002A00"/>
    <a:srgbClr val="008400"/>
    <a:srgbClr val="2D8B75"/>
    <a:srgbClr val="92BBFA"/>
    <a:srgbClr val="FF33CC"/>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55" autoAdjust="0"/>
    <p:restoredTop sz="58703" autoAdjust="0"/>
  </p:normalViewPr>
  <p:slideViewPr>
    <p:cSldViewPr snapToGrid="0">
      <p:cViewPr varScale="1">
        <p:scale>
          <a:sx n="95" d="100"/>
          <a:sy n="95" d="100"/>
        </p:scale>
        <p:origin x="2500" y="68"/>
      </p:cViewPr>
      <p:guideLst>
        <p:guide orient="horz" pos="2952"/>
        <p:guide pos="3840"/>
        <p:guide pos="7552"/>
        <p:guide orient="horz" pos="4104"/>
        <p:guide orient="horz" pos="4176"/>
        <p:guide pos="128"/>
        <p:guide orient="horz" pos="1128"/>
        <p:guide orient="horz" pos="2832"/>
        <p:guide pos="6624"/>
        <p:guide pos="4064"/>
        <p:guide pos="4128"/>
        <p:guide pos="4224"/>
        <p:guide orient="horz" pos="3024"/>
        <p:guide pos="6688"/>
        <p:guide pos="6848"/>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handoutMaster" Target="handoutMasters/handoutMaster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huler, Jason M. (KSC-UBE00)" userId="4507bbd2-8ad1-44d0-9b2f-7c8496f8e428" providerId="ADAL" clId="{941BA689-B488-40BC-A7E3-983EC77D33F7}"/>
    <pc:docChg chg="custSel modSld">
      <pc:chgData name="Schuler, Jason M. (KSC-UBE00)" userId="4507bbd2-8ad1-44d0-9b2f-7c8496f8e428" providerId="ADAL" clId="{941BA689-B488-40BC-A7E3-983EC77D33F7}" dt="2021-10-29T13:40:10.314" v="1" actId="27636"/>
      <pc:docMkLst>
        <pc:docMk/>
      </pc:docMkLst>
      <pc:sldChg chg="modNotes">
        <pc:chgData name="Schuler, Jason M. (KSC-UBE00)" userId="4507bbd2-8ad1-44d0-9b2f-7c8496f8e428" providerId="ADAL" clId="{941BA689-B488-40BC-A7E3-983EC77D33F7}" dt="2021-10-29T13:40:10.314" v="1" actId="27636"/>
        <pc:sldMkLst>
          <pc:docMk/>
          <pc:sldMk cId="2900667393" sldId="334"/>
        </pc:sldMkLst>
      </pc:sldChg>
      <pc:sldChg chg="modNotes">
        <pc:chgData name="Schuler, Jason M. (KSC-UBE00)" userId="4507bbd2-8ad1-44d0-9b2f-7c8496f8e428" providerId="ADAL" clId="{941BA689-B488-40BC-A7E3-983EC77D33F7}" dt="2021-10-29T13:40:08.787" v="0" actId="27636"/>
        <pc:sldMkLst>
          <pc:docMk/>
          <pc:sldMk cId="3886642968" sldId="396"/>
        </pc:sldMkLst>
      </pc:sldChg>
    </pc:docChg>
  </pc:docChgLst>
  <pc:docChgLst>
    <pc:chgData name="Schuler, Jason M. (KSC-UBE00)" userId="4507bbd2-8ad1-44d0-9b2f-7c8496f8e428" providerId="ADAL" clId="{F67972C0-2BC3-4205-B161-19E49CD21446}"/>
    <pc:docChg chg="delSld">
      <pc:chgData name="Schuler, Jason M. (KSC-UBE00)" userId="4507bbd2-8ad1-44d0-9b2f-7c8496f8e428" providerId="ADAL" clId="{F67972C0-2BC3-4205-B161-19E49CD21446}" dt="2023-10-17T14:45:47.931" v="0" actId="47"/>
      <pc:docMkLst>
        <pc:docMk/>
      </pc:docMkLst>
      <pc:sldChg chg="del">
        <pc:chgData name="Schuler, Jason M. (KSC-UBE00)" userId="4507bbd2-8ad1-44d0-9b2f-7c8496f8e428" providerId="ADAL" clId="{F67972C0-2BC3-4205-B161-19E49CD21446}" dt="2023-10-17T14:45:47.931" v="0" actId="47"/>
        <pc:sldMkLst>
          <pc:docMk/>
          <pc:sldMk cId="3027109881" sldId="384"/>
        </pc:sldMkLst>
      </pc:sldChg>
      <pc:sldChg chg="del">
        <pc:chgData name="Schuler, Jason M. (KSC-UBE00)" userId="4507bbd2-8ad1-44d0-9b2f-7c8496f8e428" providerId="ADAL" clId="{F67972C0-2BC3-4205-B161-19E49CD21446}" dt="2023-10-17T14:45:47.931" v="0" actId="47"/>
        <pc:sldMkLst>
          <pc:docMk/>
          <pc:sldMk cId="97219245" sldId="401"/>
        </pc:sldMkLst>
      </pc:sldChg>
      <pc:sldChg chg="del">
        <pc:chgData name="Schuler, Jason M. (KSC-UBE00)" userId="4507bbd2-8ad1-44d0-9b2f-7c8496f8e428" providerId="ADAL" clId="{F67972C0-2BC3-4205-B161-19E49CD21446}" dt="2023-10-17T14:45:47.931" v="0" actId="47"/>
        <pc:sldMkLst>
          <pc:docMk/>
          <pc:sldMk cId="2525374226" sldId="403"/>
        </pc:sldMkLst>
      </pc:sldChg>
      <pc:sldChg chg="del">
        <pc:chgData name="Schuler, Jason M. (KSC-UBE00)" userId="4507bbd2-8ad1-44d0-9b2f-7c8496f8e428" providerId="ADAL" clId="{F67972C0-2BC3-4205-B161-19E49CD21446}" dt="2023-10-17T14:45:47.931" v="0" actId="47"/>
        <pc:sldMkLst>
          <pc:docMk/>
          <pc:sldMk cId="582777884" sldId="443"/>
        </pc:sldMkLst>
      </pc:sldChg>
      <pc:sldChg chg="del">
        <pc:chgData name="Schuler, Jason M. (KSC-UBE00)" userId="4507bbd2-8ad1-44d0-9b2f-7c8496f8e428" providerId="ADAL" clId="{F67972C0-2BC3-4205-B161-19E49CD21446}" dt="2023-10-17T14:45:47.931" v="0" actId="47"/>
        <pc:sldMkLst>
          <pc:docMk/>
          <pc:sldMk cId="1290038131" sldId="444"/>
        </pc:sldMkLst>
      </pc:sldChg>
      <pc:sldChg chg="del">
        <pc:chgData name="Schuler, Jason M. (KSC-UBE00)" userId="4507bbd2-8ad1-44d0-9b2f-7c8496f8e428" providerId="ADAL" clId="{F67972C0-2BC3-4205-B161-19E49CD21446}" dt="2023-10-17T14:45:47.931" v="0" actId="47"/>
        <pc:sldMkLst>
          <pc:docMk/>
          <pc:sldMk cId="854749982" sldId="445"/>
        </pc:sldMkLst>
      </pc:sldChg>
      <pc:sldChg chg="del">
        <pc:chgData name="Schuler, Jason M. (KSC-UBE00)" userId="4507bbd2-8ad1-44d0-9b2f-7c8496f8e428" providerId="ADAL" clId="{F67972C0-2BC3-4205-B161-19E49CD21446}" dt="2023-10-17T14:45:47.931" v="0" actId="47"/>
        <pc:sldMkLst>
          <pc:docMk/>
          <pc:sldMk cId="1438754329" sldId="44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F277E75D-796E-544A-918E-932386311232}" type="datetimeFigureOut">
              <a:rPr lang="en-US"/>
              <a:pPr>
                <a:defRPr/>
              </a:pPr>
              <a:t>10/17/2023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a:defRPr/>
            </a:pPr>
            <a:fld id="{CEB6B351-6F3D-EC46-A184-8530CFA3CBE7}" type="slidenum">
              <a:rPr lang="en-US"/>
              <a:pPr>
                <a:defRPr/>
              </a:pPr>
              <a:t>‹#›</a:t>
            </a:fld>
            <a:endParaRPr lang="en-US"/>
          </a:p>
        </p:txBody>
      </p:sp>
    </p:spTree>
    <p:extLst>
      <p:ext uri="{BB962C8B-B14F-4D97-AF65-F5344CB8AC3E}">
        <p14:creationId xmlns:p14="http://schemas.microsoft.com/office/powerpoint/2010/main" val="29066430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charset="0"/>
              </a:defRPr>
            </a:lvl1pPr>
          </a:lstStyle>
          <a:p>
            <a:pPr>
              <a:defRPr/>
            </a:pPr>
            <a:fld id="{4DFE72E3-EEB0-5E49-804D-DD1262D95E69}" type="datetimeFigureOut">
              <a:rPr lang="en-US" altLang="x-none"/>
              <a:pPr>
                <a:defRPr/>
              </a:pPr>
              <a:t>10/17/2023</a:t>
            </a:fld>
            <a:endParaRPr lang="en-US" altLang="x-none"/>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charset="0"/>
              </a:defRPr>
            </a:lvl1pPr>
          </a:lstStyle>
          <a:p>
            <a:pPr>
              <a:defRPr/>
            </a:pPr>
            <a:fld id="{83AEBCAE-0345-1F4B-AF5B-AFC84B023E8C}" type="slidenum">
              <a:rPr lang="en-US" altLang="x-none"/>
              <a:pPr>
                <a:defRPr/>
              </a:pPr>
              <a:t>‹#›</a:t>
            </a:fld>
            <a:endParaRPr lang="en-US" altLang="x-none"/>
          </a:p>
        </p:txBody>
      </p:sp>
    </p:spTree>
    <p:extLst>
      <p:ext uri="{BB962C8B-B14F-4D97-AF65-F5344CB8AC3E}">
        <p14:creationId xmlns:p14="http://schemas.microsoft.com/office/powerpoint/2010/main" val="37946341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600" dirty="0"/>
              <a:t>Good Morning</a:t>
            </a:r>
            <a:r>
              <a:rPr lang="en-US" sz="1600" baseline="0" dirty="0"/>
              <a:t>, I’m Jason Schuler. </a:t>
            </a:r>
          </a:p>
          <a:p>
            <a:endParaRPr lang="en-US" sz="1600" baseline="0" dirty="0"/>
          </a:p>
          <a:p>
            <a:r>
              <a:rPr lang="en-US" sz="1600" baseline="0" dirty="0"/>
              <a:t>Here to present the ISRU Pilot Excavator project. </a:t>
            </a:r>
          </a:p>
          <a:p>
            <a:endParaRPr lang="en-US" sz="1600" baseline="0" dirty="0"/>
          </a:p>
          <a:p>
            <a:r>
              <a:rPr lang="en-US" sz="1600" baseline="0" dirty="0"/>
              <a:t>Want to thank Drew Smith for being the moderator today …</a:t>
            </a:r>
          </a:p>
          <a:p>
            <a:endParaRPr lang="en-US" sz="1600" baseline="0" dirty="0"/>
          </a:p>
          <a:p>
            <a:r>
              <a:rPr lang="en-US" sz="1600" baseline="0" dirty="0"/>
              <a:t>FY21 was the projects first year and I am excited to share with you all the excellent progress our team has made. </a:t>
            </a:r>
          </a:p>
        </p:txBody>
      </p:sp>
      <p:sp>
        <p:nvSpPr>
          <p:cNvPr id="4" name="Slide Number Placeholder 3"/>
          <p:cNvSpPr>
            <a:spLocks noGrp="1"/>
          </p:cNvSpPr>
          <p:nvPr>
            <p:ph type="sldNum" sz="quarter" idx="10"/>
          </p:nvPr>
        </p:nvSpPr>
        <p:spPr/>
        <p:txBody>
          <a:bodyPr/>
          <a:lstStyle/>
          <a:p>
            <a:fld id="{041DDCF2-9B85-7E48-A229-6803093FC2E2}" type="slidenum">
              <a:rPr lang="en-US" smtClean="0"/>
              <a:t>1</a:t>
            </a:fld>
            <a:endParaRPr lang="en-US"/>
          </a:p>
        </p:txBody>
      </p:sp>
    </p:spTree>
    <p:extLst>
      <p:ext uri="{BB962C8B-B14F-4D97-AF65-F5344CB8AC3E}">
        <p14:creationId xmlns:p14="http://schemas.microsoft.com/office/powerpoint/2010/main" val="3890763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r>
              <a:rPr lang="en-US" dirty="0"/>
              <a:t> -</a:t>
            </a:r>
            <a:r>
              <a:rPr lang="en-US" baseline="0" dirty="0"/>
              <a:t>  </a:t>
            </a:r>
            <a:r>
              <a:rPr lang="en-US" dirty="0"/>
              <a:t>ISRU Pilot</a:t>
            </a:r>
            <a:r>
              <a:rPr lang="en-US" baseline="0" dirty="0"/>
              <a:t> Excavator as you might have guessed is a Robotic Excavator scaled for a lunar surface demonstration via a CLPS mission. </a:t>
            </a:r>
          </a:p>
          <a:p>
            <a:r>
              <a:rPr lang="en-US" dirty="0"/>
              <a:t> -  We</a:t>
            </a:r>
            <a:r>
              <a:rPr lang="en-US" baseline="0" dirty="0"/>
              <a:t> are called the ISRU Pilot Excavator because we are demonstrating the surface operations necessary to supply a future ISRU Pilot Plant with the regolith needed to produce oxygen.</a:t>
            </a:r>
          </a:p>
          <a:p>
            <a:r>
              <a:rPr lang="en-US" baseline="0" dirty="0"/>
              <a:t> -  There are some key technical capabilities needed to do this. </a:t>
            </a:r>
          </a:p>
          <a:p>
            <a:r>
              <a:rPr lang="en-US" baseline="0" dirty="0"/>
              <a:t>	-First, is the ability to excavate regolith in low-gravity. This is not trivial because the techniques we use here on Earth rely on massive vehicles with tremendous weight to counter-act the forces of excavation. Launching things to the moon is expensive and we cant afford to be inefficient with mass so we have developed a method of excavation that does not rely on traction. Meaning we can excavate significant amounts of regolith with very low-mass excavators on the surface of the moon. </a:t>
            </a:r>
          </a:p>
          <a:p>
            <a:r>
              <a:rPr lang="en-US" baseline="0" dirty="0"/>
              <a:t>	</a:t>
            </a:r>
          </a:p>
          <a:p>
            <a:r>
              <a:rPr lang="en-US" baseline="0" dirty="0"/>
              <a:t>	-The way we do this is by placing our digging tools, called bucket drums, on either end of the excavator and having them dig simultaneously but in opposing directions. This reacts the bulk of the excavation forces on the drums against each other instead of the tractive force of the mobility system. </a:t>
            </a:r>
          </a:p>
          <a:p>
            <a:endParaRPr lang="en-US" baseline="0" dirty="0"/>
          </a:p>
          <a:p>
            <a:r>
              <a:rPr lang="en-US" baseline="0" dirty="0"/>
              <a:t>	- Bucket drums themselves are an innovative excavation tool. They have a series of scoops staggered around the circumference of a hollow drum. The small scoops reduce the instantaneous excavation forces as compared to a single blade of equivalent width. Once the regolith enters a scoop, it travels down an internal baffle system that captures the regolith inside the drum. Once full, the drum holds the regolith inside while it is transported to its destination, where the drum is then rotated in the opposite direction and the regolith flows back out of the same scoops.</a:t>
            </a:r>
          </a:p>
          <a:p>
            <a:endParaRPr lang="en-US" baseline="0" dirty="0"/>
          </a:p>
          <a:p>
            <a:r>
              <a:rPr lang="en-US" baseline="0" dirty="0"/>
              <a:t>	- Excavators such as this are a new class of robotic surface vehicles for NASA.  Rovers on Mars are amazing robotic scientists, and this will be our first robotic construction worker. A very simple and robust robot with a  single job to perform over and over.  </a:t>
            </a:r>
          </a:p>
          <a:p>
            <a:r>
              <a:rPr lang="en-US" baseline="0" dirty="0"/>
              <a:t> </a:t>
            </a:r>
          </a:p>
          <a:p>
            <a:r>
              <a:rPr lang="en-US" baseline="0" dirty="0"/>
              <a:t>	- We have to travel longer distances in shorter amounts of time and collect orders of magnitude more regolith. </a:t>
            </a:r>
          </a:p>
          <a:p>
            <a:endParaRPr lang="en-US" baseline="0" dirty="0"/>
          </a:p>
          <a:p>
            <a:r>
              <a:rPr lang="en-US" baseline="0" dirty="0"/>
              <a:t>	- We will be operating in very dusty conditions and need dust tolerant methods to recharge our battery and provide thermal control. </a:t>
            </a:r>
          </a:p>
          <a:p>
            <a:r>
              <a:rPr lang="en-US" baseline="0" dirty="0"/>
              <a:t>	</a:t>
            </a:r>
          </a:p>
          <a:p>
            <a:r>
              <a:rPr lang="en-US" baseline="0" dirty="0"/>
              <a:t>	- And we will operate the excavator in a supervised autonomous fashion in order to keep a high rate of excavation. </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2</a:t>
            </a:fld>
            <a:endParaRPr lang="en-US" altLang="x-none" dirty="0"/>
          </a:p>
        </p:txBody>
      </p:sp>
    </p:spTree>
    <p:extLst>
      <p:ext uri="{BB962C8B-B14F-4D97-AF65-F5344CB8AC3E}">
        <p14:creationId xmlns:p14="http://schemas.microsoft.com/office/powerpoint/2010/main" val="919534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3</a:t>
            </a:fld>
            <a:endParaRPr lang="en-US" altLang="x-none"/>
          </a:p>
        </p:txBody>
      </p:sp>
    </p:spTree>
    <p:extLst>
      <p:ext uri="{BB962C8B-B14F-4D97-AF65-F5344CB8AC3E}">
        <p14:creationId xmlns:p14="http://schemas.microsoft.com/office/powerpoint/2010/main" val="1743627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We</a:t>
            </a:r>
            <a:r>
              <a:rPr lang="en-US" baseline="0" dirty="0"/>
              <a:t> have a signed PCD and are working on the Project Plan. The text shown here in blue are draft additions to the project plan. </a:t>
            </a:r>
            <a:endParaRPr lang="en-US" dirty="0"/>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4</a:t>
            </a:fld>
            <a:endParaRPr lang="en-US" altLang="x-none"/>
          </a:p>
        </p:txBody>
      </p:sp>
    </p:spTree>
    <p:extLst>
      <p:ext uri="{BB962C8B-B14F-4D97-AF65-F5344CB8AC3E}">
        <p14:creationId xmlns:p14="http://schemas.microsoft.com/office/powerpoint/2010/main" val="3759443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5</a:t>
            </a:fld>
            <a:endParaRPr lang="en-US" altLang="x-none"/>
          </a:p>
        </p:txBody>
      </p:sp>
    </p:spTree>
    <p:extLst>
      <p:ext uri="{BB962C8B-B14F-4D97-AF65-F5344CB8AC3E}">
        <p14:creationId xmlns:p14="http://schemas.microsoft.com/office/powerpoint/2010/main" val="2078032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8</a:t>
            </a:fld>
            <a:endParaRPr lang="en-US" altLang="x-none"/>
          </a:p>
        </p:txBody>
      </p:sp>
    </p:spTree>
    <p:extLst>
      <p:ext uri="{BB962C8B-B14F-4D97-AF65-F5344CB8AC3E}">
        <p14:creationId xmlns:p14="http://schemas.microsoft.com/office/powerpoint/2010/main" val="1967039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9</a:t>
            </a:fld>
            <a:endParaRPr lang="en-US" altLang="x-none"/>
          </a:p>
        </p:txBody>
      </p:sp>
    </p:spTree>
    <p:extLst>
      <p:ext uri="{BB962C8B-B14F-4D97-AF65-F5344CB8AC3E}">
        <p14:creationId xmlns:p14="http://schemas.microsoft.com/office/powerpoint/2010/main" val="2578032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10</a:t>
            </a:fld>
            <a:endParaRPr lang="en-US" altLang="x-none"/>
          </a:p>
        </p:txBody>
      </p:sp>
    </p:spTree>
    <p:extLst>
      <p:ext uri="{BB962C8B-B14F-4D97-AF65-F5344CB8AC3E}">
        <p14:creationId xmlns:p14="http://schemas.microsoft.com/office/powerpoint/2010/main" val="4079154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11</a:t>
            </a:fld>
            <a:endParaRPr lang="en-US" altLang="x-none"/>
          </a:p>
        </p:txBody>
      </p:sp>
    </p:spTree>
    <p:extLst>
      <p:ext uri="{BB962C8B-B14F-4D97-AF65-F5344CB8AC3E}">
        <p14:creationId xmlns:p14="http://schemas.microsoft.com/office/powerpoint/2010/main" val="2604889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12</a:t>
            </a:fld>
            <a:endParaRPr lang="en-US" altLang="x-none"/>
          </a:p>
        </p:txBody>
      </p:sp>
    </p:spTree>
    <p:extLst>
      <p:ext uri="{BB962C8B-B14F-4D97-AF65-F5344CB8AC3E}">
        <p14:creationId xmlns:p14="http://schemas.microsoft.com/office/powerpoint/2010/main" val="516930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13</a:t>
            </a:fld>
            <a:endParaRPr lang="en-US" altLang="x-none"/>
          </a:p>
        </p:txBody>
      </p:sp>
    </p:spTree>
    <p:extLst>
      <p:ext uri="{BB962C8B-B14F-4D97-AF65-F5344CB8AC3E}">
        <p14:creationId xmlns:p14="http://schemas.microsoft.com/office/powerpoint/2010/main" val="2255507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14</a:t>
            </a:fld>
            <a:endParaRPr lang="en-US" altLang="x-none"/>
          </a:p>
        </p:txBody>
      </p:sp>
    </p:spTree>
    <p:extLst>
      <p:ext uri="{BB962C8B-B14F-4D97-AF65-F5344CB8AC3E}">
        <p14:creationId xmlns:p14="http://schemas.microsoft.com/office/powerpoint/2010/main" val="40491175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15</a:t>
            </a:fld>
            <a:endParaRPr lang="en-US" altLang="x-none"/>
          </a:p>
        </p:txBody>
      </p:sp>
    </p:spTree>
    <p:extLst>
      <p:ext uri="{BB962C8B-B14F-4D97-AF65-F5344CB8AC3E}">
        <p14:creationId xmlns:p14="http://schemas.microsoft.com/office/powerpoint/2010/main" val="3107771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16</a:t>
            </a:fld>
            <a:endParaRPr lang="en-US" altLang="x-none"/>
          </a:p>
        </p:txBody>
      </p:sp>
    </p:spTree>
    <p:extLst>
      <p:ext uri="{BB962C8B-B14F-4D97-AF65-F5344CB8AC3E}">
        <p14:creationId xmlns:p14="http://schemas.microsoft.com/office/powerpoint/2010/main" val="3171980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17</a:t>
            </a:fld>
            <a:endParaRPr lang="en-US" altLang="x-none"/>
          </a:p>
        </p:txBody>
      </p:sp>
    </p:spTree>
    <p:extLst>
      <p:ext uri="{BB962C8B-B14F-4D97-AF65-F5344CB8AC3E}">
        <p14:creationId xmlns:p14="http://schemas.microsoft.com/office/powerpoint/2010/main" val="3171980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18</a:t>
            </a:fld>
            <a:endParaRPr lang="en-US" altLang="x-none"/>
          </a:p>
        </p:txBody>
      </p:sp>
    </p:spTree>
    <p:extLst>
      <p:ext uri="{BB962C8B-B14F-4D97-AF65-F5344CB8AC3E}">
        <p14:creationId xmlns:p14="http://schemas.microsoft.com/office/powerpoint/2010/main" val="29312541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21</a:t>
            </a:fld>
            <a:endParaRPr lang="en-US" altLang="x-none"/>
          </a:p>
        </p:txBody>
      </p:sp>
    </p:spTree>
    <p:extLst>
      <p:ext uri="{BB962C8B-B14F-4D97-AF65-F5344CB8AC3E}">
        <p14:creationId xmlns:p14="http://schemas.microsoft.com/office/powerpoint/2010/main" val="33357322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22</a:t>
            </a:fld>
            <a:endParaRPr lang="en-US" altLang="x-none"/>
          </a:p>
        </p:txBody>
      </p:sp>
    </p:spTree>
    <p:extLst>
      <p:ext uri="{BB962C8B-B14F-4D97-AF65-F5344CB8AC3E}">
        <p14:creationId xmlns:p14="http://schemas.microsoft.com/office/powerpoint/2010/main" val="34936828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23</a:t>
            </a:fld>
            <a:endParaRPr lang="en-US" altLang="x-none"/>
          </a:p>
        </p:txBody>
      </p:sp>
    </p:spTree>
    <p:extLst>
      <p:ext uri="{BB962C8B-B14F-4D97-AF65-F5344CB8AC3E}">
        <p14:creationId xmlns:p14="http://schemas.microsoft.com/office/powerpoint/2010/main" val="5989570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24</a:t>
            </a:fld>
            <a:endParaRPr lang="en-US" altLang="x-none"/>
          </a:p>
        </p:txBody>
      </p:sp>
    </p:spTree>
    <p:extLst>
      <p:ext uri="{BB962C8B-B14F-4D97-AF65-F5344CB8AC3E}">
        <p14:creationId xmlns:p14="http://schemas.microsoft.com/office/powerpoint/2010/main" val="18387481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25</a:t>
            </a:fld>
            <a:endParaRPr lang="en-US" altLang="x-none"/>
          </a:p>
        </p:txBody>
      </p:sp>
    </p:spTree>
    <p:extLst>
      <p:ext uri="{BB962C8B-B14F-4D97-AF65-F5344CB8AC3E}">
        <p14:creationId xmlns:p14="http://schemas.microsoft.com/office/powerpoint/2010/main" val="9193246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26</a:t>
            </a:fld>
            <a:endParaRPr lang="en-US" altLang="x-none"/>
          </a:p>
        </p:txBody>
      </p:sp>
    </p:spTree>
    <p:extLst>
      <p:ext uri="{BB962C8B-B14F-4D97-AF65-F5344CB8AC3E}">
        <p14:creationId xmlns:p14="http://schemas.microsoft.com/office/powerpoint/2010/main" val="22416364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3AEBCAE-0345-1F4B-AF5B-AFC84B023E8C}" type="slidenum">
              <a:rPr lang="en-US" altLang="x-none" smtClean="0"/>
              <a:pPr>
                <a:defRPr/>
              </a:pPr>
              <a:t>27</a:t>
            </a:fld>
            <a:endParaRPr lang="en-US" altLang="x-none"/>
          </a:p>
        </p:txBody>
      </p:sp>
    </p:spTree>
    <p:extLst>
      <p:ext uri="{BB962C8B-B14F-4D97-AF65-F5344CB8AC3E}">
        <p14:creationId xmlns:p14="http://schemas.microsoft.com/office/powerpoint/2010/main" val="2414374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lvl1pPr>
              <a:defRPr sz="3200" b="1" i="0" baseline="0">
                <a:solidFill>
                  <a:schemeClr val="bg1"/>
                </a:solidFill>
                <a:latin typeface="Arial Bold" charset="0"/>
              </a:defRPr>
            </a:lvl1p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sz="2400" baseline="0">
                <a:solidFill>
                  <a:schemeClr val="bg1"/>
                </a:solidFill>
                <a:latin typeface="Arial"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6"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solidFill>
                  <a:schemeClr val="bg1">
                    <a:lumMod val="95000"/>
                    <a:lumOff val="5000"/>
                  </a:schemeClr>
                </a:solidFill>
                <a:latin typeface="Arial" charset="0"/>
              </a:rPr>
              <a:pPr>
                <a:defRPr/>
              </a:pPr>
              <a:t>‹#›</a:t>
            </a:fld>
            <a:endParaRPr lang="uk-UA" sz="1200">
              <a:solidFill>
                <a:schemeClr val="bg1">
                  <a:lumMod val="95000"/>
                  <a:lumOff val="5000"/>
                </a:schemeClr>
              </a:solidFill>
            </a:endParaRP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Mid Year Review</a:t>
            </a:r>
            <a:endParaRPr lang="en-US" sz="800">
              <a:solidFill>
                <a:schemeClr val="bg1"/>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34067" y="0"/>
            <a:ext cx="9144000" cy="1066800"/>
          </a:xfrm>
          <a:prstGeom prst="rect">
            <a:avLst/>
          </a:prstGeom>
        </p:spPr>
        <p:txBody>
          <a:bodyPr anchor="ctr"/>
          <a:lstStyle>
            <a:lvl1pPr>
              <a:defRPr sz="2400" baseline="0">
                <a:solidFill>
                  <a:schemeClr val="bg1"/>
                </a:solidFill>
                <a:latin typeface="Arial Bold" charset="0"/>
              </a:defRPr>
            </a:lvl1pPr>
          </a:lstStyle>
          <a:p>
            <a:r>
              <a:rPr lang="en-US"/>
              <a:t>Click to edit Master title style</a:t>
            </a:r>
          </a:p>
        </p:txBody>
      </p:sp>
      <p:sp>
        <p:nvSpPr>
          <p:cNvPr id="3" name="Content Placeholder 2"/>
          <p:cNvSpPr>
            <a:spLocks noGrp="1"/>
          </p:cNvSpPr>
          <p:nvPr>
            <p:ph idx="1"/>
          </p:nvPr>
        </p:nvSpPr>
        <p:spPr>
          <a:xfrm>
            <a:off x="609600" y="1600200"/>
            <a:ext cx="10972800" cy="1664558"/>
          </a:xfrm>
          <a:prstGeom prst="rect">
            <a:avLst/>
          </a:prstGeom>
        </p:spPr>
        <p:txBody>
          <a:bodyPr>
            <a:noAutofit/>
          </a:bodyPr>
          <a:lstStyle>
            <a:lvl1pPr marL="0" indent="0">
              <a:lnSpc>
                <a:spcPct val="95000"/>
              </a:lnSpc>
              <a:spcBef>
                <a:spcPts val="1000"/>
              </a:spcBef>
              <a:buFontTx/>
              <a:buNone/>
              <a:tabLst/>
              <a:defRPr sz="1800" b="1" i="0" baseline="0">
                <a:solidFill>
                  <a:schemeClr val="bg1"/>
                </a:solidFill>
                <a:latin typeface="arial" charset="0"/>
              </a:defRPr>
            </a:lvl1pPr>
            <a:lvl2pPr marL="279400" indent="-165100">
              <a:lnSpc>
                <a:spcPct val="95000"/>
              </a:lnSpc>
              <a:spcBef>
                <a:spcPts val="500"/>
              </a:spcBef>
              <a:buFont typeface="Arial" charset="0"/>
              <a:buChar char="•"/>
              <a:tabLst/>
              <a:defRPr sz="1800" baseline="0">
                <a:solidFill>
                  <a:schemeClr val="bg1"/>
                </a:solidFill>
                <a:latin typeface="arial" charset="0"/>
              </a:defRPr>
            </a:lvl2pPr>
            <a:lvl3pPr marL="571500" indent="-228600">
              <a:lnSpc>
                <a:spcPct val="95000"/>
              </a:lnSpc>
              <a:spcBef>
                <a:spcPts val="500"/>
              </a:spcBef>
              <a:buFont typeface=".AppleSystemUIFont" charset="-120"/>
              <a:buChar char="‒"/>
              <a:tabLst/>
              <a:defRPr sz="1800" baseline="0">
                <a:solidFill>
                  <a:schemeClr val="bg1"/>
                </a:solidFill>
                <a:latin typeface="arial" charset="0"/>
              </a:defRPr>
            </a:lvl3pPr>
            <a:lvl4pPr>
              <a:lnSpc>
                <a:spcPct val="95000"/>
              </a:lnSpc>
              <a:spcBef>
                <a:spcPts val="500"/>
              </a:spcBef>
              <a:defRPr sz="1800" baseline="0">
                <a:solidFill>
                  <a:schemeClr val="bg1"/>
                </a:solidFill>
                <a:latin typeface="arial" charset="0"/>
              </a:defRPr>
            </a:lvl4pPr>
            <a:lvl5pPr>
              <a:lnSpc>
                <a:spcPct val="95000"/>
              </a:lnSpc>
              <a:spcBef>
                <a:spcPts val="500"/>
              </a:spcBef>
              <a:defRPr sz="1800" baseline="0">
                <a:solidFill>
                  <a:schemeClr val="bg1"/>
                </a:solidFill>
                <a:latin typeface="arial"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
        <p:nvSpPr>
          <p:cNvPr id="5" name="TextBox 4"/>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Mid Year Review</a:t>
            </a:r>
            <a:endParaRPr lang="en-US" sz="800">
              <a:solidFill>
                <a:schemeClr val="bg1"/>
              </a:solidFill>
            </a:endParaRPr>
          </a:p>
        </p:txBody>
      </p:sp>
    </p:spTree>
  </p:cSld>
  <p:clrMapOvr>
    <a:masterClrMapping/>
  </p:clrMapOvr>
  <p:extLst>
    <p:ext uri="{DCECCB84-F9BA-43D5-87BE-67443E8EF086}">
      <p15:sldGuideLst xmlns:p15="http://schemas.microsoft.com/office/powerpoint/2012/main">
        <p15:guide id="1" orient="horz" pos="816" userDrawn="1">
          <p15:clr>
            <a:srgbClr val="FBAE40"/>
          </p15:clr>
        </p15:guide>
        <p15:guide id="2" pos="3840" userDrawn="1">
          <p15:clr>
            <a:srgbClr val="FBAE40"/>
          </p15:clr>
        </p15:guide>
        <p15:guide id="3" pos="67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a:xfrm>
            <a:off x="609600" y="6173788"/>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6" name="Footer Placeholder 4"/>
          <p:cNvSpPr>
            <a:spLocks noGrp="1"/>
          </p:cNvSpPr>
          <p:nvPr>
            <p:ph type="ftr" sz="quarter" idx="11"/>
          </p:nvPr>
        </p:nvSpPr>
        <p:spPr>
          <a:xfrm>
            <a:off x="4064000" y="616192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Mid Year Review</a:t>
            </a:r>
            <a:endParaRPr lang="en-US" sz="800">
              <a:solidFill>
                <a:schemeClr val="bg1"/>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a:xfrm>
            <a:off x="609600" y="6126164"/>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8" name="Footer Placeholder 4"/>
          <p:cNvSpPr>
            <a:spLocks noGrp="1"/>
          </p:cNvSpPr>
          <p:nvPr>
            <p:ph type="ftr" sz="quarter" idx="11"/>
          </p:nvPr>
        </p:nvSpPr>
        <p:spPr>
          <a:xfrm>
            <a:off x="4165600" y="612616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10"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11" name="TextBox 10"/>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Mid Year Review</a:t>
            </a:r>
            <a:endParaRPr lang="en-US" sz="800">
              <a:solidFill>
                <a:schemeClr val="bg1"/>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800" baseline="0" smtClean="0">
                <a:solidFill>
                  <a:schemeClr val="tx1"/>
                </a:solidFill>
                <a:latin typeface="Arial" charset="0"/>
                <a:ea typeface=""/>
              </a:defRPr>
            </a:lvl1pPr>
          </a:lstStyle>
          <a:p>
            <a:pPr>
              <a:defRPr/>
            </a:pPr>
            <a:fld id="{75D13D49-2B6F-174C-9E1E-1013A06E5C50}" type="slidenum">
              <a:rPr lang="uk-UA" smtClean="0"/>
              <a:pPr>
                <a:defRPr/>
              </a:pPr>
              <a:t>‹#›</a:t>
            </a:fld>
            <a:endParaRPr lang="uk-UA"/>
          </a:p>
        </p:txBody>
      </p:sp>
      <p:sp>
        <p:nvSpPr>
          <p:cNvPr id="2" name="Title 1"/>
          <p:cNvSpPr>
            <a:spLocks noGrp="1"/>
          </p:cNvSpPr>
          <p:nvPr>
            <p:ph type="title"/>
          </p:nvPr>
        </p:nvSpPr>
        <p:spPr>
          <a:xfrm>
            <a:off x="1625600" y="0"/>
            <a:ext cx="9144000" cy="1066800"/>
          </a:xfrm>
          <a:prstGeom prst="rect">
            <a:avLst/>
          </a:prstGeom>
        </p:spPr>
        <p:txBody>
          <a:bodyPr anchor="ctr"/>
          <a:lstStyle>
            <a:lvl1pPr>
              <a:defRPr lang="en-US" sz="2400" baseline="0">
                <a:solidFill>
                  <a:schemeClr val="bg1"/>
                </a:solidFill>
                <a:latin typeface="Arial Bold" charset="0"/>
              </a:defRPr>
            </a:lvl1pPr>
          </a:lstStyle>
          <a:p>
            <a:pPr lvl="0"/>
            <a:r>
              <a:rPr lang="en-US"/>
              <a:t>Click to edit Master title style</a:t>
            </a: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FY18</a:t>
            </a:r>
            <a:r>
              <a:rPr lang="en-US" sz="800" baseline="0">
                <a:solidFill>
                  <a:schemeClr val="bg1"/>
                </a:solidFill>
              </a:rPr>
              <a:t> Mid Year Review</a:t>
            </a:r>
            <a:endParaRPr lang="en-US" sz="800">
              <a:solidFill>
                <a:schemeClr val="bg1"/>
              </a:solidFill>
            </a:endParaRPr>
          </a:p>
        </p:txBody>
      </p:sp>
      <p:sp>
        <p:nvSpPr>
          <p:cNvPr id="5" name="TextBox 4"/>
          <p:cNvSpPr txBox="1"/>
          <p:nvPr userDrawn="1"/>
        </p:nvSpPr>
        <p:spPr>
          <a:xfrm>
            <a:off x="1" y="6629400"/>
            <a:ext cx="2834105" cy="215444"/>
          </a:xfrm>
          <a:prstGeom prst="rect">
            <a:avLst/>
          </a:prstGeom>
          <a:noFill/>
        </p:spPr>
        <p:txBody>
          <a:bodyPr wrap="square" rtlCol="0">
            <a:spAutoFit/>
          </a:bodyPr>
          <a:lstStyle/>
          <a:p>
            <a:r>
              <a:rPr lang="en-US" sz="800">
                <a:solidFill>
                  <a:schemeClr val="tx1"/>
                </a:solidFill>
              </a:rPr>
              <a:t>GCD FY21</a:t>
            </a:r>
            <a:r>
              <a:rPr lang="en-US" sz="800" baseline="0">
                <a:solidFill>
                  <a:schemeClr val="tx1"/>
                </a:solidFill>
              </a:rPr>
              <a:t> Annual Review</a:t>
            </a:r>
            <a:endParaRPr lang="en-US" sz="800">
              <a:solidFill>
                <a:schemeClr val="tx1"/>
              </a:solidFill>
            </a:endParaRPr>
          </a:p>
        </p:txBody>
      </p:sp>
    </p:spTree>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1"/>
        </a:solidFill>
        <a:effectLst/>
      </p:bgPr>
    </p:bg>
    <p:spTree>
      <p:nvGrpSpPr>
        <p:cNvPr id="1" name=""/>
        <p:cNvGrpSpPr/>
        <p:nvPr/>
      </p:nvGrpSpPr>
      <p:grpSpPr>
        <a:xfrm>
          <a:off x="0" y="0"/>
          <a:ext cx="0" cy="0"/>
          <a:chOff x="0" y="0"/>
          <a:chExt cx="0" cy="0"/>
        </a:xfrm>
      </p:grpSpPr>
      <p:sp>
        <p:nvSpPr>
          <p:cNvPr id="5"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6" name="TextBox 5"/>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Mid Year Review</a:t>
            </a:r>
            <a:endParaRPr lang="en-US" sz="800">
              <a:solidFill>
                <a:schemeClr val="bg1"/>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1" y="1445127"/>
            <a:ext cx="4011084" cy="872288"/>
          </a:xfrm>
          <a:prstGeom prst="rect">
            <a:avLst/>
          </a:prstGeom>
        </p:spPr>
        <p:txBody>
          <a:bodyPr anchor="b"/>
          <a:lstStyle>
            <a:lvl1pPr algn="l">
              <a:defRPr sz="2000" b="1">
                <a:solidFill>
                  <a:schemeClr val="bg1"/>
                </a:solidFill>
              </a:defRPr>
            </a:lvl1pPr>
          </a:lstStyle>
          <a:p>
            <a:r>
              <a:rPr lang="en-US"/>
              <a:t>Click to edit Master title style</a:t>
            </a:r>
          </a:p>
        </p:txBody>
      </p:sp>
      <p:sp>
        <p:nvSpPr>
          <p:cNvPr id="3" name="Content Placeholder 2"/>
          <p:cNvSpPr>
            <a:spLocks noGrp="1"/>
          </p:cNvSpPr>
          <p:nvPr>
            <p:ph idx="1"/>
          </p:nvPr>
        </p:nvSpPr>
        <p:spPr>
          <a:xfrm>
            <a:off x="4766733" y="1445127"/>
            <a:ext cx="6815667" cy="4393616"/>
          </a:xfrm>
          <a:prstGeom prst="rect">
            <a:avLst/>
          </a:prstGeo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599" y="2500560"/>
            <a:ext cx="4011084" cy="3521328"/>
          </a:xfrm>
          <a:prstGeom prst="rect">
            <a:avLst/>
          </a:prstGeo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a:spLocks noGrp="1"/>
          </p:cNvSpPr>
          <p:nvPr>
            <p:ph type="sldNum" sz="quarter" idx="12"/>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Mid Year Review</a:t>
            </a:r>
            <a:endParaRPr lang="en-US" sz="800">
              <a:solidFill>
                <a:schemeClr val="bg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a:solidFill>
            <a:schemeClr val="tx1"/>
          </a:solidFill>
        </p:spPr>
        <p:txBody>
          <a:bodyPr anchor="b"/>
          <a:lstStyle>
            <a:lvl1pPr algn="l">
              <a:defRPr sz="2000" b="1">
                <a:solidFill>
                  <a:schemeClr val="bg1"/>
                </a:solidFill>
              </a:defRPr>
            </a:lvl1pPr>
          </a:lstStyle>
          <a:p>
            <a:r>
              <a:rPr lang="en-US"/>
              <a:t>Click to edit Master title style</a:t>
            </a:r>
          </a:p>
        </p:txBody>
      </p:sp>
      <p:sp>
        <p:nvSpPr>
          <p:cNvPr id="3" name="Picture Placeholder 2"/>
          <p:cNvSpPr>
            <a:spLocks noGrp="1"/>
          </p:cNvSpPr>
          <p:nvPr>
            <p:ph type="pic" idx="1"/>
          </p:nvPr>
        </p:nvSpPr>
        <p:spPr>
          <a:xfrm>
            <a:off x="2389717" y="1548063"/>
            <a:ext cx="7315200" cy="3179512"/>
          </a:xfrm>
          <a:prstGeom prst="rect">
            <a:avLst/>
          </a:prstGeom>
          <a:solidFill>
            <a:schemeClr val="tx1"/>
          </a:solidFill>
        </p:spPr>
        <p:txBody>
          <a:bodyPr rtlCol="0">
            <a:normAutofit/>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a:prstGeom prst="rect">
            <a:avLst/>
          </a:prstGeom>
          <a:solidFill>
            <a:schemeClr val="tx1"/>
          </a:solidFill>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Mid Year Review</a:t>
            </a:r>
            <a:endParaRPr lang="en-US" sz="800">
              <a:solidFill>
                <a:schemeClr val="bg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8" name="TextBox 7"/>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Mid Year Review</a:t>
            </a:r>
            <a:endParaRPr lang="en-US" sz="800">
              <a:solidFill>
                <a:schemeClr val="bg1"/>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lvl1pPr>
              <a:defRPr sz="3200" b="1" i="0" baseline="0">
                <a:solidFill>
                  <a:schemeClr val="bg1"/>
                </a:solidFill>
                <a:latin typeface="Arial Bold" charset="0"/>
              </a:defRPr>
            </a:lvl1p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sz="2400" baseline="0">
                <a:solidFill>
                  <a:schemeClr val="bg1"/>
                </a:solidFill>
                <a:latin typeface="Arial"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6"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solidFill>
                  <a:schemeClr val="bg1">
                    <a:lumMod val="95000"/>
                    <a:lumOff val="5000"/>
                  </a:schemeClr>
                </a:solidFill>
                <a:latin typeface="Arial" charset="0"/>
              </a:rPr>
              <a:pPr>
                <a:defRPr/>
              </a:pPr>
              <a:t>‹#›</a:t>
            </a:fld>
            <a:endParaRPr lang="uk-UA" sz="1200">
              <a:solidFill>
                <a:schemeClr val="bg1">
                  <a:lumMod val="95000"/>
                  <a:lumOff val="5000"/>
                </a:schemeClr>
              </a:solidFill>
            </a:endParaRP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a:t>
            </a:r>
            <a:r>
              <a:rPr lang="en-US" sz="800" baseline="0">
                <a:solidFill>
                  <a:schemeClr val="bg1"/>
                </a:solidFill>
              </a:rPr>
              <a:t> Annual Review</a:t>
            </a:r>
            <a:endParaRPr lang="en-US" sz="800">
              <a:solidFill>
                <a:schemeClr val="bg1"/>
              </a:solidFill>
            </a:endParaRPr>
          </a:p>
        </p:txBody>
      </p:sp>
    </p:spTree>
    <p:extLst>
      <p:ext uri="{BB962C8B-B14F-4D97-AF65-F5344CB8AC3E}">
        <p14:creationId xmlns:p14="http://schemas.microsoft.com/office/powerpoint/2010/main" val="70493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34067" y="0"/>
            <a:ext cx="9144000" cy="1066800"/>
          </a:xfrm>
          <a:prstGeom prst="rect">
            <a:avLst/>
          </a:prstGeom>
        </p:spPr>
        <p:txBody>
          <a:bodyPr anchor="ctr"/>
          <a:lstStyle>
            <a:lvl1pPr>
              <a:defRPr sz="2400" baseline="0">
                <a:solidFill>
                  <a:schemeClr val="bg1"/>
                </a:solidFill>
                <a:latin typeface="Arial Bold" charset="0"/>
              </a:defRPr>
            </a:lvl1pPr>
          </a:lstStyle>
          <a:p>
            <a:r>
              <a:rPr lang="en-US"/>
              <a:t>Click to edit Master title style</a:t>
            </a:r>
          </a:p>
        </p:txBody>
      </p:sp>
      <p:sp>
        <p:nvSpPr>
          <p:cNvPr id="3" name="Content Placeholder 2"/>
          <p:cNvSpPr>
            <a:spLocks noGrp="1"/>
          </p:cNvSpPr>
          <p:nvPr>
            <p:ph idx="1"/>
          </p:nvPr>
        </p:nvSpPr>
        <p:spPr>
          <a:xfrm>
            <a:off x="609600" y="1600200"/>
            <a:ext cx="10972800" cy="1664558"/>
          </a:xfrm>
          <a:prstGeom prst="rect">
            <a:avLst/>
          </a:prstGeom>
        </p:spPr>
        <p:txBody>
          <a:bodyPr>
            <a:noAutofit/>
          </a:bodyPr>
          <a:lstStyle>
            <a:lvl1pPr marL="0" indent="0">
              <a:lnSpc>
                <a:spcPct val="95000"/>
              </a:lnSpc>
              <a:spcBef>
                <a:spcPts val="1000"/>
              </a:spcBef>
              <a:buFontTx/>
              <a:buNone/>
              <a:tabLst/>
              <a:defRPr sz="1800" b="1" i="0" baseline="0">
                <a:solidFill>
                  <a:schemeClr val="bg1"/>
                </a:solidFill>
                <a:latin typeface="arial" charset="0"/>
              </a:defRPr>
            </a:lvl1pPr>
            <a:lvl2pPr marL="279400" indent="-165100">
              <a:lnSpc>
                <a:spcPct val="95000"/>
              </a:lnSpc>
              <a:spcBef>
                <a:spcPts val="500"/>
              </a:spcBef>
              <a:buFont typeface="Arial" charset="0"/>
              <a:buChar char="•"/>
              <a:tabLst/>
              <a:defRPr sz="1800" baseline="0">
                <a:solidFill>
                  <a:schemeClr val="bg1"/>
                </a:solidFill>
                <a:latin typeface="arial" charset="0"/>
              </a:defRPr>
            </a:lvl2pPr>
            <a:lvl3pPr marL="571500" indent="-228600">
              <a:lnSpc>
                <a:spcPct val="95000"/>
              </a:lnSpc>
              <a:spcBef>
                <a:spcPts val="500"/>
              </a:spcBef>
              <a:buFont typeface=".AppleSystemUIFont" charset="-120"/>
              <a:buChar char="‒"/>
              <a:tabLst/>
              <a:defRPr sz="1800" baseline="0">
                <a:solidFill>
                  <a:schemeClr val="bg1"/>
                </a:solidFill>
                <a:latin typeface="arial" charset="0"/>
              </a:defRPr>
            </a:lvl3pPr>
            <a:lvl4pPr>
              <a:lnSpc>
                <a:spcPct val="95000"/>
              </a:lnSpc>
              <a:spcBef>
                <a:spcPts val="500"/>
              </a:spcBef>
              <a:defRPr sz="1800" baseline="0">
                <a:solidFill>
                  <a:schemeClr val="bg1"/>
                </a:solidFill>
                <a:latin typeface="arial" charset="0"/>
              </a:defRPr>
            </a:lvl4pPr>
            <a:lvl5pPr>
              <a:lnSpc>
                <a:spcPct val="95000"/>
              </a:lnSpc>
              <a:spcBef>
                <a:spcPts val="500"/>
              </a:spcBef>
              <a:defRPr sz="1800" baseline="0">
                <a:solidFill>
                  <a:schemeClr val="bg1"/>
                </a:solidFill>
                <a:latin typeface="arial"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
        <p:nvSpPr>
          <p:cNvPr id="5" name="TextBox 4"/>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 Annual</a:t>
            </a:r>
            <a:r>
              <a:rPr lang="en-US" sz="800" baseline="0">
                <a:solidFill>
                  <a:schemeClr val="bg1"/>
                </a:solidFill>
              </a:rPr>
              <a:t> Review</a:t>
            </a:r>
            <a:endParaRPr lang="en-US" sz="800">
              <a:solidFill>
                <a:schemeClr val="bg1"/>
              </a:solidFill>
            </a:endParaRPr>
          </a:p>
        </p:txBody>
      </p:sp>
    </p:spTree>
    <p:extLst>
      <p:ext uri="{BB962C8B-B14F-4D97-AF65-F5344CB8AC3E}">
        <p14:creationId xmlns:p14="http://schemas.microsoft.com/office/powerpoint/2010/main" val="1467239926"/>
      </p:ext>
    </p:extLst>
  </p:cSld>
  <p:clrMapOvr>
    <a:masterClrMapping/>
  </p:clrMapOvr>
  <p:extLst>
    <p:ext uri="{DCECCB84-F9BA-43D5-87BE-67443E8EF086}">
      <p15:sldGuideLst xmlns:p15="http://schemas.microsoft.com/office/powerpoint/2012/main">
        <p15:guide id="1" orient="horz" pos="816">
          <p15:clr>
            <a:srgbClr val="FBAE40"/>
          </p15:clr>
        </p15:guide>
        <p15:guide id="2" pos="3840">
          <p15:clr>
            <a:srgbClr val="FBAE40"/>
          </p15:clr>
        </p15:guide>
        <p15:guide id="3" pos="678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a:xfrm>
            <a:off x="609600" y="6173788"/>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6" name="Footer Placeholder 4"/>
          <p:cNvSpPr>
            <a:spLocks noGrp="1"/>
          </p:cNvSpPr>
          <p:nvPr>
            <p:ph type="ftr" sz="quarter" idx="11"/>
          </p:nvPr>
        </p:nvSpPr>
        <p:spPr>
          <a:xfrm>
            <a:off x="4064000" y="616192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 Annual</a:t>
            </a:r>
            <a:r>
              <a:rPr lang="en-US" sz="800" baseline="0">
                <a:solidFill>
                  <a:schemeClr val="bg1"/>
                </a:solidFill>
              </a:rPr>
              <a:t> Review</a:t>
            </a:r>
            <a:endParaRPr lang="en-US" sz="800">
              <a:solidFill>
                <a:schemeClr val="bg1"/>
              </a:solidFill>
            </a:endParaRPr>
          </a:p>
        </p:txBody>
      </p:sp>
    </p:spTree>
    <p:extLst>
      <p:ext uri="{BB962C8B-B14F-4D97-AF65-F5344CB8AC3E}">
        <p14:creationId xmlns:p14="http://schemas.microsoft.com/office/powerpoint/2010/main" val="39473283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a:xfrm>
            <a:off x="609600" y="6126164"/>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8" name="Footer Placeholder 4"/>
          <p:cNvSpPr>
            <a:spLocks noGrp="1"/>
          </p:cNvSpPr>
          <p:nvPr>
            <p:ph type="ftr" sz="quarter" idx="11"/>
          </p:nvPr>
        </p:nvSpPr>
        <p:spPr>
          <a:xfrm>
            <a:off x="4165600" y="612616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10"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11" name="TextBox 10"/>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 Annual</a:t>
            </a:r>
            <a:r>
              <a:rPr lang="en-US" sz="800" baseline="0">
                <a:solidFill>
                  <a:schemeClr val="bg1"/>
                </a:solidFill>
              </a:rPr>
              <a:t> Review</a:t>
            </a:r>
            <a:endParaRPr lang="en-US" sz="800">
              <a:solidFill>
                <a:schemeClr val="bg1"/>
              </a:solidFill>
            </a:endParaRPr>
          </a:p>
        </p:txBody>
      </p:sp>
    </p:spTree>
    <p:extLst>
      <p:ext uri="{BB962C8B-B14F-4D97-AF65-F5344CB8AC3E}">
        <p14:creationId xmlns:p14="http://schemas.microsoft.com/office/powerpoint/2010/main" val="2384214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800" baseline="0" smtClean="0">
                <a:solidFill>
                  <a:schemeClr val="tx1"/>
                </a:solidFill>
                <a:latin typeface="Arial" charset="0"/>
                <a:ea typeface=""/>
              </a:defRPr>
            </a:lvl1pPr>
          </a:lstStyle>
          <a:p>
            <a:pPr>
              <a:defRPr/>
            </a:pPr>
            <a:fld id="{75D13D49-2B6F-174C-9E1E-1013A06E5C50}" type="slidenum">
              <a:rPr lang="uk-UA" smtClean="0"/>
              <a:pPr>
                <a:defRPr/>
              </a:pPr>
              <a:t>‹#›</a:t>
            </a:fld>
            <a:endParaRPr lang="uk-UA"/>
          </a:p>
        </p:txBody>
      </p:sp>
      <p:sp>
        <p:nvSpPr>
          <p:cNvPr id="2" name="Title 1"/>
          <p:cNvSpPr>
            <a:spLocks noGrp="1"/>
          </p:cNvSpPr>
          <p:nvPr>
            <p:ph type="title"/>
          </p:nvPr>
        </p:nvSpPr>
        <p:spPr>
          <a:xfrm>
            <a:off x="1625600" y="0"/>
            <a:ext cx="9144000" cy="1066800"/>
          </a:xfrm>
          <a:prstGeom prst="rect">
            <a:avLst/>
          </a:prstGeom>
        </p:spPr>
        <p:txBody>
          <a:bodyPr anchor="ctr"/>
          <a:lstStyle>
            <a:lvl1pPr>
              <a:defRPr lang="en-US" sz="2400" baseline="0">
                <a:solidFill>
                  <a:schemeClr val="bg1"/>
                </a:solidFill>
                <a:latin typeface="Arial Bold" charset="0"/>
              </a:defRPr>
            </a:lvl1pPr>
          </a:lstStyle>
          <a:p>
            <a:pPr lvl="0"/>
            <a:r>
              <a:rPr lang="en-US"/>
              <a:t>Click to edit Master title style</a:t>
            </a: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FY18</a:t>
            </a:r>
            <a:r>
              <a:rPr lang="en-US" sz="800" baseline="0">
                <a:solidFill>
                  <a:schemeClr val="bg1"/>
                </a:solidFill>
              </a:rPr>
              <a:t> Mid Year Review</a:t>
            </a:r>
            <a:endParaRPr lang="en-US" sz="800">
              <a:solidFill>
                <a:schemeClr val="bg1"/>
              </a:solidFill>
            </a:endParaRPr>
          </a:p>
        </p:txBody>
      </p:sp>
      <p:sp>
        <p:nvSpPr>
          <p:cNvPr id="5" name="TextBox 4"/>
          <p:cNvSpPr txBox="1"/>
          <p:nvPr userDrawn="1"/>
        </p:nvSpPr>
        <p:spPr>
          <a:xfrm>
            <a:off x="1" y="6629400"/>
            <a:ext cx="2834105" cy="215444"/>
          </a:xfrm>
          <a:prstGeom prst="rect">
            <a:avLst/>
          </a:prstGeom>
          <a:noFill/>
        </p:spPr>
        <p:txBody>
          <a:bodyPr wrap="square" rtlCol="0">
            <a:spAutoFit/>
          </a:bodyPr>
          <a:lstStyle/>
          <a:p>
            <a:r>
              <a:rPr lang="en-US" sz="800">
                <a:solidFill>
                  <a:schemeClr val="tx1"/>
                </a:solidFill>
              </a:rPr>
              <a:t>GCD FY21</a:t>
            </a:r>
            <a:r>
              <a:rPr lang="en-US" sz="800" baseline="0">
                <a:solidFill>
                  <a:schemeClr val="tx1"/>
                </a:solidFill>
              </a:rPr>
              <a:t> Annual Review</a:t>
            </a:r>
            <a:endParaRPr lang="en-US" sz="800">
              <a:solidFill>
                <a:schemeClr val="tx1"/>
              </a:solidFill>
            </a:endParaRPr>
          </a:p>
        </p:txBody>
      </p:sp>
    </p:spTree>
    <p:extLst>
      <p:ext uri="{BB962C8B-B14F-4D97-AF65-F5344CB8AC3E}">
        <p14:creationId xmlns:p14="http://schemas.microsoft.com/office/powerpoint/2010/main" val="326647361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1"/>
        </a:solidFill>
        <a:effectLst/>
      </p:bgPr>
    </p:bg>
    <p:spTree>
      <p:nvGrpSpPr>
        <p:cNvPr id="1" name=""/>
        <p:cNvGrpSpPr/>
        <p:nvPr/>
      </p:nvGrpSpPr>
      <p:grpSpPr>
        <a:xfrm>
          <a:off x="0" y="0"/>
          <a:ext cx="0" cy="0"/>
          <a:chOff x="0" y="0"/>
          <a:chExt cx="0" cy="0"/>
        </a:xfrm>
      </p:grpSpPr>
      <p:sp>
        <p:nvSpPr>
          <p:cNvPr id="5"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6" name="TextBox 5"/>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 Annual </a:t>
            </a:r>
            <a:r>
              <a:rPr lang="en-US" sz="800" baseline="0">
                <a:solidFill>
                  <a:schemeClr val="bg1"/>
                </a:solidFill>
              </a:rPr>
              <a:t>Review</a:t>
            </a:r>
            <a:endParaRPr lang="en-US" sz="800">
              <a:solidFill>
                <a:schemeClr val="bg1"/>
              </a:solidFill>
            </a:endParaRPr>
          </a:p>
        </p:txBody>
      </p:sp>
    </p:spTree>
    <p:extLst>
      <p:ext uri="{BB962C8B-B14F-4D97-AF65-F5344CB8AC3E}">
        <p14:creationId xmlns:p14="http://schemas.microsoft.com/office/powerpoint/2010/main" val="661939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1" y="1445127"/>
            <a:ext cx="4011084" cy="872288"/>
          </a:xfrm>
          <a:prstGeom prst="rect">
            <a:avLst/>
          </a:prstGeom>
        </p:spPr>
        <p:txBody>
          <a:bodyPr anchor="b"/>
          <a:lstStyle>
            <a:lvl1pPr algn="l">
              <a:defRPr sz="2000" b="1">
                <a:solidFill>
                  <a:schemeClr val="bg1"/>
                </a:solidFill>
              </a:defRPr>
            </a:lvl1pPr>
          </a:lstStyle>
          <a:p>
            <a:r>
              <a:rPr lang="en-US"/>
              <a:t>Click to edit Master title style</a:t>
            </a:r>
          </a:p>
        </p:txBody>
      </p:sp>
      <p:sp>
        <p:nvSpPr>
          <p:cNvPr id="3" name="Content Placeholder 2"/>
          <p:cNvSpPr>
            <a:spLocks noGrp="1"/>
          </p:cNvSpPr>
          <p:nvPr>
            <p:ph idx="1"/>
          </p:nvPr>
        </p:nvSpPr>
        <p:spPr>
          <a:xfrm>
            <a:off x="4766733" y="1445127"/>
            <a:ext cx="6815667" cy="4393616"/>
          </a:xfrm>
          <a:prstGeom prst="rect">
            <a:avLst/>
          </a:prstGeo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599" y="2500560"/>
            <a:ext cx="4011084" cy="3521328"/>
          </a:xfrm>
          <a:prstGeom prst="rect">
            <a:avLst/>
          </a:prstGeo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a:spLocks noGrp="1"/>
          </p:cNvSpPr>
          <p:nvPr>
            <p:ph type="sldNum" sz="quarter" idx="12"/>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 Annual</a:t>
            </a:r>
            <a:r>
              <a:rPr lang="en-US" sz="800" baseline="0">
                <a:solidFill>
                  <a:schemeClr val="bg1"/>
                </a:solidFill>
              </a:rPr>
              <a:t> Review</a:t>
            </a:r>
            <a:endParaRPr lang="en-US" sz="800">
              <a:solidFill>
                <a:schemeClr val="bg1"/>
              </a:solidFill>
            </a:endParaRPr>
          </a:p>
        </p:txBody>
      </p:sp>
    </p:spTree>
    <p:extLst>
      <p:ext uri="{BB962C8B-B14F-4D97-AF65-F5344CB8AC3E}">
        <p14:creationId xmlns:p14="http://schemas.microsoft.com/office/powerpoint/2010/main" val="3770972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a:solidFill>
            <a:schemeClr val="tx1"/>
          </a:solidFill>
        </p:spPr>
        <p:txBody>
          <a:bodyPr anchor="b"/>
          <a:lstStyle>
            <a:lvl1pPr algn="l">
              <a:defRPr sz="2000" b="1">
                <a:solidFill>
                  <a:schemeClr val="bg1"/>
                </a:solidFill>
              </a:defRPr>
            </a:lvl1pPr>
          </a:lstStyle>
          <a:p>
            <a:r>
              <a:rPr lang="en-US"/>
              <a:t>Click to edit Master title style</a:t>
            </a:r>
          </a:p>
        </p:txBody>
      </p:sp>
      <p:sp>
        <p:nvSpPr>
          <p:cNvPr id="3" name="Picture Placeholder 2"/>
          <p:cNvSpPr>
            <a:spLocks noGrp="1"/>
          </p:cNvSpPr>
          <p:nvPr>
            <p:ph type="pic" idx="1"/>
          </p:nvPr>
        </p:nvSpPr>
        <p:spPr>
          <a:xfrm>
            <a:off x="2389717" y="1548063"/>
            <a:ext cx="7315200" cy="3179512"/>
          </a:xfrm>
          <a:prstGeom prst="rect">
            <a:avLst/>
          </a:prstGeom>
          <a:solidFill>
            <a:schemeClr val="tx1"/>
          </a:solidFill>
        </p:spPr>
        <p:txBody>
          <a:bodyPr rtlCol="0">
            <a:normAutofit/>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a:prstGeom prst="rect">
            <a:avLst/>
          </a:prstGeom>
          <a:solidFill>
            <a:schemeClr val="tx1"/>
          </a:solidFill>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 Annual</a:t>
            </a:r>
            <a:r>
              <a:rPr lang="en-US" sz="800" baseline="0">
                <a:solidFill>
                  <a:schemeClr val="bg1"/>
                </a:solidFill>
              </a:rPr>
              <a:t> Review</a:t>
            </a:r>
            <a:endParaRPr lang="en-US" sz="800">
              <a:solidFill>
                <a:schemeClr val="bg1"/>
              </a:solidFill>
            </a:endParaRPr>
          </a:p>
        </p:txBody>
      </p:sp>
    </p:spTree>
    <p:extLst>
      <p:ext uri="{BB962C8B-B14F-4D97-AF65-F5344CB8AC3E}">
        <p14:creationId xmlns:p14="http://schemas.microsoft.com/office/powerpoint/2010/main" val="29464293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8" name="TextBox 7"/>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FY21 Annual</a:t>
            </a:r>
            <a:r>
              <a:rPr lang="en-US" sz="800" baseline="0">
                <a:solidFill>
                  <a:schemeClr val="bg1"/>
                </a:solidFill>
              </a:rPr>
              <a:t> Review</a:t>
            </a:r>
            <a:endParaRPr lang="en-US" sz="800">
              <a:solidFill>
                <a:schemeClr val="bg1"/>
              </a:solidFill>
            </a:endParaRPr>
          </a:p>
        </p:txBody>
      </p:sp>
    </p:spTree>
    <p:extLst>
      <p:ext uri="{BB962C8B-B14F-4D97-AF65-F5344CB8AC3E}">
        <p14:creationId xmlns:p14="http://schemas.microsoft.com/office/powerpoint/2010/main" val="39486429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3"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800" baseline="0" smtClean="0">
                <a:solidFill>
                  <a:schemeClr val="tx1"/>
                </a:solidFill>
                <a:latin typeface="Arial" charset="0"/>
                <a:ea typeface=""/>
              </a:defRPr>
            </a:lvl1pPr>
          </a:lstStyle>
          <a:p>
            <a:pPr>
              <a:defRPr/>
            </a:pPr>
            <a:fld id="{75D13D49-2B6F-174C-9E1E-1013A06E5C50}" type="slidenum">
              <a:rPr lang="uk-UA" smtClean="0"/>
              <a:pPr>
                <a:defRPr/>
              </a:pPr>
              <a:t>‹#›</a:t>
            </a:fld>
            <a:endParaRPr lang="uk-UA"/>
          </a:p>
        </p:txBody>
      </p:sp>
      <p:sp>
        <p:nvSpPr>
          <p:cNvPr id="4"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p>
            <a:pPr lvl="0"/>
            <a:r>
              <a:rPr lang="en-US"/>
              <a:t>Edit Master text style</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7208497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288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2.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image" Target="../media/image1.jpe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theme" Target="../theme/theme2.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146" name="Picture 2" descr="Banner OCT template.jpg"/>
          <p:cNvPicPr>
            <a:picLocks noChangeAspect="1"/>
          </p:cNvPicPr>
          <p:nvPr userDrawn="1"/>
        </p:nvPicPr>
        <p:blipFill>
          <a:blip r:embed="rId11">
            <a:extLst>
              <a:ext uri="{28A0092B-C50C-407E-A947-70E740481C1C}">
                <a14:useLocalDpi xmlns:a14="http://schemas.microsoft.com/office/drawing/2010/main" val="0"/>
              </a:ext>
            </a:extLst>
          </a:blip>
          <a:srcRect/>
          <a:stretch>
            <a:fillRect/>
          </a:stretch>
        </p:blipFill>
        <p:spPr bwMode="auto">
          <a:xfrm>
            <a:off x="0" y="1"/>
            <a:ext cx="1219200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811" y="-1"/>
            <a:ext cx="12192000" cy="1127125"/>
          </a:xfrm>
          <a:prstGeom prst="rect">
            <a:avLst/>
          </a:prstGeom>
        </p:spPr>
      </p:pic>
    </p:spTree>
    <p:extLst>
      <p:ext uri="{BB962C8B-B14F-4D97-AF65-F5344CB8AC3E}">
        <p14:creationId xmlns:p14="http://schemas.microsoft.com/office/powerpoint/2010/main" val="840372861"/>
      </p:ext>
    </p:extLst>
  </p:cSld>
  <p:clrMap bg1="dk1" tx1="lt1" bg2="dk2" tx2="lt2" accent1="accent1" accent2="accent2" accent3="accent3" accent4="accent4" accent5="accent5" accent6="accent6" hlink="hlink" folHlink="folHlink"/>
  <p:sldLayoutIdLst>
    <p:sldLayoutId id="2147484425" r:id="rId1"/>
    <p:sldLayoutId id="2147484426" r:id="rId2"/>
    <p:sldLayoutId id="2147484428" r:id="rId3"/>
    <p:sldLayoutId id="2147484429" r:id="rId4"/>
    <p:sldLayoutId id="2147484430" r:id="rId5"/>
    <p:sldLayoutId id="2147484431" r:id="rId6"/>
    <p:sldLayoutId id="2147484432" r:id="rId7"/>
    <p:sldLayoutId id="2147484433" r:id="rId8"/>
    <p:sldLayoutId id="2147484434" r:id="rId9"/>
  </p:sldLayoutIdLst>
  <p:hf hdr="0" ftr="0" dt="0"/>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146" name="Picture 2" descr="Banner OCT template.jpg"/>
          <p:cNvPicPr>
            <a:picLocks noChangeAspect="1"/>
          </p:cNvPicPr>
          <p:nvPr userDrawn="1"/>
        </p:nvPicPr>
        <p:blipFill>
          <a:blip r:embed="rId12">
            <a:extLst>
              <a:ext uri="{28A0092B-C50C-407E-A947-70E740481C1C}">
                <a14:useLocalDpi xmlns:a14="http://schemas.microsoft.com/office/drawing/2010/main"/>
              </a:ext>
            </a:extLst>
          </a:blip>
          <a:srcRect/>
          <a:stretch>
            <a:fillRect/>
          </a:stretch>
        </p:blipFill>
        <p:spPr bwMode="auto">
          <a:xfrm>
            <a:off x="0" y="1"/>
            <a:ext cx="1219200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811" y="-1"/>
            <a:ext cx="12192000" cy="1127125"/>
          </a:xfrm>
          <a:prstGeom prst="rect">
            <a:avLst/>
          </a:prstGeom>
        </p:spPr>
      </p:pic>
    </p:spTree>
    <p:extLst>
      <p:ext uri="{BB962C8B-B14F-4D97-AF65-F5344CB8AC3E}">
        <p14:creationId xmlns:p14="http://schemas.microsoft.com/office/powerpoint/2010/main" val="612090934"/>
      </p:ext>
    </p:extLst>
  </p:cSld>
  <p:clrMap bg1="dk1" tx1="lt1" bg2="dk2" tx2="lt2" accent1="accent1" accent2="accent2" accent3="accent3" accent4="accent4" accent5="accent5" accent6="accent6" hlink="hlink" folHlink="folHlink"/>
  <p:sldLayoutIdLst>
    <p:sldLayoutId id="2147484436" r:id="rId1"/>
    <p:sldLayoutId id="2147484437" r:id="rId2"/>
    <p:sldLayoutId id="2147484438" r:id="rId3"/>
    <p:sldLayoutId id="2147484439" r:id="rId4"/>
    <p:sldLayoutId id="2147484440" r:id="rId5"/>
    <p:sldLayoutId id="2147484441" r:id="rId6"/>
    <p:sldLayoutId id="2147484442" r:id="rId7"/>
    <p:sldLayoutId id="2147484443" r:id="rId8"/>
    <p:sldLayoutId id="2147484444" r:id="rId9"/>
    <p:sldLayoutId id="2147484445" r:id="rId10"/>
  </p:sldLayoutIdLst>
  <p:hf hdr="0" ftr="0" dt="0"/>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tmp"/><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hyperlink" Target="https://images.nasa.gov/details-KSC-20210717-MH-CSH01-0001-Pilot_Excavator_Testing-3280918" TargetMode="External"/><Relationship Id="rId3" Type="http://schemas.openxmlformats.org/officeDocument/2006/relationships/slideLayout" Target="../slideLayouts/slideLayout5.xml"/><Relationship Id="rId7" Type="http://schemas.openxmlformats.org/officeDocument/2006/relationships/image" Target="../media/image21.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0.pn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image" Target="../media/image23.jpe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4.png"/><Relationship Id="rId5" Type="http://schemas.openxmlformats.org/officeDocument/2006/relationships/image" Target="../media/image13.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27.tmp"/><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26.tmp"/><Relationship Id="rId5" Type="http://schemas.openxmlformats.org/officeDocument/2006/relationships/image" Target="../media/image8.tmp"/><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image" Target="../media/image29.png"/><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33.png"/><Relationship Id="rId7" Type="http://schemas.openxmlformats.org/officeDocument/2006/relationships/image" Target="../media/image36.jpeg"/><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image" Target="../media/image35.jpeg"/><Relationship Id="rId5" Type="http://schemas.openxmlformats.org/officeDocument/2006/relationships/image" Target="../media/image34.png"/><Relationship Id="rId10" Type="http://schemas.openxmlformats.org/officeDocument/2006/relationships/image" Target="../media/image39.png"/><Relationship Id="rId4" Type="http://schemas.openxmlformats.org/officeDocument/2006/relationships/image" Target="../media/image13.png"/><Relationship Id="rId9" Type="http://schemas.openxmlformats.org/officeDocument/2006/relationships/image" Target="../media/image38.png"/></Relationships>
</file>

<file path=ppt/slides/_rels/slide16.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13.png"/><Relationship Id="rId7"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_rels/slide1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53.png"/></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 Id="rId5" Type="http://schemas.openxmlformats.org/officeDocument/2006/relationships/image" Target="../media/image54.jpe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55.jpeg"/></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8FF917-5495-2B40-9F4F-35B3547594A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 y="0"/>
            <a:ext cx="12192001" cy="6858000"/>
          </a:xfrm>
          <a:prstGeom prst="rect">
            <a:avLst/>
          </a:prstGeom>
        </p:spPr>
      </p:pic>
      <p:sp>
        <p:nvSpPr>
          <p:cNvPr id="11" name="TextBox 10"/>
          <p:cNvSpPr txBox="1"/>
          <p:nvPr/>
        </p:nvSpPr>
        <p:spPr>
          <a:xfrm>
            <a:off x="232012" y="5515550"/>
            <a:ext cx="8468436" cy="707886"/>
          </a:xfrm>
          <a:prstGeom prst="rect">
            <a:avLst/>
          </a:prstGeom>
          <a:noFill/>
        </p:spPr>
        <p:txBody>
          <a:bodyPr wrap="square" rtlCol="0" anchor="ctr" anchorCtr="0">
            <a:spAutoFit/>
          </a:bodyPr>
          <a:lstStyle/>
          <a:p>
            <a:pPr>
              <a:lnSpc>
                <a:spcPts val="2400"/>
              </a:lnSpc>
            </a:pPr>
            <a:r>
              <a:rPr lang="en-US" sz="2400" b="1">
                <a:solidFill>
                  <a:prstClr val="white"/>
                </a:solidFill>
                <a:latin typeface="Helvetica Neue" charset="0"/>
                <a:ea typeface="Helvetica Neue" charset="0"/>
                <a:cs typeface="Helvetica Neue" charset="0"/>
              </a:rPr>
              <a:t>Space Technology Mission Directorate</a:t>
            </a:r>
          </a:p>
          <a:p>
            <a:pPr>
              <a:lnSpc>
                <a:spcPts val="2400"/>
              </a:lnSpc>
            </a:pPr>
            <a:r>
              <a:rPr lang="en-US" sz="2100" b="1">
                <a:solidFill>
                  <a:prstClr val="white"/>
                </a:solidFill>
                <a:latin typeface="Helvetica Neue" charset="0"/>
                <a:ea typeface="Helvetica Neue" charset="0"/>
                <a:cs typeface="Helvetica Neue" charset="0"/>
              </a:rPr>
              <a:t>Game Changing Development Program</a:t>
            </a:r>
          </a:p>
        </p:txBody>
      </p:sp>
      <p:sp>
        <p:nvSpPr>
          <p:cNvPr id="12" name="TextBox 11"/>
          <p:cNvSpPr txBox="1"/>
          <p:nvPr/>
        </p:nvSpPr>
        <p:spPr>
          <a:xfrm>
            <a:off x="234286" y="6182796"/>
            <a:ext cx="10894631" cy="307777"/>
          </a:xfrm>
          <a:prstGeom prst="rect">
            <a:avLst/>
          </a:prstGeom>
          <a:noFill/>
        </p:spPr>
        <p:txBody>
          <a:bodyPr wrap="square" rtlCol="0" anchor="ctr" anchorCtr="0">
            <a:spAutoFit/>
          </a:bodyPr>
          <a:lstStyle/>
          <a:p>
            <a:r>
              <a:rPr lang="en-US" sz="1400" dirty="0">
                <a:solidFill>
                  <a:prstClr val="white"/>
                </a:solidFill>
                <a:latin typeface="Helvetica Neue" charset="0"/>
                <a:ea typeface="Helvetica Neue" charset="0"/>
                <a:cs typeface="Helvetica Neue" charset="0"/>
              </a:rPr>
              <a:t>Presenter: Jason Schuler  |  Moderator: Drew Smith | FY21 ISRU Pilot Excavator Annual Review Presentation   |   09.22.21</a:t>
            </a:r>
          </a:p>
        </p:txBody>
      </p:sp>
      <p:pic>
        <p:nvPicPr>
          <p:cNvPr id="7" name="Picture 6">
            <a:extLst>
              <a:ext uri="{FF2B5EF4-FFF2-40B4-BE49-F238E27FC236}">
                <a16:creationId xmlns:a16="http://schemas.microsoft.com/office/drawing/2014/main" id="{11EB2509-DD73-4681-AE4B-60C3B46E7881}"/>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14116" t="139" r="19466" b="-139"/>
          <a:stretch/>
        </p:blipFill>
        <p:spPr>
          <a:xfrm>
            <a:off x="7484206" y="3319345"/>
            <a:ext cx="1572567" cy="1572567"/>
          </a:xfrm>
          <a:prstGeom prst="flowChartConnector">
            <a:avLst/>
          </a:prstGeom>
        </p:spPr>
      </p:pic>
      <p:pic>
        <p:nvPicPr>
          <p:cNvPr id="8" name="Picture 7">
            <a:extLst>
              <a:ext uri="{FF2B5EF4-FFF2-40B4-BE49-F238E27FC236}">
                <a16:creationId xmlns:a16="http://schemas.microsoft.com/office/drawing/2014/main" id="{2C366500-77B1-480E-B435-8764B741E034}"/>
              </a:ext>
            </a:extLst>
          </p:cNvPr>
          <p:cNvPicPr/>
          <p:nvPr/>
        </p:nvPicPr>
        <p:blipFill rotWithShape="1">
          <a:blip r:embed="rId5">
            <a:extLst>
              <a:ext uri="{28A0092B-C50C-407E-A947-70E740481C1C}">
                <a14:useLocalDpi xmlns:a14="http://schemas.microsoft.com/office/drawing/2010/main" val="0"/>
              </a:ext>
            </a:extLst>
          </a:blip>
          <a:srcRect l="18967" t="2274" r="39762" b="37460"/>
          <a:stretch/>
        </p:blipFill>
        <p:spPr bwMode="auto">
          <a:xfrm>
            <a:off x="3228792" y="2661754"/>
            <a:ext cx="1879634" cy="1761043"/>
          </a:xfrm>
          <a:prstGeom prst="flowChartConnector">
            <a:avLst/>
          </a:prstGeom>
          <a:noFill/>
          <a:ln>
            <a:noFill/>
          </a:ln>
        </p:spPr>
      </p:pic>
      <p:pic>
        <p:nvPicPr>
          <p:cNvPr id="9" name="Picture 8">
            <a:extLst>
              <a:ext uri="{FF2B5EF4-FFF2-40B4-BE49-F238E27FC236}">
                <a16:creationId xmlns:a16="http://schemas.microsoft.com/office/drawing/2014/main" id="{7880BB8E-D3F1-4250-859A-0F6AFCA37D6C}"/>
              </a:ext>
            </a:extLst>
          </p:cNvPr>
          <p:cNvPicPr>
            <a:picLocks noChangeAspect="1"/>
          </p:cNvPicPr>
          <p:nvPr/>
        </p:nvPicPr>
        <p:blipFill>
          <a:blip r:embed="rId6"/>
          <a:stretch>
            <a:fillRect/>
          </a:stretch>
        </p:blipFill>
        <p:spPr>
          <a:xfrm>
            <a:off x="5352585" y="976577"/>
            <a:ext cx="2029063" cy="1958007"/>
          </a:xfrm>
          <a:prstGeom prst="flowChartConnector">
            <a:avLst/>
          </a:prstGeom>
        </p:spPr>
      </p:pic>
      <p:pic>
        <p:nvPicPr>
          <p:cNvPr id="10" name="Picture 9">
            <a:extLst>
              <a:ext uri="{FF2B5EF4-FFF2-40B4-BE49-F238E27FC236}">
                <a16:creationId xmlns:a16="http://schemas.microsoft.com/office/drawing/2014/main" id="{7FF98F94-CAAE-44E8-A771-0341643B6CCF}"/>
              </a:ext>
            </a:extLst>
          </p:cNvPr>
          <p:cNvPicPr>
            <a:picLocks noChangeAspect="1"/>
          </p:cNvPicPr>
          <p:nvPr/>
        </p:nvPicPr>
        <p:blipFill rotWithShape="1">
          <a:blip r:embed="rId7" cstate="hqprint">
            <a:extLst>
              <a:ext uri="{28A0092B-C50C-407E-A947-70E740481C1C}">
                <a14:useLocalDpi xmlns:a14="http://schemas.microsoft.com/office/drawing/2010/main" val="0"/>
              </a:ext>
            </a:extLst>
          </a:blip>
          <a:srcRect l="35895" t="23070" r="30523" b="26368"/>
          <a:stretch/>
        </p:blipFill>
        <p:spPr>
          <a:xfrm>
            <a:off x="5703700" y="3922312"/>
            <a:ext cx="1196098" cy="1196098"/>
          </a:xfrm>
          <a:prstGeom prst="flowChartConnector">
            <a:avLst/>
          </a:prstGeom>
        </p:spPr>
      </p:pic>
      <p:grpSp>
        <p:nvGrpSpPr>
          <p:cNvPr id="17" name="Group 16">
            <a:extLst>
              <a:ext uri="{FF2B5EF4-FFF2-40B4-BE49-F238E27FC236}">
                <a16:creationId xmlns:a16="http://schemas.microsoft.com/office/drawing/2014/main" id="{7DDF3826-8F5B-48AC-8F62-4D9E3A60C753}"/>
              </a:ext>
            </a:extLst>
          </p:cNvPr>
          <p:cNvGrpSpPr/>
          <p:nvPr/>
        </p:nvGrpSpPr>
        <p:grpSpPr>
          <a:xfrm>
            <a:off x="8581378" y="1324610"/>
            <a:ext cx="1760564" cy="1761043"/>
            <a:chOff x="7832172" y="4420567"/>
            <a:chExt cx="1899628" cy="1787808"/>
          </a:xfrm>
        </p:grpSpPr>
        <p:sp>
          <p:nvSpPr>
            <p:cNvPr id="18" name="Oval 17">
              <a:extLst>
                <a:ext uri="{FF2B5EF4-FFF2-40B4-BE49-F238E27FC236}">
                  <a16:creationId xmlns:a16="http://schemas.microsoft.com/office/drawing/2014/main" id="{BBAAA3BD-D8B5-4345-A027-7B4CC215BEB5}"/>
                </a:ext>
              </a:extLst>
            </p:cNvPr>
            <p:cNvSpPr/>
            <p:nvPr/>
          </p:nvSpPr>
          <p:spPr>
            <a:xfrm>
              <a:off x="7832172" y="4420567"/>
              <a:ext cx="1899628" cy="1787808"/>
            </a:xfrm>
            <a:prstGeom prst="ellipse">
              <a:avLst/>
            </a:prstGeom>
            <a:solidFill>
              <a:schemeClr val="tx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78CF9162-EC9F-4EB9-9A8E-16B65D7061BC}"/>
                </a:ext>
              </a:extLst>
            </p:cNvPr>
            <p:cNvPicPr>
              <a:picLocks noChangeAspect="1"/>
            </p:cNvPicPr>
            <p:nvPr/>
          </p:nvPicPr>
          <p:blipFill rotWithShape="1">
            <a:blip r:embed="rId8">
              <a:extLst>
                <a:ext uri="{28A0092B-C50C-407E-A947-70E740481C1C}">
                  <a14:useLocalDpi xmlns:a14="http://schemas.microsoft.com/office/drawing/2010/main" val="0"/>
                </a:ext>
              </a:extLst>
            </a:blip>
            <a:srcRect l="40262" t="6808" r="5849" b="15688"/>
            <a:stretch/>
          </p:blipFill>
          <p:spPr>
            <a:xfrm rot="16200000">
              <a:off x="8439017" y="4400215"/>
              <a:ext cx="739060" cy="1549438"/>
            </a:xfrm>
            <a:prstGeom prst="rect">
              <a:avLst/>
            </a:prstGeom>
          </p:spPr>
        </p:pic>
        <p:pic>
          <p:nvPicPr>
            <p:cNvPr id="20" name="Picture 19">
              <a:extLst>
                <a:ext uri="{FF2B5EF4-FFF2-40B4-BE49-F238E27FC236}">
                  <a16:creationId xmlns:a16="http://schemas.microsoft.com/office/drawing/2014/main" id="{20E6D3B4-EAD4-4FCD-B65E-3834D54F6389}"/>
                </a:ext>
              </a:extLst>
            </p:cNvPr>
            <p:cNvPicPr>
              <a:picLocks noChangeAspect="1"/>
            </p:cNvPicPr>
            <p:nvPr/>
          </p:nvPicPr>
          <p:blipFill rotWithShape="1">
            <a:blip r:embed="rId9" cstate="hqprint">
              <a:extLst>
                <a:ext uri="{28A0092B-C50C-407E-A947-70E740481C1C}">
                  <a14:useLocalDpi xmlns:a14="http://schemas.microsoft.com/office/drawing/2010/main" val="0"/>
                </a:ext>
              </a:extLst>
            </a:blip>
            <a:srcRect l="-4244" t="-5659" r="69347" b="-2867"/>
            <a:stretch/>
          </p:blipFill>
          <p:spPr>
            <a:xfrm rot="16200000">
              <a:off x="8581917" y="5371779"/>
              <a:ext cx="453260" cy="1026088"/>
            </a:xfrm>
            <a:prstGeom prst="rect">
              <a:avLst/>
            </a:prstGeom>
          </p:spPr>
        </p:pic>
      </p:grpSp>
      <p:pic>
        <p:nvPicPr>
          <p:cNvPr id="21" name="Picture 20">
            <a:extLst>
              <a:ext uri="{FF2B5EF4-FFF2-40B4-BE49-F238E27FC236}">
                <a16:creationId xmlns:a16="http://schemas.microsoft.com/office/drawing/2014/main" id="{1F9608F5-7879-4D96-BA76-C5B97A965F38}"/>
              </a:ext>
            </a:extLst>
          </p:cNvPr>
          <p:cNvPicPr>
            <a:picLocks noChangeAspect="1"/>
          </p:cNvPicPr>
          <p:nvPr/>
        </p:nvPicPr>
        <p:blipFill rotWithShape="1">
          <a:blip r:embed="rId10" cstate="hqprint">
            <a:extLst>
              <a:ext uri="{28A0092B-C50C-407E-A947-70E740481C1C}">
                <a14:useLocalDpi xmlns:a14="http://schemas.microsoft.com/office/drawing/2010/main" val="0"/>
              </a:ext>
            </a:extLst>
          </a:blip>
          <a:srcRect l="22914" t="1502" r="20800" b="-1502"/>
          <a:stretch/>
        </p:blipFill>
        <p:spPr>
          <a:xfrm rot="21417468">
            <a:off x="2612279" y="776326"/>
            <a:ext cx="1413317" cy="1413317"/>
          </a:xfrm>
          <a:prstGeom prst="ellipse">
            <a:avLst/>
          </a:prstGeom>
        </p:spPr>
      </p:pic>
    </p:spTree>
    <p:extLst>
      <p:ext uri="{BB962C8B-B14F-4D97-AF65-F5344CB8AC3E}">
        <p14:creationId xmlns:p14="http://schemas.microsoft.com/office/powerpoint/2010/main" val="3886642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4822" y="37282"/>
            <a:ext cx="6858000" cy="1066800"/>
          </a:xfrm>
        </p:spPr>
        <p:txBody>
          <a:bodyPr/>
          <a:lstStyle/>
          <a:p>
            <a:pPr algn="ctr"/>
            <a:r>
              <a:rPr lang="en-US" sz="4000" dirty="0">
                <a:solidFill>
                  <a:schemeClr val="bg1">
                    <a:lumMod val="85000"/>
                  </a:schemeClr>
                </a:solidFill>
              </a:rPr>
              <a:t>Technology Overview</a:t>
            </a:r>
          </a:p>
        </p:txBody>
      </p:sp>
      <p:sp>
        <p:nvSpPr>
          <p:cNvPr id="4" name="Slide Number Placeholder 3"/>
          <p:cNvSpPr>
            <a:spLocks noGrp="1"/>
          </p:cNvSpPr>
          <p:nvPr>
            <p:ph type="sldNum" sz="quarter" idx="10"/>
          </p:nvPr>
        </p:nvSpPr>
        <p:spPr/>
        <p:txBody>
          <a:bodyPr/>
          <a:lstStyle/>
          <a:p>
            <a:pPr>
              <a:defRPr/>
            </a:pPr>
            <a:fld id="{75D13D49-2B6F-174C-9E1E-1013A06E5C50}" type="slidenum">
              <a:rPr lang="uk-UA" smtClean="0"/>
              <a:pPr>
                <a:defRPr/>
              </a:pPr>
              <a:t>2</a:t>
            </a:fld>
            <a:endParaRPr lang="uk-UA" dirty="0"/>
          </a:p>
        </p:txBody>
      </p:sp>
      <p:sp>
        <p:nvSpPr>
          <p:cNvPr id="11" name="Content Placeholder 2">
            <a:extLst>
              <a:ext uri="{FF2B5EF4-FFF2-40B4-BE49-F238E27FC236}">
                <a16:creationId xmlns:a16="http://schemas.microsoft.com/office/drawing/2014/main" id="{907033EB-33F3-486C-839E-BD6BAC0F99BE}"/>
              </a:ext>
            </a:extLst>
          </p:cNvPr>
          <p:cNvSpPr txBox="1">
            <a:spLocks/>
          </p:cNvSpPr>
          <p:nvPr/>
        </p:nvSpPr>
        <p:spPr>
          <a:xfrm>
            <a:off x="266199" y="1171350"/>
            <a:ext cx="5790472" cy="5159111"/>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spcBef>
                <a:spcPts val="0"/>
              </a:spcBef>
              <a:spcAft>
                <a:spcPts val="0"/>
              </a:spcAft>
              <a:buFont typeface="Wingdings" panose="05000000000000000000" pitchFamily="2" charset="2"/>
              <a:buChar char="Ø"/>
            </a:pPr>
            <a:r>
              <a:rPr lang="en-US" sz="2000" dirty="0">
                <a:latin typeface="Arial" panose="020B0604020202020204" pitchFamily="34" charset="0"/>
                <a:cs typeface="Arial" panose="020B0604020202020204" pitchFamily="34" charset="0"/>
              </a:rPr>
              <a:t>Technology Product Capability:</a:t>
            </a:r>
            <a:endParaRPr lang="en-US" sz="1800" dirty="0">
              <a:latin typeface="Arial" panose="020B0604020202020204" pitchFamily="34" charset="0"/>
              <a:cs typeface="Arial" panose="020B0604020202020204" pitchFamily="34" charset="0"/>
            </a:endParaRPr>
          </a:p>
          <a:p>
            <a:pPr marL="738188" lvl="1" indent="-280988" defTabSz="914400">
              <a:spcBef>
                <a:spcPts val="0"/>
              </a:spcBef>
              <a:spcAft>
                <a:spcPts val="1200"/>
              </a:spcAft>
              <a:buFont typeface="Wingdings" panose="05000000000000000000" pitchFamily="2" charset="2"/>
              <a:buChar char="§"/>
            </a:pPr>
            <a:r>
              <a:rPr lang="en-US" sz="1600" dirty="0">
                <a:latin typeface="Arial" panose="020B0604020202020204" pitchFamily="34" charset="0"/>
                <a:cs typeface="Arial" panose="020B0604020202020204" pitchFamily="34" charset="0"/>
              </a:rPr>
              <a:t>Robotic excavation technology</a:t>
            </a:r>
          </a:p>
          <a:p>
            <a:pPr>
              <a:spcBef>
                <a:spcPts val="0"/>
              </a:spcBef>
              <a:spcAft>
                <a:spcPts val="0"/>
              </a:spcAft>
              <a:buFont typeface="Wingdings" panose="05000000000000000000" pitchFamily="2" charset="2"/>
              <a:buChar char="Ø"/>
            </a:pPr>
            <a:r>
              <a:rPr lang="en-US" sz="2000" dirty="0">
                <a:latin typeface="Arial" panose="020B0604020202020204" pitchFamily="34" charset="0"/>
                <a:cs typeface="Arial" panose="020B0604020202020204" pitchFamily="34" charset="0"/>
              </a:rPr>
              <a:t>Technical Capabilities:</a:t>
            </a:r>
          </a:p>
          <a:p>
            <a:pPr lvl="1">
              <a:spcBef>
                <a:spcPts val="0"/>
              </a:spcBef>
              <a:spcAft>
                <a:spcPts val="1200"/>
              </a:spcAft>
              <a:buFont typeface="Wingdings" panose="05000000000000000000" pitchFamily="2" charset="2"/>
              <a:buChar char="§"/>
            </a:pPr>
            <a:r>
              <a:rPr lang="en-US" sz="1600" dirty="0">
                <a:latin typeface="Arial" panose="020B0604020202020204" pitchFamily="34" charset="0"/>
                <a:cs typeface="Arial" panose="020B0604020202020204" pitchFamily="34" charset="0"/>
              </a:rPr>
              <a:t>Low gravity excavation</a:t>
            </a:r>
          </a:p>
          <a:p>
            <a:pPr lvl="1">
              <a:spcBef>
                <a:spcPts val="0"/>
              </a:spcBef>
              <a:spcAft>
                <a:spcPts val="1200"/>
              </a:spcAft>
              <a:buFont typeface="Wingdings" panose="05000000000000000000" pitchFamily="2" charset="2"/>
              <a:buChar char="§"/>
            </a:pPr>
            <a:r>
              <a:rPr lang="en-US" sz="1600" dirty="0">
                <a:latin typeface="Arial" panose="020B0604020202020204" pitchFamily="34" charset="0"/>
                <a:cs typeface="Arial" panose="020B0604020202020204" pitchFamily="34" charset="0"/>
              </a:rPr>
              <a:t>Lunar surface system reliability – Distance traveled, quantity regolith excavated/delivered</a:t>
            </a:r>
          </a:p>
          <a:p>
            <a:pPr lvl="1">
              <a:spcBef>
                <a:spcPts val="0"/>
              </a:spcBef>
              <a:spcAft>
                <a:spcPts val="1200"/>
              </a:spcAft>
              <a:buFont typeface="Wingdings" panose="05000000000000000000" pitchFamily="2" charset="2"/>
              <a:buChar char="§"/>
            </a:pPr>
            <a:r>
              <a:rPr lang="en-US" sz="1600" dirty="0">
                <a:latin typeface="Arial" panose="020B0604020202020204" pitchFamily="34" charset="0"/>
                <a:cs typeface="Arial" panose="020B0604020202020204" pitchFamily="34" charset="0"/>
              </a:rPr>
              <a:t>Dust tolerant battery charging</a:t>
            </a:r>
          </a:p>
          <a:p>
            <a:pPr lvl="1">
              <a:spcBef>
                <a:spcPts val="0"/>
              </a:spcBef>
              <a:spcAft>
                <a:spcPts val="1200"/>
              </a:spcAft>
              <a:buFont typeface="Wingdings" panose="05000000000000000000" pitchFamily="2" charset="2"/>
              <a:buChar char="§"/>
            </a:pPr>
            <a:r>
              <a:rPr lang="en-US" sz="1600" dirty="0">
                <a:latin typeface="Arial" panose="020B0604020202020204" pitchFamily="34" charset="0"/>
                <a:cs typeface="Arial" panose="020B0604020202020204" pitchFamily="34" charset="0"/>
              </a:rPr>
              <a:t>Dust tolerant thermal control</a:t>
            </a:r>
          </a:p>
          <a:p>
            <a:pPr lvl="1">
              <a:spcBef>
                <a:spcPts val="0"/>
              </a:spcBef>
              <a:spcAft>
                <a:spcPts val="1200"/>
              </a:spcAft>
              <a:buFont typeface="Wingdings" panose="05000000000000000000" pitchFamily="2" charset="2"/>
              <a:buChar char="§"/>
            </a:pPr>
            <a:r>
              <a:rPr lang="en-US" sz="1600" dirty="0">
                <a:latin typeface="Arial" panose="020B0604020202020204" pitchFamily="34" charset="0"/>
                <a:cs typeface="Arial" panose="020B0604020202020204" pitchFamily="34" charset="0"/>
              </a:rPr>
              <a:t>Supervised autonomous operation</a:t>
            </a:r>
          </a:p>
          <a:p>
            <a:pPr>
              <a:spcBef>
                <a:spcPts val="0"/>
              </a:spcBef>
              <a:spcAft>
                <a:spcPts val="0"/>
              </a:spcAft>
              <a:buFont typeface="Wingdings" panose="05000000000000000000" pitchFamily="2" charset="2"/>
              <a:buChar char="Ø"/>
            </a:pPr>
            <a:r>
              <a:rPr lang="en-US" sz="2000" dirty="0">
                <a:latin typeface="Arial" panose="020B0604020202020204" pitchFamily="34" charset="0"/>
                <a:cs typeface="Arial" panose="020B0604020202020204" pitchFamily="34" charset="0"/>
              </a:rPr>
              <a:t>Exploration &amp; Science Applicability: </a:t>
            </a:r>
          </a:p>
          <a:p>
            <a:pPr lvl="1">
              <a:spcBef>
                <a:spcPts val="0"/>
              </a:spcBef>
              <a:spcAft>
                <a:spcPts val="0"/>
              </a:spcAft>
              <a:buFont typeface="Wingdings" panose="05000000000000000000" pitchFamily="2" charset="2"/>
              <a:buChar char="§"/>
            </a:pPr>
            <a:r>
              <a:rPr lang="en-US" sz="1600" dirty="0">
                <a:latin typeface="Arial" panose="020B0604020202020204" pitchFamily="34" charset="0"/>
                <a:cs typeface="Arial" panose="020B0604020202020204" pitchFamily="34" charset="0"/>
              </a:rPr>
              <a:t>Supports ISRU and In-Situ Construction as an enabling technology to allow sustainable missions on the Moon and other extraterrestrial bodies</a:t>
            </a:r>
          </a:p>
          <a:p>
            <a:pPr lvl="1">
              <a:spcBef>
                <a:spcPts val="0"/>
              </a:spcBef>
              <a:spcAft>
                <a:spcPts val="0"/>
              </a:spcAft>
              <a:buFont typeface="Wingdings" panose="05000000000000000000" pitchFamily="2" charset="2"/>
              <a:buChar char="§"/>
            </a:pPr>
            <a:endParaRPr lang="en-US" sz="1600" dirty="0">
              <a:latin typeface="Arial" panose="020B0604020202020204" pitchFamily="34" charset="0"/>
              <a:cs typeface="Arial" panose="020B0604020202020204" pitchFamily="34" charset="0"/>
            </a:endParaRPr>
          </a:p>
          <a:p>
            <a:pPr lvl="1">
              <a:spcBef>
                <a:spcPts val="0"/>
              </a:spcBef>
              <a:spcAft>
                <a:spcPts val="0"/>
              </a:spcAft>
              <a:buFont typeface="Wingdings" panose="05000000000000000000" pitchFamily="2" charset="2"/>
              <a:buChar char="§"/>
            </a:pPr>
            <a:r>
              <a:rPr lang="en-US" sz="1600" dirty="0">
                <a:latin typeface="Arial" panose="020B0604020202020204" pitchFamily="34" charset="0"/>
                <a:cs typeface="Arial" panose="020B0604020202020204" pitchFamily="34" charset="0"/>
              </a:rPr>
              <a:t>Excavation supports scientific investigations related to surface and sub-surface regolith. </a:t>
            </a:r>
          </a:p>
          <a:p>
            <a:pPr lvl="1">
              <a:spcBef>
                <a:spcPts val="0"/>
              </a:spcBef>
              <a:spcAft>
                <a:spcPts val="0"/>
              </a:spcAft>
              <a:buFont typeface="Wingdings" panose="05000000000000000000" pitchFamily="2" charset="2"/>
              <a:buChar char="§"/>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		</a:t>
            </a:r>
            <a:r>
              <a:rPr lang="en-US" sz="1800" dirty="0"/>
              <a:t>	</a:t>
            </a:r>
          </a:p>
        </p:txBody>
      </p:sp>
      <p:pic>
        <p:nvPicPr>
          <p:cNvPr id="12" name="Picture 11">
            <a:extLst>
              <a:ext uri="{FF2B5EF4-FFF2-40B4-BE49-F238E27FC236}">
                <a16:creationId xmlns:a16="http://schemas.microsoft.com/office/drawing/2014/main" id="{0A33C1AE-9E31-40A7-9E76-56312B4C3544}"/>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t="10658"/>
          <a:stretch/>
        </p:blipFill>
        <p:spPr>
          <a:xfrm>
            <a:off x="6277549" y="1219200"/>
            <a:ext cx="5291236" cy="2659089"/>
          </a:xfrm>
          <a:prstGeom prst="rect">
            <a:avLst/>
          </a:prstGeom>
        </p:spPr>
      </p:pic>
      <p:pic>
        <p:nvPicPr>
          <p:cNvPr id="13" name="Picture 12">
            <a:extLst>
              <a:ext uri="{FF2B5EF4-FFF2-40B4-BE49-F238E27FC236}">
                <a16:creationId xmlns:a16="http://schemas.microsoft.com/office/drawing/2014/main" id="{78059A27-BE5A-4A9E-8DEC-6ADBB8426018}"/>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6277549" y="3835289"/>
            <a:ext cx="5291236" cy="2977235"/>
          </a:xfrm>
          <a:prstGeom prst="rect">
            <a:avLst/>
          </a:prstGeom>
        </p:spPr>
      </p:pic>
    </p:spTree>
    <p:extLst>
      <p:ext uri="{BB962C8B-B14F-4D97-AF65-F5344CB8AC3E}">
        <p14:creationId xmlns:p14="http://schemas.microsoft.com/office/powerpoint/2010/main" val="2900667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37" y="121312"/>
            <a:ext cx="8250115" cy="1066800"/>
          </a:xfrm>
        </p:spPr>
        <p:txBody>
          <a:bodyPr/>
          <a:lstStyle/>
          <a:p>
            <a:r>
              <a:rPr lang="en-US" sz="4000">
                <a:solidFill>
                  <a:schemeClr val="bg1">
                    <a:lumMod val="85000"/>
                  </a:schemeClr>
                </a:solidFill>
              </a:rPr>
              <a:t>Mission Infusion &amp; Partnerships  </a:t>
            </a:r>
          </a:p>
        </p:txBody>
      </p:sp>
      <p:sp>
        <p:nvSpPr>
          <p:cNvPr id="4" name="Content Placeholder 2"/>
          <p:cNvSpPr txBox="1">
            <a:spLocks/>
          </p:cNvSpPr>
          <p:nvPr/>
        </p:nvSpPr>
        <p:spPr>
          <a:xfrm>
            <a:off x="-22906" y="1187235"/>
            <a:ext cx="11812570" cy="1266034"/>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Contributing partners and/or stakeholders: </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NASA Centers – KSC, JPL, JSC</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Industry: Astrobotic Technology, Blue Origin</a:t>
            </a:r>
          </a:p>
          <a:p>
            <a:pPr>
              <a:buFont typeface="Wingdings" panose="05000000000000000000" pitchFamily="2" charset="2"/>
              <a:buChar char="Ø"/>
            </a:pPr>
            <a:endParaRPr lang="en-US" sz="11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3</a:t>
            </a:fld>
            <a:endParaRPr lang="uk-UA"/>
          </a:p>
        </p:txBody>
      </p:sp>
      <p:grpSp>
        <p:nvGrpSpPr>
          <p:cNvPr id="142" name="Group 141">
            <a:extLst>
              <a:ext uri="{FF2B5EF4-FFF2-40B4-BE49-F238E27FC236}">
                <a16:creationId xmlns:a16="http://schemas.microsoft.com/office/drawing/2014/main" id="{57C8F0CB-BFA9-47E0-9B62-F7BB2E477043}"/>
              </a:ext>
            </a:extLst>
          </p:cNvPr>
          <p:cNvGrpSpPr/>
          <p:nvPr/>
        </p:nvGrpSpPr>
        <p:grpSpPr>
          <a:xfrm>
            <a:off x="7153927" y="1465682"/>
            <a:ext cx="4640958" cy="2707895"/>
            <a:chOff x="4390773" y="3189185"/>
            <a:chExt cx="4661422" cy="2644580"/>
          </a:xfrm>
          <a:solidFill>
            <a:schemeClr val="bg1">
              <a:lumMod val="65000"/>
            </a:schemeClr>
          </a:solidFill>
        </p:grpSpPr>
        <p:sp>
          <p:nvSpPr>
            <p:cNvPr id="143" name="Freeform 9">
              <a:extLst>
                <a:ext uri="{FF2B5EF4-FFF2-40B4-BE49-F238E27FC236}">
                  <a16:creationId xmlns:a16="http://schemas.microsoft.com/office/drawing/2014/main" id="{F946B59C-0FCE-4985-8ED9-E1C2650F14FF}"/>
                </a:ext>
              </a:extLst>
            </p:cNvPr>
            <p:cNvSpPr>
              <a:spLocks/>
            </p:cNvSpPr>
            <p:nvPr/>
          </p:nvSpPr>
          <p:spPr bwMode="auto">
            <a:xfrm>
              <a:off x="8832743" y="3576120"/>
              <a:ext cx="217897" cy="357419"/>
            </a:xfrm>
            <a:custGeom>
              <a:avLst/>
              <a:gdLst>
                <a:gd name="T0" fmla="*/ 9933 w 179"/>
                <a:gd name="T1" fmla="*/ 0 h 294"/>
                <a:gd name="T2" fmla="*/ 0 w 179"/>
                <a:gd name="T3" fmla="*/ 2354 h 294"/>
                <a:gd name="T4" fmla="*/ 0 w 179"/>
                <a:gd name="T5" fmla="*/ 5886 h 294"/>
                <a:gd name="T6" fmla="*/ 9933 w 179"/>
                <a:gd name="T7" fmla="*/ 2354 h 294"/>
                <a:gd name="T8" fmla="*/ 9933 w 179"/>
                <a:gd name="T9" fmla="*/ 0 h 294"/>
                <a:gd name="T10" fmla="*/ 0 60000 65536"/>
                <a:gd name="T11" fmla="*/ 0 60000 65536"/>
                <a:gd name="T12" fmla="*/ 0 60000 65536"/>
                <a:gd name="T13" fmla="*/ 0 60000 65536"/>
                <a:gd name="T14" fmla="*/ 0 60000 65536"/>
                <a:gd name="T15" fmla="*/ 0 w 179"/>
                <a:gd name="T16" fmla="*/ 0 h 294"/>
                <a:gd name="T17" fmla="*/ 179 w 179"/>
                <a:gd name="T18" fmla="*/ 294 h 294"/>
              </a:gdLst>
              <a:ahLst/>
              <a:cxnLst>
                <a:cxn ang="T10">
                  <a:pos x="T0" y="T1"/>
                </a:cxn>
                <a:cxn ang="T11">
                  <a:pos x="T2" y="T3"/>
                </a:cxn>
                <a:cxn ang="T12">
                  <a:pos x="T4" y="T5"/>
                </a:cxn>
                <a:cxn ang="T13">
                  <a:pos x="T6" y="T7"/>
                </a:cxn>
                <a:cxn ang="T14">
                  <a:pos x="T8" y="T9"/>
                </a:cxn>
              </a:cxnLst>
              <a:rect l="T15" t="T16" r="T17" b="T18"/>
              <a:pathLst>
                <a:path w="179" h="294">
                  <a:moveTo>
                    <a:pt x="179" y="0"/>
                  </a:moveTo>
                  <a:lnTo>
                    <a:pt x="0" y="139"/>
                  </a:lnTo>
                  <a:lnTo>
                    <a:pt x="0" y="294"/>
                  </a:lnTo>
                  <a:lnTo>
                    <a:pt x="179" y="157"/>
                  </a:lnTo>
                  <a:lnTo>
                    <a:pt x="179"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44" name="Freeform 10">
              <a:extLst>
                <a:ext uri="{FF2B5EF4-FFF2-40B4-BE49-F238E27FC236}">
                  <a16:creationId xmlns:a16="http://schemas.microsoft.com/office/drawing/2014/main" id="{89CF6A92-A19C-4475-8992-D5256C06BF10}"/>
                </a:ext>
              </a:extLst>
            </p:cNvPr>
            <p:cNvSpPr>
              <a:spLocks/>
            </p:cNvSpPr>
            <p:nvPr/>
          </p:nvSpPr>
          <p:spPr bwMode="auto">
            <a:xfrm>
              <a:off x="6873234" y="5177947"/>
              <a:ext cx="216339" cy="262326"/>
            </a:xfrm>
            <a:custGeom>
              <a:avLst/>
              <a:gdLst>
                <a:gd name="T0" fmla="*/ 0 w 175"/>
                <a:gd name="T1" fmla="*/ 0 h 215"/>
                <a:gd name="T2" fmla="*/ 10087 w 175"/>
                <a:gd name="T3" fmla="*/ 2363 h 215"/>
                <a:gd name="T4" fmla="*/ 10087 w 175"/>
                <a:gd name="T5" fmla="*/ 4726 h 215"/>
                <a:gd name="T6" fmla="*/ 0 w 175"/>
                <a:gd name="T7" fmla="*/ 3544 h 215"/>
                <a:gd name="T8" fmla="*/ 0 w 175"/>
                <a:gd name="T9" fmla="*/ 0 h 215"/>
                <a:gd name="T10" fmla="*/ 0 60000 65536"/>
                <a:gd name="T11" fmla="*/ 0 60000 65536"/>
                <a:gd name="T12" fmla="*/ 0 60000 65536"/>
                <a:gd name="T13" fmla="*/ 0 60000 65536"/>
                <a:gd name="T14" fmla="*/ 0 60000 65536"/>
                <a:gd name="T15" fmla="*/ 0 w 175"/>
                <a:gd name="T16" fmla="*/ 0 h 215"/>
                <a:gd name="T17" fmla="*/ 175 w 175"/>
                <a:gd name="T18" fmla="*/ 215 h 215"/>
              </a:gdLst>
              <a:ahLst/>
              <a:cxnLst>
                <a:cxn ang="T10">
                  <a:pos x="T0" y="T1"/>
                </a:cxn>
                <a:cxn ang="T11">
                  <a:pos x="T2" y="T3"/>
                </a:cxn>
                <a:cxn ang="T12">
                  <a:pos x="T4" y="T5"/>
                </a:cxn>
                <a:cxn ang="T13">
                  <a:pos x="T6" y="T7"/>
                </a:cxn>
                <a:cxn ang="T14">
                  <a:pos x="T8" y="T9"/>
                </a:cxn>
              </a:cxnLst>
              <a:rect l="T15" t="T16" r="T17" b="T18"/>
              <a:pathLst>
                <a:path w="175" h="215">
                  <a:moveTo>
                    <a:pt x="0" y="0"/>
                  </a:moveTo>
                  <a:lnTo>
                    <a:pt x="175" y="62"/>
                  </a:lnTo>
                  <a:lnTo>
                    <a:pt x="175" y="215"/>
                  </a:lnTo>
                  <a:lnTo>
                    <a:pt x="0" y="153"/>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45" name="Freeform 11">
              <a:extLst>
                <a:ext uri="{FF2B5EF4-FFF2-40B4-BE49-F238E27FC236}">
                  <a16:creationId xmlns:a16="http://schemas.microsoft.com/office/drawing/2014/main" id="{569EA528-3684-48E5-A4AD-062170A3281E}"/>
                </a:ext>
              </a:extLst>
            </p:cNvPr>
            <p:cNvSpPr>
              <a:spLocks/>
            </p:cNvSpPr>
            <p:nvPr/>
          </p:nvSpPr>
          <p:spPr bwMode="auto">
            <a:xfrm>
              <a:off x="7802406" y="5469787"/>
              <a:ext cx="29572" cy="190188"/>
            </a:xfrm>
            <a:custGeom>
              <a:avLst/>
              <a:gdLst>
                <a:gd name="T0" fmla="*/ 0 w 24"/>
                <a:gd name="T1" fmla="*/ 0 h 156"/>
                <a:gd name="T2" fmla="*/ 0 w 24"/>
                <a:gd name="T3" fmla="*/ 2361 h 156"/>
                <a:gd name="T4" fmla="*/ 3770 w 24"/>
                <a:gd name="T5" fmla="*/ 2361 h 156"/>
                <a:gd name="T6" fmla="*/ 3770 w 24"/>
                <a:gd name="T7" fmla="*/ 2361 h 156"/>
                <a:gd name="T8" fmla="*/ 0 w 24"/>
                <a:gd name="T9" fmla="*/ 0 h 156"/>
                <a:gd name="T10" fmla="*/ 0 60000 65536"/>
                <a:gd name="T11" fmla="*/ 0 60000 65536"/>
                <a:gd name="T12" fmla="*/ 0 60000 65536"/>
                <a:gd name="T13" fmla="*/ 0 60000 65536"/>
                <a:gd name="T14" fmla="*/ 0 60000 65536"/>
                <a:gd name="T15" fmla="*/ 0 w 24"/>
                <a:gd name="T16" fmla="*/ 0 h 156"/>
                <a:gd name="T17" fmla="*/ 24 w 24"/>
                <a:gd name="T18" fmla="*/ 156 h 156"/>
              </a:gdLst>
              <a:ahLst/>
              <a:cxnLst>
                <a:cxn ang="T10">
                  <a:pos x="T0" y="T1"/>
                </a:cxn>
                <a:cxn ang="T11">
                  <a:pos x="T2" y="T3"/>
                </a:cxn>
                <a:cxn ang="T12">
                  <a:pos x="T4" y="T5"/>
                </a:cxn>
                <a:cxn ang="T13">
                  <a:pos x="T6" y="T7"/>
                </a:cxn>
                <a:cxn ang="T14">
                  <a:pos x="T8" y="T9"/>
                </a:cxn>
              </a:cxnLst>
              <a:rect l="T15" t="T16" r="T17" b="T18"/>
              <a:pathLst>
                <a:path w="24" h="156">
                  <a:moveTo>
                    <a:pt x="0" y="0"/>
                  </a:moveTo>
                  <a:lnTo>
                    <a:pt x="0" y="156"/>
                  </a:lnTo>
                  <a:lnTo>
                    <a:pt x="24" y="156"/>
                  </a:lnTo>
                  <a:lnTo>
                    <a:pt x="24" y="2"/>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46" name="Freeform 12">
              <a:extLst>
                <a:ext uri="{FF2B5EF4-FFF2-40B4-BE49-F238E27FC236}">
                  <a16:creationId xmlns:a16="http://schemas.microsoft.com/office/drawing/2014/main" id="{5A4ECD27-EB49-4D8E-9B04-D5585705C607}"/>
                </a:ext>
              </a:extLst>
            </p:cNvPr>
            <p:cNvSpPr>
              <a:spLocks/>
            </p:cNvSpPr>
            <p:nvPr/>
          </p:nvSpPr>
          <p:spPr bwMode="auto">
            <a:xfrm>
              <a:off x="7830419" y="5471427"/>
              <a:ext cx="24902" cy="362338"/>
            </a:xfrm>
            <a:custGeom>
              <a:avLst/>
              <a:gdLst>
                <a:gd name="T0" fmla="*/ 0 w 21"/>
                <a:gd name="T1" fmla="*/ 0 h 299"/>
                <a:gd name="T2" fmla="*/ 3629 w 21"/>
                <a:gd name="T3" fmla="*/ 2347 h 299"/>
                <a:gd name="T4" fmla="*/ 3629 w 21"/>
                <a:gd name="T5" fmla="*/ 5867 h 299"/>
                <a:gd name="T6" fmla="*/ 0 w 21"/>
                <a:gd name="T7" fmla="*/ 2347 h 299"/>
                <a:gd name="T8" fmla="*/ 0 w 21"/>
                <a:gd name="T9" fmla="*/ 0 h 299"/>
                <a:gd name="T10" fmla="*/ 0 60000 65536"/>
                <a:gd name="T11" fmla="*/ 0 60000 65536"/>
                <a:gd name="T12" fmla="*/ 0 60000 65536"/>
                <a:gd name="T13" fmla="*/ 0 60000 65536"/>
                <a:gd name="T14" fmla="*/ 0 60000 65536"/>
                <a:gd name="T15" fmla="*/ 0 w 21"/>
                <a:gd name="T16" fmla="*/ 0 h 299"/>
                <a:gd name="T17" fmla="*/ 21 w 21"/>
                <a:gd name="T18" fmla="*/ 299 h 299"/>
              </a:gdLst>
              <a:ahLst/>
              <a:cxnLst>
                <a:cxn ang="T10">
                  <a:pos x="T0" y="T1"/>
                </a:cxn>
                <a:cxn ang="T11">
                  <a:pos x="T2" y="T3"/>
                </a:cxn>
                <a:cxn ang="T12">
                  <a:pos x="T4" y="T5"/>
                </a:cxn>
                <a:cxn ang="T13">
                  <a:pos x="T6" y="T7"/>
                </a:cxn>
                <a:cxn ang="T14">
                  <a:pos x="T8" y="T9"/>
                </a:cxn>
              </a:cxnLst>
              <a:rect l="T15" t="T16" r="T17" b="T18"/>
              <a:pathLst>
                <a:path w="21" h="299">
                  <a:moveTo>
                    <a:pt x="0" y="0"/>
                  </a:moveTo>
                  <a:lnTo>
                    <a:pt x="21" y="149"/>
                  </a:lnTo>
                  <a:lnTo>
                    <a:pt x="21" y="299"/>
                  </a:lnTo>
                  <a:lnTo>
                    <a:pt x="0" y="154"/>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47" name="Freeform 13">
              <a:extLst>
                <a:ext uri="{FF2B5EF4-FFF2-40B4-BE49-F238E27FC236}">
                  <a16:creationId xmlns:a16="http://schemas.microsoft.com/office/drawing/2014/main" id="{7DBA9E33-35A3-4B6B-9DDE-4EBBFD36478B}"/>
                </a:ext>
              </a:extLst>
            </p:cNvPr>
            <p:cNvSpPr>
              <a:spLocks/>
            </p:cNvSpPr>
            <p:nvPr/>
          </p:nvSpPr>
          <p:spPr bwMode="auto">
            <a:xfrm>
              <a:off x="8007852" y="4797576"/>
              <a:ext cx="102722" cy="298397"/>
            </a:xfrm>
            <a:custGeom>
              <a:avLst/>
              <a:gdLst>
                <a:gd name="T0" fmla="*/ 0 w 85"/>
                <a:gd name="T1" fmla="*/ 2349 h 246"/>
                <a:gd name="T2" fmla="*/ 3698 w 85"/>
                <a:gd name="T3" fmla="*/ 0 h 246"/>
                <a:gd name="T4" fmla="*/ 3698 w 85"/>
                <a:gd name="T5" fmla="*/ 2349 h 246"/>
                <a:gd name="T6" fmla="*/ 0 w 85"/>
                <a:gd name="T7" fmla="*/ 4698 h 246"/>
                <a:gd name="T8" fmla="*/ 0 w 85"/>
                <a:gd name="T9" fmla="*/ 2349 h 246"/>
                <a:gd name="T10" fmla="*/ 0 60000 65536"/>
                <a:gd name="T11" fmla="*/ 0 60000 65536"/>
                <a:gd name="T12" fmla="*/ 0 60000 65536"/>
                <a:gd name="T13" fmla="*/ 0 60000 65536"/>
                <a:gd name="T14" fmla="*/ 0 60000 65536"/>
                <a:gd name="T15" fmla="*/ 0 w 85"/>
                <a:gd name="T16" fmla="*/ 0 h 246"/>
                <a:gd name="T17" fmla="*/ 85 w 85"/>
                <a:gd name="T18" fmla="*/ 246 h 246"/>
              </a:gdLst>
              <a:ahLst/>
              <a:cxnLst>
                <a:cxn ang="T10">
                  <a:pos x="T0" y="T1"/>
                </a:cxn>
                <a:cxn ang="T11">
                  <a:pos x="T2" y="T3"/>
                </a:cxn>
                <a:cxn ang="T12">
                  <a:pos x="T4" y="T5"/>
                </a:cxn>
                <a:cxn ang="T13">
                  <a:pos x="T6" y="T7"/>
                </a:cxn>
                <a:cxn ang="T14">
                  <a:pos x="T8" y="T9"/>
                </a:cxn>
              </a:cxnLst>
              <a:rect l="T15" t="T16" r="T17" b="T18"/>
              <a:pathLst>
                <a:path w="85" h="246">
                  <a:moveTo>
                    <a:pt x="0" y="89"/>
                  </a:moveTo>
                  <a:lnTo>
                    <a:pt x="85" y="0"/>
                  </a:lnTo>
                  <a:lnTo>
                    <a:pt x="85" y="156"/>
                  </a:lnTo>
                  <a:lnTo>
                    <a:pt x="0" y="246"/>
                  </a:lnTo>
                  <a:lnTo>
                    <a:pt x="0" y="89"/>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48" name="Freeform 14">
              <a:extLst>
                <a:ext uri="{FF2B5EF4-FFF2-40B4-BE49-F238E27FC236}">
                  <a16:creationId xmlns:a16="http://schemas.microsoft.com/office/drawing/2014/main" id="{5F8F5F54-9C8F-4636-80AB-2F5B7B68C8D7}"/>
                </a:ext>
              </a:extLst>
            </p:cNvPr>
            <p:cNvSpPr>
              <a:spLocks/>
            </p:cNvSpPr>
            <p:nvPr/>
          </p:nvSpPr>
          <p:spPr bwMode="auto">
            <a:xfrm>
              <a:off x="8158823" y="4691004"/>
              <a:ext cx="115173" cy="221338"/>
            </a:xfrm>
            <a:custGeom>
              <a:avLst/>
              <a:gdLst>
                <a:gd name="T0" fmla="*/ 0 w 95"/>
                <a:gd name="T1" fmla="*/ 2329 h 184"/>
                <a:gd name="T2" fmla="*/ 4946 w 95"/>
                <a:gd name="T3" fmla="*/ 0 h 184"/>
                <a:gd name="T4" fmla="*/ 4946 w 95"/>
                <a:gd name="T5" fmla="*/ 2329 h 184"/>
                <a:gd name="T6" fmla="*/ 0 w 95"/>
                <a:gd name="T7" fmla="*/ 3494 h 184"/>
                <a:gd name="T8" fmla="*/ 0 w 95"/>
                <a:gd name="T9" fmla="*/ 2329 h 184"/>
                <a:gd name="T10" fmla="*/ 0 60000 65536"/>
                <a:gd name="T11" fmla="*/ 0 60000 65536"/>
                <a:gd name="T12" fmla="*/ 0 60000 65536"/>
                <a:gd name="T13" fmla="*/ 0 60000 65536"/>
                <a:gd name="T14" fmla="*/ 0 60000 65536"/>
                <a:gd name="T15" fmla="*/ 0 w 95"/>
                <a:gd name="T16" fmla="*/ 0 h 184"/>
                <a:gd name="T17" fmla="*/ 95 w 95"/>
                <a:gd name="T18" fmla="*/ 184 h 184"/>
              </a:gdLst>
              <a:ahLst/>
              <a:cxnLst>
                <a:cxn ang="T10">
                  <a:pos x="T0" y="T1"/>
                </a:cxn>
                <a:cxn ang="T11">
                  <a:pos x="T2" y="T3"/>
                </a:cxn>
                <a:cxn ang="T12">
                  <a:pos x="T4" y="T5"/>
                </a:cxn>
                <a:cxn ang="T13">
                  <a:pos x="T6" y="T7"/>
                </a:cxn>
                <a:cxn ang="T14">
                  <a:pos x="T8" y="T9"/>
                </a:cxn>
              </a:cxnLst>
              <a:rect l="T15" t="T16" r="T17" b="T18"/>
              <a:pathLst>
                <a:path w="95" h="184">
                  <a:moveTo>
                    <a:pt x="0" y="28"/>
                  </a:moveTo>
                  <a:lnTo>
                    <a:pt x="95" y="0"/>
                  </a:lnTo>
                  <a:lnTo>
                    <a:pt x="95" y="154"/>
                  </a:lnTo>
                  <a:lnTo>
                    <a:pt x="0" y="184"/>
                  </a:lnTo>
                  <a:lnTo>
                    <a:pt x="0" y="28"/>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49" name="Freeform 15">
              <a:extLst>
                <a:ext uri="{FF2B5EF4-FFF2-40B4-BE49-F238E27FC236}">
                  <a16:creationId xmlns:a16="http://schemas.microsoft.com/office/drawing/2014/main" id="{6CC66391-D6B6-4CA3-A3E9-6929E815C04B}"/>
                </a:ext>
              </a:extLst>
            </p:cNvPr>
            <p:cNvSpPr>
              <a:spLocks/>
            </p:cNvSpPr>
            <p:nvPr/>
          </p:nvSpPr>
          <p:spPr bwMode="auto">
            <a:xfrm>
              <a:off x="8407845" y="4184387"/>
              <a:ext cx="60700" cy="267246"/>
            </a:xfrm>
            <a:custGeom>
              <a:avLst/>
              <a:gdLst>
                <a:gd name="T0" fmla="*/ 0 w 49"/>
                <a:gd name="T1" fmla="*/ 2352 h 220"/>
                <a:gd name="T2" fmla="*/ 3791 w 49"/>
                <a:gd name="T3" fmla="*/ 0 h 220"/>
                <a:gd name="T4" fmla="*/ 3791 w 49"/>
                <a:gd name="T5" fmla="*/ 2352 h 220"/>
                <a:gd name="T6" fmla="*/ 0 w 49"/>
                <a:gd name="T7" fmla="*/ 4705 h 220"/>
                <a:gd name="T8" fmla="*/ 0 w 49"/>
                <a:gd name="T9" fmla="*/ 2352 h 220"/>
                <a:gd name="T10" fmla="*/ 0 60000 65536"/>
                <a:gd name="T11" fmla="*/ 0 60000 65536"/>
                <a:gd name="T12" fmla="*/ 0 60000 65536"/>
                <a:gd name="T13" fmla="*/ 0 60000 65536"/>
                <a:gd name="T14" fmla="*/ 0 60000 65536"/>
                <a:gd name="T15" fmla="*/ 0 w 49"/>
                <a:gd name="T16" fmla="*/ 0 h 220"/>
                <a:gd name="T17" fmla="*/ 49 w 49"/>
                <a:gd name="T18" fmla="*/ 220 h 220"/>
              </a:gdLst>
              <a:ahLst/>
              <a:cxnLst>
                <a:cxn ang="T10">
                  <a:pos x="T0" y="T1"/>
                </a:cxn>
                <a:cxn ang="T11">
                  <a:pos x="T2" y="T3"/>
                </a:cxn>
                <a:cxn ang="T12">
                  <a:pos x="T4" y="T5"/>
                </a:cxn>
                <a:cxn ang="T13">
                  <a:pos x="T6" y="T7"/>
                </a:cxn>
                <a:cxn ang="T14">
                  <a:pos x="T8" y="T9"/>
                </a:cxn>
              </a:cxnLst>
              <a:rect l="T15" t="T16" r="T17" b="T18"/>
              <a:pathLst>
                <a:path w="49" h="220">
                  <a:moveTo>
                    <a:pt x="0" y="63"/>
                  </a:moveTo>
                  <a:lnTo>
                    <a:pt x="49" y="0"/>
                  </a:lnTo>
                  <a:lnTo>
                    <a:pt x="49" y="155"/>
                  </a:lnTo>
                  <a:lnTo>
                    <a:pt x="0" y="220"/>
                  </a:lnTo>
                  <a:lnTo>
                    <a:pt x="0" y="63"/>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0" name="Freeform 16">
              <a:extLst>
                <a:ext uri="{FF2B5EF4-FFF2-40B4-BE49-F238E27FC236}">
                  <a16:creationId xmlns:a16="http://schemas.microsoft.com/office/drawing/2014/main" id="{A1F46AEB-9DDD-47C9-8A53-9AD85469EC43}"/>
                </a:ext>
              </a:extLst>
            </p:cNvPr>
            <p:cNvSpPr>
              <a:spLocks/>
            </p:cNvSpPr>
            <p:nvPr/>
          </p:nvSpPr>
          <p:spPr bwMode="auto">
            <a:xfrm>
              <a:off x="8756481" y="3969607"/>
              <a:ext cx="63812" cy="209861"/>
            </a:xfrm>
            <a:custGeom>
              <a:avLst/>
              <a:gdLst>
                <a:gd name="T0" fmla="*/ 0 w 54"/>
                <a:gd name="T1" fmla="*/ 2349 h 173"/>
                <a:gd name="T2" fmla="*/ 3616 w 54"/>
                <a:gd name="T3" fmla="*/ 0 h 173"/>
                <a:gd name="T4" fmla="*/ 3616 w 54"/>
                <a:gd name="T5" fmla="*/ 2349 h 173"/>
                <a:gd name="T6" fmla="*/ 0 w 54"/>
                <a:gd name="T7" fmla="*/ 3524 h 173"/>
                <a:gd name="T8" fmla="*/ 0 w 54"/>
                <a:gd name="T9" fmla="*/ 2349 h 173"/>
                <a:gd name="T10" fmla="*/ 0 60000 65536"/>
                <a:gd name="T11" fmla="*/ 0 60000 65536"/>
                <a:gd name="T12" fmla="*/ 0 60000 65536"/>
                <a:gd name="T13" fmla="*/ 0 60000 65536"/>
                <a:gd name="T14" fmla="*/ 0 60000 65536"/>
                <a:gd name="T15" fmla="*/ 0 w 54"/>
                <a:gd name="T16" fmla="*/ 0 h 173"/>
                <a:gd name="T17" fmla="*/ 54 w 54"/>
                <a:gd name="T18" fmla="*/ 173 h 173"/>
              </a:gdLst>
              <a:ahLst/>
              <a:cxnLst>
                <a:cxn ang="T10">
                  <a:pos x="T0" y="T1"/>
                </a:cxn>
                <a:cxn ang="T11">
                  <a:pos x="T2" y="T3"/>
                </a:cxn>
                <a:cxn ang="T12">
                  <a:pos x="T4" y="T5"/>
                </a:cxn>
                <a:cxn ang="T13">
                  <a:pos x="T6" y="T7"/>
                </a:cxn>
                <a:cxn ang="T14">
                  <a:pos x="T8" y="T9"/>
                </a:cxn>
              </a:cxnLst>
              <a:rect l="T15" t="T16" r="T17" b="T18"/>
              <a:pathLst>
                <a:path w="54" h="173">
                  <a:moveTo>
                    <a:pt x="0" y="20"/>
                  </a:moveTo>
                  <a:lnTo>
                    <a:pt x="54" y="0"/>
                  </a:lnTo>
                  <a:lnTo>
                    <a:pt x="54" y="153"/>
                  </a:lnTo>
                  <a:lnTo>
                    <a:pt x="0" y="173"/>
                  </a:lnTo>
                  <a:lnTo>
                    <a:pt x="0" y="2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1" name="Freeform 17">
              <a:extLst>
                <a:ext uri="{FF2B5EF4-FFF2-40B4-BE49-F238E27FC236}">
                  <a16:creationId xmlns:a16="http://schemas.microsoft.com/office/drawing/2014/main" id="{45E4BF36-1BA4-45BD-8617-FA6CEAE1C88B}"/>
                </a:ext>
              </a:extLst>
            </p:cNvPr>
            <p:cNvSpPr>
              <a:spLocks/>
            </p:cNvSpPr>
            <p:nvPr/>
          </p:nvSpPr>
          <p:spPr bwMode="auto">
            <a:xfrm>
              <a:off x="8521462" y="4005676"/>
              <a:ext cx="174317" cy="209861"/>
            </a:xfrm>
            <a:custGeom>
              <a:avLst/>
              <a:gdLst>
                <a:gd name="T0" fmla="*/ 7460 w 143"/>
                <a:gd name="T1" fmla="*/ 0 h 173"/>
                <a:gd name="T2" fmla="*/ 6217 w 143"/>
                <a:gd name="T3" fmla="*/ 2349 h 173"/>
                <a:gd name="T4" fmla="*/ 0 w 143"/>
                <a:gd name="T5" fmla="*/ 2349 h 173"/>
                <a:gd name="T6" fmla="*/ 0 w 143"/>
                <a:gd name="T7" fmla="*/ 3524 h 173"/>
                <a:gd name="T8" fmla="*/ 6217 w 143"/>
                <a:gd name="T9" fmla="*/ 3524 h 173"/>
                <a:gd name="T10" fmla="*/ 7460 w 143"/>
                <a:gd name="T11" fmla="*/ 3524 h 173"/>
                <a:gd name="T12" fmla="*/ 7460 w 143"/>
                <a:gd name="T13" fmla="*/ 0 h 173"/>
                <a:gd name="T14" fmla="*/ 0 60000 65536"/>
                <a:gd name="T15" fmla="*/ 0 60000 65536"/>
                <a:gd name="T16" fmla="*/ 0 60000 65536"/>
                <a:gd name="T17" fmla="*/ 0 60000 65536"/>
                <a:gd name="T18" fmla="*/ 0 60000 65536"/>
                <a:gd name="T19" fmla="*/ 0 60000 65536"/>
                <a:gd name="T20" fmla="*/ 0 60000 65536"/>
                <a:gd name="T21" fmla="*/ 0 w 143"/>
                <a:gd name="T22" fmla="*/ 0 h 173"/>
                <a:gd name="T23" fmla="*/ 143 w 143"/>
                <a:gd name="T24" fmla="*/ 173 h 17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3" h="173">
                  <a:moveTo>
                    <a:pt x="143" y="0"/>
                  </a:moveTo>
                  <a:lnTo>
                    <a:pt x="113" y="4"/>
                  </a:lnTo>
                  <a:lnTo>
                    <a:pt x="0" y="20"/>
                  </a:lnTo>
                  <a:lnTo>
                    <a:pt x="0" y="173"/>
                  </a:lnTo>
                  <a:lnTo>
                    <a:pt x="115" y="159"/>
                  </a:lnTo>
                  <a:lnTo>
                    <a:pt x="143" y="155"/>
                  </a:lnTo>
                  <a:lnTo>
                    <a:pt x="143"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2" name="Freeform 18">
              <a:extLst>
                <a:ext uri="{FF2B5EF4-FFF2-40B4-BE49-F238E27FC236}">
                  <a16:creationId xmlns:a16="http://schemas.microsoft.com/office/drawing/2014/main" id="{F2BF666B-97B9-4835-ABA2-24F40B979930}"/>
                </a:ext>
              </a:extLst>
            </p:cNvPr>
            <p:cNvSpPr>
              <a:spLocks/>
            </p:cNvSpPr>
            <p:nvPr/>
          </p:nvSpPr>
          <p:spPr bwMode="auto">
            <a:xfrm>
              <a:off x="5962739" y="5102530"/>
              <a:ext cx="73152" cy="316432"/>
            </a:xfrm>
            <a:custGeom>
              <a:avLst/>
              <a:gdLst>
                <a:gd name="T0" fmla="*/ 0 w 59"/>
                <a:gd name="T1" fmla="*/ 0 h 262"/>
                <a:gd name="T2" fmla="*/ 3794 w 59"/>
                <a:gd name="T3" fmla="*/ 2339 h 262"/>
                <a:gd name="T4" fmla="*/ 3794 w 59"/>
                <a:gd name="T5" fmla="*/ 5847 h 262"/>
                <a:gd name="T6" fmla="*/ 0 w 59"/>
                <a:gd name="T7" fmla="*/ 2339 h 262"/>
                <a:gd name="T8" fmla="*/ 0 w 59"/>
                <a:gd name="T9" fmla="*/ 0 h 262"/>
                <a:gd name="T10" fmla="*/ 0 60000 65536"/>
                <a:gd name="T11" fmla="*/ 0 60000 65536"/>
                <a:gd name="T12" fmla="*/ 0 60000 65536"/>
                <a:gd name="T13" fmla="*/ 0 60000 65536"/>
                <a:gd name="T14" fmla="*/ 0 60000 65536"/>
                <a:gd name="T15" fmla="*/ 0 w 59"/>
                <a:gd name="T16" fmla="*/ 0 h 262"/>
                <a:gd name="T17" fmla="*/ 59 w 59"/>
                <a:gd name="T18" fmla="*/ 262 h 262"/>
              </a:gdLst>
              <a:ahLst/>
              <a:cxnLst>
                <a:cxn ang="T10">
                  <a:pos x="T0" y="T1"/>
                </a:cxn>
                <a:cxn ang="T11">
                  <a:pos x="T2" y="T3"/>
                </a:cxn>
                <a:cxn ang="T12">
                  <a:pos x="T4" y="T5"/>
                </a:cxn>
                <a:cxn ang="T13">
                  <a:pos x="T6" y="T7"/>
                </a:cxn>
                <a:cxn ang="T14">
                  <a:pos x="T8" y="T9"/>
                </a:cxn>
              </a:cxnLst>
              <a:rect l="T15" t="T16" r="T17" b="T18"/>
              <a:pathLst>
                <a:path w="59" h="262">
                  <a:moveTo>
                    <a:pt x="0" y="0"/>
                  </a:moveTo>
                  <a:lnTo>
                    <a:pt x="59" y="108"/>
                  </a:lnTo>
                  <a:lnTo>
                    <a:pt x="59" y="262"/>
                  </a:lnTo>
                  <a:lnTo>
                    <a:pt x="0" y="153"/>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3" name="Freeform 19">
              <a:extLst>
                <a:ext uri="{FF2B5EF4-FFF2-40B4-BE49-F238E27FC236}">
                  <a16:creationId xmlns:a16="http://schemas.microsoft.com/office/drawing/2014/main" id="{D2F3685B-4633-4E92-A74B-53732275E79C}"/>
                </a:ext>
              </a:extLst>
            </p:cNvPr>
            <p:cNvSpPr>
              <a:spLocks/>
            </p:cNvSpPr>
            <p:nvPr/>
          </p:nvSpPr>
          <p:spPr bwMode="auto">
            <a:xfrm>
              <a:off x="6171297" y="5220576"/>
              <a:ext cx="101167" cy="218061"/>
            </a:xfrm>
            <a:custGeom>
              <a:avLst/>
              <a:gdLst>
                <a:gd name="T0" fmla="*/ 0 w 84"/>
                <a:gd name="T1" fmla="*/ 0 h 180"/>
                <a:gd name="T2" fmla="*/ 3685 w 84"/>
                <a:gd name="T3" fmla="*/ 2346 h 180"/>
                <a:gd name="T4" fmla="*/ 3685 w 84"/>
                <a:gd name="T5" fmla="*/ 3519 h 180"/>
                <a:gd name="T6" fmla="*/ 0 w 84"/>
                <a:gd name="T7" fmla="*/ 2346 h 180"/>
                <a:gd name="T8" fmla="*/ 0 w 84"/>
                <a:gd name="T9" fmla="*/ 0 h 180"/>
                <a:gd name="T10" fmla="*/ 0 60000 65536"/>
                <a:gd name="T11" fmla="*/ 0 60000 65536"/>
                <a:gd name="T12" fmla="*/ 0 60000 65536"/>
                <a:gd name="T13" fmla="*/ 0 60000 65536"/>
                <a:gd name="T14" fmla="*/ 0 60000 65536"/>
                <a:gd name="T15" fmla="*/ 0 w 84"/>
                <a:gd name="T16" fmla="*/ 0 h 180"/>
                <a:gd name="T17" fmla="*/ 84 w 84"/>
                <a:gd name="T18" fmla="*/ 180 h 180"/>
              </a:gdLst>
              <a:ahLst/>
              <a:cxnLst>
                <a:cxn ang="T10">
                  <a:pos x="T0" y="T1"/>
                </a:cxn>
                <a:cxn ang="T11">
                  <a:pos x="T2" y="T3"/>
                </a:cxn>
                <a:cxn ang="T12">
                  <a:pos x="T4" y="T5"/>
                </a:cxn>
                <a:cxn ang="T13">
                  <a:pos x="T6" y="T7"/>
                </a:cxn>
                <a:cxn ang="T14">
                  <a:pos x="T8" y="T9"/>
                </a:cxn>
              </a:cxnLst>
              <a:rect l="T15" t="T16" r="T17" b="T18"/>
              <a:pathLst>
                <a:path w="84" h="180">
                  <a:moveTo>
                    <a:pt x="0" y="0"/>
                  </a:moveTo>
                  <a:lnTo>
                    <a:pt x="84" y="29"/>
                  </a:lnTo>
                  <a:lnTo>
                    <a:pt x="84" y="180"/>
                  </a:lnTo>
                  <a:lnTo>
                    <a:pt x="0" y="153"/>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4" name="Freeform 169">
              <a:extLst>
                <a:ext uri="{FF2B5EF4-FFF2-40B4-BE49-F238E27FC236}">
                  <a16:creationId xmlns:a16="http://schemas.microsoft.com/office/drawing/2014/main" id="{795428FD-5A51-4C4B-AEA5-1D2E4A3420E2}"/>
                </a:ext>
              </a:extLst>
            </p:cNvPr>
            <p:cNvSpPr>
              <a:spLocks/>
            </p:cNvSpPr>
            <p:nvPr/>
          </p:nvSpPr>
          <p:spPr bwMode="auto">
            <a:xfrm>
              <a:off x="7466222" y="5132040"/>
              <a:ext cx="87159" cy="262326"/>
            </a:xfrm>
            <a:custGeom>
              <a:avLst/>
              <a:gdLst>
                <a:gd name="T0" fmla="*/ 0 w 71"/>
                <a:gd name="T1" fmla="*/ 0 h 217"/>
                <a:gd name="T2" fmla="*/ 0 w 71"/>
                <a:gd name="T3" fmla="*/ 2341 h 217"/>
                <a:gd name="T4" fmla="*/ 2504 w 71"/>
                <a:gd name="T5" fmla="*/ 4682 h 217"/>
                <a:gd name="T6" fmla="*/ 2504 w 71"/>
                <a:gd name="T7" fmla="*/ 2341 h 217"/>
                <a:gd name="T8" fmla="*/ 0 w 71"/>
                <a:gd name="T9" fmla="*/ 0 h 217"/>
                <a:gd name="T10" fmla="*/ 0 60000 65536"/>
                <a:gd name="T11" fmla="*/ 0 60000 65536"/>
                <a:gd name="T12" fmla="*/ 0 60000 65536"/>
                <a:gd name="T13" fmla="*/ 0 60000 65536"/>
                <a:gd name="T14" fmla="*/ 0 60000 65536"/>
                <a:gd name="T15" fmla="*/ 0 w 71"/>
                <a:gd name="T16" fmla="*/ 0 h 217"/>
                <a:gd name="T17" fmla="*/ 71 w 71"/>
                <a:gd name="T18" fmla="*/ 217 h 217"/>
              </a:gdLst>
              <a:ahLst/>
              <a:cxnLst>
                <a:cxn ang="T10">
                  <a:pos x="T0" y="T1"/>
                </a:cxn>
                <a:cxn ang="T11">
                  <a:pos x="T2" y="T3"/>
                </a:cxn>
                <a:cxn ang="T12">
                  <a:pos x="T4" y="T5"/>
                </a:cxn>
                <a:cxn ang="T13">
                  <a:pos x="T6" y="T7"/>
                </a:cxn>
                <a:cxn ang="T14">
                  <a:pos x="T8" y="T9"/>
                </a:cxn>
              </a:cxnLst>
              <a:rect l="T15" t="T16" r="T17" b="T18"/>
              <a:pathLst>
                <a:path w="71" h="217">
                  <a:moveTo>
                    <a:pt x="0" y="0"/>
                  </a:moveTo>
                  <a:lnTo>
                    <a:pt x="0" y="153"/>
                  </a:lnTo>
                  <a:lnTo>
                    <a:pt x="71" y="217"/>
                  </a:lnTo>
                  <a:lnTo>
                    <a:pt x="71" y="60"/>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5" name="Freeform 170">
              <a:extLst>
                <a:ext uri="{FF2B5EF4-FFF2-40B4-BE49-F238E27FC236}">
                  <a16:creationId xmlns:a16="http://schemas.microsoft.com/office/drawing/2014/main" id="{BD108581-D11D-45C4-8A90-F7BC4B688D94}"/>
                </a:ext>
              </a:extLst>
            </p:cNvPr>
            <p:cNvSpPr>
              <a:spLocks/>
            </p:cNvSpPr>
            <p:nvPr/>
          </p:nvSpPr>
          <p:spPr bwMode="auto">
            <a:xfrm>
              <a:off x="7735479" y="5363219"/>
              <a:ext cx="68482" cy="291838"/>
            </a:xfrm>
            <a:custGeom>
              <a:avLst/>
              <a:gdLst>
                <a:gd name="T0" fmla="*/ 0 w 57"/>
                <a:gd name="T1" fmla="*/ 0 h 242"/>
                <a:gd name="T2" fmla="*/ 3676 w 57"/>
                <a:gd name="T3" fmla="*/ 2335 h 242"/>
                <a:gd name="T4" fmla="*/ 3676 w 57"/>
                <a:gd name="T5" fmla="*/ 4671 h 242"/>
                <a:gd name="T6" fmla="*/ 0 w 57"/>
                <a:gd name="T7" fmla="*/ 2335 h 242"/>
                <a:gd name="T8" fmla="*/ 0 w 57"/>
                <a:gd name="T9" fmla="*/ 0 h 242"/>
                <a:gd name="T10" fmla="*/ 0 60000 65536"/>
                <a:gd name="T11" fmla="*/ 0 60000 65536"/>
                <a:gd name="T12" fmla="*/ 0 60000 65536"/>
                <a:gd name="T13" fmla="*/ 0 60000 65536"/>
                <a:gd name="T14" fmla="*/ 0 60000 65536"/>
                <a:gd name="T15" fmla="*/ 0 w 57"/>
                <a:gd name="T16" fmla="*/ 0 h 242"/>
                <a:gd name="T17" fmla="*/ 57 w 57"/>
                <a:gd name="T18" fmla="*/ 242 h 242"/>
              </a:gdLst>
              <a:ahLst/>
              <a:cxnLst>
                <a:cxn ang="T10">
                  <a:pos x="T0" y="T1"/>
                </a:cxn>
                <a:cxn ang="T11">
                  <a:pos x="T2" y="T3"/>
                </a:cxn>
                <a:cxn ang="T12">
                  <a:pos x="T4" y="T5"/>
                </a:cxn>
                <a:cxn ang="T13">
                  <a:pos x="T6" y="T7"/>
                </a:cxn>
                <a:cxn ang="T14">
                  <a:pos x="T8" y="T9"/>
                </a:cxn>
              </a:cxnLst>
              <a:rect l="T15" t="T16" r="T17" b="T18"/>
              <a:pathLst>
                <a:path w="57" h="242">
                  <a:moveTo>
                    <a:pt x="0" y="0"/>
                  </a:moveTo>
                  <a:lnTo>
                    <a:pt x="57" y="86"/>
                  </a:lnTo>
                  <a:lnTo>
                    <a:pt x="57" y="242"/>
                  </a:lnTo>
                  <a:lnTo>
                    <a:pt x="0" y="154"/>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6" name="Freeform 171">
              <a:extLst>
                <a:ext uri="{FF2B5EF4-FFF2-40B4-BE49-F238E27FC236}">
                  <a16:creationId xmlns:a16="http://schemas.microsoft.com/office/drawing/2014/main" id="{59CBB138-F1F0-454D-8377-A70C703B349F}"/>
                </a:ext>
              </a:extLst>
            </p:cNvPr>
            <p:cNvSpPr>
              <a:spLocks/>
            </p:cNvSpPr>
            <p:nvPr/>
          </p:nvSpPr>
          <p:spPr bwMode="auto">
            <a:xfrm>
              <a:off x="7660772" y="5179586"/>
              <a:ext cx="91827" cy="267246"/>
            </a:xfrm>
            <a:custGeom>
              <a:avLst/>
              <a:gdLst>
                <a:gd name="T0" fmla="*/ 0 w 74"/>
                <a:gd name="T1" fmla="*/ 0 h 220"/>
                <a:gd name="T2" fmla="*/ 5063 w 74"/>
                <a:gd name="T3" fmla="*/ 2352 h 220"/>
                <a:gd name="T4" fmla="*/ 3797 w 74"/>
                <a:gd name="T5" fmla="*/ 2352 h 220"/>
                <a:gd name="T6" fmla="*/ 3797 w 74"/>
                <a:gd name="T7" fmla="*/ 4705 h 220"/>
                <a:gd name="T8" fmla="*/ 0 w 74"/>
                <a:gd name="T9" fmla="*/ 2352 h 220"/>
                <a:gd name="T10" fmla="*/ 0 w 74"/>
                <a:gd name="T11" fmla="*/ 0 h 220"/>
                <a:gd name="T12" fmla="*/ 0 60000 65536"/>
                <a:gd name="T13" fmla="*/ 0 60000 65536"/>
                <a:gd name="T14" fmla="*/ 0 60000 65536"/>
                <a:gd name="T15" fmla="*/ 0 60000 65536"/>
                <a:gd name="T16" fmla="*/ 0 60000 65536"/>
                <a:gd name="T17" fmla="*/ 0 60000 65536"/>
                <a:gd name="T18" fmla="*/ 0 w 74"/>
                <a:gd name="T19" fmla="*/ 0 h 220"/>
                <a:gd name="T20" fmla="*/ 74 w 74"/>
                <a:gd name="T21" fmla="*/ 220 h 220"/>
              </a:gdLst>
              <a:ahLst/>
              <a:cxnLst>
                <a:cxn ang="T12">
                  <a:pos x="T0" y="T1"/>
                </a:cxn>
                <a:cxn ang="T13">
                  <a:pos x="T2" y="T3"/>
                </a:cxn>
                <a:cxn ang="T14">
                  <a:pos x="T4" y="T5"/>
                </a:cxn>
                <a:cxn ang="T15">
                  <a:pos x="T6" y="T7"/>
                </a:cxn>
                <a:cxn ang="T16">
                  <a:pos x="T8" y="T9"/>
                </a:cxn>
                <a:cxn ang="T17">
                  <a:pos x="T10" y="T11"/>
                </a:cxn>
              </a:cxnLst>
              <a:rect l="T18" t="T19" r="T20" b="T21"/>
              <a:pathLst>
                <a:path w="74" h="220">
                  <a:moveTo>
                    <a:pt x="0" y="0"/>
                  </a:moveTo>
                  <a:lnTo>
                    <a:pt x="74" y="79"/>
                  </a:lnTo>
                  <a:lnTo>
                    <a:pt x="58" y="151"/>
                  </a:lnTo>
                  <a:lnTo>
                    <a:pt x="58" y="220"/>
                  </a:lnTo>
                  <a:lnTo>
                    <a:pt x="0" y="153"/>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7" name="Freeform 172">
              <a:extLst>
                <a:ext uri="{FF2B5EF4-FFF2-40B4-BE49-F238E27FC236}">
                  <a16:creationId xmlns:a16="http://schemas.microsoft.com/office/drawing/2014/main" id="{123DE724-2A43-4AA1-B6CC-B74A40B9EB0A}"/>
                </a:ext>
              </a:extLst>
            </p:cNvPr>
            <p:cNvSpPr>
              <a:spLocks/>
            </p:cNvSpPr>
            <p:nvPr/>
          </p:nvSpPr>
          <p:spPr bwMode="auto">
            <a:xfrm>
              <a:off x="7089574" y="5251728"/>
              <a:ext cx="161866" cy="190188"/>
            </a:xfrm>
            <a:custGeom>
              <a:avLst/>
              <a:gdLst>
                <a:gd name="T0" fmla="*/ 0 w 135"/>
                <a:gd name="T1" fmla="*/ 0 h 159"/>
                <a:gd name="T2" fmla="*/ 0 w 135"/>
                <a:gd name="T3" fmla="*/ 2316 h 159"/>
                <a:gd name="T4" fmla="*/ 7338 w 135"/>
                <a:gd name="T5" fmla="*/ 2316 h 159"/>
                <a:gd name="T6" fmla="*/ 7338 w 135"/>
                <a:gd name="T7" fmla="*/ 2316 h 159"/>
                <a:gd name="T8" fmla="*/ 0 w 135"/>
                <a:gd name="T9" fmla="*/ 0 h 159"/>
                <a:gd name="T10" fmla="*/ 0 60000 65536"/>
                <a:gd name="T11" fmla="*/ 0 60000 65536"/>
                <a:gd name="T12" fmla="*/ 0 60000 65536"/>
                <a:gd name="T13" fmla="*/ 0 60000 65536"/>
                <a:gd name="T14" fmla="*/ 0 60000 65536"/>
                <a:gd name="T15" fmla="*/ 0 w 135"/>
                <a:gd name="T16" fmla="*/ 0 h 159"/>
                <a:gd name="T17" fmla="*/ 135 w 135"/>
                <a:gd name="T18" fmla="*/ 159 h 159"/>
              </a:gdLst>
              <a:ahLst/>
              <a:cxnLst>
                <a:cxn ang="T10">
                  <a:pos x="T0" y="T1"/>
                </a:cxn>
                <a:cxn ang="T11">
                  <a:pos x="T2" y="T3"/>
                </a:cxn>
                <a:cxn ang="T12">
                  <a:pos x="T4" y="T5"/>
                </a:cxn>
                <a:cxn ang="T13">
                  <a:pos x="T6" y="T7"/>
                </a:cxn>
                <a:cxn ang="T14">
                  <a:pos x="T8" y="T9"/>
                </a:cxn>
              </a:cxnLst>
              <a:rect l="T15" t="T16" r="T17" b="T18"/>
              <a:pathLst>
                <a:path w="135" h="159">
                  <a:moveTo>
                    <a:pt x="0" y="0"/>
                  </a:moveTo>
                  <a:lnTo>
                    <a:pt x="0" y="153"/>
                  </a:lnTo>
                  <a:lnTo>
                    <a:pt x="135" y="159"/>
                  </a:lnTo>
                  <a:lnTo>
                    <a:pt x="135" y="4"/>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8" name="Freeform 173">
              <a:extLst>
                <a:ext uri="{FF2B5EF4-FFF2-40B4-BE49-F238E27FC236}">
                  <a16:creationId xmlns:a16="http://schemas.microsoft.com/office/drawing/2014/main" id="{8C6E28FD-7EBD-46C7-BB21-155F4AAB7CF9}"/>
                </a:ext>
              </a:extLst>
            </p:cNvPr>
            <p:cNvSpPr>
              <a:spLocks/>
            </p:cNvSpPr>
            <p:nvPr/>
          </p:nvSpPr>
          <p:spPr bwMode="auto">
            <a:xfrm>
              <a:off x="7855322" y="5638658"/>
              <a:ext cx="76264" cy="190188"/>
            </a:xfrm>
            <a:custGeom>
              <a:avLst/>
              <a:gdLst>
                <a:gd name="T0" fmla="*/ 0 w 61"/>
                <a:gd name="T1" fmla="*/ 2346 h 157"/>
                <a:gd name="T2" fmla="*/ 3826 w 61"/>
                <a:gd name="T3" fmla="*/ 0 h 157"/>
                <a:gd name="T4" fmla="*/ 3826 w 61"/>
                <a:gd name="T5" fmla="*/ 2346 h 157"/>
                <a:gd name="T6" fmla="*/ 0 w 61"/>
                <a:gd name="T7" fmla="*/ 3519 h 157"/>
                <a:gd name="T8" fmla="*/ 0 w 61"/>
                <a:gd name="T9" fmla="*/ 2346 h 157"/>
                <a:gd name="T10" fmla="*/ 0 60000 65536"/>
                <a:gd name="T11" fmla="*/ 0 60000 65536"/>
                <a:gd name="T12" fmla="*/ 0 60000 65536"/>
                <a:gd name="T13" fmla="*/ 0 60000 65536"/>
                <a:gd name="T14" fmla="*/ 0 60000 65536"/>
                <a:gd name="T15" fmla="*/ 0 w 61"/>
                <a:gd name="T16" fmla="*/ 0 h 157"/>
                <a:gd name="T17" fmla="*/ 61 w 61"/>
                <a:gd name="T18" fmla="*/ 157 h 157"/>
              </a:gdLst>
              <a:ahLst/>
              <a:cxnLst>
                <a:cxn ang="T10">
                  <a:pos x="T0" y="T1"/>
                </a:cxn>
                <a:cxn ang="T11">
                  <a:pos x="T2" y="T3"/>
                </a:cxn>
                <a:cxn ang="T12">
                  <a:pos x="T4" y="T5"/>
                </a:cxn>
                <a:cxn ang="T13">
                  <a:pos x="T6" y="T7"/>
                </a:cxn>
                <a:cxn ang="T14">
                  <a:pos x="T8" y="T9"/>
                </a:cxn>
              </a:cxnLst>
              <a:rect l="T15" t="T16" r="T17" b="T18"/>
              <a:pathLst>
                <a:path w="61" h="157">
                  <a:moveTo>
                    <a:pt x="0" y="4"/>
                  </a:moveTo>
                  <a:lnTo>
                    <a:pt x="61" y="0"/>
                  </a:lnTo>
                  <a:lnTo>
                    <a:pt x="61" y="151"/>
                  </a:lnTo>
                  <a:lnTo>
                    <a:pt x="0" y="157"/>
                  </a:lnTo>
                  <a:lnTo>
                    <a:pt x="0" y="4"/>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59" name="Freeform 174">
              <a:extLst>
                <a:ext uri="{FF2B5EF4-FFF2-40B4-BE49-F238E27FC236}">
                  <a16:creationId xmlns:a16="http://schemas.microsoft.com/office/drawing/2014/main" id="{DF1B7658-518F-4DD1-BFEE-ADB85E51E88D}"/>
                </a:ext>
              </a:extLst>
            </p:cNvPr>
            <p:cNvSpPr>
              <a:spLocks/>
            </p:cNvSpPr>
            <p:nvPr/>
          </p:nvSpPr>
          <p:spPr bwMode="auto">
            <a:xfrm>
              <a:off x="4445247" y="4248331"/>
              <a:ext cx="280153" cy="657455"/>
            </a:xfrm>
            <a:custGeom>
              <a:avLst/>
              <a:gdLst>
                <a:gd name="T0" fmla="*/ 0 w 231"/>
                <a:gd name="T1" fmla="*/ 0 h 543"/>
                <a:gd name="T2" fmla="*/ 0 w 231"/>
                <a:gd name="T3" fmla="*/ 2345 h 543"/>
                <a:gd name="T4" fmla="*/ 3711 w 231"/>
                <a:gd name="T5" fmla="*/ 5862 h 543"/>
                <a:gd name="T6" fmla="*/ 12370 w 231"/>
                <a:gd name="T7" fmla="*/ 10551 h 543"/>
                <a:gd name="T8" fmla="*/ 12370 w 231"/>
                <a:gd name="T9" fmla="*/ 7034 h 543"/>
                <a:gd name="T10" fmla="*/ 4948 w 231"/>
                <a:gd name="T11" fmla="*/ 2345 h 543"/>
                <a:gd name="T12" fmla="*/ 0 w 231"/>
                <a:gd name="T13" fmla="*/ 0 h 543"/>
                <a:gd name="T14" fmla="*/ 0 60000 65536"/>
                <a:gd name="T15" fmla="*/ 0 60000 65536"/>
                <a:gd name="T16" fmla="*/ 0 60000 65536"/>
                <a:gd name="T17" fmla="*/ 0 60000 65536"/>
                <a:gd name="T18" fmla="*/ 0 60000 65536"/>
                <a:gd name="T19" fmla="*/ 0 60000 65536"/>
                <a:gd name="T20" fmla="*/ 0 60000 65536"/>
                <a:gd name="T21" fmla="*/ 0 w 231"/>
                <a:gd name="T22" fmla="*/ 0 h 543"/>
                <a:gd name="T23" fmla="*/ 231 w 231"/>
                <a:gd name="T24" fmla="*/ 543 h 5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1" h="543">
                  <a:moveTo>
                    <a:pt x="0" y="0"/>
                  </a:moveTo>
                  <a:lnTo>
                    <a:pt x="0" y="154"/>
                  </a:lnTo>
                  <a:lnTo>
                    <a:pt x="82" y="280"/>
                  </a:lnTo>
                  <a:lnTo>
                    <a:pt x="231" y="543"/>
                  </a:lnTo>
                  <a:lnTo>
                    <a:pt x="231" y="391"/>
                  </a:lnTo>
                  <a:lnTo>
                    <a:pt x="92" y="145"/>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0" name="Freeform 175">
              <a:extLst>
                <a:ext uri="{FF2B5EF4-FFF2-40B4-BE49-F238E27FC236}">
                  <a16:creationId xmlns:a16="http://schemas.microsoft.com/office/drawing/2014/main" id="{D7FCF3A4-C407-4977-A74E-8F7B5693C78D}"/>
                </a:ext>
              </a:extLst>
            </p:cNvPr>
            <p:cNvSpPr>
              <a:spLocks/>
            </p:cNvSpPr>
            <p:nvPr/>
          </p:nvSpPr>
          <p:spPr bwMode="auto">
            <a:xfrm>
              <a:off x="4793884" y="4723797"/>
              <a:ext cx="200775" cy="337746"/>
            </a:xfrm>
            <a:custGeom>
              <a:avLst/>
              <a:gdLst>
                <a:gd name="T0" fmla="*/ 0 w 163"/>
                <a:gd name="T1" fmla="*/ 0 h 281"/>
                <a:gd name="T2" fmla="*/ 0 w 163"/>
                <a:gd name="T3" fmla="*/ 2328 h 281"/>
                <a:gd name="T4" fmla="*/ 8795 w 163"/>
                <a:gd name="T5" fmla="*/ 5819 h 281"/>
                <a:gd name="T6" fmla="*/ 8795 w 163"/>
                <a:gd name="T7" fmla="*/ 2328 h 281"/>
                <a:gd name="T8" fmla="*/ 0 w 163"/>
                <a:gd name="T9" fmla="*/ 0 h 281"/>
                <a:gd name="T10" fmla="*/ 0 60000 65536"/>
                <a:gd name="T11" fmla="*/ 0 60000 65536"/>
                <a:gd name="T12" fmla="*/ 0 60000 65536"/>
                <a:gd name="T13" fmla="*/ 0 60000 65536"/>
                <a:gd name="T14" fmla="*/ 0 60000 65536"/>
                <a:gd name="T15" fmla="*/ 0 w 163"/>
                <a:gd name="T16" fmla="*/ 0 h 281"/>
                <a:gd name="T17" fmla="*/ 163 w 163"/>
                <a:gd name="T18" fmla="*/ 281 h 281"/>
              </a:gdLst>
              <a:ahLst/>
              <a:cxnLst>
                <a:cxn ang="T10">
                  <a:pos x="T0" y="T1"/>
                </a:cxn>
                <a:cxn ang="T11">
                  <a:pos x="T2" y="T3"/>
                </a:cxn>
                <a:cxn ang="T12">
                  <a:pos x="T4" y="T5"/>
                </a:cxn>
                <a:cxn ang="T13">
                  <a:pos x="T6" y="T7"/>
                </a:cxn>
                <a:cxn ang="T14">
                  <a:pos x="T8" y="T9"/>
                </a:cxn>
              </a:cxnLst>
              <a:rect l="T15" t="T16" r="T17" b="T18"/>
              <a:pathLst>
                <a:path w="163" h="281">
                  <a:moveTo>
                    <a:pt x="0" y="0"/>
                  </a:moveTo>
                  <a:lnTo>
                    <a:pt x="0" y="150"/>
                  </a:lnTo>
                  <a:lnTo>
                    <a:pt x="163" y="281"/>
                  </a:lnTo>
                  <a:lnTo>
                    <a:pt x="163" y="128"/>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1" name="Freeform 176">
              <a:extLst>
                <a:ext uri="{FF2B5EF4-FFF2-40B4-BE49-F238E27FC236}">
                  <a16:creationId xmlns:a16="http://schemas.microsoft.com/office/drawing/2014/main" id="{9099FBE1-930E-4961-8FBE-93C57D3678CC}"/>
                </a:ext>
              </a:extLst>
            </p:cNvPr>
            <p:cNvSpPr>
              <a:spLocks/>
            </p:cNvSpPr>
            <p:nvPr/>
          </p:nvSpPr>
          <p:spPr bwMode="auto">
            <a:xfrm>
              <a:off x="5217222" y="4917262"/>
              <a:ext cx="273927" cy="313152"/>
            </a:xfrm>
            <a:custGeom>
              <a:avLst/>
              <a:gdLst>
                <a:gd name="T0" fmla="*/ 0 w 224"/>
                <a:gd name="T1" fmla="*/ 0 h 260"/>
                <a:gd name="T2" fmla="*/ 12473 w 224"/>
                <a:gd name="T3" fmla="*/ 2332 h 260"/>
                <a:gd name="T4" fmla="*/ 12473 w 224"/>
                <a:gd name="T5" fmla="*/ 4665 h 260"/>
                <a:gd name="T6" fmla="*/ 0 w 224"/>
                <a:gd name="T7" fmla="*/ 2332 h 260"/>
                <a:gd name="T8" fmla="*/ 0 w 224"/>
                <a:gd name="T9" fmla="*/ 0 h 260"/>
                <a:gd name="T10" fmla="*/ 0 60000 65536"/>
                <a:gd name="T11" fmla="*/ 0 60000 65536"/>
                <a:gd name="T12" fmla="*/ 0 60000 65536"/>
                <a:gd name="T13" fmla="*/ 0 60000 65536"/>
                <a:gd name="T14" fmla="*/ 0 60000 65536"/>
                <a:gd name="T15" fmla="*/ 0 w 224"/>
                <a:gd name="T16" fmla="*/ 0 h 260"/>
                <a:gd name="T17" fmla="*/ 224 w 224"/>
                <a:gd name="T18" fmla="*/ 260 h 260"/>
              </a:gdLst>
              <a:ahLst/>
              <a:cxnLst>
                <a:cxn ang="T10">
                  <a:pos x="T0" y="T1"/>
                </a:cxn>
                <a:cxn ang="T11">
                  <a:pos x="T2" y="T3"/>
                </a:cxn>
                <a:cxn ang="T12">
                  <a:pos x="T4" y="T5"/>
                </a:cxn>
                <a:cxn ang="T13">
                  <a:pos x="T6" y="T7"/>
                </a:cxn>
                <a:cxn ang="T14">
                  <a:pos x="T8" y="T9"/>
                </a:cxn>
              </a:cxnLst>
              <a:rect l="T15" t="T16" r="T17" b="T18"/>
              <a:pathLst>
                <a:path w="224" h="260">
                  <a:moveTo>
                    <a:pt x="0" y="0"/>
                  </a:moveTo>
                  <a:lnTo>
                    <a:pt x="224" y="107"/>
                  </a:lnTo>
                  <a:lnTo>
                    <a:pt x="224" y="260"/>
                  </a:lnTo>
                  <a:lnTo>
                    <a:pt x="0" y="154"/>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2" name="Freeform 177">
              <a:extLst>
                <a:ext uri="{FF2B5EF4-FFF2-40B4-BE49-F238E27FC236}">
                  <a16:creationId xmlns:a16="http://schemas.microsoft.com/office/drawing/2014/main" id="{68C32165-C907-4835-B572-B72B3C0A08BE}"/>
                </a:ext>
              </a:extLst>
            </p:cNvPr>
            <p:cNvSpPr>
              <a:spLocks/>
            </p:cNvSpPr>
            <p:nvPr/>
          </p:nvSpPr>
          <p:spPr bwMode="auto">
            <a:xfrm>
              <a:off x="5803987" y="4969726"/>
              <a:ext cx="158754" cy="314792"/>
            </a:xfrm>
            <a:custGeom>
              <a:avLst/>
              <a:gdLst>
                <a:gd name="T0" fmla="*/ 0 w 132"/>
                <a:gd name="T1" fmla="*/ 0 h 262"/>
                <a:gd name="T2" fmla="*/ 6134 w 132"/>
                <a:gd name="T3" fmla="*/ 2327 h 262"/>
                <a:gd name="T4" fmla="*/ 6134 w 132"/>
                <a:gd name="T5" fmla="*/ 4653 h 262"/>
                <a:gd name="T6" fmla="*/ 0 w 132"/>
                <a:gd name="T7" fmla="*/ 2327 h 262"/>
                <a:gd name="T8" fmla="*/ 0 w 132"/>
                <a:gd name="T9" fmla="*/ 0 h 262"/>
                <a:gd name="T10" fmla="*/ 0 60000 65536"/>
                <a:gd name="T11" fmla="*/ 0 60000 65536"/>
                <a:gd name="T12" fmla="*/ 0 60000 65536"/>
                <a:gd name="T13" fmla="*/ 0 60000 65536"/>
                <a:gd name="T14" fmla="*/ 0 60000 65536"/>
                <a:gd name="T15" fmla="*/ 0 w 132"/>
                <a:gd name="T16" fmla="*/ 0 h 262"/>
                <a:gd name="T17" fmla="*/ 132 w 132"/>
                <a:gd name="T18" fmla="*/ 262 h 262"/>
              </a:gdLst>
              <a:ahLst/>
              <a:cxnLst>
                <a:cxn ang="T10">
                  <a:pos x="T0" y="T1"/>
                </a:cxn>
                <a:cxn ang="T11">
                  <a:pos x="T2" y="T3"/>
                </a:cxn>
                <a:cxn ang="T12">
                  <a:pos x="T4" y="T5"/>
                </a:cxn>
                <a:cxn ang="T13">
                  <a:pos x="T6" y="T7"/>
                </a:cxn>
                <a:cxn ang="T14">
                  <a:pos x="T8" y="T9"/>
                </a:cxn>
              </a:cxnLst>
              <a:rect l="T15" t="T16" r="T17" b="T18"/>
              <a:pathLst>
                <a:path w="132" h="262">
                  <a:moveTo>
                    <a:pt x="0" y="0"/>
                  </a:moveTo>
                  <a:lnTo>
                    <a:pt x="132" y="109"/>
                  </a:lnTo>
                  <a:lnTo>
                    <a:pt x="132" y="262"/>
                  </a:lnTo>
                  <a:lnTo>
                    <a:pt x="0" y="147"/>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3" name="Freeform 178">
              <a:extLst>
                <a:ext uri="{FF2B5EF4-FFF2-40B4-BE49-F238E27FC236}">
                  <a16:creationId xmlns:a16="http://schemas.microsoft.com/office/drawing/2014/main" id="{BC379BB9-BBC5-4523-B4ED-AA8DAAF9E2F3}"/>
                </a:ext>
              </a:extLst>
            </p:cNvPr>
            <p:cNvSpPr>
              <a:spLocks/>
            </p:cNvSpPr>
            <p:nvPr/>
          </p:nvSpPr>
          <p:spPr bwMode="auto">
            <a:xfrm>
              <a:off x="6035890" y="5230416"/>
              <a:ext cx="79377" cy="232815"/>
            </a:xfrm>
            <a:custGeom>
              <a:avLst/>
              <a:gdLst>
                <a:gd name="T0" fmla="*/ 0 w 66"/>
                <a:gd name="T1" fmla="*/ 0 h 192"/>
                <a:gd name="T2" fmla="*/ 2453 w 66"/>
                <a:gd name="T3" fmla="*/ 2348 h 192"/>
                <a:gd name="T4" fmla="*/ 2453 w 66"/>
                <a:gd name="T5" fmla="*/ 3522 h 192"/>
                <a:gd name="T6" fmla="*/ 0 w 66"/>
                <a:gd name="T7" fmla="*/ 2348 h 192"/>
                <a:gd name="T8" fmla="*/ 0 w 66"/>
                <a:gd name="T9" fmla="*/ 0 h 192"/>
                <a:gd name="T10" fmla="*/ 0 60000 65536"/>
                <a:gd name="T11" fmla="*/ 0 60000 65536"/>
                <a:gd name="T12" fmla="*/ 0 60000 65536"/>
                <a:gd name="T13" fmla="*/ 0 60000 65536"/>
                <a:gd name="T14" fmla="*/ 0 60000 65536"/>
                <a:gd name="T15" fmla="*/ 0 w 66"/>
                <a:gd name="T16" fmla="*/ 0 h 192"/>
                <a:gd name="T17" fmla="*/ 66 w 66"/>
                <a:gd name="T18" fmla="*/ 192 h 192"/>
              </a:gdLst>
              <a:ahLst/>
              <a:cxnLst>
                <a:cxn ang="T10">
                  <a:pos x="T0" y="T1"/>
                </a:cxn>
                <a:cxn ang="T11">
                  <a:pos x="T2" y="T3"/>
                </a:cxn>
                <a:cxn ang="T12">
                  <a:pos x="T4" y="T5"/>
                </a:cxn>
                <a:cxn ang="T13">
                  <a:pos x="T6" y="T7"/>
                </a:cxn>
                <a:cxn ang="T14">
                  <a:pos x="T8" y="T9"/>
                </a:cxn>
              </a:cxnLst>
              <a:rect l="T15" t="T16" r="T17" b="T18"/>
              <a:pathLst>
                <a:path w="66" h="192">
                  <a:moveTo>
                    <a:pt x="0" y="0"/>
                  </a:moveTo>
                  <a:lnTo>
                    <a:pt x="66" y="39"/>
                  </a:lnTo>
                  <a:lnTo>
                    <a:pt x="66" y="192"/>
                  </a:lnTo>
                  <a:lnTo>
                    <a:pt x="0" y="152"/>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4" name="Freeform 179">
              <a:extLst>
                <a:ext uri="{FF2B5EF4-FFF2-40B4-BE49-F238E27FC236}">
                  <a16:creationId xmlns:a16="http://schemas.microsoft.com/office/drawing/2014/main" id="{FDCC9E93-1C57-464A-A729-DC585D46A8C3}"/>
                </a:ext>
              </a:extLst>
            </p:cNvPr>
            <p:cNvSpPr>
              <a:spLocks/>
            </p:cNvSpPr>
            <p:nvPr/>
          </p:nvSpPr>
          <p:spPr bwMode="auto">
            <a:xfrm>
              <a:off x="6403204" y="5464868"/>
              <a:ext cx="196107" cy="254129"/>
            </a:xfrm>
            <a:custGeom>
              <a:avLst/>
              <a:gdLst>
                <a:gd name="T0" fmla="*/ 0 w 161"/>
                <a:gd name="T1" fmla="*/ 0 h 210"/>
                <a:gd name="T2" fmla="*/ 8697 w 161"/>
                <a:gd name="T3" fmla="*/ 2343 h 210"/>
                <a:gd name="T4" fmla="*/ 8697 w 161"/>
                <a:gd name="T5" fmla="*/ 4687 h 210"/>
                <a:gd name="T6" fmla="*/ 0 w 161"/>
                <a:gd name="T7" fmla="*/ 2343 h 210"/>
                <a:gd name="T8" fmla="*/ 0 w 161"/>
                <a:gd name="T9" fmla="*/ 0 h 210"/>
                <a:gd name="T10" fmla="*/ 0 60000 65536"/>
                <a:gd name="T11" fmla="*/ 0 60000 65536"/>
                <a:gd name="T12" fmla="*/ 0 60000 65536"/>
                <a:gd name="T13" fmla="*/ 0 60000 65536"/>
                <a:gd name="T14" fmla="*/ 0 60000 65536"/>
                <a:gd name="T15" fmla="*/ 0 w 161"/>
                <a:gd name="T16" fmla="*/ 0 h 210"/>
                <a:gd name="T17" fmla="*/ 161 w 161"/>
                <a:gd name="T18" fmla="*/ 210 h 210"/>
              </a:gdLst>
              <a:ahLst/>
              <a:cxnLst>
                <a:cxn ang="T10">
                  <a:pos x="T0" y="T1"/>
                </a:cxn>
                <a:cxn ang="T11">
                  <a:pos x="T2" y="T3"/>
                </a:cxn>
                <a:cxn ang="T12">
                  <a:pos x="T4" y="T5"/>
                </a:cxn>
                <a:cxn ang="T13">
                  <a:pos x="T6" y="T7"/>
                </a:cxn>
                <a:cxn ang="T14">
                  <a:pos x="T8" y="T9"/>
                </a:cxn>
              </a:cxnLst>
              <a:rect l="T15" t="T16" r="T17" b="T18"/>
              <a:pathLst>
                <a:path w="161" h="210">
                  <a:moveTo>
                    <a:pt x="0" y="0"/>
                  </a:moveTo>
                  <a:lnTo>
                    <a:pt x="161" y="54"/>
                  </a:lnTo>
                  <a:lnTo>
                    <a:pt x="161" y="210"/>
                  </a:lnTo>
                  <a:lnTo>
                    <a:pt x="0" y="154"/>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5" name="Freeform 180">
              <a:extLst>
                <a:ext uri="{FF2B5EF4-FFF2-40B4-BE49-F238E27FC236}">
                  <a16:creationId xmlns:a16="http://schemas.microsoft.com/office/drawing/2014/main" id="{CB08B468-BE58-4B20-9A16-88C6B78B77EC}"/>
                </a:ext>
              </a:extLst>
            </p:cNvPr>
            <p:cNvSpPr>
              <a:spLocks/>
            </p:cNvSpPr>
            <p:nvPr/>
          </p:nvSpPr>
          <p:spPr bwMode="auto">
            <a:xfrm>
              <a:off x="6274020" y="5248449"/>
              <a:ext cx="129182" cy="404967"/>
            </a:xfrm>
            <a:custGeom>
              <a:avLst/>
              <a:gdLst>
                <a:gd name="T0" fmla="*/ 0 w 106"/>
                <a:gd name="T1" fmla="*/ 0 h 334"/>
                <a:gd name="T2" fmla="*/ 6215 w 106"/>
                <a:gd name="T3" fmla="*/ 3522 h 334"/>
                <a:gd name="T4" fmla="*/ 6215 w 106"/>
                <a:gd name="T5" fmla="*/ 7044 h 334"/>
                <a:gd name="T6" fmla="*/ 0 w 106"/>
                <a:gd name="T7" fmla="*/ 2348 h 334"/>
                <a:gd name="T8" fmla="*/ 0 w 106"/>
                <a:gd name="T9" fmla="*/ 0 h 334"/>
                <a:gd name="T10" fmla="*/ 0 60000 65536"/>
                <a:gd name="T11" fmla="*/ 0 60000 65536"/>
                <a:gd name="T12" fmla="*/ 0 60000 65536"/>
                <a:gd name="T13" fmla="*/ 0 60000 65536"/>
                <a:gd name="T14" fmla="*/ 0 60000 65536"/>
                <a:gd name="T15" fmla="*/ 0 w 106"/>
                <a:gd name="T16" fmla="*/ 0 h 334"/>
                <a:gd name="T17" fmla="*/ 106 w 106"/>
                <a:gd name="T18" fmla="*/ 334 h 334"/>
              </a:gdLst>
              <a:ahLst/>
              <a:cxnLst>
                <a:cxn ang="T10">
                  <a:pos x="T0" y="T1"/>
                </a:cxn>
                <a:cxn ang="T11">
                  <a:pos x="T2" y="T3"/>
                </a:cxn>
                <a:cxn ang="T12">
                  <a:pos x="T4" y="T5"/>
                </a:cxn>
                <a:cxn ang="T13">
                  <a:pos x="T6" y="T7"/>
                </a:cxn>
                <a:cxn ang="T14">
                  <a:pos x="T8" y="T9"/>
                </a:cxn>
              </a:cxnLst>
              <a:rect l="T15" t="T16" r="T17" b="T18"/>
              <a:pathLst>
                <a:path w="106" h="334">
                  <a:moveTo>
                    <a:pt x="0" y="0"/>
                  </a:moveTo>
                  <a:lnTo>
                    <a:pt x="106" y="180"/>
                  </a:lnTo>
                  <a:lnTo>
                    <a:pt x="106" y="334"/>
                  </a:lnTo>
                  <a:lnTo>
                    <a:pt x="0" y="155"/>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6" name="Freeform 181">
              <a:extLst>
                <a:ext uri="{FF2B5EF4-FFF2-40B4-BE49-F238E27FC236}">
                  <a16:creationId xmlns:a16="http://schemas.microsoft.com/office/drawing/2014/main" id="{494EDA69-1158-4650-8DBC-B59E3554939E}"/>
                </a:ext>
              </a:extLst>
            </p:cNvPr>
            <p:cNvSpPr>
              <a:spLocks/>
            </p:cNvSpPr>
            <p:nvPr/>
          </p:nvSpPr>
          <p:spPr bwMode="auto">
            <a:xfrm>
              <a:off x="7338599" y="3530211"/>
              <a:ext cx="96497" cy="280361"/>
            </a:xfrm>
            <a:custGeom>
              <a:avLst/>
              <a:gdLst>
                <a:gd name="T0" fmla="*/ 2147483647 w 81"/>
                <a:gd name="T1" fmla="*/ 0 h 232"/>
                <a:gd name="T2" fmla="*/ 2147483647 w 81"/>
                <a:gd name="T3" fmla="*/ 2147483647 h 232"/>
                <a:gd name="T4" fmla="*/ 0 w 81"/>
                <a:gd name="T5" fmla="*/ 2147483647 h 232"/>
                <a:gd name="T6" fmla="*/ 0 w 81"/>
                <a:gd name="T7" fmla="*/ 2147483647 h 232"/>
                <a:gd name="T8" fmla="*/ 2147483647 w 81"/>
                <a:gd name="T9" fmla="*/ 0 h 232"/>
                <a:gd name="T10" fmla="*/ 0 60000 65536"/>
                <a:gd name="T11" fmla="*/ 0 60000 65536"/>
                <a:gd name="T12" fmla="*/ 0 60000 65536"/>
                <a:gd name="T13" fmla="*/ 0 60000 65536"/>
                <a:gd name="T14" fmla="*/ 0 60000 65536"/>
                <a:gd name="T15" fmla="*/ 0 w 81"/>
                <a:gd name="T16" fmla="*/ 0 h 232"/>
                <a:gd name="T17" fmla="*/ 81 w 81"/>
                <a:gd name="T18" fmla="*/ 232 h 232"/>
              </a:gdLst>
              <a:ahLst/>
              <a:cxnLst>
                <a:cxn ang="T10">
                  <a:pos x="T0" y="T1"/>
                </a:cxn>
                <a:cxn ang="T11">
                  <a:pos x="T2" y="T3"/>
                </a:cxn>
                <a:cxn ang="T12">
                  <a:pos x="T4" y="T5"/>
                </a:cxn>
                <a:cxn ang="T13">
                  <a:pos x="T6" y="T7"/>
                </a:cxn>
                <a:cxn ang="T14">
                  <a:pos x="T8" y="T9"/>
                </a:cxn>
              </a:cxnLst>
              <a:rect l="T15" t="T16" r="T17" b="T18"/>
              <a:pathLst>
                <a:path w="81" h="232">
                  <a:moveTo>
                    <a:pt x="81" y="0"/>
                  </a:moveTo>
                  <a:lnTo>
                    <a:pt x="81" y="151"/>
                  </a:lnTo>
                  <a:lnTo>
                    <a:pt x="0" y="232"/>
                  </a:lnTo>
                  <a:lnTo>
                    <a:pt x="0" y="79"/>
                  </a:lnTo>
                  <a:lnTo>
                    <a:pt x="81"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7" name="Freeform 182">
              <a:extLst>
                <a:ext uri="{FF2B5EF4-FFF2-40B4-BE49-F238E27FC236}">
                  <a16:creationId xmlns:a16="http://schemas.microsoft.com/office/drawing/2014/main" id="{555AF804-3927-483D-A93E-ED6002325A0D}"/>
                </a:ext>
              </a:extLst>
            </p:cNvPr>
            <p:cNvSpPr>
              <a:spLocks/>
            </p:cNvSpPr>
            <p:nvPr/>
          </p:nvSpPr>
          <p:spPr bwMode="auto">
            <a:xfrm>
              <a:off x="7346380" y="3723675"/>
              <a:ext cx="23345" cy="216421"/>
            </a:xfrm>
            <a:custGeom>
              <a:avLst/>
              <a:gdLst>
                <a:gd name="T0" fmla="*/ 2147483647 w 18"/>
                <a:gd name="T1" fmla="*/ 0 h 179"/>
                <a:gd name="T2" fmla="*/ 2147483647 w 18"/>
                <a:gd name="T3" fmla="*/ 2147483647 h 179"/>
                <a:gd name="T4" fmla="*/ 2147483647 w 18"/>
                <a:gd name="T5" fmla="*/ 2147483647 h 179"/>
                <a:gd name="T6" fmla="*/ 0 w 18"/>
                <a:gd name="T7" fmla="*/ 2147483647 h 179"/>
                <a:gd name="T8" fmla="*/ 2147483647 w 18"/>
                <a:gd name="T9" fmla="*/ 0 h 179"/>
                <a:gd name="T10" fmla="*/ 0 60000 65536"/>
                <a:gd name="T11" fmla="*/ 0 60000 65536"/>
                <a:gd name="T12" fmla="*/ 0 60000 65536"/>
                <a:gd name="T13" fmla="*/ 0 60000 65536"/>
                <a:gd name="T14" fmla="*/ 0 60000 65536"/>
                <a:gd name="T15" fmla="*/ 0 w 18"/>
                <a:gd name="T16" fmla="*/ 0 h 179"/>
                <a:gd name="T17" fmla="*/ 18 w 18"/>
                <a:gd name="T18" fmla="*/ 179 h 179"/>
              </a:gdLst>
              <a:ahLst/>
              <a:cxnLst>
                <a:cxn ang="T10">
                  <a:pos x="T0" y="T1"/>
                </a:cxn>
                <a:cxn ang="T11">
                  <a:pos x="T2" y="T3"/>
                </a:cxn>
                <a:cxn ang="T12">
                  <a:pos x="T4" y="T5"/>
                </a:cxn>
                <a:cxn ang="T13">
                  <a:pos x="T6" y="T7"/>
                </a:cxn>
                <a:cxn ang="T14">
                  <a:pos x="T8" y="T9"/>
                </a:cxn>
              </a:cxnLst>
              <a:rect l="T15" t="T16" r="T17" b="T18"/>
              <a:pathLst>
                <a:path w="18" h="179">
                  <a:moveTo>
                    <a:pt x="18" y="0"/>
                  </a:moveTo>
                  <a:lnTo>
                    <a:pt x="18" y="145"/>
                  </a:lnTo>
                  <a:lnTo>
                    <a:pt x="14" y="179"/>
                  </a:lnTo>
                  <a:lnTo>
                    <a:pt x="0" y="141"/>
                  </a:lnTo>
                  <a:lnTo>
                    <a:pt x="18"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8" name="Freeform 36">
              <a:extLst>
                <a:ext uri="{FF2B5EF4-FFF2-40B4-BE49-F238E27FC236}">
                  <a16:creationId xmlns:a16="http://schemas.microsoft.com/office/drawing/2014/main" id="{9B01B19C-499E-482E-93D7-1A4D1A522EAF}"/>
                </a:ext>
              </a:extLst>
            </p:cNvPr>
            <p:cNvSpPr>
              <a:spLocks/>
            </p:cNvSpPr>
            <p:nvPr/>
          </p:nvSpPr>
          <p:spPr bwMode="auto">
            <a:xfrm>
              <a:off x="8736246" y="3874514"/>
              <a:ext cx="26459" cy="70500"/>
            </a:xfrm>
            <a:custGeom>
              <a:avLst/>
              <a:gdLst>
                <a:gd name="T0" fmla="*/ 2453 w 22"/>
                <a:gd name="T1" fmla="*/ 0 h 58"/>
                <a:gd name="T2" fmla="*/ 0 w 22"/>
                <a:gd name="T3" fmla="*/ 2354 h 58"/>
                <a:gd name="T4" fmla="*/ 2453 w 22"/>
                <a:gd name="T5" fmla="*/ 2354 h 58"/>
                <a:gd name="T6" fmla="*/ 2453 w 22"/>
                <a:gd name="T7" fmla="*/ 0 h 58"/>
                <a:gd name="T8" fmla="*/ 0 60000 65536"/>
                <a:gd name="T9" fmla="*/ 0 60000 65536"/>
                <a:gd name="T10" fmla="*/ 0 60000 65536"/>
                <a:gd name="T11" fmla="*/ 0 60000 65536"/>
                <a:gd name="T12" fmla="*/ 0 w 22"/>
                <a:gd name="T13" fmla="*/ 0 h 58"/>
                <a:gd name="T14" fmla="*/ 22 w 22"/>
                <a:gd name="T15" fmla="*/ 58 h 58"/>
              </a:gdLst>
              <a:ahLst/>
              <a:cxnLst>
                <a:cxn ang="T8">
                  <a:pos x="T0" y="T1"/>
                </a:cxn>
                <a:cxn ang="T9">
                  <a:pos x="T2" y="T3"/>
                </a:cxn>
                <a:cxn ang="T10">
                  <a:pos x="T4" y="T5"/>
                </a:cxn>
                <a:cxn ang="T11">
                  <a:pos x="T6" y="T7"/>
                </a:cxn>
              </a:cxnLst>
              <a:rect l="T12" t="T13" r="T14" b="T15"/>
              <a:pathLst>
                <a:path w="22" h="58">
                  <a:moveTo>
                    <a:pt x="22" y="0"/>
                  </a:moveTo>
                  <a:lnTo>
                    <a:pt x="0" y="22"/>
                  </a:lnTo>
                  <a:lnTo>
                    <a:pt x="22" y="58"/>
                  </a:lnTo>
                  <a:lnTo>
                    <a:pt x="22"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69" name="Freeform 37">
              <a:extLst>
                <a:ext uri="{FF2B5EF4-FFF2-40B4-BE49-F238E27FC236}">
                  <a16:creationId xmlns:a16="http://schemas.microsoft.com/office/drawing/2014/main" id="{2D375573-015C-4A09-9353-064243B14EFA}"/>
                </a:ext>
              </a:extLst>
            </p:cNvPr>
            <p:cNvSpPr>
              <a:spLocks/>
            </p:cNvSpPr>
            <p:nvPr/>
          </p:nvSpPr>
          <p:spPr bwMode="auto">
            <a:xfrm>
              <a:off x="8824962" y="3744988"/>
              <a:ext cx="7782" cy="229536"/>
            </a:xfrm>
            <a:custGeom>
              <a:avLst/>
              <a:gdLst>
                <a:gd name="T0" fmla="*/ 3402 w 7"/>
                <a:gd name="T1" fmla="*/ 0 h 189"/>
                <a:gd name="T2" fmla="*/ 0 w 7"/>
                <a:gd name="T3" fmla="*/ 2352 h 189"/>
                <a:gd name="T4" fmla="*/ 0 w 7"/>
                <a:gd name="T5" fmla="*/ 3528 h 189"/>
                <a:gd name="T6" fmla="*/ 3402 w 7"/>
                <a:gd name="T7" fmla="*/ 2352 h 189"/>
                <a:gd name="T8" fmla="*/ 3402 w 7"/>
                <a:gd name="T9" fmla="*/ 0 h 189"/>
                <a:gd name="T10" fmla="*/ 0 60000 65536"/>
                <a:gd name="T11" fmla="*/ 0 60000 65536"/>
                <a:gd name="T12" fmla="*/ 0 60000 65536"/>
                <a:gd name="T13" fmla="*/ 0 60000 65536"/>
                <a:gd name="T14" fmla="*/ 0 60000 65536"/>
                <a:gd name="T15" fmla="*/ 0 w 7"/>
                <a:gd name="T16" fmla="*/ 0 h 189"/>
                <a:gd name="T17" fmla="*/ 7 w 7"/>
                <a:gd name="T18" fmla="*/ 189 h 189"/>
              </a:gdLst>
              <a:ahLst/>
              <a:cxnLst>
                <a:cxn ang="T10">
                  <a:pos x="T0" y="T1"/>
                </a:cxn>
                <a:cxn ang="T11">
                  <a:pos x="T2" y="T3"/>
                </a:cxn>
                <a:cxn ang="T12">
                  <a:pos x="T4" y="T5"/>
                </a:cxn>
                <a:cxn ang="T13">
                  <a:pos x="T6" y="T7"/>
                </a:cxn>
                <a:cxn ang="T14">
                  <a:pos x="T8" y="T9"/>
                </a:cxn>
              </a:cxnLst>
              <a:rect l="T15" t="T16" r="T17" b="T18"/>
              <a:pathLst>
                <a:path w="7" h="189">
                  <a:moveTo>
                    <a:pt x="6" y="0"/>
                  </a:moveTo>
                  <a:lnTo>
                    <a:pt x="0" y="30"/>
                  </a:lnTo>
                  <a:lnTo>
                    <a:pt x="0" y="189"/>
                  </a:lnTo>
                  <a:lnTo>
                    <a:pt x="7" y="157"/>
                  </a:lnTo>
                  <a:lnTo>
                    <a:pt x="6"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0" name="Freeform 38">
              <a:extLst>
                <a:ext uri="{FF2B5EF4-FFF2-40B4-BE49-F238E27FC236}">
                  <a16:creationId xmlns:a16="http://schemas.microsoft.com/office/drawing/2014/main" id="{EC8AF7BB-4CE1-45AA-B05D-7B8E3EF7C868}"/>
                </a:ext>
              </a:extLst>
            </p:cNvPr>
            <p:cNvSpPr>
              <a:spLocks/>
            </p:cNvSpPr>
            <p:nvPr/>
          </p:nvSpPr>
          <p:spPr bwMode="auto">
            <a:xfrm>
              <a:off x="8717569" y="3964689"/>
              <a:ext cx="38910" cy="213140"/>
            </a:xfrm>
            <a:custGeom>
              <a:avLst/>
              <a:gdLst>
                <a:gd name="T0" fmla="*/ 0 w 31"/>
                <a:gd name="T1" fmla="*/ 0 h 177"/>
                <a:gd name="T2" fmla="*/ 3841 w 31"/>
                <a:gd name="T3" fmla="*/ 2332 h 177"/>
                <a:gd name="T4" fmla="*/ 3841 w 31"/>
                <a:gd name="T5" fmla="*/ 2332 h 177"/>
                <a:gd name="T6" fmla="*/ 0 w 31"/>
                <a:gd name="T7" fmla="*/ 2332 h 177"/>
                <a:gd name="T8" fmla="*/ 0 w 31"/>
                <a:gd name="T9" fmla="*/ 0 h 177"/>
                <a:gd name="T10" fmla="*/ 0 60000 65536"/>
                <a:gd name="T11" fmla="*/ 0 60000 65536"/>
                <a:gd name="T12" fmla="*/ 0 60000 65536"/>
                <a:gd name="T13" fmla="*/ 0 60000 65536"/>
                <a:gd name="T14" fmla="*/ 0 60000 65536"/>
                <a:gd name="T15" fmla="*/ 0 w 31"/>
                <a:gd name="T16" fmla="*/ 0 h 177"/>
                <a:gd name="T17" fmla="*/ 31 w 31"/>
                <a:gd name="T18" fmla="*/ 177 h 177"/>
              </a:gdLst>
              <a:ahLst/>
              <a:cxnLst>
                <a:cxn ang="T10">
                  <a:pos x="T0" y="T1"/>
                </a:cxn>
                <a:cxn ang="T11">
                  <a:pos x="T2" y="T3"/>
                </a:cxn>
                <a:cxn ang="T12">
                  <a:pos x="T4" y="T5"/>
                </a:cxn>
                <a:cxn ang="T13">
                  <a:pos x="T6" y="T7"/>
                </a:cxn>
                <a:cxn ang="T14">
                  <a:pos x="T8" y="T9"/>
                </a:cxn>
              </a:cxnLst>
              <a:rect l="T15" t="T16" r="T17" b="T18"/>
              <a:pathLst>
                <a:path w="31" h="177">
                  <a:moveTo>
                    <a:pt x="0" y="0"/>
                  </a:moveTo>
                  <a:lnTo>
                    <a:pt x="31" y="28"/>
                  </a:lnTo>
                  <a:lnTo>
                    <a:pt x="31" y="177"/>
                  </a:lnTo>
                  <a:lnTo>
                    <a:pt x="0" y="151"/>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1" name="Freeform 40">
              <a:extLst>
                <a:ext uri="{FF2B5EF4-FFF2-40B4-BE49-F238E27FC236}">
                  <a16:creationId xmlns:a16="http://schemas.microsoft.com/office/drawing/2014/main" id="{FC3D343B-FC09-477E-A6EA-B01548B193C0}"/>
                </a:ext>
              </a:extLst>
            </p:cNvPr>
            <p:cNvSpPr>
              <a:spLocks/>
            </p:cNvSpPr>
            <p:nvPr/>
          </p:nvSpPr>
          <p:spPr bwMode="auto">
            <a:xfrm>
              <a:off x="8753366" y="3744991"/>
              <a:ext cx="79377" cy="265605"/>
            </a:xfrm>
            <a:custGeom>
              <a:avLst/>
              <a:gdLst>
                <a:gd name="T0" fmla="*/ 0 w 66"/>
                <a:gd name="T1" fmla="*/ 2327 h 221"/>
                <a:gd name="T2" fmla="*/ 2453 w 66"/>
                <a:gd name="T3" fmla="*/ 2327 h 221"/>
                <a:gd name="T4" fmla="*/ 2453 w 66"/>
                <a:gd name="T5" fmla="*/ 0 h 221"/>
                <a:gd name="T6" fmla="*/ 2453 w 66"/>
                <a:gd name="T7" fmla="*/ 2327 h 221"/>
                <a:gd name="T8" fmla="*/ 2453 w 66"/>
                <a:gd name="T9" fmla="*/ 3491 h 221"/>
                <a:gd name="T10" fmla="*/ 0 w 66"/>
                <a:gd name="T11" fmla="*/ 3491 h 221"/>
                <a:gd name="T12" fmla="*/ 0 w 66"/>
                <a:gd name="T13" fmla="*/ 2327 h 221"/>
                <a:gd name="T14" fmla="*/ 0 60000 65536"/>
                <a:gd name="T15" fmla="*/ 0 60000 65536"/>
                <a:gd name="T16" fmla="*/ 0 60000 65536"/>
                <a:gd name="T17" fmla="*/ 0 60000 65536"/>
                <a:gd name="T18" fmla="*/ 0 60000 65536"/>
                <a:gd name="T19" fmla="*/ 0 60000 65536"/>
                <a:gd name="T20" fmla="*/ 0 60000 65536"/>
                <a:gd name="T21" fmla="*/ 0 w 66"/>
                <a:gd name="T22" fmla="*/ 0 h 221"/>
                <a:gd name="T23" fmla="*/ 66 w 66"/>
                <a:gd name="T24" fmla="*/ 221 h 2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6" h="221">
                  <a:moveTo>
                    <a:pt x="0" y="63"/>
                  </a:moveTo>
                  <a:lnTo>
                    <a:pt x="58" y="28"/>
                  </a:lnTo>
                  <a:lnTo>
                    <a:pt x="66" y="0"/>
                  </a:lnTo>
                  <a:lnTo>
                    <a:pt x="66" y="153"/>
                  </a:lnTo>
                  <a:lnTo>
                    <a:pt x="58" y="191"/>
                  </a:lnTo>
                  <a:lnTo>
                    <a:pt x="0" y="221"/>
                  </a:lnTo>
                  <a:lnTo>
                    <a:pt x="0" y="63"/>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2" name="Freeform 41">
              <a:extLst>
                <a:ext uri="{FF2B5EF4-FFF2-40B4-BE49-F238E27FC236}">
                  <a16:creationId xmlns:a16="http://schemas.microsoft.com/office/drawing/2014/main" id="{173EF206-1387-49B3-ADA3-BED850E5FAD0}"/>
                </a:ext>
              </a:extLst>
            </p:cNvPr>
            <p:cNvSpPr>
              <a:spLocks/>
            </p:cNvSpPr>
            <p:nvPr/>
          </p:nvSpPr>
          <p:spPr bwMode="auto">
            <a:xfrm>
              <a:off x="7221866" y="5138601"/>
              <a:ext cx="60700" cy="206582"/>
            </a:xfrm>
            <a:custGeom>
              <a:avLst/>
              <a:gdLst>
                <a:gd name="T0" fmla="*/ 0 w 48"/>
                <a:gd name="T1" fmla="*/ 2339 h 171"/>
                <a:gd name="T2" fmla="*/ 3870 w 48"/>
                <a:gd name="T3" fmla="*/ 2339 h 171"/>
                <a:gd name="T4" fmla="*/ 3870 w 48"/>
                <a:gd name="T5" fmla="*/ 3509 h 171"/>
                <a:gd name="T6" fmla="*/ 3870 w 48"/>
                <a:gd name="T7" fmla="*/ 2339 h 171"/>
                <a:gd name="T8" fmla="*/ 3870 w 48"/>
                <a:gd name="T9" fmla="*/ 0 h 171"/>
                <a:gd name="T10" fmla="*/ 0 w 48"/>
                <a:gd name="T11" fmla="*/ 2339 h 171"/>
                <a:gd name="T12" fmla="*/ 0 60000 65536"/>
                <a:gd name="T13" fmla="*/ 0 60000 65536"/>
                <a:gd name="T14" fmla="*/ 0 60000 65536"/>
                <a:gd name="T15" fmla="*/ 0 60000 65536"/>
                <a:gd name="T16" fmla="*/ 0 60000 65536"/>
                <a:gd name="T17" fmla="*/ 0 60000 65536"/>
                <a:gd name="T18" fmla="*/ 0 w 48"/>
                <a:gd name="T19" fmla="*/ 0 h 171"/>
                <a:gd name="T20" fmla="*/ 48 w 48"/>
                <a:gd name="T21" fmla="*/ 171 h 171"/>
              </a:gdLst>
              <a:ahLst/>
              <a:cxnLst>
                <a:cxn ang="T12">
                  <a:pos x="T0" y="T1"/>
                </a:cxn>
                <a:cxn ang="T13">
                  <a:pos x="T2" y="T3"/>
                </a:cxn>
                <a:cxn ang="T14">
                  <a:pos x="T4" y="T5"/>
                </a:cxn>
                <a:cxn ang="T15">
                  <a:pos x="T6" y="T7"/>
                </a:cxn>
                <a:cxn ang="T16">
                  <a:pos x="T8" y="T9"/>
                </a:cxn>
                <a:cxn ang="T17">
                  <a:pos x="T10" y="T11"/>
                </a:cxn>
              </a:cxnLst>
              <a:rect l="T18" t="T19" r="T20" b="T21"/>
              <a:pathLst>
                <a:path w="48" h="171">
                  <a:moveTo>
                    <a:pt x="0" y="30"/>
                  </a:moveTo>
                  <a:lnTo>
                    <a:pt x="22" y="97"/>
                  </a:lnTo>
                  <a:lnTo>
                    <a:pt x="22" y="171"/>
                  </a:lnTo>
                  <a:lnTo>
                    <a:pt x="48" y="153"/>
                  </a:lnTo>
                  <a:lnTo>
                    <a:pt x="48" y="0"/>
                  </a:lnTo>
                  <a:lnTo>
                    <a:pt x="0" y="3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3" name="Freeform 42">
              <a:extLst>
                <a:ext uri="{FF2B5EF4-FFF2-40B4-BE49-F238E27FC236}">
                  <a16:creationId xmlns:a16="http://schemas.microsoft.com/office/drawing/2014/main" id="{E56B0CCB-B533-4840-AE81-F23CF2E5D247}"/>
                </a:ext>
              </a:extLst>
            </p:cNvPr>
            <p:cNvSpPr>
              <a:spLocks/>
            </p:cNvSpPr>
            <p:nvPr/>
          </p:nvSpPr>
          <p:spPr bwMode="auto">
            <a:xfrm>
              <a:off x="7282566" y="5132041"/>
              <a:ext cx="182101" cy="193467"/>
            </a:xfrm>
            <a:custGeom>
              <a:avLst/>
              <a:gdLst>
                <a:gd name="T0" fmla="*/ 0 w 151"/>
                <a:gd name="T1" fmla="*/ 2356 h 159"/>
                <a:gd name="T2" fmla="*/ 3690 w 151"/>
                <a:gd name="T3" fmla="*/ 0 h 159"/>
                <a:gd name="T4" fmla="*/ 8610 w 151"/>
                <a:gd name="T5" fmla="*/ 0 h 159"/>
                <a:gd name="T6" fmla="*/ 8610 w 151"/>
                <a:gd name="T7" fmla="*/ 3534 h 159"/>
                <a:gd name="T8" fmla="*/ 3690 w 151"/>
                <a:gd name="T9" fmla="*/ 3534 h 159"/>
                <a:gd name="T10" fmla="*/ 0 w 151"/>
                <a:gd name="T11" fmla="*/ 3534 h 159"/>
                <a:gd name="T12" fmla="*/ 0 w 151"/>
                <a:gd name="T13" fmla="*/ 2356 h 159"/>
                <a:gd name="T14" fmla="*/ 0 60000 65536"/>
                <a:gd name="T15" fmla="*/ 0 60000 65536"/>
                <a:gd name="T16" fmla="*/ 0 60000 65536"/>
                <a:gd name="T17" fmla="*/ 0 60000 65536"/>
                <a:gd name="T18" fmla="*/ 0 60000 65536"/>
                <a:gd name="T19" fmla="*/ 0 60000 65536"/>
                <a:gd name="T20" fmla="*/ 0 60000 65536"/>
                <a:gd name="T21" fmla="*/ 0 w 151"/>
                <a:gd name="T22" fmla="*/ 0 h 159"/>
                <a:gd name="T23" fmla="*/ 151 w 151"/>
                <a:gd name="T24" fmla="*/ 159 h 15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1" h="159">
                  <a:moveTo>
                    <a:pt x="0" y="6"/>
                  </a:moveTo>
                  <a:lnTo>
                    <a:pt x="64" y="0"/>
                  </a:lnTo>
                  <a:lnTo>
                    <a:pt x="151" y="0"/>
                  </a:lnTo>
                  <a:lnTo>
                    <a:pt x="151" y="155"/>
                  </a:lnTo>
                  <a:lnTo>
                    <a:pt x="64" y="155"/>
                  </a:lnTo>
                  <a:lnTo>
                    <a:pt x="0" y="159"/>
                  </a:lnTo>
                  <a:lnTo>
                    <a:pt x="0" y="6"/>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4" name="Freeform 43">
              <a:extLst>
                <a:ext uri="{FF2B5EF4-FFF2-40B4-BE49-F238E27FC236}">
                  <a16:creationId xmlns:a16="http://schemas.microsoft.com/office/drawing/2014/main" id="{451AB821-041E-48EF-817C-04C67301EA21}"/>
                </a:ext>
              </a:extLst>
            </p:cNvPr>
            <p:cNvSpPr>
              <a:spLocks/>
            </p:cNvSpPr>
            <p:nvPr/>
          </p:nvSpPr>
          <p:spPr bwMode="auto">
            <a:xfrm>
              <a:off x="7554939" y="5182868"/>
              <a:ext cx="107392" cy="211500"/>
            </a:xfrm>
            <a:custGeom>
              <a:avLst/>
              <a:gdLst>
                <a:gd name="T0" fmla="*/ 0 w 88"/>
                <a:gd name="T1" fmla="*/ 2340 h 175"/>
                <a:gd name="T2" fmla="*/ 4979 w 88"/>
                <a:gd name="T3" fmla="*/ 0 h 175"/>
                <a:gd name="T4" fmla="*/ 4979 w 88"/>
                <a:gd name="T5" fmla="*/ 2340 h 175"/>
                <a:gd name="T6" fmla="*/ 0 w 88"/>
                <a:gd name="T7" fmla="*/ 3511 h 175"/>
                <a:gd name="T8" fmla="*/ 0 w 88"/>
                <a:gd name="T9" fmla="*/ 2340 h 175"/>
                <a:gd name="T10" fmla="*/ 0 60000 65536"/>
                <a:gd name="T11" fmla="*/ 0 60000 65536"/>
                <a:gd name="T12" fmla="*/ 0 60000 65536"/>
                <a:gd name="T13" fmla="*/ 0 60000 65536"/>
                <a:gd name="T14" fmla="*/ 0 60000 65536"/>
                <a:gd name="T15" fmla="*/ 0 w 88"/>
                <a:gd name="T16" fmla="*/ 0 h 175"/>
                <a:gd name="T17" fmla="*/ 88 w 88"/>
                <a:gd name="T18" fmla="*/ 175 h 175"/>
              </a:gdLst>
              <a:ahLst/>
              <a:cxnLst>
                <a:cxn ang="T10">
                  <a:pos x="T0" y="T1"/>
                </a:cxn>
                <a:cxn ang="T11">
                  <a:pos x="T2" y="T3"/>
                </a:cxn>
                <a:cxn ang="T12">
                  <a:pos x="T4" y="T5"/>
                </a:cxn>
                <a:cxn ang="T13">
                  <a:pos x="T6" y="T7"/>
                </a:cxn>
                <a:cxn ang="T14">
                  <a:pos x="T8" y="T9"/>
                </a:cxn>
              </a:cxnLst>
              <a:rect l="T15" t="T16" r="T17" b="T18"/>
              <a:pathLst>
                <a:path w="88" h="175">
                  <a:moveTo>
                    <a:pt x="0" y="22"/>
                  </a:moveTo>
                  <a:lnTo>
                    <a:pt x="88" y="0"/>
                  </a:lnTo>
                  <a:lnTo>
                    <a:pt x="88" y="155"/>
                  </a:lnTo>
                  <a:lnTo>
                    <a:pt x="0" y="175"/>
                  </a:lnTo>
                  <a:lnTo>
                    <a:pt x="0" y="22"/>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5" name="Freeform 44">
              <a:extLst>
                <a:ext uri="{FF2B5EF4-FFF2-40B4-BE49-F238E27FC236}">
                  <a16:creationId xmlns:a16="http://schemas.microsoft.com/office/drawing/2014/main" id="{4D5EAC08-FBD8-420B-B29D-309325D3BA4C}"/>
                </a:ext>
              </a:extLst>
            </p:cNvPr>
            <p:cNvSpPr>
              <a:spLocks/>
            </p:cNvSpPr>
            <p:nvPr/>
          </p:nvSpPr>
          <p:spPr bwMode="auto">
            <a:xfrm>
              <a:off x="6579075" y="5209101"/>
              <a:ext cx="189880" cy="331186"/>
            </a:xfrm>
            <a:custGeom>
              <a:avLst/>
              <a:gdLst>
                <a:gd name="T0" fmla="*/ 3749 w 155"/>
                <a:gd name="T1" fmla="*/ 5873 h 273"/>
                <a:gd name="T2" fmla="*/ 0 w 155"/>
                <a:gd name="T3" fmla="*/ 3524 h 273"/>
                <a:gd name="T4" fmla="*/ 3749 w 155"/>
                <a:gd name="T5" fmla="*/ 2349 h 273"/>
                <a:gd name="T6" fmla="*/ 8747 w 155"/>
                <a:gd name="T7" fmla="*/ 0 h 273"/>
                <a:gd name="T8" fmla="*/ 8747 w 155"/>
                <a:gd name="T9" fmla="*/ 2349 h 273"/>
                <a:gd name="T10" fmla="*/ 3749 w 155"/>
                <a:gd name="T11" fmla="*/ 4699 h 273"/>
                <a:gd name="T12" fmla="*/ 3749 w 155"/>
                <a:gd name="T13" fmla="*/ 5873 h 273"/>
                <a:gd name="T14" fmla="*/ 0 60000 65536"/>
                <a:gd name="T15" fmla="*/ 0 60000 65536"/>
                <a:gd name="T16" fmla="*/ 0 60000 65536"/>
                <a:gd name="T17" fmla="*/ 0 60000 65536"/>
                <a:gd name="T18" fmla="*/ 0 60000 65536"/>
                <a:gd name="T19" fmla="*/ 0 60000 65536"/>
                <a:gd name="T20" fmla="*/ 0 60000 65536"/>
                <a:gd name="T21" fmla="*/ 0 w 155"/>
                <a:gd name="T22" fmla="*/ 0 h 273"/>
                <a:gd name="T23" fmla="*/ 155 w 155"/>
                <a:gd name="T24" fmla="*/ 273 h 27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5" h="273">
                  <a:moveTo>
                    <a:pt x="14" y="273"/>
                  </a:moveTo>
                  <a:lnTo>
                    <a:pt x="0" y="187"/>
                  </a:lnTo>
                  <a:lnTo>
                    <a:pt x="32" y="99"/>
                  </a:lnTo>
                  <a:lnTo>
                    <a:pt x="155" y="0"/>
                  </a:lnTo>
                  <a:lnTo>
                    <a:pt x="155" y="153"/>
                  </a:lnTo>
                  <a:lnTo>
                    <a:pt x="34" y="250"/>
                  </a:lnTo>
                  <a:lnTo>
                    <a:pt x="14" y="273"/>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6" name="Freeform 45">
              <a:extLst>
                <a:ext uri="{FF2B5EF4-FFF2-40B4-BE49-F238E27FC236}">
                  <a16:creationId xmlns:a16="http://schemas.microsoft.com/office/drawing/2014/main" id="{1977A8E4-FBCA-418C-99FD-E54E15670046}"/>
                </a:ext>
              </a:extLst>
            </p:cNvPr>
            <p:cNvSpPr>
              <a:spLocks/>
            </p:cNvSpPr>
            <p:nvPr/>
          </p:nvSpPr>
          <p:spPr bwMode="auto">
            <a:xfrm>
              <a:off x="6768955" y="5177950"/>
              <a:ext cx="104279" cy="213140"/>
            </a:xfrm>
            <a:custGeom>
              <a:avLst/>
              <a:gdLst>
                <a:gd name="T0" fmla="*/ 0 w 87"/>
                <a:gd name="T1" fmla="*/ 2359 h 175"/>
                <a:gd name="T2" fmla="*/ 0 w 87"/>
                <a:gd name="T3" fmla="*/ 3538 h 175"/>
                <a:gd name="T4" fmla="*/ 4890 w 87"/>
                <a:gd name="T5" fmla="*/ 3538 h 175"/>
                <a:gd name="T6" fmla="*/ 4890 w 87"/>
                <a:gd name="T7" fmla="*/ 0 h 175"/>
                <a:gd name="T8" fmla="*/ 0 w 87"/>
                <a:gd name="T9" fmla="*/ 2359 h 175"/>
                <a:gd name="T10" fmla="*/ 0 60000 65536"/>
                <a:gd name="T11" fmla="*/ 0 60000 65536"/>
                <a:gd name="T12" fmla="*/ 0 60000 65536"/>
                <a:gd name="T13" fmla="*/ 0 60000 65536"/>
                <a:gd name="T14" fmla="*/ 0 60000 65536"/>
                <a:gd name="T15" fmla="*/ 0 w 87"/>
                <a:gd name="T16" fmla="*/ 0 h 175"/>
                <a:gd name="T17" fmla="*/ 87 w 87"/>
                <a:gd name="T18" fmla="*/ 175 h 175"/>
              </a:gdLst>
              <a:ahLst/>
              <a:cxnLst>
                <a:cxn ang="T10">
                  <a:pos x="T0" y="T1"/>
                </a:cxn>
                <a:cxn ang="T11">
                  <a:pos x="T2" y="T3"/>
                </a:cxn>
                <a:cxn ang="T12">
                  <a:pos x="T4" y="T5"/>
                </a:cxn>
                <a:cxn ang="T13">
                  <a:pos x="T6" y="T7"/>
                </a:cxn>
                <a:cxn ang="T14">
                  <a:pos x="T8" y="T9"/>
                </a:cxn>
              </a:cxnLst>
              <a:rect l="T15" t="T16" r="T17" b="T18"/>
              <a:pathLst>
                <a:path w="87" h="175">
                  <a:moveTo>
                    <a:pt x="0" y="24"/>
                  </a:moveTo>
                  <a:lnTo>
                    <a:pt x="0" y="175"/>
                  </a:lnTo>
                  <a:lnTo>
                    <a:pt x="87" y="153"/>
                  </a:lnTo>
                  <a:lnTo>
                    <a:pt x="87" y="0"/>
                  </a:lnTo>
                  <a:lnTo>
                    <a:pt x="0" y="24"/>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7" name="Freeform 46">
              <a:extLst>
                <a:ext uri="{FF2B5EF4-FFF2-40B4-BE49-F238E27FC236}">
                  <a16:creationId xmlns:a16="http://schemas.microsoft.com/office/drawing/2014/main" id="{80FE141E-B7DB-475D-9F6D-B6B5BE2408DA}"/>
                </a:ext>
              </a:extLst>
            </p:cNvPr>
            <p:cNvSpPr>
              <a:spLocks/>
            </p:cNvSpPr>
            <p:nvPr/>
          </p:nvSpPr>
          <p:spPr bwMode="auto">
            <a:xfrm>
              <a:off x="7931586" y="5553402"/>
              <a:ext cx="91827" cy="273803"/>
            </a:xfrm>
            <a:custGeom>
              <a:avLst/>
              <a:gdLst>
                <a:gd name="T0" fmla="*/ 0 w 76"/>
                <a:gd name="T1" fmla="*/ 2346 h 226"/>
                <a:gd name="T2" fmla="*/ 3697 w 76"/>
                <a:gd name="T3" fmla="*/ 0 h 226"/>
                <a:gd name="T4" fmla="*/ 3697 w 76"/>
                <a:gd name="T5" fmla="*/ 2346 h 226"/>
                <a:gd name="T6" fmla="*/ 0 w 76"/>
                <a:gd name="T7" fmla="*/ 4692 h 226"/>
                <a:gd name="T8" fmla="*/ 0 w 76"/>
                <a:gd name="T9" fmla="*/ 2346 h 226"/>
                <a:gd name="T10" fmla="*/ 0 60000 65536"/>
                <a:gd name="T11" fmla="*/ 0 60000 65536"/>
                <a:gd name="T12" fmla="*/ 0 60000 65536"/>
                <a:gd name="T13" fmla="*/ 0 60000 65536"/>
                <a:gd name="T14" fmla="*/ 0 60000 65536"/>
                <a:gd name="T15" fmla="*/ 0 w 76"/>
                <a:gd name="T16" fmla="*/ 0 h 226"/>
                <a:gd name="T17" fmla="*/ 76 w 76"/>
                <a:gd name="T18" fmla="*/ 226 h 226"/>
              </a:gdLst>
              <a:ahLst/>
              <a:cxnLst>
                <a:cxn ang="T10">
                  <a:pos x="T0" y="T1"/>
                </a:cxn>
                <a:cxn ang="T11">
                  <a:pos x="T2" y="T3"/>
                </a:cxn>
                <a:cxn ang="T12">
                  <a:pos x="T4" y="T5"/>
                </a:cxn>
                <a:cxn ang="T13">
                  <a:pos x="T6" y="T7"/>
                </a:cxn>
                <a:cxn ang="T14">
                  <a:pos x="T8" y="T9"/>
                </a:cxn>
              </a:cxnLst>
              <a:rect l="T15" t="T16" r="T17" b="T18"/>
              <a:pathLst>
                <a:path w="76" h="226">
                  <a:moveTo>
                    <a:pt x="0" y="73"/>
                  </a:moveTo>
                  <a:lnTo>
                    <a:pt x="76" y="0"/>
                  </a:lnTo>
                  <a:lnTo>
                    <a:pt x="76" y="152"/>
                  </a:lnTo>
                  <a:lnTo>
                    <a:pt x="0" y="226"/>
                  </a:lnTo>
                  <a:lnTo>
                    <a:pt x="0" y="73"/>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8" name="Freeform 47">
              <a:extLst>
                <a:ext uri="{FF2B5EF4-FFF2-40B4-BE49-F238E27FC236}">
                  <a16:creationId xmlns:a16="http://schemas.microsoft.com/office/drawing/2014/main" id="{61F10667-A6BD-49AF-B1F5-5EBE116320D5}"/>
                </a:ext>
              </a:extLst>
            </p:cNvPr>
            <p:cNvSpPr>
              <a:spLocks/>
            </p:cNvSpPr>
            <p:nvPr/>
          </p:nvSpPr>
          <p:spPr bwMode="auto">
            <a:xfrm>
              <a:off x="7931589" y="4905786"/>
              <a:ext cx="76263" cy="213140"/>
            </a:xfrm>
            <a:custGeom>
              <a:avLst/>
              <a:gdLst>
                <a:gd name="T0" fmla="*/ 0 w 64"/>
                <a:gd name="T1" fmla="*/ 2332 h 177"/>
                <a:gd name="T2" fmla="*/ 3646 w 64"/>
                <a:gd name="T3" fmla="*/ 0 h 177"/>
                <a:gd name="T4" fmla="*/ 3646 w 64"/>
                <a:gd name="T5" fmla="*/ 2332 h 177"/>
                <a:gd name="T6" fmla="*/ 0 w 64"/>
                <a:gd name="T7" fmla="*/ 2332 h 177"/>
                <a:gd name="T8" fmla="*/ 0 w 64"/>
                <a:gd name="T9" fmla="*/ 2332 h 177"/>
                <a:gd name="T10" fmla="*/ 0 60000 65536"/>
                <a:gd name="T11" fmla="*/ 0 60000 65536"/>
                <a:gd name="T12" fmla="*/ 0 60000 65536"/>
                <a:gd name="T13" fmla="*/ 0 60000 65536"/>
                <a:gd name="T14" fmla="*/ 0 60000 65536"/>
                <a:gd name="T15" fmla="*/ 0 w 64"/>
                <a:gd name="T16" fmla="*/ 0 h 177"/>
                <a:gd name="T17" fmla="*/ 64 w 64"/>
                <a:gd name="T18" fmla="*/ 177 h 177"/>
              </a:gdLst>
              <a:ahLst/>
              <a:cxnLst>
                <a:cxn ang="T10">
                  <a:pos x="T0" y="T1"/>
                </a:cxn>
                <a:cxn ang="T11">
                  <a:pos x="T2" y="T3"/>
                </a:cxn>
                <a:cxn ang="T12">
                  <a:pos x="T4" y="T5"/>
                </a:cxn>
                <a:cxn ang="T13">
                  <a:pos x="T6" y="T7"/>
                </a:cxn>
                <a:cxn ang="T14">
                  <a:pos x="T8" y="T9"/>
                </a:cxn>
              </a:cxnLst>
              <a:rect l="T15" t="T16" r="T17" b="T18"/>
              <a:pathLst>
                <a:path w="64" h="177">
                  <a:moveTo>
                    <a:pt x="0" y="22"/>
                  </a:moveTo>
                  <a:lnTo>
                    <a:pt x="64" y="0"/>
                  </a:lnTo>
                  <a:lnTo>
                    <a:pt x="64" y="155"/>
                  </a:lnTo>
                  <a:lnTo>
                    <a:pt x="0" y="177"/>
                  </a:lnTo>
                  <a:lnTo>
                    <a:pt x="0" y="22"/>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79" name="Freeform 48">
              <a:extLst>
                <a:ext uri="{FF2B5EF4-FFF2-40B4-BE49-F238E27FC236}">
                  <a16:creationId xmlns:a16="http://schemas.microsoft.com/office/drawing/2014/main" id="{5A2DCC01-B927-481F-9179-71EBFED5F00F}"/>
                </a:ext>
              </a:extLst>
            </p:cNvPr>
            <p:cNvSpPr>
              <a:spLocks/>
            </p:cNvSpPr>
            <p:nvPr/>
          </p:nvSpPr>
          <p:spPr bwMode="auto">
            <a:xfrm>
              <a:off x="8113685" y="4727075"/>
              <a:ext cx="45137" cy="260686"/>
            </a:xfrm>
            <a:custGeom>
              <a:avLst/>
              <a:gdLst>
                <a:gd name="T0" fmla="*/ 0 w 38"/>
                <a:gd name="T1" fmla="*/ 2348 h 215"/>
                <a:gd name="T2" fmla="*/ 0 w 38"/>
                <a:gd name="T3" fmla="*/ 4696 h 215"/>
                <a:gd name="T4" fmla="*/ 2423 w 38"/>
                <a:gd name="T5" fmla="*/ 2348 h 215"/>
                <a:gd name="T6" fmla="*/ 2423 w 38"/>
                <a:gd name="T7" fmla="*/ 0 h 215"/>
                <a:gd name="T8" fmla="*/ 0 w 38"/>
                <a:gd name="T9" fmla="*/ 2348 h 215"/>
                <a:gd name="T10" fmla="*/ 0 60000 65536"/>
                <a:gd name="T11" fmla="*/ 0 60000 65536"/>
                <a:gd name="T12" fmla="*/ 0 60000 65536"/>
                <a:gd name="T13" fmla="*/ 0 60000 65536"/>
                <a:gd name="T14" fmla="*/ 0 60000 65536"/>
                <a:gd name="T15" fmla="*/ 0 w 38"/>
                <a:gd name="T16" fmla="*/ 0 h 215"/>
                <a:gd name="T17" fmla="*/ 38 w 38"/>
                <a:gd name="T18" fmla="*/ 215 h 215"/>
              </a:gdLst>
              <a:ahLst/>
              <a:cxnLst>
                <a:cxn ang="T10">
                  <a:pos x="T0" y="T1"/>
                </a:cxn>
                <a:cxn ang="T11">
                  <a:pos x="T2" y="T3"/>
                </a:cxn>
                <a:cxn ang="T12">
                  <a:pos x="T4" y="T5"/>
                </a:cxn>
                <a:cxn ang="T13">
                  <a:pos x="T6" y="T7"/>
                </a:cxn>
                <a:cxn ang="T14">
                  <a:pos x="T8" y="T9"/>
                </a:cxn>
              </a:cxnLst>
              <a:rect l="T15" t="T16" r="T17" b="T18"/>
              <a:pathLst>
                <a:path w="38" h="215">
                  <a:moveTo>
                    <a:pt x="0" y="63"/>
                  </a:moveTo>
                  <a:lnTo>
                    <a:pt x="0" y="215"/>
                  </a:lnTo>
                  <a:lnTo>
                    <a:pt x="38" y="152"/>
                  </a:lnTo>
                  <a:lnTo>
                    <a:pt x="38" y="0"/>
                  </a:lnTo>
                  <a:lnTo>
                    <a:pt x="0" y="63"/>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0" name="Freeform 49">
              <a:extLst>
                <a:ext uri="{FF2B5EF4-FFF2-40B4-BE49-F238E27FC236}">
                  <a16:creationId xmlns:a16="http://schemas.microsoft.com/office/drawing/2014/main" id="{197145E0-9E2F-47DA-971D-2E0337113489}"/>
                </a:ext>
              </a:extLst>
            </p:cNvPr>
            <p:cNvSpPr>
              <a:spLocks/>
            </p:cNvSpPr>
            <p:nvPr/>
          </p:nvSpPr>
          <p:spPr bwMode="auto">
            <a:xfrm>
              <a:off x="7870888" y="4935297"/>
              <a:ext cx="60701" cy="280361"/>
            </a:xfrm>
            <a:custGeom>
              <a:avLst/>
              <a:gdLst>
                <a:gd name="T0" fmla="*/ 3791 w 49"/>
                <a:gd name="T1" fmla="*/ 0 h 232"/>
                <a:gd name="T2" fmla="*/ 3791 w 49"/>
                <a:gd name="T3" fmla="*/ 2340 h 232"/>
                <a:gd name="T4" fmla="*/ 3791 w 49"/>
                <a:gd name="T5" fmla="*/ 3510 h 232"/>
                <a:gd name="T6" fmla="*/ 3791 w 49"/>
                <a:gd name="T7" fmla="*/ 4680 h 232"/>
                <a:gd name="T8" fmla="*/ 3791 w 49"/>
                <a:gd name="T9" fmla="*/ 3510 h 232"/>
                <a:gd name="T10" fmla="*/ 0 w 49"/>
                <a:gd name="T11" fmla="*/ 2340 h 232"/>
                <a:gd name="T12" fmla="*/ 3791 w 49"/>
                <a:gd name="T13" fmla="*/ 2340 h 232"/>
                <a:gd name="T14" fmla="*/ 3791 w 49"/>
                <a:gd name="T15" fmla="*/ 0 h 232"/>
                <a:gd name="T16" fmla="*/ 0 60000 65536"/>
                <a:gd name="T17" fmla="*/ 0 60000 65536"/>
                <a:gd name="T18" fmla="*/ 0 60000 65536"/>
                <a:gd name="T19" fmla="*/ 0 60000 65536"/>
                <a:gd name="T20" fmla="*/ 0 60000 65536"/>
                <a:gd name="T21" fmla="*/ 0 60000 65536"/>
                <a:gd name="T22" fmla="*/ 0 60000 65536"/>
                <a:gd name="T23" fmla="*/ 0 60000 65536"/>
                <a:gd name="T24" fmla="*/ 0 w 49"/>
                <a:gd name="T25" fmla="*/ 0 h 232"/>
                <a:gd name="T26" fmla="*/ 49 w 49"/>
                <a:gd name="T27" fmla="*/ 232 h 2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9" h="232">
                  <a:moveTo>
                    <a:pt x="49" y="0"/>
                  </a:moveTo>
                  <a:lnTo>
                    <a:pt x="49" y="159"/>
                  </a:lnTo>
                  <a:lnTo>
                    <a:pt x="41" y="202"/>
                  </a:lnTo>
                  <a:lnTo>
                    <a:pt x="29" y="232"/>
                  </a:lnTo>
                  <a:lnTo>
                    <a:pt x="10" y="204"/>
                  </a:lnTo>
                  <a:lnTo>
                    <a:pt x="0" y="149"/>
                  </a:lnTo>
                  <a:lnTo>
                    <a:pt x="39" y="51"/>
                  </a:lnTo>
                  <a:lnTo>
                    <a:pt x="49"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1" name="Freeform 50">
              <a:extLst>
                <a:ext uri="{FF2B5EF4-FFF2-40B4-BE49-F238E27FC236}">
                  <a16:creationId xmlns:a16="http://schemas.microsoft.com/office/drawing/2014/main" id="{17846F6A-EC88-4C36-BB67-FB20F34B6161}"/>
                </a:ext>
              </a:extLst>
            </p:cNvPr>
            <p:cNvSpPr>
              <a:spLocks/>
            </p:cNvSpPr>
            <p:nvPr/>
          </p:nvSpPr>
          <p:spPr bwMode="auto">
            <a:xfrm>
              <a:off x="8273996" y="4605750"/>
              <a:ext cx="82490" cy="270524"/>
            </a:xfrm>
            <a:custGeom>
              <a:avLst/>
              <a:gdLst>
                <a:gd name="T0" fmla="*/ 0 w 66"/>
                <a:gd name="T1" fmla="*/ 2328 h 225"/>
                <a:gd name="T2" fmla="*/ 0 w 66"/>
                <a:gd name="T3" fmla="*/ 4657 h 225"/>
                <a:gd name="T4" fmla="*/ 3824 w 66"/>
                <a:gd name="T5" fmla="*/ 2328 h 225"/>
                <a:gd name="T6" fmla="*/ 3824 w 66"/>
                <a:gd name="T7" fmla="*/ 0 h 225"/>
                <a:gd name="T8" fmla="*/ 0 w 66"/>
                <a:gd name="T9" fmla="*/ 2328 h 225"/>
                <a:gd name="T10" fmla="*/ 0 60000 65536"/>
                <a:gd name="T11" fmla="*/ 0 60000 65536"/>
                <a:gd name="T12" fmla="*/ 0 60000 65536"/>
                <a:gd name="T13" fmla="*/ 0 60000 65536"/>
                <a:gd name="T14" fmla="*/ 0 60000 65536"/>
                <a:gd name="T15" fmla="*/ 0 w 66"/>
                <a:gd name="T16" fmla="*/ 0 h 225"/>
                <a:gd name="T17" fmla="*/ 66 w 66"/>
                <a:gd name="T18" fmla="*/ 225 h 225"/>
              </a:gdLst>
              <a:ahLst/>
              <a:cxnLst>
                <a:cxn ang="T10">
                  <a:pos x="T0" y="T1"/>
                </a:cxn>
                <a:cxn ang="T11">
                  <a:pos x="T2" y="T3"/>
                </a:cxn>
                <a:cxn ang="T12">
                  <a:pos x="T4" y="T5"/>
                </a:cxn>
                <a:cxn ang="T13">
                  <a:pos x="T6" y="T7"/>
                </a:cxn>
                <a:cxn ang="T14">
                  <a:pos x="T8" y="T9"/>
                </a:cxn>
              </a:cxnLst>
              <a:rect l="T15" t="T16" r="T17" b="T18"/>
              <a:pathLst>
                <a:path w="66" h="225">
                  <a:moveTo>
                    <a:pt x="0" y="70"/>
                  </a:moveTo>
                  <a:lnTo>
                    <a:pt x="0" y="225"/>
                  </a:lnTo>
                  <a:lnTo>
                    <a:pt x="66" y="154"/>
                  </a:lnTo>
                  <a:lnTo>
                    <a:pt x="66" y="0"/>
                  </a:lnTo>
                  <a:lnTo>
                    <a:pt x="0" y="7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2" name="Freeform 51">
              <a:extLst>
                <a:ext uri="{FF2B5EF4-FFF2-40B4-BE49-F238E27FC236}">
                  <a16:creationId xmlns:a16="http://schemas.microsoft.com/office/drawing/2014/main" id="{F98E65A4-C47B-4653-8644-BE84419F93CE}"/>
                </a:ext>
              </a:extLst>
            </p:cNvPr>
            <p:cNvSpPr>
              <a:spLocks/>
            </p:cNvSpPr>
            <p:nvPr/>
          </p:nvSpPr>
          <p:spPr bwMode="auto">
            <a:xfrm>
              <a:off x="8361154" y="4195862"/>
              <a:ext cx="48248" cy="255769"/>
            </a:xfrm>
            <a:custGeom>
              <a:avLst/>
              <a:gdLst>
                <a:gd name="T0" fmla="*/ 0 w 40"/>
                <a:gd name="T1" fmla="*/ 0 h 212"/>
                <a:gd name="T2" fmla="*/ 3691 w 40"/>
                <a:gd name="T3" fmla="*/ 2336 h 212"/>
                <a:gd name="T4" fmla="*/ 3691 w 40"/>
                <a:gd name="T5" fmla="*/ 4673 h 212"/>
                <a:gd name="T6" fmla="*/ 0 w 40"/>
                <a:gd name="T7" fmla="*/ 3504 h 212"/>
                <a:gd name="T8" fmla="*/ 0 w 40"/>
                <a:gd name="T9" fmla="*/ 0 h 212"/>
                <a:gd name="T10" fmla="*/ 0 60000 65536"/>
                <a:gd name="T11" fmla="*/ 0 60000 65536"/>
                <a:gd name="T12" fmla="*/ 0 60000 65536"/>
                <a:gd name="T13" fmla="*/ 0 60000 65536"/>
                <a:gd name="T14" fmla="*/ 0 60000 65536"/>
                <a:gd name="T15" fmla="*/ 0 w 40"/>
                <a:gd name="T16" fmla="*/ 0 h 212"/>
                <a:gd name="T17" fmla="*/ 40 w 40"/>
                <a:gd name="T18" fmla="*/ 212 h 212"/>
              </a:gdLst>
              <a:ahLst/>
              <a:cxnLst>
                <a:cxn ang="T10">
                  <a:pos x="T0" y="T1"/>
                </a:cxn>
                <a:cxn ang="T11">
                  <a:pos x="T2" y="T3"/>
                </a:cxn>
                <a:cxn ang="T12">
                  <a:pos x="T4" y="T5"/>
                </a:cxn>
                <a:cxn ang="T13">
                  <a:pos x="T6" y="T7"/>
                </a:cxn>
                <a:cxn ang="T14">
                  <a:pos x="T8" y="T9"/>
                </a:cxn>
              </a:cxnLst>
              <a:rect l="T15" t="T16" r="T17" b="T18"/>
              <a:pathLst>
                <a:path w="40" h="212">
                  <a:moveTo>
                    <a:pt x="0" y="0"/>
                  </a:moveTo>
                  <a:lnTo>
                    <a:pt x="40" y="55"/>
                  </a:lnTo>
                  <a:lnTo>
                    <a:pt x="40" y="212"/>
                  </a:lnTo>
                  <a:lnTo>
                    <a:pt x="0" y="156"/>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3" name="Freeform 52">
              <a:extLst>
                <a:ext uri="{FF2B5EF4-FFF2-40B4-BE49-F238E27FC236}">
                  <a16:creationId xmlns:a16="http://schemas.microsoft.com/office/drawing/2014/main" id="{8E2759A3-99DE-4376-B5E3-0D0B45A9B516}"/>
                </a:ext>
              </a:extLst>
            </p:cNvPr>
            <p:cNvSpPr>
              <a:spLocks/>
            </p:cNvSpPr>
            <p:nvPr/>
          </p:nvSpPr>
          <p:spPr bwMode="auto">
            <a:xfrm>
              <a:off x="8334695" y="4289318"/>
              <a:ext cx="62257" cy="301676"/>
            </a:xfrm>
            <a:custGeom>
              <a:avLst/>
              <a:gdLst>
                <a:gd name="T0" fmla="*/ 2442 w 52"/>
                <a:gd name="T1" fmla="*/ 0 h 250"/>
                <a:gd name="T2" fmla="*/ 0 w 52"/>
                <a:gd name="T3" fmla="*/ 2337 h 250"/>
                <a:gd name="T4" fmla="*/ 0 w 52"/>
                <a:gd name="T5" fmla="*/ 5842 h 250"/>
                <a:gd name="T6" fmla="*/ 2442 w 52"/>
                <a:gd name="T7" fmla="*/ 3505 h 250"/>
                <a:gd name="T8" fmla="*/ 2442 w 52"/>
                <a:gd name="T9" fmla="*/ 0 h 250"/>
                <a:gd name="T10" fmla="*/ 0 60000 65536"/>
                <a:gd name="T11" fmla="*/ 0 60000 65536"/>
                <a:gd name="T12" fmla="*/ 0 60000 65536"/>
                <a:gd name="T13" fmla="*/ 0 60000 65536"/>
                <a:gd name="T14" fmla="*/ 0 60000 65536"/>
                <a:gd name="T15" fmla="*/ 0 w 52"/>
                <a:gd name="T16" fmla="*/ 0 h 250"/>
                <a:gd name="T17" fmla="*/ 52 w 52"/>
                <a:gd name="T18" fmla="*/ 250 h 250"/>
              </a:gdLst>
              <a:ahLst/>
              <a:cxnLst>
                <a:cxn ang="T10">
                  <a:pos x="T0" y="T1"/>
                </a:cxn>
                <a:cxn ang="T11">
                  <a:pos x="T2" y="T3"/>
                </a:cxn>
                <a:cxn ang="T12">
                  <a:pos x="T4" y="T5"/>
                </a:cxn>
                <a:cxn ang="T13">
                  <a:pos x="T6" y="T7"/>
                </a:cxn>
                <a:cxn ang="T14">
                  <a:pos x="T8" y="T9"/>
                </a:cxn>
              </a:cxnLst>
              <a:rect l="T15" t="T16" r="T17" b="T18"/>
              <a:pathLst>
                <a:path w="52" h="250">
                  <a:moveTo>
                    <a:pt x="52" y="0"/>
                  </a:moveTo>
                  <a:lnTo>
                    <a:pt x="0" y="97"/>
                  </a:lnTo>
                  <a:lnTo>
                    <a:pt x="0" y="250"/>
                  </a:lnTo>
                  <a:lnTo>
                    <a:pt x="52" y="157"/>
                  </a:lnTo>
                  <a:lnTo>
                    <a:pt x="52"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4" name="Freeform 53">
              <a:extLst>
                <a:ext uri="{FF2B5EF4-FFF2-40B4-BE49-F238E27FC236}">
                  <a16:creationId xmlns:a16="http://schemas.microsoft.com/office/drawing/2014/main" id="{3FEA2542-D620-47D1-A9F6-158F29D87791}"/>
                </a:ext>
              </a:extLst>
            </p:cNvPr>
            <p:cNvSpPr>
              <a:spLocks/>
            </p:cNvSpPr>
            <p:nvPr/>
          </p:nvSpPr>
          <p:spPr bwMode="auto">
            <a:xfrm>
              <a:off x="8294229" y="4409004"/>
              <a:ext cx="40466" cy="136082"/>
            </a:xfrm>
            <a:custGeom>
              <a:avLst/>
              <a:gdLst>
                <a:gd name="T0" fmla="*/ 3870 w 32"/>
                <a:gd name="T1" fmla="*/ 0 h 113"/>
                <a:gd name="T2" fmla="*/ 0 w 32"/>
                <a:gd name="T3" fmla="*/ 2332 h 113"/>
                <a:gd name="T4" fmla="*/ 3870 w 32"/>
                <a:gd name="T5" fmla="*/ 2332 h 113"/>
                <a:gd name="T6" fmla="*/ 3870 w 32"/>
                <a:gd name="T7" fmla="*/ 0 h 113"/>
                <a:gd name="T8" fmla="*/ 0 60000 65536"/>
                <a:gd name="T9" fmla="*/ 0 60000 65536"/>
                <a:gd name="T10" fmla="*/ 0 60000 65536"/>
                <a:gd name="T11" fmla="*/ 0 60000 65536"/>
                <a:gd name="T12" fmla="*/ 0 w 32"/>
                <a:gd name="T13" fmla="*/ 0 h 113"/>
                <a:gd name="T14" fmla="*/ 32 w 32"/>
                <a:gd name="T15" fmla="*/ 113 h 113"/>
              </a:gdLst>
              <a:ahLst/>
              <a:cxnLst>
                <a:cxn ang="T8">
                  <a:pos x="T0" y="T1"/>
                </a:cxn>
                <a:cxn ang="T9">
                  <a:pos x="T2" y="T3"/>
                </a:cxn>
                <a:cxn ang="T10">
                  <a:pos x="T4" y="T5"/>
                </a:cxn>
                <a:cxn ang="T11">
                  <a:pos x="T6" y="T7"/>
                </a:cxn>
              </a:cxnLst>
              <a:rect l="T12" t="T13" r="T14" b="T15"/>
              <a:pathLst>
                <a:path w="32" h="113">
                  <a:moveTo>
                    <a:pt x="32" y="0"/>
                  </a:moveTo>
                  <a:lnTo>
                    <a:pt x="0" y="34"/>
                  </a:lnTo>
                  <a:lnTo>
                    <a:pt x="32" y="113"/>
                  </a:lnTo>
                  <a:lnTo>
                    <a:pt x="32"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5" name="Freeform 54">
              <a:extLst>
                <a:ext uri="{FF2B5EF4-FFF2-40B4-BE49-F238E27FC236}">
                  <a16:creationId xmlns:a16="http://schemas.microsoft.com/office/drawing/2014/main" id="{A678AF94-F7BE-4FDB-A912-E33E900B3656}"/>
                </a:ext>
              </a:extLst>
            </p:cNvPr>
            <p:cNvSpPr>
              <a:spLocks/>
            </p:cNvSpPr>
            <p:nvPr/>
          </p:nvSpPr>
          <p:spPr bwMode="auto">
            <a:xfrm>
              <a:off x="8695782" y="3969610"/>
              <a:ext cx="21790" cy="226256"/>
            </a:xfrm>
            <a:custGeom>
              <a:avLst/>
              <a:gdLst>
                <a:gd name="T0" fmla="*/ 2469 w 18"/>
                <a:gd name="T1" fmla="*/ 0 h 187"/>
                <a:gd name="T2" fmla="*/ 2469 w 18"/>
                <a:gd name="T3" fmla="*/ 2343 h 187"/>
                <a:gd name="T4" fmla="*/ 0 w 18"/>
                <a:gd name="T5" fmla="*/ 3515 h 187"/>
                <a:gd name="T6" fmla="*/ 0 w 18"/>
                <a:gd name="T7" fmla="*/ 2343 h 187"/>
                <a:gd name="T8" fmla="*/ 2469 w 18"/>
                <a:gd name="T9" fmla="*/ 0 h 187"/>
                <a:gd name="T10" fmla="*/ 0 60000 65536"/>
                <a:gd name="T11" fmla="*/ 0 60000 65536"/>
                <a:gd name="T12" fmla="*/ 0 60000 65536"/>
                <a:gd name="T13" fmla="*/ 0 60000 65536"/>
                <a:gd name="T14" fmla="*/ 0 60000 65536"/>
                <a:gd name="T15" fmla="*/ 0 w 18"/>
                <a:gd name="T16" fmla="*/ 0 h 187"/>
                <a:gd name="T17" fmla="*/ 18 w 18"/>
                <a:gd name="T18" fmla="*/ 187 h 187"/>
              </a:gdLst>
              <a:ahLst/>
              <a:cxnLst>
                <a:cxn ang="T10">
                  <a:pos x="T0" y="T1"/>
                </a:cxn>
                <a:cxn ang="T11">
                  <a:pos x="T2" y="T3"/>
                </a:cxn>
                <a:cxn ang="T12">
                  <a:pos x="T4" y="T5"/>
                </a:cxn>
                <a:cxn ang="T13">
                  <a:pos x="T6" y="T7"/>
                </a:cxn>
                <a:cxn ang="T14">
                  <a:pos x="T8" y="T9"/>
                </a:cxn>
              </a:cxnLst>
              <a:rect l="T15" t="T16" r="T17" b="T18"/>
              <a:pathLst>
                <a:path w="18" h="187">
                  <a:moveTo>
                    <a:pt x="18" y="0"/>
                  </a:moveTo>
                  <a:lnTo>
                    <a:pt x="18" y="145"/>
                  </a:lnTo>
                  <a:lnTo>
                    <a:pt x="0" y="187"/>
                  </a:lnTo>
                  <a:lnTo>
                    <a:pt x="0" y="30"/>
                  </a:lnTo>
                  <a:lnTo>
                    <a:pt x="18"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6" name="Freeform 55">
              <a:extLst>
                <a:ext uri="{FF2B5EF4-FFF2-40B4-BE49-F238E27FC236}">
                  <a16:creationId xmlns:a16="http://schemas.microsoft.com/office/drawing/2014/main" id="{178FBD8D-FAE9-41C5-B83C-31F323CBD614}"/>
                </a:ext>
              </a:extLst>
            </p:cNvPr>
            <p:cNvSpPr>
              <a:spLocks/>
            </p:cNvSpPr>
            <p:nvPr/>
          </p:nvSpPr>
          <p:spPr bwMode="auto">
            <a:xfrm>
              <a:off x="8459207" y="4035189"/>
              <a:ext cx="62257" cy="244292"/>
            </a:xfrm>
            <a:custGeom>
              <a:avLst/>
              <a:gdLst>
                <a:gd name="T0" fmla="*/ 3810 w 50"/>
                <a:gd name="T1" fmla="*/ 0 h 200"/>
                <a:gd name="T2" fmla="*/ 3810 w 50"/>
                <a:gd name="T3" fmla="*/ 3548 h 200"/>
                <a:gd name="T4" fmla="*/ 3810 w 50"/>
                <a:gd name="T5" fmla="*/ 3548 h 200"/>
                <a:gd name="T6" fmla="*/ 3810 w 50"/>
                <a:gd name="T7" fmla="*/ 4731 h 200"/>
                <a:gd name="T8" fmla="*/ 3810 w 50"/>
                <a:gd name="T9" fmla="*/ 2365 h 200"/>
                <a:gd name="T10" fmla="*/ 3810 w 50"/>
                <a:gd name="T11" fmla="*/ 2365 h 200"/>
                <a:gd name="T12" fmla="*/ 0 w 50"/>
                <a:gd name="T13" fmla="*/ 2365 h 200"/>
                <a:gd name="T14" fmla="*/ 3810 w 50"/>
                <a:gd name="T15" fmla="*/ 2365 h 200"/>
                <a:gd name="T16" fmla="*/ 3810 w 50"/>
                <a:gd name="T17" fmla="*/ 0 h 2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
                <a:gd name="T28" fmla="*/ 0 h 200"/>
                <a:gd name="T29" fmla="*/ 50 w 50"/>
                <a:gd name="T30" fmla="*/ 200 h 2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 h="200">
                  <a:moveTo>
                    <a:pt x="50" y="0"/>
                  </a:moveTo>
                  <a:lnTo>
                    <a:pt x="50" y="151"/>
                  </a:lnTo>
                  <a:lnTo>
                    <a:pt x="18" y="171"/>
                  </a:lnTo>
                  <a:lnTo>
                    <a:pt x="6" y="200"/>
                  </a:lnTo>
                  <a:lnTo>
                    <a:pt x="6" y="123"/>
                  </a:lnTo>
                  <a:lnTo>
                    <a:pt x="14" y="63"/>
                  </a:lnTo>
                  <a:lnTo>
                    <a:pt x="0" y="58"/>
                  </a:lnTo>
                  <a:lnTo>
                    <a:pt x="16" y="22"/>
                  </a:lnTo>
                  <a:lnTo>
                    <a:pt x="5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7" name="Rectangle 56">
              <a:extLst>
                <a:ext uri="{FF2B5EF4-FFF2-40B4-BE49-F238E27FC236}">
                  <a16:creationId xmlns:a16="http://schemas.microsoft.com/office/drawing/2014/main" id="{8C2BE0BD-D292-4D78-8637-0E0C94BED816}"/>
                </a:ext>
              </a:extLst>
            </p:cNvPr>
            <p:cNvSpPr>
              <a:spLocks noChangeArrowheads="1"/>
            </p:cNvSpPr>
            <p:nvPr/>
          </p:nvSpPr>
          <p:spPr bwMode="auto">
            <a:xfrm>
              <a:off x="4730068" y="4730354"/>
              <a:ext cx="57589" cy="175431"/>
            </a:xfrm>
            <a:prstGeom prst="rect">
              <a:avLst/>
            </a:prstGeom>
            <a:grpFill/>
            <a:ln w="12700">
              <a:solidFill>
                <a:schemeClr val="bg1"/>
              </a:solidFill>
              <a:miter lim="800000"/>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8" name="Freeform 57">
              <a:extLst>
                <a:ext uri="{FF2B5EF4-FFF2-40B4-BE49-F238E27FC236}">
                  <a16:creationId xmlns:a16="http://schemas.microsoft.com/office/drawing/2014/main" id="{864D9F53-B518-4F2D-9F57-358F33EAD681}"/>
                </a:ext>
              </a:extLst>
            </p:cNvPr>
            <p:cNvSpPr>
              <a:spLocks/>
            </p:cNvSpPr>
            <p:nvPr/>
          </p:nvSpPr>
          <p:spPr bwMode="auto">
            <a:xfrm>
              <a:off x="4994658" y="4876271"/>
              <a:ext cx="225679" cy="190188"/>
            </a:xfrm>
            <a:custGeom>
              <a:avLst/>
              <a:gdLst>
                <a:gd name="T0" fmla="*/ 0 w 186"/>
                <a:gd name="T1" fmla="*/ 2346 h 157"/>
                <a:gd name="T2" fmla="*/ 0 w 186"/>
                <a:gd name="T3" fmla="*/ 3519 h 157"/>
                <a:gd name="T4" fmla="*/ 9901 w 186"/>
                <a:gd name="T5" fmla="*/ 3519 h 157"/>
                <a:gd name="T6" fmla="*/ 9901 w 186"/>
                <a:gd name="T7" fmla="*/ 0 h 157"/>
                <a:gd name="T8" fmla="*/ 0 w 186"/>
                <a:gd name="T9" fmla="*/ 2346 h 157"/>
                <a:gd name="T10" fmla="*/ 0 60000 65536"/>
                <a:gd name="T11" fmla="*/ 0 60000 65536"/>
                <a:gd name="T12" fmla="*/ 0 60000 65536"/>
                <a:gd name="T13" fmla="*/ 0 60000 65536"/>
                <a:gd name="T14" fmla="*/ 0 60000 65536"/>
                <a:gd name="T15" fmla="*/ 0 w 186"/>
                <a:gd name="T16" fmla="*/ 0 h 157"/>
                <a:gd name="T17" fmla="*/ 186 w 186"/>
                <a:gd name="T18" fmla="*/ 157 h 157"/>
              </a:gdLst>
              <a:ahLst/>
              <a:cxnLst>
                <a:cxn ang="T10">
                  <a:pos x="T0" y="T1"/>
                </a:cxn>
                <a:cxn ang="T11">
                  <a:pos x="T2" y="T3"/>
                </a:cxn>
                <a:cxn ang="T12">
                  <a:pos x="T4" y="T5"/>
                </a:cxn>
                <a:cxn ang="T13">
                  <a:pos x="T6" y="T7"/>
                </a:cxn>
                <a:cxn ang="T14">
                  <a:pos x="T8" y="T9"/>
                </a:cxn>
              </a:cxnLst>
              <a:rect l="T15" t="T16" r="T17" b="T18"/>
              <a:pathLst>
                <a:path w="186" h="157">
                  <a:moveTo>
                    <a:pt x="0" y="2"/>
                  </a:moveTo>
                  <a:lnTo>
                    <a:pt x="0" y="157"/>
                  </a:lnTo>
                  <a:lnTo>
                    <a:pt x="186" y="157"/>
                  </a:lnTo>
                  <a:lnTo>
                    <a:pt x="186" y="0"/>
                  </a:lnTo>
                  <a:lnTo>
                    <a:pt x="0" y="2"/>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89" name="Rectangle 58">
              <a:extLst>
                <a:ext uri="{FF2B5EF4-FFF2-40B4-BE49-F238E27FC236}">
                  <a16:creationId xmlns:a16="http://schemas.microsoft.com/office/drawing/2014/main" id="{27909312-6317-4932-BE6C-2243F777772A}"/>
                </a:ext>
              </a:extLst>
            </p:cNvPr>
            <p:cNvSpPr>
              <a:spLocks noChangeArrowheads="1"/>
            </p:cNvSpPr>
            <p:nvPr/>
          </p:nvSpPr>
          <p:spPr bwMode="auto">
            <a:xfrm>
              <a:off x="5497374" y="5054982"/>
              <a:ext cx="210114" cy="170513"/>
            </a:xfrm>
            <a:prstGeom prst="rect">
              <a:avLst/>
            </a:prstGeom>
            <a:grpFill/>
            <a:ln w="12700">
              <a:solidFill>
                <a:schemeClr val="bg1"/>
              </a:solidFill>
              <a:miter lim="800000"/>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0" name="Freeform 59">
              <a:extLst>
                <a:ext uri="{FF2B5EF4-FFF2-40B4-BE49-F238E27FC236}">
                  <a16:creationId xmlns:a16="http://schemas.microsoft.com/office/drawing/2014/main" id="{BE50EC58-E18C-480F-8C9A-F369991E6271}"/>
                </a:ext>
              </a:extLst>
            </p:cNvPr>
            <p:cNvSpPr>
              <a:spLocks/>
            </p:cNvSpPr>
            <p:nvPr/>
          </p:nvSpPr>
          <p:spPr bwMode="auto">
            <a:xfrm>
              <a:off x="5712160" y="4964807"/>
              <a:ext cx="91827" cy="185269"/>
            </a:xfrm>
            <a:custGeom>
              <a:avLst/>
              <a:gdLst>
                <a:gd name="T0" fmla="*/ 0 w 75"/>
                <a:gd name="T1" fmla="*/ 2376 h 151"/>
                <a:gd name="T2" fmla="*/ 0 w 75"/>
                <a:gd name="T3" fmla="*/ 3564 h 151"/>
                <a:gd name="T4" fmla="*/ 3746 w 75"/>
                <a:gd name="T5" fmla="*/ 3564 h 151"/>
                <a:gd name="T6" fmla="*/ 3746 w 75"/>
                <a:gd name="T7" fmla="*/ 0 h 151"/>
                <a:gd name="T8" fmla="*/ 0 w 75"/>
                <a:gd name="T9" fmla="*/ 2376 h 151"/>
                <a:gd name="T10" fmla="*/ 0 60000 65536"/>
                <a:gd name="T11" fmla="*/ 0 60000 65536"/>
                <a:gd name="T12" fmla="*/ 0 60000 65536"/>
                <a:gd name="T13" fmla="*/ 0 60000 65536"/>
                <a:gd name="T14" fmla="*/ 0 60000 65536"/>
                <a:gd name="T15" fmla="*/ 0 w 75"/>
                <a:gd name="T16" fmla="*/ 0 h 151"/>
                <a:gd name="T17" fmla="*/ 75 w 75"/>
                <a:gd name="T18" fmla="*/ 151 h 151"/>
              </a:gdLst>
              <a:ahLst/>
              <a:cxnLst>
                <a:cxn ang="T10">
                  <a:pos x="T0" y="T1"/>
                </a:cxn>
                <a:cxn ang="T11">
                  <a:pos x="T2" y="T3"/>
                </a:cxn>
                <a:cxn ang="T12">
                  <a:pos x="T4" y="T5"/>
                </a:cxn>
                <a:cxn ang="T13">
                  <a:pos x="T6" y="T7"/>
                </a:cxn>
                <a:cxn ang="T14">
                  <a:pos x="T8" y="T9"/>
                </a:cxn>
              </a:cxnLst>
              <a:rect l="T15" t="T16" r="T17" b="T18"/>
              <a:pathLst>
                <a:path w="75" h="151">
                  <a:moveTo>
                    <a:pt x="0" y="2"/>
                  </a:moveTo>
                  <a:lnTo>
                    <a:pt x="0" y="151"/>
                  </a:lnTo>
                  <a:lnTo>
                    <a:pt x="75" y="151"/>
                  </a:lnTo>
                  <a:lnTo>
                    <a:pt x="75" y="0"/>
                  </a:lnTo>
                  <a:lnTo>
                    <a:pt x="0" y="2"/>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1" name="Freeform 60">
              <a:extLst>
                <a:ext uri="{FF2B5EF4-FFF2-40B4-BE49-F238E27FC236}">
                  <a16:creationId xmlns:a16="http://schemas.microsoft.com/office/drawing/2014/main" id="{9A3C3861-F5F7-417C-9CE6-11B3773765B5}"/>
                </a:ext>
              </a:extLst>
            </p:cNvPr>
            <p:cNvSpPr>
              <a:spLocks/>
            </p:cNvSpPr>
            <p:nvPr/>
          </p:nvSpPr>
          <p:spPr bwMode="auto">
            <a:xfrm>
              <a:off x="6118381" y="5220577"/>
              <a:ext cx="52917" cy="239373"/>
            </a:xfrm>
            <a:custGeom>
              <a:avLst/>
              <a:gdLst>
                <a:gd name="T0" fmla="*/ 2399 w 45"/>
                <a:gd name="T1" fmla="*/ 0 h 200"/>
                <a:gd name="T2" fmla="*/ 0 w 45"/>
                <a:gd name="T3" fmla="*/ 2318 h 200"/>
                <a:gd name="T4" fmla="*/ 0 w 45"/>
                <a:gd name="T5" fmla="*/ 4636 h 200"/>
                <a:gd name="T6" fmla="*/ 2399 w 45"/>
                <a:gd name="T7" fmla="*/ 2318 h 200"/>
                <a:gd name="T8" fmla="*/ 2399 w 45"/>
                <a:gd name="T9" fmla="*/ 0 h 200"/>
                <a:gd name="T10" fmla="*/ 0 60000 65536"/>
                <a:gd name="T11" fmla="*/ 0 60000 65536"/>
                <a:gd name="T12" fmla="*/ 0 60000 65536"/>
                <a:gd name="T13" fmla="*/ 0 60000 65536"/>
                <a:gd name="T14" fmla="*/ 0 60000 65536"/>
                <a:gd name="T15" fmla="*/ 0 w 45"/>
                <a:gd name="T16" fmla="*/ 0 h 200"/>
                <a:gd name="T17" fmla="*/ 45 w 45"/>
                <a:gd name="T18" fmla="*/ 200 h 200"/>
              </a:gdLst>
              <a:ahLst/>
              <a:cxnLst>
                <a:cxn ang="T10">
                  <a:pos x="T0" y="T1"/>
                </a:cxn>
                <a:cxn ang="T11">
                  <a:pos x="T2" y="T3"/>
                </a:cxn>
                <a:cxn ang="T12">
                  <a:pos x="T4" y="T5"/>
                </a:cxn>
                <a:cxn ang="T13">
                  <a:pos x="T6" y="T7"/>
                </a:cxn>
                <a:cxn ang="T14">
                  <a:pos x="T8" y="T9"/>
                </a:cxn>
              </a:cxnLst>
              <a:rect l="T15" t="T16" r="T17" b="T18"/>
              <a:pathLst>
                <a:path w="45" h="200">
                  <a:moveTo>
                    <a:pt x="45" y="0"/>
                  </a:moveTo>
                  <a:lnTo>
                    <a:pt x="0" y="51"/>
                  </a:lnTo>
                  <a:lnTo>
                    <a:pt x="0" y="200"/>
                  </a:lnTo>
                  <a:lnTo>
                    <a:pt x="45" y="151"/>
                  </a:lnTo>
                  <a:lnTo>
                    <a:pt x="45"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2" name="Freeform 61">
              <a:extLst>
                <a:ext uri="{FF2B5EF4-FFF2-40B4-BE49-F238E27FC236}">
                  <a16:creationId xmlns:a16="http://schemas.microsoft.com/office/drawing/2014/main" id="{F1C6ED0D-994D-486E-A509-971999C9193A}"/>
                </a:ext>
              </a:extLst>
            </p:cNvPr>
            <p:cNvSpPr>
              <a:spLocks/>
            </p:cNvSpPr>
            <p:nvPr/>
          </p:nvSpPr>
          <p:spPr bwMode="auto">
            <a:xfrm>
              <a:off x="4392331" y="3297396"/>
              <a:ext cx="45135" cy="309873"/>
            </a:xfrm>
            <a:custGeom>
              <a:avLst/>
              <a:gdLst>
                <a:gd name="T0" fmla="*/ 0 w 36"/>
                <a:gd name="T1" fmla="*/ 0 h 256"/>
                <a:gd name="T2" fmla="*/ 2558 w 36"/>
                <a:gd name="T3" fmla="*/ 3516 h 256"/>
                <a:gd name="T4" fmla="*/ 2558 w 36"/>
                <a:gd name="T5" fmla="*/ 5860 h 256"/>
                <a:gd name="T6" fmla="*/ 0 w 36"/>
                <a:gd name="T7" fmla="*/ 3516 h 256"/>
                <a:gd name="T8" fmla="*/ 0 w 36"/>
                <a:gd name="T9" fmla="*/ 0 h 256"/>
                <a:gd name="T10" fmla="*/ 0 60000 65536"/>
                <a:gd name="T11" fmla="*/ 0 60000 65536"/>
                <a:gd name="T12" fmla="*/ 0 60000 65536"/>
                <a:gd name="T13" fmla="*/ 0 60000 65536"/>
                <a:gd name="T14" fmla="*/ 0 60000 65536"/>
                <a:gd name="T15" fmla="*/ 0 w 36"/>
                <a:gd name="T16" fmla="*/ 0 h 256"/>
                <a:gd name="T17" fmla="*/ 36 w 36"/>
                <a:gd name="T18" fmla="*/ 256 h 256"/>
              </a:gdLst>
              <a:ahLst/>
              <a:cxnLst>
                <a:cxn ang="T10">
                  <a:pos x="T0" y="T1"/>
                </a:cxn>
                <a:cxn ang="T11">
                  <a:pos x="T2" y="T3"/>
                </a:cxn>
                <a:cxn ang="T12">
                  <a:pos x="T4" y="T5"/>
                </a:cxn>
                <a:cxn ang="T13">
                  <a:pos x="T6" y="T7"/>
                </a:cxn>
                <a:cxn ang="T14">
                  <a:pos x="T8" y="T9"/>
                </a:cxn>
              </a:cxnLst>
              <a:rect l="T15" t="T16" r="T17" b="T18"/>
              <a:pathLst>
                <a:path w="36" h="256">
                  <a:moveTo>
                    <a:pt x="0" y="0"/>
                  </a:moveTo>
                  <a:lnTo>
                    <a:pt x="36" y="157"/>
                  </a:lnTo>
                  <a:lnTo>
                    <a:pt x="24" y="256"/>
                  </a:lnTo>
                  <a:lnTo>
                    <a:pt x="0" y="155"/>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3" name="Freeform 62">
              <a:extLst>
                <a:ext uri="{FF2B5EF4-FFF2-40B4-BE49-F238E27FC236}">
                  <a16:creationId xmlns:a16="http://schemas.microsoft.com/office/drawing/2014/main" id="{2E2F5BB6-3416-4E0F-BA08-625742D61B2B}"/>
                </a:ext>
              </a:extLst>
            </p:cNvPr>
            <p:cNvSpPr>
              <a:spLocks/>
            </p:cNvSpPr>
            <p:nvPr/>
          </p:nvSpPr>
          <p:spPr bwMode="auto">
            <a:xfrm>
              <a:off x="4390773" y="4089295"/>
              <a:ext cx="68482" cy="260688"/>
            </a:xfrm>
            <a:custGeom>
              <a:avLst/>
              <a:gdLst>
                <a:gd name="T0" fmla="*/ 0 w 56"/>
                <a:gd name="T1" fmla="*/ 0 h 214"/>
                <a:gd name="T2" fmla="*/ 3742 w 56"/>
                <a:gd name="T3" fmla="*/ 2359 h 214"/>
                <a:gd name="T4" fmla="*/ 3742 w 56"/>
                <a:gd name="T5" fmla="*/ 2359 h 214"/>
                <a:gd name="T6" fmla="*/ 3742 w 56"/>
                <a:gd name="T7" fmla="*/ 4718 h 214"/>
                <a:gd name="T8" fmla="*/ 0 w 56"/>
                <a:gd name="T9" fmla="*/ 3539 h 214"/>
                <a:gd name="T10" fmla="*/ 0 w 56"/>
                <a:gd name="T11" fmla="*/ 0 h 214"/>
                <a:gd name="T12" fmla="*/ 0 60000 65536"/>
                <a:gd name="T13" fmla="*/ 0 60000 65536"/>
                <a:gd name="T14" fmla="*/ 0 60000 65536"/>
                <a:gd name="T15" fmla="*/ 0 60000 65536"/>
                <a:gd name="T16" fmla="*/ 0 60000 65536"/>
                <a:gd name="T17" fmla="*/ 0 60000 65536"/>
                <a:gd name="T18" fmla="*/ 0 w 56"/>
                <a:gd name="T19" fmla="*/ 0 h 214"/>
                <a:gd name="T20" fmla="*/ 56 w 56"/>
                <a:gd name="T21" fmla="*/ 214 h 214"/>
              </a:gdLst>
              <a:ahLst/>
              <a:cxnLst>
                <a:cxn ang="T12">
                  <a:pos x="T0" y="T1"/>
                </a:cxn>
                <a:cxn ang="T13">
                  <a:pos x="T2" y="T3"/>
                </a:cxn>
                <a:cxn ang="T14">
                  <a:pos x="T4" y="T5"/>
                </a:cxn>
                <a:cxn ang="T15">
                  <a:pos x="T6" y="T7"/>
                </a:cxn>
                <a:cxn ang="T16">
                  <a:pos x="T8" y="T9"/>
                </a:cxn>
                <a:cxn ang="T17">
                  <a:pos x="T10" y="T11"/>
                </a:cxn>
              </a:cxnLst>
              <a:rect l="T18" t="T19" r="T20" b="T21"/>
              <a:pathLst>
                <a:path w="56" h="214">
                  <a:moveTo>
                    <a:pt x="0" y="0"/>
                  </a:moveTo>
                  <a:lnTo>
                    <a:pt x="56" y="79"/>
                  </a:lnTo>
                  <a:lnTo>
                    <a:pt x="44" y="131"/>
                  </a:lnTo>
                  <a:lnTo>
                    <a:pt x="44" y="214"/>
                  </a:lnTo>
                  <a:lnTo>
                    <a:pt x="0" y="154"/>
                  </a:lnTo>
                  <a:lnTo>
                    <a:pt x="0"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4" name="Freeform 63">
              <a:extLst>
                <a:ext uri="{FF2B5EF4-FFF2-40B4-BE49-F238E27FC236}">
                  <a16:creationId xmlns:a16="http://schemas.microsoft.com/office/drawing/2014/main" id="{AC3FE4B6-6751-4E0C-B0B1-6418FC5F5B8F}"/>
                </a:ext>
              </a:extLst>
            </p:cNvPr>
            <p:cNvSpPr>
              <a:spLocks/>
            </p:cNvSpPr>
            <p:nvPr/>
          </p:nvSpPr>
          <p:spPr bwMode="auto">
            <a:xfrm>
              <a:off x="7424198" y="3499059"/>
              <a:ext cx="253694" cy="214780"/>
            </a:xfrm>
            <a:custGeom>
              <a:avLst/>
              <a:gdLst>
                <a:gd name="T0" fmla="*/ 0 w 209"/>
                <a:gd name="T1" fmla="*/ 2324 h 179"/>
                <a:gd name="T2" fmla="*/ 9905 w 209"/>
                <a:gd name="T3" fmla="*/ 0 h 179"/>
                <a:gd name="T4" fmla="*/ 9905 w 209"/>
                <a:gd name="T5" fmla="*/ 2324 h 179"/>
                <a:gd name="T6" fmla="*/ 0 w 209"/>
                <a:gd name="T7" fmla="*/ 2324 h 179"/>
                <a:gd name="T8" fmla="*/ 0 w 209"/>
                <a:gd name="T9" fmla="*/ 2324 h 179"/>
                <a:gd name="T10" fmla="*/ 0 60000 65536"/>
                <a:gd name="T11" fmla="*/ 0 60000 65536"/>
                <a:gd name="T12" fmla="*/ 0 60000 65536"/>
                <a:gd name="T13" fmla="*/ 0 60000 65536"/>
                <a:gd name="T14" fmla="*/ 0 60000 65536"/>
                <a:gd name="T15" fmla="*/ 0 w 209"/>
                <a:gd name="T16" fmla="*/ 0 h 179"/>
                <a:gd name="T17" fmla="*/ 209 w 209"/>
                <a:gd name="T18" fmla="*/ 179 h 179"/>
              </a:gdLst>
              <a:ahLst/>
              <a:cxnLst>
                <a:cxn ang="T10">
                  <a:pos x="T0" y="T1"/>
                </a:cxn>
                <a:cxn ang="T11">
                  <a:pos x="T2" y="T3"/>
                </a:cxn>
                <a:cxn ang="T12">
                  <a:pos x="T4" y="T5"/>
                </a:cxn>
                <a:cxn ang="T13">
                  <a:pos x="T6" y="T7"/>
                </a:cxn>
                <a:cxn ang="T14">
                  <a:pos x="T8" y="T9"/>
                </a:cxn>
              </a:cxnLst>
              <a:rect l="T15" t="T16" r="T17" b="T18"/>
              <a:pathLst>
                <a:path w="209" h="179">
                  <a:moveTo>
                    <a:pt x="0" y="26"/>
                  </a:moveTo>
                  <a:lnTo>
                    <a:pt x="209" y="0"/>
                  </a:lnTo>
                  <a:lnTo>
                    <a:pt x="209" y="149"/>
                  </a:lnTo>
                  <a:lnTo>
                    <a:pt x="0" y="179"/>
                  </a:lnTo>
                  <a:lnTo>
                    <a:pt x="0" y="26"/>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5" name="Freeform 64">
              <a:extLst>
                <a:ext uri="{FF2B5EF4-FFF2-40B4-BE49-F238E27FC236}">
                  <a16:creationId xmlns:a16="http://schemas.microsoft.com/office/drawing/2014/main" id="{F1A22DBD-CF3E-48BB-8213-17400F340BD5}"/>
                </a:ext>
              </a:extLst>
            </p:cNvPr>
            <p:cNvSpPr>
              <a:spLocks/>
            </p:cNvSpPr>
            <p:nvPr/>
          </p:nvSpPr>
          <p:spPr bwMode="auto">
            <a:xfrm>
              <a:off x="6983737" y="3261324"/>
              <a:ext cx="143189" cy="195105"/>
            </a:xfrm>
            <a:custGeom>
              <a:avLst/>
              <a:gdLst>
                <a:gd name="T0" fmla="*/ 6137 w 119"/>
                <a:gd name="T1" fmla="*/ 0 h 159"/>
                <a:gd name="T2" fmla="*/ 3682 w 119"/>
                <a:gd name="T3" fmla="*/ 2376 h 159"/>
                <a:gd name="T4" fmla="*/ 0 w 119"/>
                <a:gd name="T5" fmla="*/ 3564 h 159"/>
                <a:gd name="T6" fmla="*/ 4909 w 119"/>
                <a:gd name="T7" fmla="*/ 2376 h 159"/>
                <a:gd name="T8" fmla="*/ 6137 w 119"/>
                <a:gd name="T9" fmla="*/ 3564 h 159"/>
                <a:gd name="T10" fmla="*/ 6137 w 119"/>
                <a:gd name="T11" fmla="*/ 0 h 159"/>
                <a:gd name="T12" fmla="*/ 0 60000 65536"/>
                <a:gd name="T13" fmla="*/ 0 60000 65536"/>
                <a:gd name="T14" fmla="*/ 0 60000 65536"/>
                <a:gd name="T15" fmla="*/ 0 60000 65536"/>
                <a:gd name="T16" fmla="*/ 0 60000 65536"/>
                <a:gd name="T17" fmla="*/ 0 60000 65536"/>
                <a:gd name="T18" fmla="*/ 0 w 119"/>
                <a:gd name="T19" fmla="*/ 0 h 159"/>
                <a:gd name="T20" fmla="*/ 119 w 119"/>
                <a:gd name="T21" fmla="*/ 159 h 159"/>
              </a:gdLst>
              <a:ahLst/>
              <a:cxnLst>
                <a:cxn ang="T12">
                  <a:pos x="T0" y="T1"/>
                </a:cxn>
                <a:cxn ang="T13">
                  <a:pos x="T2" y="T3"/>
                </a:cxn>
                <a:cxn ang="T14">
                  <a:pos x="T4" y="T5"/>
                </a:cxn>
                <a:cxn ang="T15">
                  <a:pos x="T6" y="T7"/>
                </a:cxn>
                <a:cxn ang="T16">
                  <a:pos x="T8" y="T9"/>
                </a:cxn>
                <a:cxn ang="T17">
                  <a:pos x="T10" y="T11"/>
                </a:cxn>
              </a:cxnLst>
              <a:rect l="T18" t="T19" r="T20" b="T21"/>
              <a:pathLst>
                <a:path w="119" h="159">
                  <a:moveTo>
                    <a:pt x="119" y="0"/>
                  </a:moveTo>
                  <a:lnTo>
                    <a:pt x="14" y="97"/>
                  </a:lnTo>
                  <a:lnTo>
                    <a:pt x="0" y="153"/>
                  </a:lnTo>
                  <a:lnTo>
                    <a:pt x="95" y="121"/>
                  </a:lnTo>
                  <a:lnTo>
                    <a:pt x="119" y="159"/>
                  </a:lnTo>
                  <a:lnTo>
                    <a:pt x="119"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6" name="Freeform 65">
              <a:extLst>
                <a:ext uri="{FF2B5EF4-FFF2-40B4-BE49-F238E27FC236}">
                  <a16:creationId xmlns:a16="http://schemas.microsoft.com/office/drawing/2014/main" id="{7C33E9C8-C739-4279-86E4-23FA560E61B1}"/>
                </a:ext>
              </a:extLst>
            </p:cNvPr>
            <p:cNvSpPr>
              <a:spLocks/>
            </p:cNvSpPr>
            <p:nvPr/>
          </p:nvSpPr>
          <p:spPr bwMode="auto">
            <a:xfrm>
              <a:off x="7288793" y="3372815"/>
              <a:ext cx="80934" cy="95092"/>
            </a:xfrm>
            <a:custGeom>
              <a:avLst/>
              <a:gdLst>
                <a:gd name="T0" fmla="*/ 3752 w 66"/>
                <a:gd name="T1" fmla="*/ 0 h 79"/>
                <a:gd name="T2" fmla="*/ 0 w 66"/>
                <a:gd name="T3" fmla="*/ 2331 h 79"/>
                <a:gd name="T4" fmla="*/ 3752 w 66"/>
                <a:gd name="T5" fmla="*/ 2331 h 79"/>
                <a:gd name="T6" fmla="*/ 3752 w 66"/>
                <a:gd name="T7" fmla="*/ 0 h 79"/>
                <a:gd name="T8" fmla="*/ 0 60000 65536"/>
                <a:gd name="T9" fmla="*/ 0 60000 65536"/>
                <a:gd name="T10" fmla="*/ 0 60000 65536"/>
                <a:gd name="T11" fmla="*/ 0 60000 65536"/>
                <a:gd name="T12" fmla="*/ 0 w 66"/>
                <a:gd name="T13" fmla="*/ 0 h 79"/>
                <a:gd name="T14" fmla="*/ 66 w 66"/>
                <a:gd name="T15" fmla="*/ 79 h 79"/>
              </a:gdLst>
              <a:ahLst/>
              <a:cxnLst>
                <a:cxn ang="T8">
                  <a:pos x="T0" y="T1"/>
                </a:cxn>
                <a:cxn ang="T9">
                  <a:pos x="T2" y="T3"/>
                </a:cxn>
                <a:cxn ang="T10">
                  <a:pos x="T4" y="T5"/>
                </a:cxn>
                <a:cxn ang="T11">
                  <a:pos x="T6" y="T7"/>
                </a:cxn>
              </a:cxnLst>
              <a:rect l="T12" t="T13" r="T14" b="T15"/>
              <a:pathLst>
                <a:path w="66" h="79">
                  <a:moveTo>
                    <a:pt x="66" y="0"/>
                  </a:moveTo>
                  <a:lnTo>
                    <a:pt x="0" y="54"/>
                  </a:lnTo>
                  <a:lnTo>
                    <a:pt x="66" y="79"/>
                  </a:lnTo>
                  <a:lnTo>
                    <a:pt x="66"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7" name="Freeform 66">
              <a:extLst>
                <a:ext uri="{FF2B5EF4-FFF2-40B4-BE49-F238E27FC236}">
                  <a16:creationId xmlns:a16="http://schemas.microsoft.com/office/drawing/2014/main" id="{45B476CD-A5E5-443C-912F-411613631863}"/>
                </a:ext>
              </a:extLst>
            </p:cNvPr>
            <p:cNvSpPr>
              <a:spLocks/>
            </p:cNvSpPr>
            <p:nvPr/>
          </p:nvSpPr>
          <p:spPr bwMode="auto">
            <a:xfrm>
              <a:off x="7374394" y="3636779"/>
              <a:ext cx="54474" cy="262326"/>
            </a:xfrm>
            <a:custGeom>
              <a:avLst/>
              <a:gdLst>
                <a:gd name="T0" fmla="*/ 2416 w 46"/>
                <a:gd name="T1" fmla="*/ 0 h 219"/>
                <a:gd name="T2" fmla="*/ 0 w 46"/>
                <a:gd name="T3" fmla="*/ 2320 h 219"/>
                <a:gd name="T4" fmla="*/ 0 w 46"/>
                <a:gd name="T5" fmla="*/ 4639 h 219"/>
                <a:gd name="T6" fmla="*/ 2416 w 46"/>
                <a:gd name="T7" fmla="*/ 2320 h 219"/>
                <a:gd name="T8" fmla="*/ 2416 w 46"/>
                <a:gd name="T9" fmla="*/ 0 h 219"/>
                <a:gd name="T10" fmla="*/ 0 60000 65536"/>
                <a:gd name="T11" fmla="*/ 0 60000 65536"/>
                <a:gd name="T12" fmla="*/ 0 60000 65536"/>
                <a:gd name="T13" fmla="*/ 0 60000 65536"/>
                <a:gd name="T14" fmla="*/ 0 60000 65536"/>
                <a:gd name="T15" fmla="*/ 0 w 46"/>
                <a:gd name="T16" fmla="*/ 0 h 219"/>
                <a:gd name="T17" fmla="*/ 46 w 46"/>
                <a:gd name="T18" fmla="*/ 219 h 219"/>
              </a:gdLst>
              <a:ahLst/>
              <a:cxnLst>
                <a:cxn ang="T10">
                  <a:pos x="T0" y="T1"/>
                </a:cxn>
                <a:cxn ang="T11">
                  <a:pos x="T2" y="T3"/>
                </a:cxn>
                <a:cxn ang="T12">
                  <a:pos x="T4" y="T5"/>
                </a:cxn>
                <a:cxn ang="T13">
                  <a:pos x="T6" y="T7"/>
                </a:cxn>
                <a:cxn ang="T14">
                  <a:pos x="T8" y="T9"/>
                </a:cxn>
              </a:cxnLst>
              <a:rect l="T15" t="T16" r="T17" b="T18"/>
              <a:pathLst>
                <a:path w="46" h="219">
                  <a:moveTo>
                    <a:pt x="46" y="0"/>
                  </a:moveTo>
                  <a:lnTo>
                    <a:pt x="0" y="60"/>
                  </a:lnTo>
                  <a:lnTo>
                    <a:pt x="0" y="219"/>
                  </a:lnTo>
                  <a:lnTo>
                    <a:pt x="46" y="154"/>
                  </a:lnTo>
                  <a:lnTo>
                    <a:pt x="46"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8" name="Freeform 67">
              <a:extLst>
                <a:ext uri="{FF2B5EF4-FFF2-40B4-BE49-F238E27FC236}">
                  <a16:creationId xmlns:a16="http://schemas.microsoft.com/office/drawing/2014/main" id="{14E7E9D1-2BE3-471C-A951-4AE49169EEF0}"/>
                </a:ext>
              </a:extLst>
            </p:cNvPr>
            <p:cNvSpPr>
              <a:spLocks/>
            </p:cNvSpPr>
            <p:nvPr/>
          </p:nvSpPr>
          <p:spPr bwMode="auto">
            <a:xfrm>
              <a:off x="7679451" y="3677769"/>
              <a:ext cx="71595" cy="96733"/>
            </a:xfrm>
            <a:custGeom>
              <a:avLst/>
              <a:gdLst>
                <a:gd name="T0" fmla="*/ 3843 w 57"/>
                <a:gd name="T1" fmla="*/ 0 h 82"/>
                <a:gd name="T2" fmla="*/ 0 w 57"/>
                <a:gd name="T3" fmla="*/ 2284 h 82"/>
                <a:gd name="T4" fmla="*/ 3843 w 57"/>
                <a:gd name="T5" fmla="*/ 2284 h 82"/>
                <a:gd name="T6" fmla="*/ 3843 w 57"/>
                <a:gd name="T7" fmla="*/ 2284 h 82"/>
                <a:gd name="T8" fmla="*/ 3843 w 57"/>
                <a:gd name="T9" fmla="*/ 0 h 82"/>
                <a:gd name="T10" fmla="*/ 0 60000 65536"/>
                <a:gd name="T11" fmla="*/ 0 60000 65536"/>
                <a:gd name="T12" fmla="*/ 0 60000 65536"/>
                <a:gd name="T13" fmla="*/ 0 60000 65536"/>
                <a:gd name="T14" fmla="*/ 0 60000 65536"/>
                <a:gd name="T15" fmla="*/ 0 w 57"/>
                <a:gd name="T16" fmla="*/ 0 h 82"/>
                <a:gd name="T17" fmla="*/ 57 w 57"/>
                <a:gd name="T18" fmla="*/ 82 h 82"/>
              </a:gdLst>
              <a:ahLst/>
              <a:cxnLst>
                <a:cxn ang="T10">
                  <a:pos x="T0" y="T1"/>
                </a:cxn>
                <a:cxn ang="T11">
                  <a:pos x="T2" y="T3"/>
                </a:cxn>
                <a:cxn ang="T12">
                  <a:pos x="T4" y="T5"/>
                </a:cxn>
                <a:cxn ang="T13">
                  <a:pos x="T6" y="T7"/>
                </a:cxn>
                <a:cxn ang="T14">
                  <a:pos x="T8" y="T9"/>
                </a:cxn>
              </a:cxnLst>
              <a:rect l="T15" t="T16" r="T17" b="T18"/>
              <a:pathLst>
                <a:path w="57" h="82">
                  <a:moveTo>
                    <a:pt x="57" y="0"/>
                  </a:moveTo>
                  <a:lnTo>
                    <a:pt x="0" y="58"/>
                  </a:lnTo>
                  <a:lnTo>
                    <a:pt x="16" y="82"/>
                  </a:lnTo>
                  <a:lnTo>
                    <a:pt x="57" y="58"/>
                  </a:lnTo>
                  <a:lnTo>
                    <a:pt x="57"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199" name="Freeform 68">
              <a:extLst>
                <a:ext uri="{FF2B5EF4-FFF2-40B4-BE49-F238E27FC236}">
                  <a16:creationId xmlns:a16="http://schemas.microsoft.com/office/drawing/2014/main" id="{F598EB27-B845-4AF4-8D61-007B5CCEEEF2}"/>
                </a:ext>
              </a:extLst>
            </p:cNvPr>
            <p:cNvSpPr>
              <a:spLocks/>
            </p:cNvSpPr>
            <p:nvPr/>
          </p:nvSpPr>
          <p:spPr bwMode="auto">
            <a:xfrm>
              <a:off x="7724586" y="3858118"/>
              <a:ext cx="73152" cy="141001"/>
            </a:xfrm>
            <a:custGeom>
              <a:avLst/>
              <a:gdLst>
                <a:gd name="T0" fmla="*/ 3794 w 59"/>
                <a:gd name="T1" fmla="*/ 0 h 116"/>
                <a:gd name="T2" fmla="*/ 0 w 59"/>
                <a:gd name="T3" fmla="*/ 2354 h 116"/>
                <a:gd name="T4" fmla="*/ 0 w 59"/>
                <a:gd name="T5" fmla="*/ 2354 h 116"/>
                <a:gd name="T6" fmla="*/ 3794 w 59"/>
                <a:gd name="T7" fmla="*/ 2354 h 116"/>
                <a:gd name="T8" fmla="*/ 3794 w 59"/>
                <a:gd name="T9" fmla="*/ 2354 h 116"/>
                <a:gd name="T10" fmla="*/ 3794 w 59"/>
                <a:gd name="T11" fmla="*/ 0 h 116"/>
                <a:gd name="T12" fmla="*/ 0 60000 65536"/>
                <a:gd name="T13" fmla="*/ 0 60000 65536"/>
                <a:gd name="T14" fmla="*/ 0 60000 65536"/>
                <a:gd name="T15" fmla="*/ 0 60000 65536"/>
                <a:gd name="T16" fmla="*/ 0 60000 65536"/>
                <a:gd name="T17" fmla="*/ 0 60000 65536"/>
                <a:gd name="T18" fmla="*/ 0 w 59"/>
                <a:gd name="T19" fmla="*/ 0 h 116"/>
                <a:gd name="T20" fmla="*/ 59 w 59"/>
                <a:gd name="T21" fmla="*/ 116 h 116"/>
              </a:gdLst>
              <a:ahLst/>
              <a:cxnLst>
                <a:cxn ang="T12">
                  <a:pos x="T0" y="T1"/>
                </a:cxn>
                <a:cxn ang="T13">
                  <a:pos x="T2" y="T3"/>
                </a:cxn>
                <a:cxn ang="T14">
                  <a:pos x="T4" y="T5"/>
                </a:cxn>
                <a:cxn ang="T15">
                  <a:pos x="T6" y="T7"/>
                </a:cxn>
                <a:cxn ang="T16">
                  <a:pos x="T8" y="T9"/>
                </a:cxn>
                <a:cxn ang="T17">
                  <a:pos x="T10" y="T11"/>
                </a:cxn>
              </a:cxnLst>
              <a:rect l="T18" t="T19" r="T20" b="T21"/>
              <a:pathLst>
                <a:path w="59" h="116">
                  <a:moveTo>
                    <a:pt x="59" y="0"/>
                  </a:moveTo>
                  <a:lnTo>
                    <a:pt x="0" y="77"/>
                  </a:lnTo>
                  <a:lnTo>
                    <a:pt x="0" y="92"/>
                  </a:lnTo>
                  <a:lnTo>
                    <a:pt x="44" y="116"/>
                  </a:lnTo>
                  <a:lnTo>
                    <a:pt x="59" y="116"/>
                  </a:lnTo>
                  <a:lnTo>
                    <a:pt x="59" y="0"/>
                  </a:lnTo>
                  <a:close/>
                </a:path>
              </a:pathLst>
            </a:custGeom>
            <a:grpFill/>
            <a:ln w="12700">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0" name="Freeform 69">
              <a:extLst>
                <a:ext uri="{FF2B5EF4-FFF2-40B4-BE49-F238E27FC236}">
                  <a16:creationId xmlns:a16="http://schemas.microsoft.com/office/drawing/2014/main" id="{0AC4DBE3-194E-423B-AA8D-BE762F9B909D}"/>
                </a:ext>
              </a:extLst>
            </p:cNvPr>
            <p:cNvSpPr>
              <a:spLocks/>
            </p:cNvSpPr>
            <p:nvPr/>
          </p:nvSpPr>
          <p:spPr bwMode="auto">
            <a:xfrm>
              <a:off x="8021858" y="3617107"/>
              <a:ext cx="510500" cy="449234"/>
            </a:xfrm>
            <a:custGeom>
              <a:avLst/>
              <a:gdLst>
                <a:gd name="T0" fmla="*/ 0 w 417"/>
                <a:gd name="T1" fmla="*/ 2147483647 h 370"/>
                <a:gd name="T2" fmla="*/ 0 w 417"/>
                <a:gd name="T3" fmla="*/ 2147483647 h 370"/>
                <a:gd name="T4" fmla="*/ 2147483647 w 417"/>
                <a:gd name="T5" fmla="*/ 2147483647 h 370"/>
                <a:gd name="T6" fmla="*/ 2147483647 w 417"/>
                <a:gd name="T7" fmla="*/ 2147483647 h 370"/>
                <a:gd name="T8" fmla="*/ 2147483647 w 417"/>
                <a:gd name="T9" fmla="*/ 2147483647 h 370"/>
                <a:gd name="T10" fmla="*/ 2147483647 w 417"/>
                <a:gd name="T11" fmla="*/ 2147483647 h 370"/>
                <a:gd name="T12" fmla="*/ 2147483647 w 417"/>
                <a:gd name="T13" fmla="*/ 2147483647 h 370"/>
                <a:gd name="T14" fmla="*/ 2147483647 w 417"/>
                <a:gd name="T15" fmla="*/ 2147483647 h 370"/>
                <a:gd name="T16" fmla="*/ 2147483647 w 417"/>
                <a:gd name="T17" fmla="*/ 2147483647 h 370"/>
                <a:gd name="T18" fmla="*/ 2147483647 w 417"/>
                <a:gd name="T19" fmla="*/ 2147483647 h 370"/>
                <a:gd name="T20" fmla="*/ 2147483647 w 417"/>
                <a:gd name="T21" fmla="*/ 2147483647 h 370"/>
                <a:gd name="T22" fmla="*/ 2147483647 w 417"/>
                <a:gd name="T23" fmla="*/ 0 h 370"/>
                <a:gd name="T24" fmla="*/ 2147483647 w 417"/>
                <a:gd name="T25" fmla="*/ 0 h 370"/>
                <a:gd name="T26" fmla="*/ 2147483647 w 417"/>
                <a:gd name="T27" fmla="*/ 2147483647 h 370"/>
                <a:gd name="T28" fmla="*/ 2147483647 w 417"/>
                <a:gd name="T29" fmla="*/ 2147483647 h 370"/>
                <a:gd name="T30" fmla="*/ 2147483647 w 417"/>
                <a:gd name="T31" fmla="*/ 2147483647 h 370"/>
                <a:gd name="T32" fmla="*/ 2147483647 w 417"/>
                <a:gd name="T33" fmla="*/ 2147483647 h 370"/>
                <a:gd name="T34" fmla="*/ 2147483647 w 417"/>
                <a:gd name="T35" fmla="*/ 2147483647 h 370"/>
                <a:gd name="T36" fmla="*/ 2147483647 w 417"/>
                <a:gd name="T37" fmla="*/ 2147483647 h 370"/>
                <a:gd name="T38" fmla="*/ 0 w 417"/>
                <a:gd name="T39" fmla="*/ 2147483647 h 37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7"/>
                <a:gd name="T61" fmla="*/ 0 h 370"/>
                <a:gd name="T62" fmla="*/ 417 w 417"/>
                <a:gd name="T63" fmla="*/ 370 h 37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7" h="370">
                  <a:moveTo>
                    <a:pt x="0" y="234"/>
                  </a:moveTo>
                  <a:lnTo>
                    <a:pt x="0" y="273"/>
                  </a:lnTo>
                  <a:lnTo>
                    <a:pt x="274" y="273"/>
                  </a:lnTo>
                  <a:lnTo>
                    <a:pt x="321" y="343"/>
                  </a:lnTo>
                  <a:lnTo>
                    <a:pt x="371" y="351"/>
                  </a:lnTo>
                  <a:lnTo>
                    <a:pt x="371" y="370"/>
                  </a:lnTo>
                  <a:lnTo>
                    <a:pt x="407" y="342"/>
                  </a:lnTo>
                  <a:lnTo>
                    <a:pt x="415" y="261"/>
                  </a:lnTo>
                  <a:lnTo>
                    <a:pt x="417" y="218"/>
                  </a:lnTo>
                  <a:lnTo>
                    <a:pt x="417" y="133"/>
                  </a:lnTo>
                  <a:lnTo>
                    <a:pt x="401" y="119"/>
                  </a:lnTo>
                  <a:lnTo>
                    <a:pt x="409" y="0"/>
                  </a:lnTo>
                  <a:lnTo>
                    <a:pt x="320" y="0"/>
                  </a:lnTo>
                  <a:lnTo>
                    <a:pt x="224" y="95"/>
                  </a:lnTo>
                  <a:lnTo>
                    <a:pt x="240" y="127"/>
                  </a:lnTo>
                  <a:lnTo>
                    <a:pt x="181" y="170"/>
                  </a:lnTo>
                  <a:lnTo>
                    <a:pt x="107" y="160"/>
                  </a:lnTo>
                  <a:lnTo>
                    <a:pt x="42" y="160"/>
                  </a:lnTo>
                  <a:lnTo>
                    <a:pt x="28" y="204"/>
                  </a:lnTo>
                  <a:lnTo>
                    <a:pt x="0" y="234"/>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1" name="Freeform 70">
              <a:extLst>
                <a:ext uri="{FF2B5EF4-FFF2-40B4-BE49-F238E27FC236}">
                  <a16:creationId xmlns:a16="http://schemas.microsoft.com/office/drawing/2014/main" id="{5A6CD53B-CA1F-4514-AF31-0A8269E955FB}"/>
                </a:ext>
              </a:extLst>
            </p:cNvPr>
            <p:cNvSpPr>
              <a:spLocks/>
            </p:cNvSpPr>
            <p:nvPr/>
          </p:nvSpPr>
          <p:spPr bwMode="auto">
            <a:xfrm>
              <a:off x="8509013" y="3622024"/>
              <a:ext cx="191437" cy="227896"/>
            </a:xfrm>
            <a:custGeom>
              <a:avLst/>
              <a:gdLst>
                <a:gd name="T0" fmla="*/ 2147483647 w 155"/>
                <a:gd name="T1" fmla="*/ 0 h 189"/>
                <a:gd name="T2" fmla="*/ 2147483647 w 155"/>
                <a:gd name="T3" fmla="*/ 0 h 189"/>
                <a:gd name="T4" fmla="*/ 2147483647 w 155"/>
                <a:gd name="T5" fmla="*/ 2147483647 h 189"/>
                <a:gd name="T6" fmla="*/ 2147483647 w 155"/>
                <a:gd name="T7" fmla="*/ 2147483647 h 189"/>
                <a:gd name="T8" fmla="*/ 2147483647 w 155"/>
                <a:gd name="T9" fmla="*/ 2147483647 h 189"/>
                <a:gd name="T10" fmla="*/ 2147483647 w 155"/>
                <a:gd name="T11" fmla="*/ 2147483647 h 189"/>
                <a:gd name="T12" fmla="*/ 2147483647 w 155"/>
                <a:gd name="T13" fmla="*/ 2147483647 h 189"/>
                <a:gd name="T14" fmla="*/ 0 w 155"/>
                <a:gd name="T15" fmla="*/ 2147483647 h 189"/>
                <a:gd name="T16" fmla="*/ 2147483647 w 155"/>
                <a:gd name="T17" fmla="*/ 0 h 18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5"/>
                <a:gd name="T28" fmla="*/ 0 h 189"/>
                <a:gd name="T29" fmla="*/ 155 w 155"/>
                <a:gd name="T30" fmla="*/ 189 h 18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5" h="189">
                  <a:moveTo>
                    <a:pt x="10" y="0"/>
                  </a:moveTo>
                  <a:lnTo>
                    <a:pt x="155" y="0"/>
                  </a:lnTo>
                  <a:lnTo>
                    <a:pt x="149" y="46"/>
                  </a:lnTo>
                  <a:lnTo>
                    <a:pt x="123" y="56"/>
                  </a:lnTo>
                  <a:lnTo>
                    <a:pt x="83" y="189"/>
                  </a:lnTo>
                  <a:lnTo>
                    <a:pt x="18" y="189"/>
                  </a:lnTo>
                  <a:lnTo>
                    <a:pt x="18" y="130"/>
                  </a:lnTo>
                  <a:lnTo>
                    <a:pt x="0" y="116"/>
                  </a:lnTo>
                  <a:lnTo>
                    <a:pt x="1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2" name="Freeform 71">
              <a:extLst>
                <a:ext uri="{FF2B5EF4-FFF2-40B4-BE49-F238E27FC236}">
                  <a16:creationId xmlns:a16="http://schemas.microsoft.com/office/drawing/2014/main" id="{FEAD9562-01AD-4647-A183-E8DADBE3C6F8}"/>
                </a:ext>
              </a:extLst>
            </p:cNvPr>
            <p:cNvSpPr>
              <a:spLocks/>
            </p:cNvSpPr>
            <p:nvPr/>
          </p:nvSpPr>
          <p:spPr bwMode="auto">
            <a:xfrm>
              <a:off x="8610178" y="3540049"/>
              <a:ext cx="141632" cy="309873"/>
            </a:xfrm>
            <a:custGeom>
              <a:avLst/>
              <a:gdLst>
                <a:gd name="T0" fmla="*/ 2147483647 w 116"/>
                <a:gd name="T1" fmla="*/ 2147483647 h 256"/>
                <a:gd name="T2" fmla="*/ 2147483647 w 116"/>
                <a:gd name="T3" fmla="*/ 0 h 256"/>
                <a:gd name="T4" fmla="*/ 2147483647 w 116"/>
                <a:gd name="T5" fmla="*/ 2147483647 h 256"/>
                <a:gd name="T6" fmla="*/ 2147483647 w 116"/>
                <a:gd name="T7" fmla="*/ 2147483647 h 256"/>
                <a:gd name="T8" fmla="*/ 0 w 116"/>
                <a:gd name="T9" fmla="*/ 2147483647 h 256"/>
                <a:gd name="T10" fmla="*/ 2147483647 w 116"/>
                <a:gd name="T11" fmla="*/ 2147483647 h 256"/>
                <a:gd name="T12" fmla="*/ 2147483647 w 116"/>
                <a:gd name="T13" fmla="*/ 2147483647 h 256"/>
                <a:gd name="T14" fmla="*/ 2147483647 w 116"/>
                <a:gd name="T15" fmla="*/ 2147483647 h 256"/>
                <a:gd name="T16" fmla="*/ 0 60000 65536"/>
                <a:gd name="T17" fmla="*/ 0 60000 65536"/>
                <a:gd name="T18" fmla="*/ 0 60000 65536"/>
                <a:gd name="T19" fmla="*/ 0 60000 65536"/>
                <a:gd name="T20" fmla="*/ 0 60000 65536"/>
                <a:gd name="T21" fmla="*/ 0 60000 65536"/>
                <a:gd name="T22" fmla="*/ 0 60000 65536"/>
                <a:gd name="T23" fmla="*/ 0 60000 65536"/>
                <a:gd name="T24" fmla="*/ 0 w 116"/>
                <a:gd name="T25" fmla="*/ 0 h 256"/>
                <a:gd name="T26" fmla="*/ 116 w 116"/>
                <a:gd name="T27" fmla="*/ 256 h 25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6" h="256">
                  <a:moveTo>
                    <a:pt x="72" y="67"/>
                  </a:moveTo>
                  <a:lnTo>
                    <a:pt x="116" y="0"/>
                  </a:lnTo>
                  <a:lnTo>
                    <a:pt x="116" y="234"/>
                  </a:lnTo>
                  <a:lnTo>
                    <a:pt x="74" y="256"/>
                  </a:lnTo>
                  <a:lnTo>
                    <a:pt x="0" y="254"/>
                  </a:lnTo>
                  <a:lnTo>
                    <a:pt x="42" y="123"/>
                  </a:lnTo>
                  <a:lnTo>
                    <a:pt x="67" y="112"/>
                  </a:lnTo>
                  <a:lnTo>
                    <a:pt x="72" y="67"/>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3" name="Freeform 72">
              <a:extLst>
                <a:ext uri="{FF2B5EF4-FFF2-40B4-BE49-F238E27FC236}">
                  <a16:creationId xmlns:a16="http://schemas.microsoft.com/office/drawing/2014/main" id="{6B8C87F0-66F1-4C2C-8C57-24A264359412}"/>
                </a:ext>
              </a:extLst>
            </p:cNvPr>
            <p:cNvSpPr>
              <a:spLocks/>
            </p:cNvSpPr>
            <p:nvPr/>
          </p:nvSpPr>
          <p:spPr bwMode="auto">
            <a:xfrm>
              <a:off x="8751809" y="3372815"/>
              <a:ext cx="300386" cy="447594"/>
            </a:xfrm>
            <a:custGeom>
              <a:avLst/>
              <a:gdLst>
                <a:gd name="T0" fmla="*/ 0 w 246"/>
                <a:gd name="T1" fmla="*/ 2147483647 h 373"/>
                <a:gd name="T2" fmla="*/ 0 w 246"/>
                <a:gd name="T3" fmla="*/ 2147483647 h 373"/>
                <a:gd name="T4" fmla="*/ 2147483647 w 246"/>
                <a:gd name="T5" fmla="*/ 2147483647 h 373"/>
                <a:gd name="T6" fmla="*/ 2147483647 w 246"/>
                <a:gd name="T7" fmla="*/ 2147483647 h 373"/>
                <a:gd name="T8" fmla="*/ 2147483647 w 246"/>
                <a:gd name="T9" fmla="*/ 2147483647 h 373"/>
                <a:gd name="T10" fmla="*/ 2147483647 w 246"/>
                <a:gd name="T11" fmla="*/ 2147483647 h 373"/>
                <a:gd name="T12" fmla="*/ 2147483647 w 246"/>
                <a:gd name="T13" fmla="*/ 2147483647 h 373"/>
                <a:gd name="T14" fmla="*/ 2147483647 w 246"/>
                <a:gd name="T15" fmla="*/ 2147483647 h 373"/>
                <a:gd name="T16" fmla="*/ 2147483647 w 246"/>
                <a:gd name="T17" fmla="*/ 2147483647 h 373"/>
                <a:gd name="T18" fmla="*/ 2147483647 w 246"/>
                <a:gd name="T19" fmla="*/ 0 h 373"/>
                <a:gd name="T20" fmla="*/ 2147483647 w 246"/>
                <a:gd name="T21" fmla="*/ 2147483647 h 373"/>
                <a:gd name="T22" fmla="*/ 0 w 246"/>
                <a:gd name="T23" fmla="*/ 2147483647 h 37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6"/>
                <a:gd name="T37" fmla="*/ 0 h 373"/>
                <a:gd name="T38" fmla="*/ 246 w 246"/>
                <a:gd name="T39" fmla="*/ 373 h 37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6" h="373">
                  <a:moveTo>
                    <a:pt x="0" y="145"/>
                  </a:moveTo>
                  <a:lnTo>
                    <a:pt x="0" y="373"/>
                  </a:lnTo>
                  <a:lnTo>
                    <a:pt x="59" y="340"/>
                  </a:lnTo>
                  <a:lnTo>
                    <a:pt x="63" y="310"/>
                  </a:lnTo>
                  <a:lnTo>
                    <a:pt x="246" y="177"/>
                  </a:lnTo>
                  <a:lnTo>
                    <a:pt x="236" y="127"/>
                  </a:lnTo>
                  <a:lnTo>
                    <a:pt x="204" y="113"/>
                  </a:lnTo>
                  <a:lnTo>
                    <a:pt x="182" y="6"/>
                  </a:lnTo>
                  <a:lnTo>
                    <a:pt x="133" y="20"/>
                  </a:lnTo>
                  <a:lnTo>
                    <a:pt x="107" y="0"/>
                  </a:lnTo>
                  <a:lnTo>
                    <a:pt x="59" y="38"/>
                  </a:lnTo>
                  <a:lnTo>
                    <a:pt x="0" y="145"/>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4" name="Freeform 73">
              <a:extLst>
                <a:ext uri="{FF2B5EF4-FFF2-40B4-BE49-F238E27FC236}">
                  <a16:creationId xmlns:a16="http://schemas.microsoft.com/office/drawing/2014/main" id="{17EBA2D8-2937-45C6-9694-865E3B2D9A13}"/>
                </a:ext>
              </a:extLst>
            </p:cNvPr>
            <p:cNvSpPr>
              <a:spLocks/>
            </p:cNvSpPr>
            <p:nvPr/>
          </p:nvSpPr>
          <p:spPr bwMode="auto">
            <a:xfrm>
              <a:off x="8530801" y="3820407"/>
              <a:ext cx="287934" cy="177071"/>
            </a:xfrm>
            <a:custGeom>
              <a:avLst/>
              <a:gdLst>
                <a:gd name="T0" fmla="*/ 2147483647 w 236"/>
                <a:gd name="T1" fmla="*/ 2147483647 h 143"/>
                <a:gd name="T2" fmla="*/ 2147483647 w 236"/>
                <a:gd name="T3" fmla="*/ 2147483647 h 143"/>
                <a:gd name="T4" fmla="*/ 2147483647 w 236"/>
                <a:gd name="T5" fmla="*/ 0 h 143"/>
                <a:gd name="T6" fmla="*/ 2147483647 w 236"/>
                <a:gd name="T7" fmla="*/ 2147483647 h 143"/>
                <a:gd name="T8" fmla="*/ 2147483647 w 236"/>
                <a:gd name="T9" fmla="*/ 2147483647 h 143"/>
                <a:gd name="T10" fmla="*/ 2147483647 w 236"/>
                <a:gd name="T11" fmla="*/ 2147483647 h 143"/>
                <a:gd name="T12" fmla="*/ 2147483647 w 236"/>
                <a:gd name="T13" fmla="*/ 2147483647 h 143"/>
                <a:gd name="T14" fmla="*/ 2147483647 w 236"/>
                <a:gd name="T15" fmla="*/ 2147483647 h 143"/>
                <a:gd name="T16" fmla="*/ 2147483647 w 236"/>
                <a:gd name="T17" fmla="*/ 2147483647 h 143"/>
                <a:gd name="T18" fmla="*/ 0 w 236"/>
                <a:gd name="T19" fmla="*/ 2147483647 h 143"/>
                <a:gd name="T20" fmla="*/ 2147483647 w 236"/>
                <a:gd name="T21" fmla="*/ 2147483647 h 14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6"/>
                <a:gd name="T34" fmla="*/ 0 h 143"/>
                <a:gd name="T35" fmla="*/ 236 w 236"/>
                <a:gd name="T36" fmla="*/ 143 h 14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6" h="143">
                  <a:moveTo>
                    <a:pt x="2" y="20"/>
                  </a:moveTo>
                  <a:lnTo>
                    <a:pt x="141" y="23"/>
                  </a:lnTo>
                  <a:lnTo>
                    <a:pt x="182" y="0"/>
                  </a:lnTo>
                  <a:lnTo>
                    <a:pt x="191" y="43"/>
                  </a:lnTo>
                  <a:lnTo>
                    <a:pt x="169" y="65"/>
                  </a:lnTo>
                  <a:lnTo>
                    <a:pt x="201" y="123"/>
                  </a:lnTo>
                  <a:lnTo>
                    <a:pt x="236" y="123"/>
                  </a:lnTo>
                  <a:lnTo>
                    <a:pt x="185" y="143"/>
                  </a:lnTo>
                  <a:lnTo>
                    <a:pt x="136" y="94"/>
                  </a:lnTo>
                  <a:lnTo>
                    <a:pt x="0" y="94"/>
                  </a:lnTo>
                  <a:lnTo>
                    <a:pt x="2" y="2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5" name="Freeform 74">
              <a:extLst>
                <a:ext uri="{FF2B5EF4-FFF2-40B4-BE49-F238E27FC236}">
                  <a16:creationId xmlns:a16="http://schemas.microsoft.com/office/drawing/2014/main" id="{D3E6A1F1-7E52-4910-A5D7-FE9A4CA9A526}"/>
                </a:ext>
              </a:extLst>
            </p:cNvPr>
            <p:cNvSpPr>
              <a:spLocks/>
            </p:cNvSpPr>
            <p:nvPr/>
          </p:nvSpPr>
          <p:spPr bwMode="auto">
            <a:xfrm>
              <a:off x="8656869" y="3938455"/>
              <a:ext cx="66925" cy="72140"/>
            </a:xfrm>
            <a:custGeom>
              <a:avLst/>
              <a:gdLst>
                <a:gd name="T0" fmla="*/ 2147483647 w 55"/>
                <a:gd name="T1" fmla="*/ 0 h 63"/>
                <a:gd name="T2" fmla="*/ 2147483647 w 55"/>
                <a:gd name="T3" fmla="*/ 0 h 63"/>
                <a:gd name="T4" fmla="*/ 2147483647 w 55"/>
                <a:gd name="T5" fmla="*/ 2147483647 h 63"/>
                <a:gd name="T6" fmla="*/ 2147483647 w 55"/>
                <a:gd name="T7" fmla="*/ 2147483647 h 63"/>
                <a:gd name="T8" fmla="*/ 0 w 55"/>
                <a:gd name="T9" fmla="*/ 2147483647 h 63"/>
                <a:gd name="T10" fmla="*/ 2147483647 w 55"/>
                <a:gd name="T11" fmla="*/ 0 h 63"/>
                <a:gd name="T12" fmla="*/ 0 60000 65536"/>
                <a:gd name="T13" fmla="*/ 0 60000 65536"/>
                <a:gd name="T14" fmla="*/ 0 60000 65536"/>
                <a:gd name="T15" fmla="*/ 0 60000 65536"/>
                <a:gd name="T16" fmla="*/ 0 60000 65536"/>
                <a:gd name="T17" fmla="*/ 0 60000 65536"/>
                <a:gd name="T18" fmla="*/ 0 w 55"/>
                <a:gd name="T19" fmla="*/ 0 h 63"/>
                <a:gd name="T20" fmla="*/ 55 w 55"/>
                <a:gd name="T21" fmla="*/ 63 h 63"/>
              </a:gdLst>
              <a:ahLst/>
              <a:cxnLst>
                <a:cxn ang="T12">
                  <a:pos x="T0" y="T1"/>
                </a:cxn>
                <a:cxn ang="T13">
                  <a:pos x="T2" y="T3"/>
                </a:cxn>
                <a:cxn ang="T14">
                  <a:pos x="T4" y="T5"/>
                </a:cxn>
                <a:cxn ang="T15">
                  <a:pos x="T6" y="T7"/>
                </a:cxn>
                <a:cxn ang="T16">
                  <a:pos x="T8" y="T9"/>
                </a:cxn>
                <a:cxn ang="T17">
                  <a:pos x="T10" y="T11"/>
                </a:cxn>
              </a:cxnLst>
              <a:rect l="T18" t="T19" r="T20" b="T21"/>
              <a:pathLst>
                <a:path w="55" h="63">
                  <a:moveTo>
                    <a:pt x="1" y="0"/>
                  </a:moveTo>
                  <a:lnTo>
                    <a:pt x="29" y="0"/>
                  </a:lnTo>
                  <a:lnTo>
                    <a:pt x="55" y="22"/>
                  </a:lnTo>
                  <a:lnTo>
                    <a:pt x="30" y="59"/>
                  </a:lnTo>
                  <a:lnTo>
                    <a:pt x="0" y="63"/>
                  </a:lnTo>
                  <a:lnTo>
                    <a:pt x="1"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6" name="Freeform 75">
              <a:extLst>
                <a:ext uri="{FF2B5EF4-FFF2-40B4-BE49-F238E27FC236}">
                  <a16:creationId xmlns:a16="http://schemas.microsoft.com/office/drawing/2014/main" id="{3E1F9B16-C8AD-4887-9CAD-C0CDFFB64BE7}"/>
                </a:ext>
              </a:extLst>
            </p:cNvPr>
            <p:cNvSpPr>
              <a:spLocks/>
            </p:cNvSpPr>
            <p:nvPr/>
          </p:nvSpPr>
          <p:spPr bwMode="auto">
            <a:xfrm>
              <a:off x="8519908" y="3938455"/>
              <a:ext cx="138520" cy="91815"/>
            </a:xfrm>
            <a:custGeom>
              <a:avLst/>
              <a:gdLst>
                <a:gd name="T0" fmla="*/ 2147483647 w 115"/>
                <a:gd name="T1" fmla="*/ 0 h 78"/>
                <a:gd name="T2" fmla="*/ 2147483647 w 115"/>
                <a:gd name="T3" fmla="*/ 0 h 78"/>
                <a:gd name="T4" fmla="*/ 2147483647 w 115"/>
                <a:gd name="T5" fmla="*/ 2147483647 h 78"/>
                <a:gd name="T6" fmla="*/ 0 w 115"/>
                <a:gd name="T7" fmla="*/ 2147483647 h 78"/>
                <a:gd name="T8" fmla="*/ 2147483647 w 115"/>
                <a:gd name="T9" fmla="*/ 0 h 78"/>
                <a:gd name="T10" fmla="*/ 0 60000 65536"/>
                <a:gd name="T11" fmla="*/ 0 60000 65536"/>
                <a:gd name="T12" fmla="*/ 0 60000 65536"/>
                <a:gd name="T13" fmla="*/ 0 60000 65536"/>
                <a:gd name="T14" fmla="*/ 0 60000 65536"/>
                <a:gd name="T15" fmla="*/ 0 w 115"/>
                <a:gd name="T16" fmla="*/ 0 h 78"/>
                <a:gd name="T17" fmla="*/ 115 w 115"/>
                <a:gd name="T18" fmla="*/ 78 h 78"/>
              </a:gdLst>
              <a:ahLst/>
              <a:cxnLst>
                <a:cxn ang="T10">
                  <a:pos x="T0" y="T1"/>
                </a:cxn>
                <a:cxn ang="T11">
                  <a:pos x="T2" y="T3"/>
                </a:cxn>
                <a:cxn ang="T12">
                  <a:pos x="T4" y="T5"/>
                </a:cxn>
                <a:cxn ang="T13">
                  <a:pos x="T6" y="T7"/>
                </a:cxn>
                <a:cxn ang="T14">
                  <a:pos x="T8" y="T9"/>
                </a:cxn>
              </a:cxnLst>
              <a:rect l="T15" t="T16" r="T17" b="T18"/>
              <a:pathLst>
                <a:path w="115" h="78">
                  <a:moveTo>
                    <a:pt x="6" y="0"/>
                  </a:moveTo>
                  <a:lnTo>
                    <a:pt x="115" y="0"/>
                  </a:lnTo>
                  <a:lnTo>
                    <a:pt x="115" y="62"/>
                  </a:lnTo>
                  <a:lnTo>
                    <a:pt x="0" y="78"/>
                  </a:lnTo>
                  <a:lnTo>
                    <a:pt x="6"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7" name="Freeform 76">
              <a:extLst>
                <a:ext uri="{FF2B5EF4-FFF2-40B4-BE49-F238E27FC236}">
                  <a16:creationId xmlns:a16="http://schemas.microsoft.com/office/drawing/2014/main" id="{39482252-5BBF-46EA-9FE8-BAEB24717E0E}"/>
                </a:ext>
              </a:extLst>
            </p:cNvPr>
            <p:cNvSpPr>
              <a:spLocks/>
            </p:cNvSpPr>
            <p:nvPr/>
          </p:nvSpPr>
          <p:spPr bwMode="auto">
            <a:xfrm>
              <a:off x="8356486" y="4026993"/>
              <a:ext cx="121399" cy="227896"/>
            </a:xfrm>
            <a:custGeom>
              <a:avLst/>
              <a:gdLst>
                <a:gd name="T0" fmla="*/ 2147483647 w 100"/>
                <a:gd name="T1" fmla="*/ 0 h 191"/>
                <a:gd name="T2" fmla="*/ 2147483647 w 100"/>
                <a:gd name="T3" fmla="*/ 2147483647 h 191"/>
                <a:gd name="T4" fmla="*/ 2147483647 w 100"/>
                <a:gd name="T5" fmla="*/ 2147483647 h 191"/>
                <a:gd name="T6" fmla="*/ 2147483647 w 100"/>
                <a:gd name="T7" fmla="*/ 2147483647 h 191"/>
                <a:gd name="T8" fmla="*/ 0 w 100"/>
                <a:gd name="T9" fmla="*/ 2147483647 h 191"/>
                <a:gd name="T10" fmla="*/ 2147483647 w 100"/>
                <a:gd name="T11" fmla="*/ 2147483647 h 191"/>
                <a:gd name="T12" fmla="*/ 2147483647 w 100"/>
                <a:gd name="T13" fmla="*/ 2147483647 h 191"/>
                <a:gd name="T14" fmla="*/ 2147483647 w 100"/>
                <a:gd name="T15" fmla="*/ 2147483647 h 191"/>
                <a:gd name="T16" fmla="*/ 2147483647 w 100"/>
                <a:gd name="T17" fmla="*/ 2147483647 h 191"/>
                <a:gd name="T18" fmla="*/ 2147483647 w 100"/>
                <a:gd name="T19" fmla="*/ 2147483647 h 191"/>
                <a:gd name="T20" fmla="*/ 2147483647 w 100"/>
                <a:gd name="T21" fmla="*/ 2147483647 h 191"/>
                <a:gd name="T22" fmla="*/ 2147483647 w 100"/>
                <a:gd name="T23" fmla="*/ 0 h 1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0"/>
                <a:gd name="T37" fmla="*/ 0 h 191"/>
                <a:gd name="T38" fmla="*/ 100 w 100"/>
                <a:gd name="T39" fmla="*/ 191 h 19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0" h="191">
                  <a:moveTo>
                    <a:pt x="47" y="0"/>
                  </a:moveTo>
                  <a:lnTo>
                    <a:pt x="22" y="22"/>
                  </a:lnTo>
                  <a:lnTo>
                    <a:pt x="43" y="77"/>
                  </a:lnTo>
                  <a:lnTo>
                    <a:pt x="22" y="103"/>
                  </a:lnTo>
                  <a:lnTo>
                    <a:pt x="0" y="132"/>
                  </a:lnTo>
                  <a:lnTo>
                    <a:pt x="43" y="191"/>
                  </a:lnTo>
                  <a:lnTo>
                    <a:pt x="87" y="132"/>
                  </a:lnTo>
                  <a:lnTo>
                    <a:pt x="100" y="65"/>
                  </a:lnTo>
                  <a:lnTo>
                    <a:pt x="84" y="62"/>
                  </a:lnTo>
                  <a:lnTo>
                    <a:pt x="99" y="28"/>
                  </a:lnTo>
                  <a:lnTo>
                    <a:pt x="98" y="9"/>
                  </a:lnTo>
                  <a:lnTo>
                    <a:pt x="47"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8" name="Freeform 77">
              <a:extLst>
                <a:ext uri="{FF2B5EF4-FFF2-40B4-BE49-F238E27FC236}">
                  <a16:creationId xmlns:a16="http://schemas.microsoft.com/office/drawing/2014/main" id="{5A0C8102-E951-4AF7-ADCC-C55ED59DF882}"/>
                </a:ext>
              </a:extLst>
            </p:cNvPr>
            <p:cNvSpPr>
              <a:spLocks/>
            </p:cNvSpPr>
            <p:nvPr/>
          </p:nvSpPr>
          <p:spPr bwMode="auto">
            <a:xfrm>
              <a:off x="8305122" y="4153238"/>
              <a:ext cx="91827" cy="160675"/>
            </a:xfrm>
            <a:custGeom>
              <a:avLst/>
              <a:gdLst>
                <a:gd name="T0" fmla="*/ 2147483647 w 77"/>
                <a:gd name="T1" fmla="*/ 0 h 134"/>
                <a:gd name="T2" fmla="*/ 0 w 77"/>
                <a:gd name="T3" fmla="*/ 0 h 134"/>
                <a:gd name="T4" fmla="*/ 0 w 77"/>
                <a:gd name="T5" fmla="*/ 2147483647 h 134"/>
                <a:gd name="T6" fmla="*/ 2147483647 w 77"/>
                <a:gd name="T7" fmla="*/ 2147483647 h 134"/>
                <a:gd name="T8" fmla="*/ 2147483647 w 77"/>
                <a:gd name="T9" fmla="*/ 2147483647 h 134"/>
                <a:gd name="T10" fmla="*/ 2147483647 w 77"/>
                <a:gd name="T11" fmla="*/ 2147483647 h 134"/>
                <a:gd name="T12" fmla="*/ 2147483647 w 77"/>
                <a:gd name="T13" fmla="*/ 2147483647 h 134"/>
                <a:gd name="T14" fmla="*/ 2147483647 w 77"/>
                <a:gd name="T15" fmla="*/ 0 h 134"/>
                <a:gd name="T16" fmla="*/ 0 60000 65536"/>
                <a:gd name="T17" fmla="*/ 0 60000 65536"/>
                <a:gd name="T18" fmla="*/ 0 60000 65536"/>
                <a:gd name="T19" fmla="*/ 0 60000 65536"/>
                <a:gd name="T20" fmla="*/ 0 60000 65536"/>
                <a:gd name="T21" fmla="*/ 0 60000 65536"/>
                <a:gd name="T22" fmla="*/ 0 60000 65536"/>
                <a:gd name="T23" fmla="*/ 0 60000 65536"/>
                <a:gd name="T24" fmla="*/ 0 w 77"/>
                <a:gd name="T25" fmla="*/ 0 h 134"/>
                <a:gd name="T26" fmla="*/ 77 w 77"/>
                <a:gd name="T27" fmla="*/ 134 h 13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7" h="134">
                  <a:moveTo>
                    <a:pt x="66" y="0"/>
                  </a:moveTo>
                  <a:lnTo>
                    <a:pt x="0" y="0"/>
                  </a:lnTo>
                  <a:lnTo>
                    <a:pt x="0" y="134"/>
                  </a:lnTo>
                  <a:lnTo>
                    <a:pt x="64" y="134"/>
                  </a:lnTo>
                  <a:lnTo>
                    <a:pt x="77" y="113"/>
                  </a:lnTo>
                  <a:lnTo>
                    <a:pt x="44" y="71"/>
                  </a:lnTo>
                  <a:lnTo>
                    <a:pt x="45" y="34"/>
                  </a:lnTo>
                  <a:lnTo>
                    <a:pt x="66"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09" name="Freeform 78">
              <a:extLst>
                <a:ext uri="{FF2B5EF4-FFF2-40B4-BE49-F238E27FC236}">
                  <a16:creationId xmlns:a16="http://schemas.microsoft.com/office/drawing/2014/main" id="{0B9C857F-A2F7-42C3-A40A-C7A4864A93A8}"/>
                </a:ext>
              </a:extLst>
            </p:cNvPr>
            <p:cNvSpPr>
              <a:spLocks/>
            </p:cNvSpPr>
            <p:nvPr/>
          </p:nvSpPr>
          <p:spPr bwMode="auto">
            <a:xfrm>
              <a:off x="8031196" y="4176189"/>
              <a:ext cx="353304" cy="222978"/>
            </a:xfrm>
            <a:custGeom>
              <a:avLst/>
              <a:gdLst>
                <a:gd name="T0" fmla="*/ 0 w 287"/>
                <a:gd name="T1" fmla="*/ 0 h 185"/>
                <a:gd name="T2" fmla="*/ 2147483647 w 287"/>
                <a:gd name="T3" fmla="*/ 0 h 185"/>
                <a:gd name="T4" fmla="*/ 2147483647 w 287"/>
                <a:gd name="T5" fmla="*/ 2147483647 h 185"/>
                <a:gd name="T6" fmla="*/ 2147483647 w 287"/>
                <a:gd name="T7" fmla="*/ 2147483647 h 185"/>
                <a:gd name="T8" fmla="*/ 2147483647 w 287"/>
                <a:gd name="T9" fmla="*/ 2147483647 h 185"/>
                <a:gd name="T10" fmla="*/ 2147483647 w 287"/>
                <a:gd name="T11" fmla="*/ 2147483647 h 185"/>
                <a:gd name="T12" fmla="*/ 2147483647 w 287"/>
                <a:gd name="T13" fmla="*/ 2147483647 h 185"/>
                <a:gd name="T14" fmla="*/ 2147483647 w 287"/>
                <a:gd name="T15" fmla="*/ 2147483647 h 185"/>
                <a:gd name="T16" fmla="*/ 2147483647 w 287"/>
                <a:gd name="T17" fmla="*/ 2147483647 h 185"/>
                <a:gd name="T18" fmla="*/ 0 w 287"/>
                <a:gd name="T19" fmla="*/ 2147483647 h 185"/>
                <a:gd name="T20" fmla="*/ 0 w 287"/>
                <a:gd name="T21" fmla="*/ 0 h 18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7"/>
                <a:gd name="T34" fmla="*/ 0 h 185"/>
                <a:gd name="T35" fmla="*/ 287 w 287"/>
                <a:gd name="T36" fmla="*/ 185 h 18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7" h="185">
                  <a:moveTo>
                    <a:pt x="0" y="0"/>
                  </a:moveTo>
                  <a:lnTo>
                    <a:pt x="223" y="0"/>
                  </a:lnTo>
                  <a:lnTo>
                    <a:pt x="223" y="115"/>
                  </a:lnTo>
                  <a:lnTo>
                    <a:pt x="287" y="115"/>
                  </a:lnTo>
                  <a:lnTo>
                    <a:pt x="251" y="185"/>
                  </a:lnTo>
                  <a:lnTo>
                    <a:pt x="175" y="165"/>
                  </a:lnTo>
                  <a:lnTo>
                    <a:pt x="150" y="73"/>
                  </a:lnTo>
                  <a:lnTo>
                    <a:pt x="141" y="51"/>
                  </a:lnTo>
                  <a:lnTo>
                    <a:pt x="86" y="34"/>
                  </a:lnTo>
                  <a:lnTo>
                    <a:pt x="0" y="75"/>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0" name="Freeform 79">
              <a:extLst>
                <a:ext uri="{FF2B5EF4-FFF2-40B4-BE49-F238E27FC236}">
                  <a16:creationId xmlns:a16="http://schemas.microsoft.com/office/drawing/2014/main" id="{A74DE7C7-68F9-4585-9647-F0A2DF53CC7E}"/>
                </a:ext>
              </a:extLst>
            </p:cNvPr>
            <p:cNvSpPr>
              <a:spLocks/>
            </p:cNvSpPr>
            <p:nvPr/>
          </p:nvSpPr>
          <p:spPr bwMode="auto">
            <a:xfrm>
              <a:off x="6034334" y="3508894"/>
              <a:ext cx="617892" cy="386932"/>
            </a:xfrm>
            <a:custGeom>
              <a:avLst/>
              <a:gdLst>
                <a:gd name="T0" fmla="*/ 0 w 507"/>
                <a:gd name="T1" fmla="*/ 0 h 320"/>
                <a:gd name="T2" fmla="*/ 2147483647 w 507"/>
                <a:gd name="T3" fmla="*/ 2147483647 h 320"/>
                <a:gd name="T4" fmla="*/ 2147483647 w 507"/>
                <a:gd name="T5" fmla="*/ 2147483647 h 320"/>
                <a:gd name="T6" fmla="*/ 2147483647 w 507"/>
                <a:gd name="T7" fmla="*/ 2147483647 h 320"/>
                <a:gd name="T8" fmla="*/ 2147483647 w 507"/>
                <a:gd name="T9" fmla="*/ 2147483647 h 320"/>
                <a:gd name="T10" fmla="*/ 2147483647 w 507"/>
                <a:gd name="T11" fmla="*/ 2147483647 h 320"/>
                <a:gd name="T12" fmla="*/ 2147483647 w 507"/>
                <a:gd name="T13" fmla="*/ 2147483647 h 320"/>
                <a:gd name="T14" fmla="*/ 2147483647 w 507"/>
                <a:gd name="T15" fmla="*/ 2147483647 h 320"/>
                <a:gd name="T16" fmla="*/ 2147483647 w 507"/>
                <a:gd name="T17" fmla="*/ 2147483647 h 320"/>
                <a:gd name="T18" fmla="*/ 2147483647 w 507"/>
                <a:gd name="T19" fmla="*/ 2147483647 h 320"/>
                <a:gd name="T20" fmla="*/ 0 w 507"/>
                <a:gd name="T21" fmla="*/ 2147483647 h 320"/>
                <a:gd name="T22" fmla="*/ 0 w 507"/>
                <a:gd name="T23" fmla="*/ 0 h 32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07"/>
                <a:gd name="T37" fmla="*/ 0 h 320"/>
                <a:gd name="T38" fmla="*/ 507 w 507"/>
                <a:gd name="T39" fmla="*/ 320 h 32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07" h="320">
                  <a:moveTo>
                    <a:pt x="0" y="0"/>
                  </a:moveTo>
                  <a:lnTo>
                    <a:pt x="497" y="1"/>
                  </a:lnTo>
                  <a:lnTo>
                    <a:pt x="498" y="30"/>
                  </a:lnTo>
                  <a:lnTo>
                    <a:pt x="479" y="52"/>
                  </a:lnTo>
                  <a:lnTo>
                    <a:pt x="507" y="90"/>
                  </a:lnTo>
                  <a:lnTo>
                    <a:pt x="507" y="229"/>
                  </a:lnTo>
                  <a:lnTo>
                    <a:pt x="485" y="229"/>
                  </a:lnTo>
                  <a:lnTo>
                    <a:pt x="485" y="320"/>
                  </a:lnTo>
                  <a:lnTo>
                    <a:pt x="399" y="292"/>
                  </a:lnTo>
                  <a:lnTo>
                    <a:pt x="364" y="271"/>
                  </a:lnTo>
                  <a:lnTo>
                    <a:pt x="0" y="273"/>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1" name="Freeform 80">
              <a:extLst>
                <a:ext uri="{FF2B5EF4-FFF2-40B4-BE49-F238E27FC236}">
                  <a16:creationId xmlns:a16="http://schemas.microsoft.com/office/drawing/2014/main" id="{AC67C0FE-AAEA-4EAB-8C3E-03C9464634B1}"/>
                </a:ext>
              </a:extLst>
            </p:cNvPr>
            <p:cNvSpPr>
              <a:spLocks/>
            </p:cNvSpPr>
            <p:nvPr/>
          </p:nvSpPr>
          <p:spPr bwMode="auto">
            <a:xfrm>
              <a:off x="6624210" y="3785978"/>
              <a:ext cx="535403" cy="301676"/>
            </a:xfrm>
            <a:custGeom>
              <a:avLst/>
              <a:gdLst>
                <a:gd name="T0" fmla="*/ 0 w 439"/>
                <a:gd name="T1" fmla="*/ 0 h 249"/>
                <a:gd name="T2" fmla="*/ 2147483647 w 439"/>
                <a:gd name="T3" fmla="*/ 0 h 249"/>
                <a:gd name="T4" fmla="*/ 2147483647 w 439"/>
                <a:gd name="T5" fmla="*/ 2147483647 h 249"/>
                <a:gd name="T6" fmla="*/ 2147483647 w 439"/>
                <a:gd name="T7" fmla="*/ 2147483647 h 249"/>
                <a:gd name="T8" fmla="*/ 2147483647 w 439"/>
                <a:gd name="T9" fmla="*/ 2147483647 h 249"/>
                <a:gd name="T10" fmla="*/ 2147483647 w 439"/>
                <a:gd name="T11" fmla="*/ 2147483647 h 249"/>
                <a:gd name="T12" fmla="*/ 2147483647 w 439"/>
                <a:gd name="T13" fmla="*/ 2147483647 h 249"/>
                <a:gd name="T14" fmla="*/ 2147483647 w 439"/>
                <a:gd name="T15" fmla="*/ 2147483647 h 249"/>
                <a:gd name="T16" fmla="*/ 2147483647 w 439"/>
                <a:gd name="T17" fmla="*/ 2147483647 h 249"/>
                <a:gd name="T18" fmla="*/ 2147483647 w 439"/>
                <a:gd name="T19" fmla="*/ 2147483647 h 249"/>
                <a:gd name="T20" fmla="*/ 0 w 439"/>
                <a:gd name="T21" fmla="*/ 2147483647 h 249"/>
                <a:gd name="T22" fmla="*/ 0 w 439"/>
                <a:gd name="T23" fmla="*/ 0 h 24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39"/>
                <a:gd name="T37" fmla="*/ 0 h 249"/>
                <a:gd name="T38" fmla="*/ 439 w 439"/>
                <a:gd name="T39" fmla="*/ 249 h 24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39" h="249">
                  <a:moveTo>
                    <a:pt x="0" y="0"/>
                  </a:moveTo>
                  <a:lnTo>
                    <a:pt x="374" y="0"/>
                  </a:lnTo>
                  <a:lnTo>
                    <a:pt x="386" y="28"/>
                  </a:lnTo>
                  <a:lnTo>
                    <a:pt x="384" y="62"/>
                  </a:lnTo>
                  <a:lnTo>
                    <a:pt x="420" y="96"/>
                  </a:lnTo>
                  <a:lnTo>
                    <a:pt x="439" y="137"/>
                  </a:lnTo>
                  <a:lnTo>
                    <a:pt x="386" y="176"/>
                  </a:lnTo>
                  <a:lnTo>
                    <a:pt x="396" y="202"/>
                  </a:lnTo>
                  <a:lnTo>
                    <a:pt x="361" y="249"/>
                  </a:lnTo>
                  <a:lnTo>
                    <a:pt x="52" y="248"/>
                  </a:lnTo>
                  <a:lnTo>
                    <a:pt x="0" y="90"/>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2" name="Freeform 81">
              <a:extLst>
                <a:ext uri="{FF2B5EF4-FFF2-40B4-BE49-F238E27FC236}">
                  <a16:creationId xmlns:a16="http://schemas.microsoft.com/office/drawing/2014/main" id="{2E2E22E9-1A3A-45D9-A277-91757A633D98}"/>
                </a:ext>
              </a:extLst>
            </p:cNvPr>
            <p:cNvSpPr>
              <a:spLocks/>
            </p:cNvSpPr>
            <p:nvPr/>
          </p:nvSpPr>
          <p:spPr bwMode="auto">
            <a:xfrm>
              <a:off x="6577519" y="3189188"/>
              <a:ext cx="549409" cy="600072"/>
            </a:xfrm>
            <a:custGeom>
              <a:avLst/>
              <a:gdLst>
                <a:gd name="T0" fmla="*/ 0 w 451"/>
                <a:gd name="T1" fmla="*/ 0 h 495"/>
                <a:gd name="T2" fmla="*/ 2147483647 w 451"/>
                <a:gd name="T3" fmla="*/ 0 h 495"/>
                <a:gd name="T4" fmla="*/ 2147483647 w 451"/>
                <a:gd name="T5" fmla="*/ 2147483647 h 495"/>
                <a:gd name="T6" fmla="*/ 2147483647 w 451"/>
                <a:gd name="T7" fmla="*/ 2147483647 h 495"/>
                <a:gd name="T8" fmla="*/ 2147483647 w 451"/>
                <a:gd name="T9" fmla="*/ 2147483647 h 495"/>
                <a:gd name="T10" fmla="*/ 2147483647 w 451"/>
                <a:gd name="T11" fmla="*/ 2147483647 h 495"/>
                <a:gd name="T12" fmla="*/ 2147483647 w 451"/>
                <a:gd name="T13" fmla="*/ 2147483647 h 495"/>
                <a:gd name="T14" fmla="*/ 2147483647 w 451"/>
                <a:gd name="T15" fmla="*/ 2147483647 h 495"/>
                <a:gd name="T16" fmla="*/ 2147483647 w 451"/>
                <a:gd name="T17" fmla="*/ 2147483647 h 495"/>
                <a:gd name="T18" fmla="*/ 2147483647 w 451"/>
                <a:gd name="T19" fmla="*/ 2147483647 h 495"/>
                <a:gd name="T20" fmla="*/ 2147483647 w 451"/>
                <a:gd name="T21" fmla="*/ 2147483647 h 495"/>
                <a:gd name="T22" fmla="*/ 2147483647 w 451"/>
                <a:gd name="T23" fmla="*/ 2147483647 h 495"/>
                <a:gd name="T24" fmla="*/ 2147483647 w 451"/>
                <a:gd name="T25" fmla="*/ 2147483647 h 495"/>
                <a:gd name="T26" fmla="*/ 2147483647 w 451"/>
                <a:gd name="T27" fmla="*/ 2147483647 h 495"/>
                <a:gd name="T28" fmla="*/ 0 w 451"/>
                <a:gd name="T29" fmla="*/ 0 h 49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51"/>
                <a:gd name="T46" fmla="*/ 0 h 495"/>
                <a:gd name="T47" fmla="*/ 451 w 451"/>
                <a:gd name="T48" fmla="*/ 495 h 49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51" h="495">
                  <a:moveTo>
                    <a:pt x="0" y="0"/>
                  </a:moveTo>
                  <a:lnTo>
                    <a:pt x="151" y="0"/>
                  </a:lnTo>
                  <a:lnTo>
                    <a:pt x="451" y="60"/>
                  </a:lnTo>
                  <a:lnTo>
                    <a:pt x="348" y="157"/>
                  </a:lnTo>
                  <a:lnTo>
                    <a:pt x="304" y="304"/>
                  </a:lnTo>
                  <a:lnTo>
                    <a:pt x="304" y="382"/>
                  </a:lnTo>
                  <a:lnTo>
                    <a:pt x="408" y="456"/>
                  </a:lnTo>
                  <a:lnTo>
                    <a:pt x="413" y="495"/>
                  </a:lnTo>
                  <a:lnTo>
                    <a:pt x="60" y="495"/>
                  </a:lnTo>
                  <a:lnTo>
                    <a:pt x="60" y="352"/>
                  </a:lnTo>
                  <a:lnTo>
                    <a:pt x="30" y="316"/>
                  </a:lnTo>
                  <a:lnTo>
                    <a:pt x="50" y="294"/>
                  </a:lnTo>
                  <a:lnTo>
                    <a:pt x="50" y="263"/>
                  </a:lnTo>
                  <a:lnTo>
                    <a:pt x="38" y="177"/>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3" name="Freeform 82">
              <a:extLst>
                <a:ext uri="{FF2B5EF4-FFF2-40B4-BE49-F238E27FC236}">
                  <a16:creationId xmlns:a16="http://schemas.microsoft.com/office/drawing/2014/main" id="{DB2E0AC0-381C-4A7B-888F-0D550A37DAF8}"/>
                </a:ext>
              </a:extLst>
            </p:cNvPr>
            <p:cNvSpPr>
              <a:spLocks/>
            </p:cNvSpPr>
            <p:nvPr/>
          </p:nvSpPr>
          <p:spPr bwMode="auto">
            <a:xfrm>
              <a:off x="6949497" y="3410525"/>
              <a:ext cx="479373" cy="488582"/>
            </a:xfrm>
            <a:custGeom>
              <a:avLst/>
              <a:gdLst>
                <a:gd name="T0" fmla="*/ 2147483647 w 393"/>
                <a:gd name="T1" fmla="*/ 2147483647 h 403"/>
                <a:gd name="T2" fmla="*/ 2147483647 w 393"/>
                <a:gd name="T3" fmla="*/ 0 h 403"/>
                <a:gd name="T4" fmla="*/ 2147483647 w 393"/>
                <a:gd name="T5" fmla="*/ 2147483647 h 403"/>
                <a:gd name="T6" fmla="*/ 2147483647 w 393"/>
                <a:gd name="T7" fmla="*/ 2147483647 h 403"/>
                <a:gd name="T8" fmla="*/ 2147483647 w 393"/>
                <a:gd name="T9" fmla="*/ 2147483647 h 403"/>
                <a:gd name="T10" fmla="*/ 2147483647 w 393"/>
                <a:gd name="T11" fmla="*/ 2147483647 h 403"/>
                <a:gd name="T12" fmla="*/ 2147483647 w 393"/>
                <a:gd name="T13" fmla="*/ 2147483647 h 403"/>
                <a:gd name="T14" fmla="*/ 2147483647 w 393"/>
                <a:gd name="T15" fmla="*/ 2147483647 h 403"/>
                <a:gd name="T16" fmla="*/ 2147483647 w 393"/>
                <a:gd name="T17" fmla="*/ 2147483647 h 403"/>
                <a:gd name="T18" fmla="*/ 2147483647 w 393"/>
                <a:gd name="T19" fmla="*/ 2147483647 h 403"/>
                <a:gd name="T20" fmla="*/ 2147483647 w 393"/>
                <a:gd name="T21" fmla="*/ 2147483647 h 403"/>
                <a:gd name="T22" fmla="*/ 2147483647 w 393"/>
                <a:gd name="T23" fmla="*/ 2147483647 h 403"/>
                <a:gd name="T24" fmla="*/ 2147483647 w 393"/>
                <a:gd name="T25" fmla="*/ 2147483647 h 403"/>
                <a:gd name="T26" fmla="*/ 2147483647 w 393"/>
                <a:gd name="T27" fmla="*/ 2147483647 h 403"/>
                <a:gd name="T28" fmla="*/ 2147483647 w 393"/>
                <a:gd name="T29" fmla="*/ 2147483647 h 403"/>
                <a:gd name="T30" fmla="*/ 0 w 393"/>
                <a:gd name="T31" fmla="*/ 2147483647 h 403"/>
                <a:gd name="T32" fmla="*/ 0 w 393"/>
                <a:gd name="T33" fmla="*/ 2147483647 h 403"/>
                <a:gd name="T34" fmla="*/ 2147483647 w 393"/>
                <a:gd name="T35" fmla="*/ 2147483647 h 40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93"/>
                <a:gd name="T55" fmla="*/ 0 h 403"/>
                <a:gd name="T56" fmla="*/ 393 w 393"/>
                <a:gd name="T57" fmla="*/ 403 h 40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93" h="403">
                  <a:moveTo>
                    <a:pt x="25" y="30"/>
                  </a:moveTo>
                  <a:lnTo>
                    <a:pt x="125" y="0"/>
                  </a:lnTo>
                  <a:lnTo>
                    <a:pt x="145" y="38"/>
                  </a:lnTo>
                  <a:lnTo>
                    <a:pt x="280" y="105"/>
                  </a:lnTo>
                  <a:lnTo>
                    <a:pt x="311" y="143"/>
                  </a:lnTo>
                  <a:lnTo>
                    <a:pt x="321" y="180"/>
                  </a:lnTo>
                  <a:lnTo>
                    <a:pt x="373" y="171"/>
                  </a:lnTo>
                  <a:lnTo>
                    <a:pt x="393" y="188"/>
                  </a:lnTo>
                  <a:lnTo>
                    <a:pt x="349" y="252"/>
                  </a:lnTo>
                  <a:lnTo>
                    <a:pt x="327" y="403"/>
                  </a:lnTo>
                  <a:lnTo>
                    <a:pt x="153" y="403"/>
                  </a:lnTo>
                  <a:lnTo>
                    <a:pt x="119" y="375"/>
                  </a:lnTo>
                  <a:lnTo>
                    <a:pt x="121" y="339"/>
                  </a:lnTo>
                  <a:lnTo>
                    <a:pt x="107" y="306"/>
                  </a:lnTo>
                  <a:lnTo>
                    <a:pt x="103" y="272"/>
                  </a:lnTo>
                  <a:lnTo>
                    <a:pt x="0" y="198"/>
                  </a:lnTo>
                  <a:lnTo>
                    <a:pt x="0" y="123"/>
                  </a:lnTo>
                  <a:lnTo>
                    <a:pt x="25" y="3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4" name="Freeform 83">
              <a:extLst>
                <a:ext uri="{FF2B5EF4-FFF2-40B4-BE49-F238E27FC236}">
                  <a16:creationId xmlns:a16="http://schemas.microsoft.com/office/drawing/2014/main" id="{1B632921-1689-41D5-AD00-35764FA84C2A}"/>
                </a:ext>
              </a:extLst>
            </p:cNvPr>
            <p:cNvSpPr>
              <a:spLocks/>
            </p:cNvSpPr>
            <p:nvPr/>
          </p:nvSpPr>
          <p:spPr bwMode="auto">
            <a:xfrm>
              <a:off x="7126928" y="3361337"/>
              <a:ext cx="550966" cy="263967"/>
            </a:xfrm>
            <a:custGeom>
              <a:avLst/>
              <a:gdLst>
                <a:gd name="T0" fmla="*/ 0 w 450"/>
                <a:gd name="T1" fmla="*/ 2147483647 h 220"/>
                <a:gd name="T2" fmla="*/ 2147483647 w 450"/>
                <a:gd name="T3" fmla="*/ 2147483647 h 220"/>
                <a:gd name="T4" fmla="*/ 2147483647 w 450"/>
                <a:gd name="T5" fmla="*/ 2147483647 h 220"/>
                <a:gd name="T6" fmla="*/ 2147483647 w 450"/>
                <a:gd name="T7" fmla="*/ 2147483647 h 220"/>
                <a:gd name="T8" fmla="*/ 2147483647 w 450"/>
                <a:gd name="T9" fmla="*/ 2147483647 h 220"/>
                <a:gd name="T10" fmla="*/ 2147483647 w 450"/>
                <a:gd name="T11" fmla="*/ 2147483647 h 220"/>
                <a:gd name="T12" fmla="*/ 2147483647 w 450"/>
                <a:gd name="T13" fmla="*/ 2147483647 h 220"/>
                <a:gd name="T14" fmla="*/ 2147483647 w 450"/>
                <a:gd name="T15" fmla="*/ 2147483647 h 220"/>
                <a:gd name="T16" fmla="*/ 2147483647 w 450"/>
                <a:gd name="T17" fmla="*/ 2147483647 h 220"/>
                <a:gd name="T18" fmla="*/ 2147483647 w 450"/>
                <a:gd name="T19" fmla="*/ 2147483647 h 220"/>
                <a:gd name="T20" fmla="*/ 2147483647 w 450"/>
                <a:gd name="T21" fmla="*/ 0 h 220"/>
                <a:gd name="T22" fmla="*/ 0 w 450"/>
                <a:gd name="T23" fmla="*/ 2147483647 h 22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50"/>
                <a:gd name="T37" fmla="*/ 0 h 220"/>
                <a:gd name="T38" fmla="*/ 450 w 450"/>
                <a:gd name="T39" fmla="*/ 220 h 22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50" h="220">
                  <a:moveTo>
                    <a:pt x="0" y="80"/>
                  </a:moveTo>
                  <a:lnTo>
                    <a:pt x="137" y="151"/>
                  </a:lnTo>
                  <a:lnTo>
                    <a:pt x="164" y="187"/>
                  </a:lnTo>
                  <a:lnTo>
                    <a:pt x="174" y="220"/>
                  </a:lnTo>
                  <a:lnTo>
                    <a:pt x="252" y="143"/>
                  </a:lnTo>
                  <a:lnTo>
                    <a:pt x="450" y="113"/>
                  </a:lnTo>
                  <a:lnTo>
                    <a:pt x="363" y="58"/>
                  </a:lnTo>
                  <a:lnTo>
                    <a:pt x="246" y="109"/>
                  </a:lnTo>
                  <a:lnTo>
                    <a:pt x="135" y="64"/>
                  </a:lnTo>
                  <a:lnTo>
                    <a:pt x="200" y="10"/>
                  </a:lnTo>
                  <a:lnTo>
                    <a:pt x="143" y="0"/>
                  </a:lnTo>
                  <a:lnTo>
                    <a:pt x="0" y="8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5" name="Freeform 84">
              <a:extLst>
                <a:ext uri="{FF2B5EF4-FFF2-40B4-BE49-F238E27FC236}">
                  <a16:creationId xmlns:a16="http://schemas.microsoft.com/office/drawing/2014/main" id="{A0E71999-B891-448C-85F9-25BE712CE557}"/>
                </a:ext>
              </a:extLst>
            </p:cNvPr>
            <p:cNvSpPr>
              <a:spLocks/>
            </p:cNvSpPr>
            <p:nvPr/>
          </p:nvSpPr>
          <p:spPr bwMode="auto">
            <a:xfrm>
              <a:off x="7441319" y="3563000"/>
              <a:ext cx="356418" cy="413165"/>
            </a:xfrm>
            <a:custGeom>
              <a:avLst/>
              <a:gdLst>
                <a:gd name="T0" fmla="*/ 2147483647 w 295"/>
                <a:gd name="T1" fmla="*/ 0 h 342"/>
                <a:gd name="T2" fmla="*/ 2147483647 w 295"/>
                <a:gd name="T3" fmla="*/ 2147483647 h 342"/>
                <a:gd name="T4" fmla="*/ 2147483647 w 295"/>
                <a:gd name="T5" fmla="*/ 2147483647 h 342"/>
                <a:gd name="T6" fmla="*/ 2147483647 w 295"/>
                <a:gd name="T7" fmla="*/ 2147483647 h 342"/>
                <a:gd name="T8" fmla="*/ 2147483647 w 295"/>
                <a:gd name="T9" fmla="*/ 2147483647 h 342"/>
                <a:gd name="T10" fmla="*/ 2147483647 w 295"/>
                <a:gd name="T11" fmla="*/ 2147483647 h 342"/>
                <a:gd name="T12" fmla="*/ 2147483647 w 295"/>
                <a:gd name="T13" fmla="*/ 2147483647 h 342"/>
                <a:gd name="T14" fmla="*/ 2147483647 w 295"/>
                <a:gd name="T15" fmla="*/ 2147483647 h 342"/>
                <a:gd name="T16" fmla="*/ 2147483647 w 295"/>
                <a:gd name="T17" fmla="*/ 2147483647 h 342"/>
                <a:gd name="T18" fmla="*/ 2147483647 w 295"/>
                <a:gd name="T19" fmla="*/ 2147483647 h 342"/>
                <a:gd name="T20" fmla="*/ 0 w 295"/>
                <a:gd name="T21" fmla="*/ 2147483647 h 342"/>
                <a:gd name="T22" fmla="*/ 2147483647 w 295"/>
                <a:gd name="T23" fmla="*/ 2147483647 h 342"/>
                <a:gd name="T24" fmla="*/ 2147483647 w 295"/>
                <a:gd name="T25" fmla="*/ 2147483647 h 342"/>
                <a:gd name="T26" fmla="*/ 2147483647 w 295"/>
                <a:gd name="T27" fmla="*/ 2147483647 h 342"/>
                <a:gd name="T28" fmla="*/ 2147483647 w 295"/>
                <a:gd name="T29" fmla="*/ 0 h 34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95"/>
                <a:gd name="T46" fmla="*/ 0 h 342"/>
                <a:gd name="T47" fmla="*/ 295 w 295"/>
                <a:gd name="T48" fmla="*/ 342 h 34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95" h="342">
                  <a:moveTo>
                    <a:pt x="141" y="0"/>
                  </a:moveTo>
                  <a:lnTo>
                    <a:pt x="235" y="28"/>
                  </a:lnTo>
                  <a:lnTo>
                    <a:pt x="255" y="95"/>
                  </a:lnTo>
                  <a:lnTo>
                    <a:pt x="200" y="151"/>
                  </a:lnTo>
                  <a:lnTo>
                    <a:pt x="214" y="177"/>
                  </a:lnTo>
                  <a:lnTo>
                    <a:pt x="267" y="147"/>
                  </a:lnTo>
                  <a:lnTo>
                    <a:pt x="289" y="153"/>
                  </a:lnTo>
                  <a:lnTo>
                    <a:pt x="295" y="246"/>
                  </a:lnTo>
                  <a:lnTo>
                    <a:pt x="237" y="323"/>
                  </a:lnTo>
                  <a:lnTo>
                    <a:pt x="237" y="342"/>
                  </a:lnTo>
                  <a:lnTo>
                    <a:pt x="0" y="342"/>
                  </a:lnTo>
                  <a:lnTo>
                    <a:pt x="34" y="246"/>
                  </a:lnTo>
                  <a:lnTo>
                    <a:pt x="16" y="171"/>
                  </a:lnTo>
                  <a:lnTo>
                    <a:pt x="47" y="91"/>
                  </a:lnTo>
                  <a:lnTo>
                    <a:pt x="141"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6" name="Freeform 85">
              <a:extLst>
                <a:ext uri="{FF2B5EF4-FFF2-40B4-BE49-F238E27FC236}">
                  <a16:creationId xmlns:a16="http://schemas.microsoft.com/office/drawing/2014/main" id="{F6BEA173-255B-4A1A-B7F9-53A198F97B14}"/>
                </a:ext>
              </a:extLst>
            </p:cNvPr>
            <p:cNvSpPr>
              <a:spLocks/>
            </p:cNvSpPr>
            <p:nvPr/>
          </p:nvSpPr>
          <p:spPr bwMode="auto">
            <a:xfrm>
              <a:off x="7053778" y="3899107"/>
              <a:ext cx="326844" cy="552526"/>
            </a:xfrm>
            <a:custGeom>
              <a:avLst/>
              <a:gdLst>
                <a:gd name="T0" fmla="*/ 2147483647 w 268"/>
                <a:gd name="T1" fmla="*/ 0 h 457"/>
                <a:gd name="T2" fmla="*/ 2147483647 w 268"/>
                <a:gd name="T3" fmla="*/ 0 h 457"/>
                <a:gd name="T4" fmla="*/ 2147483647 w 268"/>
                <a:gd name="T5" fmla="*/ 2147483647 h 457"/>
                <a:gd name="T6" fmla="*/ 2147483647 w 268"/>
                <a:gd name="T7" fmla="*/ 2147483647 h 457"/>
                <a:gd name="T8" fmla="*/ 2147483647 w 268"/>
                <a:gd name="T9" fmla="*/ 2147483647 h 457"/>
                <a:gd name="T10" fmla="*/ 2147483647 w 268"/>
                <a:gd name="T11" fmla="*/ 2147483647 h 457"/>
                <a:gd name="T12" fmla="*/ 2147483647 w 268"/>
                <a:gd name="T13" fmla="*/ 2147483647 h 457"/>
                <a:gd name="T14" fmla="*/ 2147483647 w 268"/>
                <a:gd name="T15" fmla="*/ 2147483647 h 457"/>
                <a:gd name="T16" fmla="*/ 2147483647 w 268"/>
                <a:gd name="T17" fmla="*/ 2147483647 h 457"/>
                <a:gd name="T18" fmla="*/ 2147483647 w 268"/>
                <a:gd name="T19" fmla="*/ 2147483647 h 457"/>
                <a:gd name="T20" fmla="*/ 2147483647 w 268"/>
                <a:gd name="T21" fmla="*/ 2147483647 h 457"/>
                <a:gd name="T22" fmla="*/ 2147483647 w 268"/>
                <a:gd name="T23" fmla="*/ 2147483647 h 457"/>
                <a:gd name="T24" fmla="*/ 0 w 268"/>
                <a:gd name="T25" fmla="*/ 2147483647 h 457"/>
                <a:gd name="T26" fmla="*/ 2147483647 w 268"/>
                <a:gd name="T27" fmla="*/ 2147483647 h 457"/>
                <a:gd name="T28" fmla="*/ 2147483647 w 268"/>
                <a:gd name="T29" fmla="*/ 2147483647 h 457"/>
                <a:gd name="T30" fmla="*/ 2147483647 w 268"/>
                <a:gd name="T31" fmla="*/ 2147483647 h 457"/>
                <a:gd name="T32" fmla="*/ 2147483647 w 268"/>
                <a:gd name="T33" fmla="*/ 2147483647 h 457"/>
                <a:gd name="T34" fmla="*/ 2147483647 w 268"/>
                <a:gd name="T35" fmla="*/ 0 h 4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68"/>
                <a:gd name="T55" fmla="*/ 0 h 457"/>
                <a:gd name="T56" fmla="*/ 268 w 268"/>
                <a:gd name="T57" fmla="*/ 457 h 4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68" h="457">
                  <a:moveTo>
                    <a:pt x="68" y="0"/>
                  </a:moveTo>
                  <a:lnTo>
                    <a:pt x="244" y="0"/>
                  </a:lnTo>
                  <a:lnTo>
                    <a:pt x="266" y="68"/>
                  </a:lnTo>
                  <a:lnTo>
                    <a:pt x="266" y="303"/>
                  </a:lnTo>
                  <a:lnTo>
                    <a:pt x="268" y="324"/>
                  </a:lnTo>
                  <a:lnTo>
                    <a:pt x="234" y="364"/>
                  </a:lnTo>
                  <a:lnTo>
                    <a:pt x="227" y="419"/>
                  </a:lnTo>
                  <a:lnTo>
                    <a:pt x="161" y="457"/>
                  </a:lnTo>
                  <a:lnTo>
                    <a:pt x="131" y="447"/>
                  </a:lnTo>
                  <a:lnTo>
                    <a:pt x="64" y="350"/>
                  </a:lnTo>
                  <a:lnTo>
                    <a:pt x="83" y="320"/>
                  </a:lnTo>
                  <a:lnTo>
                    <a:pt x="56" y="301"/>
                  </a:lnTo>
                  <a:lnTo>
                    <a:pt x="0" y="209"/>
                  </a:lnTo>
                  <a:lnTo>
                    <a:pt x="4" y="152"/>
                  </a:lnTo>
                  <a:lnTo>
                    <a:pt x="44" y="106"/>
                  </a:lnTo>
                  <a:lnTo>
                    <a:pt x="34" y="80"/>
                  </a:lnTo>
                  <a:lnTo>
                    <a:pt x="85" y="43"/>
                  </a:lnTo>
                  <a:lnTo>
                    <a:pt x="68"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7" name="Freeform 86">
              <a:extLst>
                <a:ext uri="{FF2B5EF4-FFF2-40B4-BE49-F238E27FC236}">
                  <a16:creationId xmlns:a16="http://schemas.microsoft.com/office/drawing/2014/main" id="{3CCD7785-589C-4542-B3B4-35B50E5E7A00}"/>
                </a:ext>
              </a:extLst>
            </p:cNvPr>
            <p:cNvSpPr>
              <a:spLocks/>
            </p:cNvSpPr>
            <p:nvPr/>
          </p:nvSpPr>
          <p:spPr bwMode="auto">
            <a:xfrm>
              <a:off x="7329260" y="3974524"/>
              <a:ext cx="264587" cy="427922"/>
            </a:xfrm>
            <a:custGeom>
              <a:avLst/>
              <a:gdLst>
                <a:gd name="T0" fmla="*/ 2147483647 w 217"/>
                <a:gd name="T1" fmla="*/ 0 h 354"/>
                <a:gd name="T2" fmla="*/ 2147483647 w 217"/>
                <a:gd name="T3" fmla="*/ 2147483647 h 354"/>
                <a:gd name="T4" fmla="*/ 2147483647 w 217"/>
                <a:gd name="T5" fmla="*/ 2147483647 h 354"/>
                <a:gd name="T6" fmla="*/ 2147483647 w 217"/>
                <a:gd name="T7" fmla="*/ 2147483647 h 354"/>
                <a:gd name="T8" fmla="*/ 2147483647 w 217"/>
                <a:gd name="T9" fmla="*/ 2147483647 h 354"/>
                <a:gd name="T10" fmla="*/ 2147483647 w 217"/>
                <a:gd name="T11" fmla="*/ 2147483647 h 354"/>
                <a:gd name="T12" fmla="*/ 0 w 217"/>
                <a:gd name="T13" fmla="*/ 2147483647 h 354"/>
                <a:gd name="T14" fmla="*/ 2147483647 w 217"/>
                <a:gd name="T15" fmla="*/ 2147483647 h 354"/>
                <a:gd name="T16" fmla="*/ 2147483647 w 217"/>
                <a:gd name="T17" fmla="*/ 2147483647 h 354"/>
                <a:gd name="T18" fmla="*/ 2147483647 w 217"/>
                <a:gd name="T19" fmla="*/ 0 h 3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17"/>
                <a:gd name="T31" fmla="*/ 0 h 354"/>
                <a:gd name="T32" fmla="*/ 217 w 217"/>
                <a:gd name="T33" fmla="*/ 354 h 3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7" h="354">
                  <a:moveTo>
                    <a:pt x="40" y="0"/>
                  </a:moveTo>
                  <a:lnTo>
                    <a:pt x="58" y="12"/>
                  </a:lnTo>
                  <a:lnTo>
                    <a:pt x="88" y="2"/>
                  </a:lnTo>
                  <a:lnTo>
                    <a:pt x="217" y="2"/>
                  </a:lnTo>
                  <a:lnTo>
                    <a:pt x="217" y="230"/>
                  </a:lnTo>
                  <a:lnTo>
                    <a:pt x="137" y="327"/>
                  </a:lnTo>
                  <a:lnTo>
                    <a:pt x="0" y="354"/>
                  </a:lnTo>
                  <a:lnTo>
                    <a:pt x="8" y="299"/>
                  </a:lnTo>
                  <a:lnTo>
                    <a:pt x="40" y="264"/>
                  </a:lnTo>
                  <a:lnTo>
                    <a:pt x="4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8" name="Freeform 87">
              <a:extLst>
                <a:ext uri="{FF2B5EF4-FFF2-40B4-BE49-F238E27FC236}">
                  <a16:creationId xmlns:a16="http://schemas.microsoft.com/office/drawing/2014/main" id="{0F6ACBEB-9584-4B98-B9E1-B3F0C7338C3D}"/>
                </a:ext>
              </a:extLst>
            </p:cNvPr>
            <p:cNvSpPr>
              <a:spLocks/>
            </p:cNvSpPr>
            <p:nvPr/>
          </p:nvSpPr>
          <p:spPr bwMode="auto">
            <a:xfrm>
              <a:off x="7593849" y="3818981"/>
              <a:ext cx="364197" cy="499848"/>
            </a:xfrm>
            <a:custGeom>
              <a:avLst/>
              <a:gdLst>
                <a:gd name="T0" fmla="*/ 0 w 300"/>
                <a:gd name="T1" fmla="*/ 2147483647 h 303"/>
                <a:gd name="T2" fmla="*/ 2147483647 w 300"/>
                <a:gd name="T3" fmla="*/ 2147483647 h 303"/>
                <a:gd name="T4" fmla="*/ 2147483647 w 300"/>
                <a:gd name="T5" fmla="*/ 2147483647 h 303"/>
                <a:gd name="T6" fmla="*/ 2147483647 w 300"/>
                <a:gd name="T7" fmla="*/ 2147483647 h 303"/>
                <a:gd name="T8" fmla="*/ 2147483647 w 300"/>
                <a:gd name="T9" fmla="*/ 0 h 303"/>
                <a:gd name="T10" fmla="*/ 2147483647 w 300"/>
                <a:gd name="T11" fmla="*/ 2147483647 h 303"/>
                <a:gd name="T12" fmla="*/ 2147483647 w 300"/>
                <a:gd name="T13" fmla="*/ 2147483647 h 303"/>
                <a:gd name="T14" fmla="*/ 2147483647 w 300"/>
                <a:gd name="T15" fmla="*/ 2147483647 h 303"/>
                <a:gd name="T16" fmla="*/ 2147483647 w 300"/>
                <a:gd name="T17" fmla="*/ 2147483647 h 303"/>
                <a:gd name="T18" fmla="*/ 2147483647 w 300"/>
                <a:gd name="T19" fmla="*/ 2147483647 h 303"/>
                <a:gd name="T20" fmla="*/ 2147483647 w 300"/>
                <a:gd name="T21" fmla="*/ 2147483647 h 303"/>
                <a:gd name="T22" fmla="*/ 2147483647 w 300"/>
                <a:gd name="T23" fmla="*/ 2147483647 h 303"/>
                <a:gd name="T24" fmla="*/ 0 w 300"/>
                <a:gd name="T25" fmla="*/ 2147483647 h 303"/>
                <a:gd name="T26" fmla="*/ 0 w 300"/>
                <a:gd name="T27" fmla="*/ 2147483647 h 30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0"/>
                <a:gd name="T43" fmla="*/ 0 h 303"/>
                <a:gd name="T44" fmla="*/ 300 w 300"/>
                <a:gd name="T45" fmla="*/ 303 h 30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0" h="303">
                  <a:moveTo>
                    <a:pt x="0" y="22"/>
                  </a:moveTo>
                  <a:lnTo>
                    <a:pt x="113" y="21"/>
                  </a:lnTo>
                  <a:lnTo>
                    <a:pt x="155" y="41"/>
                  </a:lnTo>
                  <a:lnTo>
                    <a:pt x="218" y="41"/>
                  </a:lnTo>
                  <a:lnTo>
                    <a:pt x="300" y="0"/>
                  </a:lnTo>
                  <a:lnTo>
                    <a:pt x="300" y="132"/>
                  </a:lnTo>
                  <a:lnTo>
                    <a:pt x="288" y="138"/>
                  </a:lnTo>
                  <a:lnTo>
                    <a:pt x="248" y="218"/>
                  </a:lnTo>
                  <a:lnTo>
                    <a:pt x="226" y="218"/>
                  </a:lnTo>
                  <a:lnTo>
                    <a:pt x="153" y="303"/>
                  </a:lnTo>
                  <a:lnTo>
                    <a:pt x="129" y="281"/>
                  </a:lnTo>
                  <a:lnTo>
                    <a:pt x="92" y="291"/>
                  </a:lnTo>
                  <a:lnTo>
                    <a:pt x="0" y="220"/>
                  </a:lnTo>
                  <a:lnTo>
                    <a:pt x="0" y="22"/>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19" name="Freeform 88">
              <a:extLst>
                <a:ext uri="{FF2B5EF4-FFF2-40B4-BE49-F238E27FC236}">
                  <a16:creationId xmlns:a16="http://schemas.microsoft.com/office/drawing/2014/main" id="{36F2137E-39F1-4303-9789-B31DAF2AA4EB}"/>
                </a:ext>
              </a:extLst>
            </p:cNvPr>
            <p:cNvSpPr>
              <a:spLocks/>
            </p:cNvSpPr>
            <p:nvPr/>
          </p:nvSpPr>
          <p:spPr bwMode="auto">
            <a:xfrm>
              <a:off x="5056913" y="3189187"/>
              <a:ext cx="977421" cy="500059"/>
            </a:xfrm>
            <a:custGeom>
              <a:avLst/>
              <a:gdLst>
                <a:gd name="T0" fmla="*/ 2147483647 w 803"/>
                <a:gd name="T1" fmla="*/ 0 h 413"/>
                <a:gd name="T2" fmla="*/ 2147483647 w 803"/>
                <a:gd name="T3" fmla="*/ 2147483647 h 413"/>
                <a:gd name="T4" fmla="*/ 2147483647 w 803"/>
                <a:gd name="T5" fmla="*/ 2147483647 h 413"/>
                <a:gd name="T6" fmla="*/ 2147483647 w 803"/>
                <a:gd name="T7" fmla="*/ 2147483647 h 413"/>
                <a:gd name="T8" fmla="*/ 2147483647 w 803"/>
                <a:gd name="T9" fmla="*/ 2147483647 h 413"/>
                <a:gd name="T10" fmla="*/ 2147483647 w 803"/>
                <a:gd name="T11" fmla="*/ 2147483647 h 413"/>
                <a:gd name="T12" fmla="*/ 2147483647 w 803"/>
                <a:gd name="T13" fmla="*/ 2147483647 h 413"/>
                <a:gd name="T14" fmla="*/ 2147483647 w 803"/>
                <a:gd name="T15" fmla="*/ 2147483647 h 413"/>
                <a:gd name="T16" fmla="*/ 2147483647 w 803"/>
                <a:gd name="T17" fmla="*/ 2147483647 h 413"/>
                <a:gd name="T18" fmla="*/ 2147483647 w 803"/>
                <a:gd name="T19" fmla="*/ 2147483647 h 413"/>
                <a:gd name="T20" fmla="*/ 0 w 803"/>
                <a:gd name="T21" fmla="*/ 2147483647 h 413"/>
                <a:gd name="T22" fmla="*/ 2147483647 w 803"/>
                <a:gd name="T23" fmla="*/ 0 h 4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03"/>
                <a:gd name="T37" fmla="*/ 0 h 413"/>
                <a:gd name="T38" fmla="*/ 803 w 803"/>
                <a:gd name="T39" fmla="*/ 413 h 41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03" h="413">
                  <a:moveTo>
                    <a:pt x="2" y="0"/>
                  </a:moveTo>
                  <a:lnTo>
                    <a:pt x="803" y="1"/>
                  </a:lnTo>
                  <a:lnTo>
                    <a:pt x="803" y="358"/>
                  </a:lnTo>
                  <a:lnTo>
                    <a:pt x="329" y="358"/>
                  </a:lnTo>
                  <a:lnTo>
                    <a:pt x="329" y="380"/>
                  </a:lnTo>
                  <a:lnTo>
                    <a:pt x="216" y="413"/>
                  </a:lnTo>
                  <a:lnTo>
                    <a:pt x="157" y="298"/>
                  </a:lnTo>
                  <a:lnTo>
                    <a:pt x="115" y="316"/>
                  </a:lnTo>
                  <a:lnTo>
                    <a:pt x="99" y="292"/>
                  </a:lnTo>
                  <a:lnTo>
                    <a:pt x="123" y="231"/>
                  </a:lnTo>
                  <a:lnTo>
                    <a:pt x="0" y="104"/>
                  </a:lnTo>
                  <a:lnTo>
                    <a:pt x="2"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0" name="Rectangle 89">
              <a:extLst>
                <a:ext uri="{FF2B5EF4-FFF2-40B4-BE49-F238E27FC236}">
                  <a16:creationId xmlns:a16="http://schemas.microsoft.com/office/drawing/2014/main" id="{103CFA21-A1C9-41EC-A95C-CC7BBE17E0D4}"/>
                </a:ext>
              </a:extLst>
            </p:cNvPr>
            <p:cNvSpPr>
              <a:spLocks noChangeArrowheads="1"/>
            </p:cNvSpPr>
            <p:nvPr/>
          </p:nvSpPr>
          <p:spPr bwMode="auto">
            <a:xfrm>
              <a:off x="5449127" y="3622024"/>
              <a:ext cx="585208" cy="426282"/>
            </a:xfrm>
            <a:prstGeom prst="rect">
              <a:avLst/>
            </a:prstGeom>
            <a:grpFill/>
            <a:ln w="6350">
              <a:solidFill>
                <a:schemeClr val="bg1"/>
              </a:solidFill>
              <a:miter lim="800000"/>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1" name="Freeform 90">
              <a:extLst>
                <a:ext uri="{FF2B5EF4-FFF2-40B4-BE49-F238E27FC236}">
                  <a16:creationId xmlns:a16="http://schemas.microsoft.com/office/drawing/2014/main" id="{E4D2872E-428B-4EE0-91B6-9CEB2B89F805}"/>
                </a:ext>
              </a:extLst>
            </p:cNvPr>
            <p:cNvSpPr>
              <a:spLocks/>
            </p:cNvSpPr>
            <p:nvPr/>
          </p:nvSpPr>
          <p:spPr bwMode="auto">
            <a:xfrm>
              <a:off x="6034334" y="3189187"/>
              <a:ext cx="606997" cy="321351"/>
            </a:xfrm>
            <a:custGeom>
              <a:avLst/>
              <a:gdLst>
                <a:gd name="T0" fmla="*/ 0 w 498"/>
                <a:gd name="T1" fmla="*/ 2147483647 h 266"/>
                <a:gd name="T2" fmla="*/ 2147483647 w 498"/>
                <a:gd name="T3" fmla="*/ 0 h 266"/>
                <a:gd name="T4" fmla="*/ 2147483647 w 498"/>
                <a:gd name="T5" fmla="*/ 2147483647 h 266"/>
                <a:gd name="T6" fmla="*/ 2147483647 w 498"/>
                <a:gd name="T7" fmla="*/ 2147483647 h 266"/>
                <a:gd name="T8" fmla="*/ 0 w 498"/>
                <a:gd name="T9" fmla="*/ 2147483647 h 266"/>
                <a:gd name="T10" fmla="*/ 0 w 498"/>
                <a:gd name="T11" fmla="*/ 2147483647 h 266"/>
                <a:gd name="T12" fmla="*/ 0 60000 65536"/>
                <a:gd name="T13" fmla="*/ 0 60000 65536"/>
                <a:gd name="T14" fmla="*/ 0 60000 65536"/>
                <a:gd name="T15" fmla="*/ 0 60000 65536"/>
                <a:gd name="T16" fmla="*/ 0 60000 65536"/>
                <a:gd name="T17" fmla="*/ 0 60000 65536"/>
                <a:gd name="T18" fmla="*/ 0 w 498"/>
                <a:gd name="T19" fmla="*/ 0 h 266"/>
                <a:gd name="T20" fmla="*/ 498 w 498"/>
                <a:gd name="T21" fmla="*/ 266 h 266"/>
              </a:gdLst>
              <a:ahLst/>
              <a:cxnLst>
                <a:cxn ang="T12">
                  <a:pos x="T0" y="T1"/>
                </a:cxn>
                <a:cxn ang="T13">
                  <a:pos x="T2" y="T3"/>
                </a:cxn>
                <a:cxn ang="T14">
                  <a:pos x="T4" y="T5"/>
                </a:cxn>
                <a:cxn ang="T15">
                  <a:pos x="T6" y="T7"/>
                </a:cxn>
                <a:cxn ang="T16">
                  <a:pos x="T8" y="T9"/>
                </a:cxn>
                <a:cxn ang="T17">
                  <a:pos x="T10" y="T11"/>
                </a:cxn>
              </a:cxnLst>
              <a:rect l="T18" t="T19" r="T20" b="T21"/>
              <a:pathLst>
                <a:path w="498" h="266">
                  <a:moveTo>
                    <a:pt x="0" y="1"/>
                  </a:moveTo>
                  <a:lnTo>
                    <a:pt x="448" y="0"/>
                  </a:lnTo>
                  <a:lnTo>
                    <a:pt x="490" y="200"/>
                  </a:lnTo>
                  <a:lnTo>
                    <a:pt x="498" y="266"/>
                  </a:lnTo>
                  <a:lnTo>
                    <a:pt x="0" y="265"/>
                  </a:lnTo>
                  <a:lnTo>
                    <a:pt x="0" y="1"/>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2" name="Freeform 91">
              <a:extLst>
                <a:ext uri="{FF2B5EF4-FFF2-40B4-BE49-F238E27FC236}">
                  <a16:creationId xmlns:a16="http://schemas.microsoft.com/office/drawing/2014/main" id="{B5703DD5-0F4E-4D8D-86DE-5AF79B2D2AA8}"/>
                </a:ext>
              </a:extLst>
            </p:cNvPr>
            <p:cNvSpPr>
              <a:spLocks/>
            </p:cNvSpPr>
            <p:nvPr/>
          </p:nvSpPr>
          <p:spPr bwMode="auto">
            <a:xfrm>
              <a:off x="6034334" y="3836803"/>
              <a:ext cx="719058" cy="329548"/>
            </a:xfrm>
            <a:custGeom>
              <a:avLst/>
              <a:gdLst>
                <a:gd name="T0" fmla="*/ 0 w 590"/>
                <a:gd name="T1" fmla="*/ 0 h 274"/>
                <a:gd name="T2" fmla="*/ 2147483647 w 590"/>
                <a:gd name="T3" fmla="*/ 0 h 274"/>
                <a:gd name="T4" fmla="*/ 2147483647 w 590"/>
                <a:gd name="T5" fmla="*/ 2147483647 h 274"/>
                <a:gd name="T6" fmla="*/ 2147483647 w 590"/>
                <a:gd name="T7" fmla="*/ 2147483647 h 274"/>
                <a:gd name="T8" fmla="*/ 2147483647 w 590"/>
                <a:gd name="T9" fmla="*/ 2147483647 h 274"/>
                <a:gd name="T10" fmla="*/ 2147483647 w 590"/>
                <a:gd name="T11" fmla="*/ 2147483647 h 274"/>
                <a:gd name="T12" fmla="*/ 2147483647 w 590"/>
                <a:gd name="T13" fmla="*/ 2147483647 h 274"/>
                <a:gd name="T14" fmla="*/ 2147483647 w 590"/>
                <a:gd name="T15" fmla="*/ 2147483647 h 274"/>
                <a:gd name="T16" fmla="*/ 0 w 590"/>
                <a:gd name="T17" fmla="*/ 2147483647 h 274"/>
                <a:gd name="T18" fmla="*/ 0 w 590"/>
                <a:gd name="T19" fmla="*/ 0 h 2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90"/>
                <a:gd name="T31" fmla="*/ 0 h 274"/>
                <a:gd name="T32" fmla="*/ 590 w 590"/>
                <a:gd name="T33" fmla="*/ 274 h 27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90" h="274">
                  <a:moveTo>
                    <a:pt x="0" y="0"/>
                  </a:moveTo>
                  <a:lnTo>
                    <a:pt x="364" y="0"/>
                  </a:lnTo>
                  <a:lnTo>
                    <a:pt x="401" y="25"/>
                  </a:lnTo>
                  <a:lnTo>
                    <a:pt x="485" y="47"/>
                  </a:lnTo>
                  <a:lnTo>
                    <a:pt x="540" y="208"/>
                  </a:lnTo>
                  <a:lnTo>
                    <a:pt x="590" y="274"/>
                  </a:lnTo>
                  <a:lnTo>
                    <a:pt x="125" y="273"/>
                  </a:lnTo>
                  <a:lnTo>
                    <a:pt x="125" y="175"/>
                  </a:lnTo>
                  <a:lnTo>
                    <a:pt x="0" y="177"/>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3" name="Rectangle 92">
              <a:extLst>
                <a:ext uri="{FF2B5EF4-FFF2-40B4-BE49-F238E27FC236}">
                  <a16:creationId xmlns:a16="http://schemas.microsoft.com/office/drawing/2014/main" id="{25A4341D-499E-4A8F-B98B-076D01E95652}"/>
                </a:ext>
              </a:extLst>
            </p:cNvPr>
            <p:cNvSpPr>
              <a:spLocks noChangeArrowheads="1"/>
            </p:cNvSpPr>
            <p:nvPr/>
          </p:nvSpPr>
          <p:spPr bwMode="auto">
            <a:xfrm>
              <a:off x="5628112" y="4045027"/>
              <a:ext cx="558748" cy="423001"/>
            </a:xfrm>
            <a:prstGeom prst="rect">
              <a:avLst/>
            </a:prstGeom>
            <a:grpFill/>
            <a:ln w="6350">
              <a:solidFill>
                <a:schemeClr val="bg1"/>
              </a:solidFill>
              <a:miter lim="800000"/>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4" name="Freeform 93">
              <a:extLst>
                <a:ext uri="{FF2B5EF4-FFF2-40B4-BE49-F238E27FC236}">
                  <a16:creationId xmlns:a16="http://schemas.microsoft.com/office/drawing/2014/main" id="{9A08CF64-1079-4098-8CC5-E8B7FCB5D290}"/>
                </a:ext>
              </a:extLst>
            </p:cNvPr>
            <p:cNvSpPr>
              <a:spLocks/>
            </p:cNvSpPr>
            <p:nvPr/>
          </p:nvSpPr>
          <p:spPr bwMode="auto">
            <a:xfrm>
              <a:off x="7780615" y="4112245"/>
              <a:ext cx="435793" cy="327909"/>
            </a:xfrm>
            <a:custGeom>
              <a:avLst/>
              <a:gdLst>
                <a:gd name="T0" fmla="*/ 2147483647 w 357"/>
                <a:gd name="T1" fmla="*/ 0 h 270"/>
                <a:gd name="T2" fmla="*/ 2147483647 w 357"/>
                <a:gd name="T3" fmla="*/ 0 h 270"/>
                <a:gd name="T4" fmla="*/ 2147483647 w 357"/>
                <a:gd name="T5" fmla="*/ 2147483647 h 270"/>
                <a:gd name="T6" fmla="*/ 2147483647 w 357"/>
                <a:gd name="T7" fmla="*/ 2147483647 h 270"/>
                <a:gd name="T8" fmla="*/ 0 w 357"/>
                <a:gd name="T9" fmla="*/ 2147483647 h 270"/>
                <a:gd name="T10" fmla="*/ 2147483647 w 357"/>
                <a:gd name="T11" fmla="*/ 2147483647 h 270"/>
                <a:gd name="T12" fmla="*/ 2147483647 w 357"/>
                <a:gd name="T13" fmla="*/ 2147483647 h 270"/>
                <a:gd name="T14" fmla="*/ 2147483647 w 357"/>
                <a:gd name="T15" fmla="*/ 2147483647 h 270"/>
                <a:gd name="T16" fmla="*/ 2147483647 w 357"/>
                <a:gd name="T17" fmla="*/ 2147483647 h 270"/>
                <a:gd name="T18" fmla="*/ 2147483647 w 357"/>
                <a:gd name="T19" fmla="*/ 2147483647 h 270"/>
                <a:gd name="T20" fmla="*/ 2147483647 w 357"/>
                <a:gd name="T21" fmla="*/ 2147483647 h 270"/>
                <a:gd name="T22" fmla="*/ 2147483647 w 357"/>
                <a:gd name="T23" fmla="*/ 2147483647 h 270"/>
                <a:gd name="T24" fmla="*/ 2147483647 w 357"/>
                <a:gd name="T25" fmla="*/ 2147483647 h 270"/>
                <a:gd name="T26" fmla="*/ 2147483647 w 357"/>
                <a:gd name="T27" fmla="*/ 2147483647 h 270"/>
                <a:gd name="T28" fmla="*/ 2147483647 w 357"/>
                <a:gd name="T29" fmla="*/ 2147483647 h 270"/>
                <a:gd name="T30" fmla="*/ 2147483647 w 357"/>
                <a:gd name="T31" fmla="*/ 2147483647 h 270"/>
                <a:gd name="T32" fmla="*/ 2147483647 w 357"/>
                <a:gd name="T33" fmla="*/ 0 h 2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57"/>
                <a:gd name="T52" fmla="*/ 0 h 270"/>
                <a:gd name="T53" fmla="*/ 357 w 357"/>
                <a:gd name="T54" fmla="*/ 270 h 2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57" h="270">
                  <a:moveTo>
                    <a:pt x="147" y="0"/>
                  </a:moveTo>
                  <a:lnTo>
                    <a:pt x="137" y="0"/>
                  </a:lnTo>
                  <a:lnTo>
                    <a:pt x="95" y="82"/>
                  </a:lnTo>
                  <a:lnTo>
                    <a:pt x="71" y="82"/>
                  </a:lnTo>
                  <a:lnTo>
                    <a:pt x="0" y="165"/>
                  </a:lnTo>
                  <a:lnTo>
                    <a:pt x="31" y="252"/>
                  </a:lnTo>
                  <a:lnTo>
                    <a:pt x="141" y="270"/>
                  </a:lnTo>
                  <a:lnTo>
                    <a:pt x="170" y="248"/>
                  </a:lnTo>
                  <a:lnTo>
                    <a:pt x="202" y="185"/>
                  </a:lnTo>
                  <a:lnTo>
                    <a:pt x="210" y="179"/>
                  </a:lnTo>
                  <a:lnTo>
                    <a:pt x="357" y="127"/>
                  </a:lnTo>
                  <a:lnTo>
                    <a:pt x="347" y="103"/>
                  </a:lnTo>
                  <a:lnTo>
                    <a:pt x="290" y="84"/>
                  </a:lnTo>
                  <a:lnTo>
                    <a:pt x="208" y="127"/>
                  </a:lnTo>
                  <a:lnTo>
                    <a:pt x="208" y="52"/>
                  </a:lnTo>
                  <a:lnTo>
                    <a:pt x="147" y="52"/>
                  </a:lnTo>
                  <a:lnTo>
                    <a:pt x="147"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5" name="Freeform 94">
              <a:extLst>
                <a:ext uri="{FF2B5EF4-FFF2-40B4-BE49-F238E27FC236}">
                  <a16:creationId xmlns:a16="http://schemas.microsoft.com/office/drawing/2014/main" id="{23E1E1EC-2C00-4F8E-B8CD-19BD89ED557D}"/>
                </a:ext>
              </a:extLst>
            </p:cNvPr>
            <p:cNvSpPr>
              <a:spLocks/>
            </p:cNvSpPr>
            <p:nvPr/>
          </p:nvSpPr>
          <p:spPr bwMode="auto">
            <a:xfrm>
              <a:off x="7643652" y="4268004"/>
              <a:ext cx="691042" cy="244292"/>
            </a:xfrm>
            <a:custGeom>
              <a:avLst/>
              <a:gdLst>
                <a:gd name="T0" fmla="*/ 0 w 570"/>
                <a:gd name="T1" fmla="*/ 2147483647 h 204"/>
                <a:gd name="T2" fmla="*/ 2147483647 w 570"/>
                <a:gd name="T3" fmla="*/ 2147483647 h 204"/>
                <a:gd name="T4" fmla="*/ 2147483647 w 570"/>
                <a:gd name="T5" fmla="*/ 2147483647 h 204"/>
                <a:gd name="T6" fmla="*/ 2147483647 w 570"/>
                <a:gd name="T7" fmla="*/ 2147483647 h 204"/>
                <a:gd name="T8" fmla="*/ 2147483647 w 570"/>
                <a:gd name="T9" fmla="*/ 2147483647 h 204"/>
                <a:gd name="T10" fmla="*/ 2147483647 w 570"/>
                <a:gd name="T11" fmla="*/ 2147483647 h 204"/>
                <a:gd name="T12" fmla="*/ 2147483647 w 570"/>
                <a:gd name="T13" fmla="*/ 0 h 204"/>
                <a:gd name="T14" fmla="*/ 2147483647 w 570"/>
                <a:gd name="T15" fmla="*/ 2147483647 h 204"/>
                <a:gd name="T16" fmla="*/ 2147483647 w 570"/>
                <a:gd name="T17" fmla="*/ 2147483647 h 204"/>
                <a:gd name="T18" fmla="*/ 2147483647 w 570"/>
                <a:gd name="T19" fmla="*/ 2147483647 h 204"/>
                <a:gd name="T20" fmla="*/ 2147483647 w 570"/>
                <a:gd name="T21" fmla="*/ 2147483647 h 204"/>
                <a:gd name="T22" fmla="*/ 0 w 570"/>
                <a:gd name="T23" fmla="*/ 2147483647 h 20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70"/>
                <a:gd name="T37" fmla="*/ 0 h 204"/>
                <a:gd name="T38" fmla="*/ 570 w 570"/>
                <a:gd name="T39" fmla="*/ 204 h 20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70" h="204">
                  <a:moveTo>
                    <a:pt x="0" y="204"/>
                  </a:moveTo>
                  <a:lnTo>
                    <a:pt x="17" y="184"/>
                  </a:lnTo>
                  <a:lnTo>
                    <a:pt x="145" y="125"/>
                  </a:lnTo>
                  <a:lnTo>
                    <a:pt x="256" y="143"/>
                  </a:lnTo>
                  <a:lnTo>
                    <a:pt x="289" y="114"/>
                  </a:lnTo>
                  <a:lnTo>
                    <a:pt x="310" y="57"/>
                  </a:lnTo>
                  <a:lnTo>
                    <a:pt x="472" y="0"/>
                  </a:lnTo>
                  <a:lnTo>
                    <a:pt x="498" y="91"/>
                  </a:lnTo>
                  <a:lnTo>
                    <a:pt x="570" y="109"/>
                  </a:lnTo>
                  <a:lnTo>
                    <a:pt x="534" y="152"/>
                  </a:lnTo>
                  <a:lnTo>
                    <a:pt x="558" y="204"/>
                  </a:lnTo>
                  <a:lnTo>
                    <a:pt x="0" y="204"/>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6" name="Freeform 95">
              <a:extLst>
                <a:ext uri="{FF2B5EF4-FFF2-40B4-BE49-F238E27FC236}">
                  <a16:creationId xmlns:a16="http://schemas.microsoft.com/office/drawing/2014/main" id="{18671F35-63F6-437A-A344-5C9FAE8DD73E}"/>
                </a:ext>
              </a:extLst>
            </p:cNvPr>
            <p:cNvSpPr>
              <a:spLocks/>
            </p:cNvSpPr>
            <p:nvPr/>
          </p:nvSpPr>
          <p:spPr bwMode="auto">
            <a:xfrm>
              <a:off x="7221866" y="4208981"/>
              <a:ext cx="597658" cy="327909"/>
            </a:xfrm>
            <a:custGeom>
              <a:avLst/>
              <a:gdLst>
                <a:gd name="T0" fmla="*/ 0 w 489"/>
                <a:gd name="T1" fmla="*/ 2147483647 h 268"/>
                <a:gd name="T2" fmla="*/ 2147483647 w 489"/>
                <a:gd name="T3" fmla="*/ 2147483647 h 268"/>
                <a:gd name="T4" fmla="*/ 2147483647 w 489"/>
                <a:gd name="T5" fmla="*/ 2147483647 h 268"/>
                <a:gd name="T6" fmla="*/ 2147483647 w 489"/>
                <a:gd name="T7" fmla="*/ 2147483647 h 268"/>
                <a:gd name="T8" fmla="*/ 2147483647 w 489"/>
                <a:gd name="T9" fmla="*/ 2147483647 h 268"/>
                <a:gd name="T10" fmla="*/ 2147483647 w 489"/>
                <a:gd name="T11" fmla="*/ 0 h 268"/>
                <a:gd name="T12" fmla="*/ 2147483647 w 489"/>
                <a:gd name="T13" fmla="*/ 2147483647 h 268"/>
                <a:gd name="T14" fmla="*/ 2147483647 w 489"/>
                <a:gd name="T15" fmla="*/ 2147483647 h 268"/>
                <a:gd name="T16" fmla="*/ 2147483647 w 489"/>
                <a:gd name="T17" fmla="*/ 2147483647 h 268"/>
                <a:gd name="T18" fmla="*/ 2147483647 w 489"/>
                <a:gd name="T19" fmla="*/ 2147483647 h 268"/>
                <a:gd name="T20" fmla="*/ 2147483647 w 489"/>
                <a:gd name="T21" fmla="*/ 2147483647 h 268"/>
                <a:gd name="T22" fmla="*/ 2147483647 w 489"/>
                <a:gd name="T23" fmla="*/ 2147483647 h 268"/>
                <a:gd name="T24" fmla="*/ 2147483647 w 489"/>
                <a:gd name="T25" fmla="*/ 2147483647 h 268"/>
                <a:gd name="T26" fmla="*/ 2147483647 w 489"/>
                <a:gd name="T27" fmla="*/ 2147483647 h 268"/>
                <a:gd name="T28" fmla="*/ 0 w 489"/>
                <a:gd name="T29" fmla="*/ 2147483647 h 26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89"/>
                <a:gd name="T46" fmla="*/ 0 h 268"/>
                <a:gd name="T47" fmla="*/ 489 w 489"/>
                <a:gd name="T48" fmla="*/ 268 h 26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89" h="268">
                  <a:moveTo>
                    <a:pt x="0" y="268"/>
                  </a:moveTo>
                  <a:lnTo>
                    <a:pt x="23" y="198"/>
                  </a:lnTo>
                  <a:lnTo>
                    <a:pt x="86" y="157"/>
                  </a:lnTo>
                  <a:lnTo>
                    <a:pt x="225" y="129"/>
                  </a:lnTo>
                  <a:lnTo>
                    <a:pt x="306" y="31"/>
                  </a:lnTo>
                  <a:lnTo>
                    <a:pt x="306" y="0"/>
                  </a:lnTo>
                  <a:lnTo>
                    <a:pt x="399" y="75"/>
                  </a:lnTo>
                  <a:lnTo>
                    <a:pt x="433" y="63"/>
                  </a:lnTo>
                  <a:lnTo>
                    <a:pt x="459" y="88"/>
                  </a:lnTo>
                  <a:lnTo>
                    <a:pt x="489" y="175"/>
                  </a:lnTo>
                  <a:lnTo>
                    <a:pt x="361" y="230"/>
                  </a:lnTo>
                  <a:lnTo>
                    <a:pt x="343" y="250"/>
                  </a:lnTo>
                  <a:lnTo>
                    <a:pt x="98" y="250"/>
                  </a:lnTo>
                  <a:lnTo>
                    <a:pt x="98" y="268"/>
                  </a:lnTo>
                  <a:lnTo>
                    <a:pt x="0" y="268"/>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7" name="Freeform 96">
              <a:extLst>
                <a:ext uri="{FF2B5EF4-FFF2-40B4-BE49-F238E27FC236}">
                  <a16:creationId xmlns:a16="http://schemas.microsoft.com/office/drawing/2014/main" id="{712A4114-A6B6-4C70-8182-84FDB51B9CF0}"/>
                </a:ext>
              </a:extLst>
            </p:cNvPr>
            <p:cNvSpPr>
              <a:spLocks/>
            </p:cNvSpPr>
            <p:nvPr/>
          </p:nvSpPr>
          <p:spPr bwMode="auto">
            <a:xfrm>
              <a:off x="6793857" y="4517215"/>
              <a:ext cx="417116" cy="357419"/>
            </a:xfrm>
            <a:custGeom>
              <a:avLst/>
              <a:gdLst>
                <a:gd name="T0" fmla="*/ 0 w 341"/>
                <a:gd name="T1" fmla="*/ 0 h 297"/>
                <a:gd name="T2" fmla="*/ 2147483647 w 341"/>
                <a:gd name="T3" fmla="*/ 0 h 297"/>
                <a:gd name="T4" fmla="*/ 2147483647 w 341"/>
                <a:gd name="T5" fmla="*/ 2147483647 h 297"/>
                <a:gd name="T6" fmla="*/ 2147483647 w 341"/>
                <a:gd name="T7" fmla="*/ 2147483647 h 297"/>
                <a:gd name="T8" fmla="*/ 2147483647 w 341"/>
                <a:gd name="T9" fmla="*/ 2147483647 h 297"/>
                <a:gd name="T10" fmla="*/ 2147483647 w 341"/>
                <a:gd name="T11" fmla="*/ 2147483647 h 297"/>
                <a:gd name="T12" fmla="*/ 2147483647 w 341"/>
                <a:gd name="T13" fmla="*/ 2147483647 h 297"/>
                <a:gd name="T14" fmla="*/ 2147483647 w 341"/>
                <a:gd name="T15" fmla="*/ 2147483647 h 297"/>
                <a:gd name="T16" fmla="*/ 2147483647 w 341"/>
                <a:gd name="T17" fmla="*/ 2147483647 h 297"/>
                <a:gd name="T18" fmla="*/ 2147483647 w 341"/>
                <a:gd name="T19" fmla="*/ 2147483647 h 297"/>
                <a:gd name="T20" fmla="*/ 2147483647 w 341"/>
                <a:gd name="T21" fmla="*/ 2147483647 h 297"/>
                <a:gd name="T22" fmla="*/ 0 w 341"/>
                <a:gd name="T23" fmla="*/ 0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1"/>
                <a:gd name="T37" fmla="*/ 0 h 297"/>
                <a:gd name="T38" fmla="*/ 341 w 34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1" h="297">
                  <a:moveTo>
                    <a:pt x="0" y="0"/>
                  </a:moveTo>
                  <a:lnTo>
                    <a:pt x="306" y="0"/>
                  </a:lnTo>
                  <a:lnTo>
                    <a:pt x="294" y="40"/>
                  </a:lnTo>
                  <a:lnTo>
                    <a:pt x="341" y="42"/>
                  </a:lnTo>
                  <a:lnTo>
                    <a:pt x="299" y="145"/>
                  </a:lnTo>
                  <a:lnTo>
                    <a:pt x="254" y="210"/>
                  </a:lnTo>
                  <a:lnTo>
                    <a:pt x="227" y="297"/>
                  </a:lnTo>
                  <a:lnTo>
                    <a:pt x="48" y="297"/>
                  </a:lnTo>
                  <a:lnTo>
                    <a:pt x="45" y="257"/>
                  </a:lnTo>
                  <a:lnTo>
                    <a:pt x="12" y="249"/>
                  </a:lnTo>
                  <a:lnTo>
                    <a:pt x="12" y="62"/>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8" name="Freeform 97">
              <a:extLst>
                <a:ext uri="{FF2B5EF4-FFF2-40B4-BE49-F238E27FC236}">
                  <a16:creationId xmlns:a16="http://schemas.microsoft.com/office/drawing/2014/main" id="{79DF1751-8924-402B-B77F-6B65978524C3}"/>
                </a:ext>
              </a:extLst>
            </p:cNvPr>
            <p:cNvSpPr>
              <a:spLocks/>
            </p:cNvSpPr>
            <p:nvPr/>
          </p:nvSpPr>
          <p:spPr bwMode="auto">
            <a:xfrm>
              <a:off x="7159614" y="4512296"/>
              <a:ext cx="700380" cy="181990"/>
            </a:xfrm>
            <a:custGeom>
              <a:avLst/>
              <a:gdLst>
                <a:gd name="T0" fmla="*/ 2147483647 w 575"/>
                <a:gd name="T1" fmla="*/ 2147483647 h 148"/>
                <a:gd name="T2" fmla="*/ 2147483647 w 575"/>
                <a:gd name="T3" fmla="*/ 2147483647 h 148"/>
                <a:gd name="T4" fmla="*/ 2147483647 w 575"/>
                <a:gd name="T5" fmla="*/ 0 h 148"/>
                <a:gd name="T6" fmla="*/ 2147483647 w 575"/>
                <a:gd name="T7" fmla="*/ 0 h 148"/>
                <a:gd name="T8" fmla="*/ 2147483647 w 575"/>
                <a:gd name="T9" fmla="*/ 2147483647 h 148"/>
                <a:gd name="T10" fmla="*/ 2147483647 w 575"/>
                <a:gd name="T11" fmla="*/ 2147483647 h 148"/>
                <a:gd name="T12" fmla="*/ 2147483647 w 575"/>
                <a:gd name="T13" fmla="*/ 2147483647 h 148"/>
                <a:gd name="T14" fmla="*/ 0 w 575"/>
                <a:gd name="T15" fmla="*/ 2147483647 h 148"/>
                <a:gd name="T16" fmla="*/ 2147483647 w 575"/>
                <a:gd name="T17" fmla="*/ 2147483647 h 1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75"/>
                <a:gd name="T28" fmla="*/ 0 h 148"/>
                <a:gd name="T29" fmla="*/ 575 w 575"/>
                <a:gd name="T30" fmla="*/ 148 h 1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75" h="148">
                  <a:moveTo>
                    <a:pt x="51" y="16"/>
                  </a:moveTo>
                  <a:lnTo>
                    <a:pt x="151" y="16"/>
                  </a:lnTo>
                  <a:lnTo>
                    <a:pt x="151" y="0"/>
                  </a:lnTo>
                  <a:lnTo>
                    <a:pt x="575" y="0"/>
                  </a:lnTo>
                  <a:lnTo>
                    <a:pt x="569" y="36"/>
                  </a:lnTo>
                  <a:lnTo>
                    <a:pt x="397" y="105"/>
                  </a:lnTo>
                  <a:lnTo>
                    <a:pt x="381" y="148"/>
                  </a:lnTo>
                  <a:lnTo>
                    <a:pt x="0" y="147"/>
                  </a:lnTo>
                  <a:lnTo>
                    <a:pt x="51" y="16"/>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29" name="Freeform 98">
              <a:extLst>
                <a:ext uri="{FF2B5EF4-FFF2-40B4-BE49-F238E27FC236}">
                  <a16:creationId xmlns:a16="http://schemas.microsoft.com/office/drawing/2014/main" id="{426D590E-3B41-42E2-B67F-917E7D618988}"/>
                </a:ext>
              </a:extLst>
            </p:cNvPr>
            <p:cNvSpPr>
              <a:spLocks/>
            </p:cNvSpPr>
            <p:nvPr/>
          </p:nvSpPr>
          <p:spPr bwMode="auto">
            <a:xfrm>
              <a:off x="7623421" y="4512296"/>
              <a:ext cx="729952" cy="285280"/>
            </a:xfrm>
            <a:custGeom>
              <a:avLst/>
              <a:gdLst>
                <a:gd name="T0" fmla="*/ 2147483647 w 599"/>
                <a:gd name="T1" fmla="*/ 0 h 236"/>
                <a:gd name="T2" fmla="*/ 2147483647 w 599"/>
                <a:gd name="T3" fmla="*/ 0 h 236"/>
                <a:gd name="T4" fmla="*/ 2147483647 w 599"/>
                <a:gd name="T5" fmla="*/ 2147483647 h 236"/>
                <a:gd name="T6" fmla="*/ 2147483647 w 599"/>
                <a:gd name="T7" fmla="*/ 2147483647 h 236"/>
                <a:gd name="T8" fmla="*/ 2147483647 w 599"/>
                <a:gd name="T9" fmla="*/ 2147483647 h 236"/>
                <a:gd name="T10" fmla="*/ 2147483647 w 599"/>
                <a:gd name="T11" fmla="*/ 2147483647 h 236"/>
                <a:gd name="T12" fmla="*/ 2147483647 w 599"/>
                <a:gd name="T13" fmla="*/ 2147483647 h 236"/>
                <a:gd name="T14" fmla="*/ 2147483647 w 599"/>
                <a:gd name="T15" fmla="*/ 2147483647 h 236"/>
                <a:gd name="T16" fmla="*/ 2147483647 w 599"/>
                <a:gd name="T17" fmla="*/ 2147483647 h 236"/>
                <a:gd name="T18" fmla="*/ 2147483647 w 599"/>
                <a:gd name="T19" fmla="*/ 2147483647 h 236"/>
                <a:gd name="T20" fmla="*/ 2147483647 w 599"/>
                <a:gd name="T21" fmla="*/ 2147483647 h 236"/>
                <a:gd name="T22" fmla="*/ 0 w 599"/>
                <a:gd name="T23" fmla="*/ 2147483647 h 236"/>
                <a:gd name="T24" fmla="*/ 2147483647 w 599"/>
                <a:gd name="T25" fmla="*/ 2147483647 h 236"/>
                <a:gd name="T26" fmla="*/ 2147483647 w 599"/>
                <a:gd name="T27" fmla="*/ 2147483647 h 236"/>
                <a:gd name="T28" fmla="*/ 2147483647 w 599"/>
                <a:gd name="T29" fmla="*/ 0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99"/>
                <a:gd name="T46" fmla="*/ 0 h 236"/>
                <a:gd name="T47" fmla="*/ 599 w 599"/>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99" h="236">
                  <a:moveTo>
                    <a:pt x="191" y="0"/>
                  </a:moveTo>
                  <a:lnTo>
                    <a:pt x="569" y="0"/>
                  </a:lnTo>
                  <a:lnTo>
                    <a:pt x="599" y="74"/>
                  </a:lnTo>
                  <a:lnTo>
                    <a:pt x="533" y="145"/>
                  </a:lnTo>
                  <a:lnTo>
                    <a:pt x="438" y="175"/>
                  </a:lnTo>
                  <a:lnTo>
                    <a:pt x="400" y="236"/>
                  </a:lnTo>
                  <a:lnTo>
                    <a:pt x="307" y="135"/>
                  </a:lnTo>
                  <a:lnTo>
                    <a:pt x="233" y="135"/>
                  </a:lnTo>
                  <a:lnTo>
                    <a:pt x="220" y="115"/>
                  </a:lnTo>
                  <a:lnTo>
                    <a:pt x="120" y="115"/>
                  </a:lnTo>
                  <a:lnTo>
                    <a:pt x="87" y="148"/>
                  </a:lnTo>
                  <a:lnTo>
                    <a:pt x="0" y="147"/>
                  </a:lnTo>
                  <a:lnTo>
                    <a:pt x="14" y="106"/>
                  </a:lnTo>
                  <a:lnTo>
                    <a:pt x="184" y="36"/>
                  </a:lnTo>
                  <a:lnTo>
                    <a:pt x="191"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0" name="Freeform 99">
              <a:extLst>
                <a:ext uri="{FF2B5EF4-FFF2-40B4-BE49-F238E27FC236}">
                  <a16:creationId xmlns:a16="http://schemas.microsoft.com/office/drawing/2014/main" id="{213F486C-BA93-47BE-968C-675932031B6A}"/>
                </a:ext>
              </a:extLst>
            </p:cNvPr>
            <p:cNvSpPr>
              <a:spLocks/>
            </p:cNvSpPr>
            <p:nvPr/>
          </p:nvSpPr>
          <p:spPr bwMode="auto">
            <a:xfrm>
              <a:off x="7713691" y="4653296"/>
              <a:ext cx="396882" cy="339386"/>
            </a:xfrm>
            <a:custGeom>
              <a:avLst/>
              <a:gdLst>
                <a:gd name="T0" fmla="*/ 2147483647 w 327"/>
                <a:gd name="T1" fmla="*/ 2147483647 h 283"/>
                <a:gd name="T2" fmla="*/ 2147483647 w 327"/>
                <a:gd name="T3" fmla="*/ 0 h 283"/>
                <a:gd name="T4" fmla="*/ 2147483647 w 327"/>
                <a:gd name="T5" fmla="*/ 0 h 283"/>
                <a:gd name="T6" fmla="*/ 2147483647 w 327"/>
                <a:gd name="T7" fmla="*/ 2147483647 h 283"/>
                <a:gd name="T8" fmla="*/ 2147483647 w 327"/>
                <a:gd name="T9" fmla="*/ 2147483647 h 283"/>
                <a:gd name="T10" fmla="*/ 2147483647 w 327"/>
                <a:gd name="T11" fmla="*/ 2147483647 h 283"/>
                <a:gd name="T12" fmla="*/ 2147483647 w 327"/>
                <a:gd name="T13" fmla="*/ 2147483647 h 283"/>
                <a:gd name="T14" fmla="*/ 2147483647 w 327"/>
                <a:gd name="T15" fmla="*/ 2147483647 h 283"/>
                <a:gd name="T16" fmla="*/ 2147483647 w 327"/>
                <a:gd name="T17" fmla="*/ 2147483647 h 283"/>
                <a:gd name="T18" fmla="*/ 2147483647 w 327"/>
                <a:gd name="T19" fmla="*/ 2147483647 h 283"/>
                <a:gd name="T20" fmla="*/ 0 w 327"/>
                <a:gd name="T21" fmla="*/ 2147483647 h 283"/>
                <a:gd name="T22" fmla="*/ 2147483647 w 327"/>
                <a:gd name="T23" fmla="*/ 2147483647 h 28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7"/>
                <a:gd name="T37" fmla="*/ 0 h 283"/>
                <a:gd name="T38" fmla="*/ 327 w 327"/>
                <a:gd name="T39" fmla="*/ 283 h 28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7" h="283">
                  <a:moveTo>
                    <a:pt x="13" y="34"/>
                  </a:moveTo>
                  <a:lnTo>
                    <a:pt x="47" y="0"/>
                  </a:lnTo>
                  <a:lnTo>
                    <a:pt x="147" y="0"/>
                  </a:lnTo>
                  <a:lnTo>
                    <a:pt x="158" y="20"/>
                  </a:lnTo>
                  <a:lnTo>
                    <a:pt x="234" y="20"/>
                  </a:lnTo>
                  <a:lnTo>
                    <a:pt x="327" y="121"/>
                  </a:lnTo>
                  <a:lnTo>
                    <a:pt x="242" y="210"/>
                  </a:lnTo>
                  <a:lnTo>
                    <a:pt x="178" y="232"/>
                  </a:lnTo>
                  <a:lnTo>
                    <a:pt x="170" y="283"/>
                  </a:lnTo>
                  <a:lnTo>
                    <a:pt x="137" y="224"/>
                  </a:lnTo>
                  <a:lnTo>
                    <a:pt x="0" y="62"/>
                  </a:lnTo>
                  <a:lnTo>
                    <a:pt x="13" y="34"/>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1" name="Freeform 100">
              <a:extLst>
                <a:ext uri="{FF2B5EF4-FFF2-40B4-BE49-F238E27FC236}">
                  <a16:creationId xmlns:a16="http://schemas.microsoft.com/office/drawing/2014/main" id="{84D69168-DDDA-475F-B2B7-F9879B7FD9F2}"/>
                </a:ext>
              </a:extLst>
            </p:cNvPr>
            <p:cNvSpPr>
              <a:spLocks/>
            </p:cNvSpPr>
            <p:nvPr/>
          </p:nvSpPr>
          <p:spPr bwMode="auto">
            <a:xfrm>
              <a:off x="7539376" y="4691007"/>
              <a:ext cx="381319" cy="436117"/>
            </a:xfrm>
            <a:custGeom>
              <a:avLst/>
              <a:gdLst>
                <a:gd name="T0" fmla="*/ 0 w 313"/>
                <a:gd name="T1" fmla="*/ 0 h 360"/>
                <a:gd name="T2" fmla="*/ 2147483647 w 313"/>
                <a:gd name="T3" fmla="*/ 0 h 360"/>
                <a:gd name="T4" fmla="*/ 2147483647 w 313"/>
                <a:gd name="T5" fmla="*/ 2147483647 h 360"/>
                <a:gd name="T6" fmla="*/ 2147483647 w 313"/>
                <a:gd name="T7" fmla="*/ 2147483647 h 360"/>
                <a:gd name="T8" fmla="*/ 2147483647 w 313"/>
                <a:gd name="T9" fmla="*/ 2147483647 h 360"/>
                <a:gd name="T10" fmla="*/ 2147483647 w 313"/>
                <a:gd name="T11" fmla="*/ 2147483647 h 360"/>
                <a:gd name="T12" fmla="*/ 2147483647 w 313"/>
                <a:gd name="T13" fmla="*/ 2147483647 h 360"/>
                <a:gd name="T14" fmla="*/ 2147483647 w 313"/>
                <a:gd name="T15" fmla="*/ 2147483647 h 360"/>
                <a:gd name="T16" fmla="*/ 2147483647 w 313"/>
                <a:gd name="T17" fmla="*/ 2147483647 h 360"/>
                <a:gd name="T18" fmla="*/ 2147483647 w 313"/>
                <a:gd name="T19" fmla="*/ 2147483647 h 360"/>
                <a:gd name="T20" fmla="*/ 0 w 313"/>
                <a:gd name="T21" fmla="*/ 0 h 3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13"/>
                <a:gd name="T34" fmla="*/ 0 h 360"/>
                <a:gd name="T35" fmla="*/ 313 w 313"/>
                <a:gd name="T36" fmla="*/ 360 h 3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13" h="360">
                  <a:moveTo>
                    <a:pt x="0" y="0"/>
                  </a:moveTo>
                  <a:lnTo>
                    <a:pt x="157" y="0"/>
                  </a:lnTo>
                  <a:lnTo>
                    <a:pt x="144" y="27"/>
                  </a:lnTo>
                  <a:lnTo>
                    <a:pt x="280" y="191"/>
                  </a:lnTo>
                  <a:lnTo>
                    <a:pt x="313" y="250"/>
                  </a:lnTo>
                  <a:lnTo>
                    <a:pt x="277" y="359"/>
                  </a:lnTo>
                  <a:lnTo>
                    <a:pt x="55" y="360"/>
                  </a:lnTo>
                  <a:lnTo>
                    <a:pt x="31" y="312"/>
                  </a:lnTo>
                  <a:lnTo>
                    <a:pt x="20" y="256"/>
                  </a:lnTo>
                  <a:lnTo>
                    <a:pt x="42" y="225"/>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2" name="Freeform 101">
              <a:extLst>
                <a:ext uri="{FF2B5EF4-FFF2-40B4-BE49-F238E27FC236}">
                  <a16:creationId xmlns:a16="http://schemas.microsoft.com/office/drawing/2014/main" id="{E99CEEBE-9796-4F04-B3BF-02ED973471E3}"/>
                </a:ext>
              </a:extLst>
            </p:cNvPr>
            <p:cNvSpPr>
              <a:spLocks/>
            </p:cNvSpPr>
            <p:nvPr/>
          </p:nvSpPr>
          <p:spPr bwMode="auto">
            <a:xfrm>
              <a:off x="7064673" y="4691007"/>
              <a:ext cx="277039" cy="486943"/>
            </a:xfrm>
            <a:custGeom>
              <a:avLst/>
              <a:gdLst>
                <a:gd name="T0" fmla="*/ 2147483647 w 227"/>
                <a:gd name="T1" fmla="*/ 0 h 401"/>
                <a:gd name="T2" fmla="*/ 2147483647 w 227"/>
                <a:gd name="T3" fmla="*/ 0 h 401"/>
                <a:gd name="T4" fmla="*/ 2147483647 w 227"/>
                <a:gd name="T5" fmla="*/ 2147483647 h 401"/>
                <a:gd name="T6" fmla="*/ 2147483647 w 227"/>
                <a:gd name="T7" fmla="*/ 2147483647 h 401"/>
                <a:gd name="T8" fmla="*/ 2147483647 w 227"/>
                <a:gd name="T9" fmla="*/ 2147483647 h 401"/>
                <a:gd name="T10" fmla="*/ 2147483647 w 227"/>
                <a:gd name="T11" fmla="*/ 2147483647 h 401"/>
                <a:gd name="T12" fmla="*/ 0 w 227"/>
                <a:gd name="T13" fmla="*/ 2147483647 h 401"/>
                <a:gd name="T14" fmla="*/ 2147483647 w 227"/>
                <a:gd name="T15" fmla="*/ 2147483647 h 401"/>
                <a:gd name="T16" fmla="*/ 2147483647 w 227"/>
                <a:gd name="T17" fmla="*/ 2147483647 h 401"/>
                <a:gd name="T18" fmla="*/ 2147483647 w 227"/>
                <a:gd name="T19" fmla="*/ 2147483647 h 401"/>
                <a:gd name="T20" fmla="*/ 2147483647 w 227"/>
                <a:gd name="T21" fmla="*/ 0 h 40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7"/>
                <a:gd name="T34" fmla="*/ 0 h 401"/>
                <a:gd name="T35" fmla="*/ 227 w 227"/>
                <a:gd name="T36" fmla="*/ 401 h 40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7" h="401">
                  <a:moveTo>
                    <a:pt x="76" y="0"/>
                  </a:moveTo>
                  <a:lnTo>
                    <a:pt x="227" y="0"/>
                  </a:lnTo>
                  <a:lnTo>
                    <a:pt x="178" y="267"/>
                  </a:lnTo>
                  <a:lnTo>
                    <a:pt x="176" y="371"/>
                  </a:lnTo>
                  <a:lnTo>
                    <a:pt x="129" y="401"/>
                  </a:lnTo>
                  <a:lnTo>
                    <a:pt x="105" y="332"/>
                  </a:lnTo>
                  <a:lnTo>
                    <a:pt x="0" y="332"/>
                  </a:lnTo>
                  <a:lnTo>
                    <a:pt x="33" y="217"/>
                  </a:lnTo>
                  <a:lnTo>
                    <a:pt x="1" y="157"/>
                  </a:lnTo>
                  <a:lnTo>
                    <a:pt x="31" y="60"/>
                  </a:lnTo>
                  <a:lnTo>
                    <a:pt x="76"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3" name="Freeform 102">
              <a:extLst>
                <a:ext uri="{FF2B5EF4-FFF2-40B4-BE49-F238E27FC236}">
                  <a16:creationId xmlns:a16="http://schemas.microsoft.com/office/drawing/2014/main" id="{702DD631-23E6-426F-A7AD-F868A6CA0E39}"/>
                </a:ext>
              </a:extLst>
            </p:cNvPr>
            <p:cNvSpPr>
              <a:spLocks/>
            </p:cNvSpPr>
            <p:nvPr/>
          </p:nvSpPr>
          <p:spPr bwMode="auto">
            <a:xfrm>
              <a:off x="7357276" y="5069739"/>
              <a:ext cx="664583" cy="575480"/>
            </a:xfrm>
            <a:custGeom>
              <a:avLst/>
              <a:gdLst>
                <a:gd name="T0" fmla="*/ 2147483647 w 547"/>
                <a:gd name="T1" fmla="*/ 0 h 478"/>
                <a:gd name="T2" fmla="*/ 2147483647 w 547"/>
                <a:gd name="T3" fmla="*/ 0 h 478"/>
                <a:gd name="T4" fmla="*/ 2147483647 w 547"/>
                <a:gd name="T5" fmla="*/ 2147483647 h 478"/>
                <a:gd name="T6" fmla="*/ 2147483647 w 547"/>
                <a:gd name="T7" fmla="*/ 2147483647 h 478"/>
                <a:gd name="T8" fmla="*/ 2147483647 w 547"/>
                <a:gd name="T9" fmla="*/ 2147483647 h 478"/>
                <a:gd name="T10" fmla="*/ 2147483647 w 547"/>
                <a:gd name="T11" fmla="*/ 2147483647 h 478"/>
                <a:gd name="T12" fmla="*/ 2147483647 w 547"/>
                <a:gd name="T13" fmla="*/ 2147483647 h 478"/>
                <a:gd name="T14" fmla="*/ 2147483647 w 547"/>
                <a:gd name="T15" fmla="*/ 2147483647 h 478"/>
                <a:gd name="T16" fmla="*/ 2147483647 w 547"/>
                <a:gd name="T17" fmla="*/ 2147483647 h 478"/>
                <a:gd name="T18" fmla="*/ 2147483647 w 547"/>
                <a:gd name="T19" fmla="*/ 2147483647 h 478"/>
                <a:gd name="T20" fmla="*/ 2147483647 w 547"/>
                <a:gd name="T21" fmla="*/ 2147483647 h 478"/>
                <a:gd name="T22" fmla="*/ 2147483647 w 547"/>
                <a:gd name="T23" fmla="*/ 2147483647 h 478"/>
                <a:gd name="T24" fmla="*/ 2147483647 w 547"/>
                <a:gd name="T25" fmla="*/ 2147483647 h 478"/>
                <a:gd name="T26" fmla="*/ 2147483647 w 547"/>
                <a:gd name="T27" fmla="*/ 2147483647 h 478"/>
                <a:gd name="T28" fmla="*/ 2147483647 w 547"/>
                <a:gd name="T29" fmla="*/ 2147483647 h 478"/>
                <a:gd name="T30" fmla="*/ 2147483647 w 547"/>
                <a:gd name="T31" fmla="*/ 2147483647 h 478"/>
                <a:gd name="T32" fmla="*/ 2147483647 w 547"/>
                <a:gd name="T33" fmla="*/ 2147483647 h 478"/>
                <a:gd name="T34" fmla="*/ 0 w 547"/>
                <a:gd name="T35" fmla="*/ 2147483647 h 478"/>
                <a:gd name="T36" fmla="*/ 2147483647 w 547"/>
                <a:gd name="T37" fmla="*/ 0 h 47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47"/>
                <a:gd name="T58" fmla="*/ 0 h 478"/>
                <a:gd name="T59" fmla="*/ 547 w 547"/>
                <a:gd name="T60" fmla="*/ 478 h 47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47" h="478">
                  <a:moveTo>
                    <a:pt x="2" y="0"/>
                  </a:moveTo>
                  <a:lnTo>
                    <a:pt x="182" y="0"/>
                  </a:lnTo>
                  <a:lnTo>
                    <a:pt x="206" y="48"/>
                  </a:lnTo>
                  <a:lnTo>
                    <a:pt x="424" y="48"/>
                  </a:lnTo>
                  <a:lnTo>
                    <a:pt x="430" y="90"/>
                  </a:lnTo>
                  <a:lnTo>
                    <a:pt x="507" y="229"/>
                  </a:lnTo>
                  <a:lnTo>
                    <a:pt x="537" y="330"/>
                  </a:lnTo>
                  <a:lnTo>
                    <a:pt x="547" y="400"/>
                  </a:lnTo>
                  <a:lnTo>
                    <a:pt x="471" y="472"/>
                  </a:lnTo>
                  <a:lnTo>
                    <a:pt x="408" y="478"/>
                  </a:lnTo>
                  <a:lnTo>
                    <a:pt x="390" y="332"/>
                  </a:lnTo>
                  <a:lnTo>
                    <a:pt x="370" y="334"/>
                  </a:lnTo>
                  <a:lnTo>
                    <a:pt x="308" y="246"/>
                  </a:lnTo>
                  <a:lnTo>
                    <a:pt x="322" y="173"/>
                  </a:lnTo>
                  <a:lnTo>
                    <a:pt x="252" y="94"/>
                  </a:lnTo>
                  <a:lnTo>
                    <a:pt x="160" y="117"/>
                  </a:lnTo>
                  <a:lnTo>
                    <a:pt x="89" y="54"/>
                  </a:lnTo>
                  <a:lnTo>
                    <a:pt x="0" y="52"/>
                  </a:lnTo>
                  <a:lnTo>
                    <a:pt x="2" y="0"/>
                  </a:lnTo>
                  <a:close/>
                </a:path>
              </a:pathLst>
            </a:custGeom>
            <a:solidFill>
              <a:srgbClr val="00B0F0"/>
            </a:solid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4" name="Freeform 103">
              <a:extLst>
                <a:ext uri="{FF2B5EF4-FFF2-40B4-BE49-F238E27FC236}">
                  <a16:creationId xmlns:a16="http://schemas.microsoft.com/office/drawing/2014/main" id="{EE8FC563-BC04-448F-AC9C-8B609BEC9DDC}"/>
                </a:ext>
              </a:extLst>
            </p:cNvPr>
            <p:cNvSpPr>
              <a:spLocks/>
            </p:cNvSpPr>
            <p:nvPr/>
          </p:nvSpPr>
          <p:spPr bwMode="auto">
            <a:xfrm>
              <a:off x="7279455" y="4691004"/>
              <a:ext cx="309725" cy="450874"/>
            </a:xfrm>
            <a:custGeom>
              <a:avLst/>
              <a:gdLst>
                <a:gd name="T0" fmla="*/ 2147483647 w 255"/>
                <a:gd name="T1" fmla="*/ 0 h 371"/>
                <a:gd name="T2" fmla="*/ 2147483647 w 255"/>
                <a:gd name="T3" fmla="*/ 0 h 371"/>
                <a:gd name="T4" fmla="*/ 2147483647 w 255"/>
                <a:gd name="T5" fmla="*/ 2147483647 h 371"/>
                <a:gd name="T6" fmla="*/ 2147483647 w 255"/>
                <a:gd name="T7" fmla="*/ 2147483647 h 371"/>
                <a:gd name="T8" fmla="*/ 2147483647 w 255"/>
                <a:gd name="T9" fmla="*/ 2147483647 h 371"/>
                <a:gd name="T10" fmla="*/ 2147483647 w 255"/>
                <a:gd name="T11" fmla="*/ 2147483647 h 371"/>
                <a:gd name="T12" fmla="*/ 2147483647 w 255"/>
                <a:gd name="T13" fmla="*/ 2147483647 h 371"/>
                <a:gd name="T14" fmla="*/ 0 w 255"/>
                <a:gd name="T15" fmla="*/ 2147483647 h 371"/>
                <a:gd name="T16" fmla="*/ 2147483647 w 255"/>
                <a:gd name="T17" fmla="*/ 2147483647 h 371"/>
                <a:gd name="T18" fmla="*/ 2147483647 w 255"/>
                <a:gd name="T19" fmla="*/ 0 h 37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5"/>
                <a:gd name="T31" fmla="*/ 0 h 371"/>
                <a:gd name="T32" fmla="*/ 255 w 255"/>
                <a:gd name="T33" fmla="*/ 371 h 37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5" h="371">
                  <a:moveTo>
                    <a:pt x="52" y="0"/>
                  </a:moveTo>
                  <a:lnTo>
                    <a:pt x="212" y="0"/>
                  </a:lnTo>
                  <a:lnTo>
                    <a:pt x="255" y="227"/>
                  </a:lnTo>
                  <a:lnTo>
                    <a:pt x="234" y="257"/>
                  </a:lnTo>
                  <a:lnTo>
                    <a:pt x="244" y="310"/>
                  </a:lnTo>
                  <a:lnTo>
                    <a:pt x="66" y="310"/>
                  </a:lnTo>
                  <a:lnTo>
                    <a:pt x="63" y="362"/>
                  </a:lnTo>
                  <a:lnTo>
                    <a:pt x="0" y="371"/>
                  </a:lnTo>
                  <a:lnTo>
                    <a:pt x="2" y="267"/>
                  </a:lnTo>
                  <a:lnTo>
                    <a:pt x="52"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5" name="Freeform 104">
              <a:extLst>
                <a:ext uri="{FF2B5EF4-FFF2-40B4-BE49-F238E27FC236}">
                  <a16:creationId xmlns:a16="http://schemas.microsoft.com/office/drawing/2014/main" id="{FBA98F3A-818F-4875-848B-56CB97A730B0}"/>
                </a:ext>
              </a:extLst>
            </p:cNvPr>
            <p:cNvSpPr>
              <a:spLocks/>
            </p:cNvSpPr>
            <p:nvPr/>
          </p:nvSpPr>
          <p:spPr bwMode="auto">
            <a:xfrm>
              <a:off x="6846775" y="4874632"/>
              <a:ext cx="407778" cy="386932"/>
            </a:xfrm>
            <a:custGeom>
              <a:avLst/>
              <a:gdLst>
                <a:gd name="T0" fmla="*/ 2147483647 w 334"/>
                <a:gd name="T1" fmla="*/ 0 h 322"/>
                <a:gd name="T2" fmla="*/ 2147483647 w 334"/>
                <a:gd name="T3" fmla="*/ 0 h 322"/>
                <a:gd name="T4" fmla="*/ 2147483647 w 334"/>
                <a:gd name="T5" fmla="*/ 2147483647 h 322"/>
                <a:gd name="T6" fmla="*/ 2147483647 w 334"/>
                <a:gd name="T7" fmla="*/ 2147483647 h 322"/>
                <a:gd name="T8" fmla="*/ 2147483647 w 334"/>
                <a:gd name="T9" fmla="*/ 2147483647 h 322"/>
                <a:gd name="T10" fmla="*/ 2147483647 w 334"/>
                <a:gd name="T11" fmla="*/ 2147483647 h 322"/>
                <a:gd name="T12" fmla="*/ 2147483647 w 334"/>
                <a:gd name="T13" fmla="*/ 2147483647 h 322"/>
                <a:gd name="T14" fmla="*/ 2147483647 w 334"/>
                <a:gd name="T15" fmla="*/ 2147483647 h 322"/>
                <a:gd name="T16" fmla="*/ 2147483647 w 334"/>
                <a:gd name="T17" fmla="*/ 2147483647 h 322"/>
                <a:gd name="T18" fmla="*/ 2147483647 w 334"/>
                <a:gd name="T19" fmla="*/ 2147483647 h 322"/>
                <a:gd name="T20" fmla="*/ 0 w 334"/>
                <a:gd name="T21" fmla="*/ 2147483647 h 322"/>
                <a:gd name="T22" fmla="*/ 2147483647 w 334"/>
                <a:gd name="T23" fmla="*/ 0 h 3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34"/>
                <a:gd name="T37" fmla="*/ 0 h 322"/>
                <a:gd name="T38" fmla="*/ 334 w 334"/>
                <a:gd name="T39" fmla="*/ 322 h 3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34" h="322">
                  <a:moveTo>
                    <a:pt x="3" y="0"/>
                  </a:moveTo>
                  <a:lnTo>
                    <a:pt x="182" y="0"/>
                  </a:lnTo>
                  <a:lnTo>
                    <a:pt x="213" y="69"/>
                  </a:lnTo>
                  <a:lnTo>
                    <a:pt x="180" y="178"/>
                  </a:lnTo>
                  <a:lnTo>
                    <a:pt x="285" y="178"/>
                  </a:lnTo>
                  <a:lnTo>
                    <a:pt x="309" y="249"/>
                  </a:lnTo>
                  <a:lnTo>
                    <a:pt x="334" y="322"/>
                  </a:lnTo>
                  <a:lnTo>
                    <a:pt x="193" y="314"/>
                  </a:lnTo>
                  <a:lnTo>
                    <a:pt x="23" y="250"/>
                  </a:lnTo>
                  <a:lnTo>
                    <a:pt x="43" y="200"/>
                  </a:lnTo>
                  <a:lnTo>
                    <a:pt x="0" y="99"/>
                  </a:lnTo>
                  <a:lnTo>
                    <a:pt x="3"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6" name="Freeform 105">
              <a:extLst>
                <a:ext uri="{FF2B5EF4-FFF2-40B4-BE49-F238E27FC236}">
                  <a16:creationId xmlns:a16="http://schemas.microsoft.com/office/drawing/2014/main" id="{EFD27AA2-6C6B-4B70-B141-83DD6CC05A01}"/>
                </a:ext>
              </a:extLst>
            </p:cNvPr>
            <p:cNvSpPr>
              <a:spLocks/>
            </p:cNvSpPr>
            <p:nvPr/>
          </p:nvSpPr>
          <p:spPr bwMode="auto">
            <a:xfrm>
              <a:off x="6102816" y="4468027"/>
              <a:ext cx="708164" cy="354142"/>
            </a:xfrm>
            <a:custGeom>
              <a:avLst/>
              <a:gdLst>
                <a:gd name="T0" fmla="*/ 0 w 583"/>
                <a:gd name="T1" fmla="*/ 0 h 294"/>
                <a:gd name="T2" fmla="*/ 2147483647 w 583"/>
                <a:gd name="T3" fmla="*/ 0 h 294"/>
                <a:gd name="T4" fmla="*/ 2147483647 w 583"/>
                <a:gd name="T5" fmla="*/ 2147483647 h 294"/>
                <a:gd name="T6" fmla="*/ 2147483647 w 583"/>
                <a:gd name="T7" fmla="*/ 2147483647 h 294"/>
                <a:gd name="T8" fmla="*/ 2147483647 w 583"/>
                <a:gd name="T9" fmla="*/ 2147483647 h 294"/>
                <a:gd name="T10" fmla="*/ 2147483647 w 583"/>
                <a:gd name="T11" fmla="*/ 2147483647 h 294"/>
                <a:gd name="T12" fmla="*/ 2147483647 w 583"/>
                <a:gd name="T13" fmla="*/ 2147483647 h 294"/>
                <a:gd name="T14" fmla="*/ 2147483647 w 583"/>
                <a:gd name="T15" fmla="*/ 2147483647 h 294"/>
                <a:gd name="T16" fmla="*/ 2147483647 w 583"/>
                <a:gd name="T17" fmla="*/ 2147483647 h 294"/>
                <a:gd name="T18" fmla="*/ 0 w 583"/>
                <a:gd name="T19" fmla="*/ 2147483647 h 294"/>
                <a:gd name="T20" fmla="*/ 0 w 583"/>
                <a:gd name="T21" fmla="*/ 0 h 29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83"/>
                <a:gd name="T34" fmla="*/ 0 h 294"/>
                <a:gd name="T35" fmla="*/ 583 w 583"/>
                <a:gd name="T36" fmla="*/ 294 h 29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83" h="294">
                  <a:moveTo>
                    <a:pt x="0" y="0"/>
                  </a:moveTo>
                  <a:lnTo>
                    <a:pt x="554" y="0"/>
                  </a:lnTo>
                  <a:lnTo>
                    <a:pt x="571" y="43"/>
                  </a:lnTo>
                  <a:lnTo>
                    <a:pt x="581" y="105"/>
                  </a:lnTo>
                  <a:lnTo>
                    <a:pt x="583" y="294"/>
                  </a:lnTo>
                  <a:lnTo>
                    <a:pt x="482" y="273"/>
                  </a:lnTo>
                  <a:lnTo>
                    <a:pt x="440" y="281"/>
                  </a:lnTo>
                  <a:lnTo>
                    <a:pt x="197" y="231"/>
                  </a:lnTo>
                  <a:lnTo>
                    <a:pt x="197" y="88"/>
                  </a:lnTo>
                  <a:lnTo>
                    <a:pt x="0" y="86"/>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7" name="Freeform 106">
              <a:extLst>
                <a:ext uri="{FF2B5EF4-FFF2-40B4-BE49-F238E27FC236}">
                  <a16:creationId xmlns:a16="http://schemas.microsoft.com/office/drawing/2014/main" id="{C3FD8B47-86AF-4E0E-9664-6B9DBC0B3882}"/>
                </a:ext>
              </a:extLst>
            </p:cNvPr>
            <p:cNvSpPr>
              <a:spLocks/>
            </p:cNvSpPr>
            <p:nvPr/>
          </p:nvSpPr>
          <p:spPr bwMode="auto">
            <a:xfrm>
              <a:off x="5626556" y="4468030"/>
              <a:ext cx="474703" cy="580397"/>
            </a:xfrm>
            <a:custGeom>
              <a:avLst/>
              <a:gdLst>
                <a:gd name="T0" fmla="*/ 0 w 390"/>
                <a:gd name="T1" fmla="*/ 0 h 482"/>
                <a:gd name="T2" fmla="*/ 2147483647 w 390"/>
                <a:gd name="T3" fmla="*/ 0 h 482"/>
                <a:gd name="T4" fmla="*/ 2147483647 w 390"/>
                <a:gd name="T5" fmla="*/ 2147483647 h 482"/>
                <a:gd name="T6" fmla="*/ 2147483647 w 390"/>
                <a:gd name="T7" fmla="*/ 2147483647 h 482"/>
                <a:gd name="T8" fmla="*/ 2147483647 w 390"/>
                <a:gd name="T9" fmla="*/ 2147483647 h 482"/>
                <a:gd name="T10" fmla="*/ 2147483647 w 390"/>
                <a:gd name="T11" fmla="*/ 2147483647 h 482"/>
                <a:gd name="T12" fmla="*/ 2147483647 w 390"/>
                <a:gd name="T13" fmla="*/ 2147483647 h 482"/>
                <a:gd name="T14" fmla="*/ 0 w 390"/>
                <a:gd name="T15" fmla="*/ 0 h 482"/>
                <a:gd name="T16" fmla="*/ 0 60000 65536"/>
                <a:gd name="T17" fmla="*/ 0 60000 65536"/>
                <a:gd name="T18" fmla="*/ 0 60000 65536"/>
                <a:gd name="T19" fmla="*/ 0 60000 65536"/>
                <a:gd name="T20" fmla="*/ 0 60000 65536"/>
                <a:gd name="T21" fmla="*/ 0 60000 65536"/>
                <a:gd name="T22" fmla="*/ 0 60000 65536"/>
                <a:gd name="T23" fmla="*/ 0 60000 65536"/>
                <a:gd name="T24" fmla="*/ 0 w 390"/>
                <a:gd name="T25" fmla="*/ 0 h 482"/>
                <a:gd name="T26" fmla="*/ 390 w 390"/>
                <a:gd name="T27" fmla="*/ 482 h 4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90" h="482">
                  <a:moveTo>
                    <a:pt x="0" y="0"/>
                  </a:moveTo>
                  <a:lnTo>
                    <a:pt x="390" y="0"/>
                  </a:lnTo>
                  <a:lnTo>
                    <a:pt x="390" y="415"/>
                  </a:lnTo>
                  <a:lnTo>
                    <a:pt x="137" y="415"/>
                  </a:lnTo>
                  <a:lnTo>
                    <a:pt x="66" y="415"/>
                  </a:lnTo>
                  <a:lnTo>
                    <a:pt x="66" y="482"/>
                  </a:lnTo>
                  <a:lnTo>
                    <a:pt x="2" y="482"/>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8" name="Freeform 107">
              <a:extLst>
                <a:ext uri="{FF2B5EF4-FFF2-40B4-BE49-F238E27FC236}">
                  <a16:creationId xmlns:a16="http://schemas.microsoft.com/office/drawing/2014/main" id="{90BA1FAD-6D80-4E8F-9C40-5B682BDE8946}"/>
                </a:ext>
              </a:extLst>
            </p:cNvPr>
            <p:cNvSpPr>
              <a:spLocks/>
            </p:cNvSpPr>
            <p:nvPr/>
          </p:nvSpPr>
          <p:spPr bwMode="auto">
            <a:xfrm>
              <a:off x="5796205" y="4566400"/>
              <a:ext cx="1108158" cy="968968"/>
            </a:xfrm>
            <a:custGeom>
              <a:avLst/>
              <a:gdLst>
                <a:gd name="T0" fmla="*/ 2147483647 w 910"/>
                <a:gd name="T1" fmla="*/ 0 h 802"/>
                <a:gd name="T2" fmla="*/ 2147483647 w 910"/>
                <a:gd name="T3" fmla="*/ 0 h 802"/>
                <a:gd name="T4" fmla="*/ 2147483647 w 910"/>
                <a:gd name="T5" fmla="*/ 2147483647 h 802"/>
                <a:gd name="T6" fmla="*/ 2147483647 w 910"/>
                <a:gd name="T7" fmla="*/ 2147483647 h 802"/>
                <a:gd name="T8" fmla="*/ 2147483647 w 910"/>
                <a:gd name="T9" fmla="*/ 2147483647 h 802"/>
                <a:gd name="T10" fmla="*/ 2147483647 w 910"/>
                <a:gd name="T11" fmla="*/ 2147483647 h 802"/>
                <a:gd name="T12" fmla="*/ 2147483647 w 910"/>
                <a:gd name="T13" fmla="*/ 2147483647 h 802"/>
                <a:gd name="T14" fmla="*/ 2147483647 w 910"/>
                <a:gd name="T15" fmla="*/ 2147483647 h 802"/>
                <a:gd name="T16" fmla="*/ 2147483647 w 910"/>
                <a:gd name="T17" fmla="*/ 2147483647 h 802"/>
                <a:gd name="T18" fmla="*/ 2147483647 w 910"/>
                <a:gd name="T19" fmla="*/ 2147483647 h 802"/>
                <a:gd name="T20" fmla="*/ 2147483647 w 910"/>
                <a:gd name="T21" fmla="*/ 2147483647 h 802"/>
                <a:gd name="T22" fmla="*/ 2147483647 w 910"/>
                <a:gd name="T23" fmla="*/ 2147483647 h 802"/>
                <a:gd name="T24" fmla="*/ 2147483647 w 910"/>
                <a:gd name="T25" fmla="*/ 2147483647 h 802"/>
                <a:gd name="T26" fmla="*/ 2147483647 w 910"/>
                <a:gd name="T27" fmla="*/ 2147483647 h 802"/>
                <a:gd name="T28" fmla="*/ 2147483647 w 910"/>
                <a:gd name="T29" fmla="*/ 2147483647 h 802"/>
                <a:gd name="T30" fmla="*/ 2147483647 w 910"/>
                <a:gd name="T31" fmla="*/ 2147483647 h 802"/>
                <a:gd name="T32" fmla="*/ 2147483647 w 910"/>
                <a:gd name="T33" fmla="*/ 2147483647 h 802"/>
                <a:gd name="T34" fmla="*/ 2147483647 w 910"/>
                <a:gd name="T35" fmla="*/ 2147483647 h 802"/>
                <a:gd name="T36" fmla="*/ 2147483647 w 910"/>
                <a:gd name="T37" fmla="*/ 2147483647 h 802"/>
                <a:gd name="T38" fmla="*/ 2147483647 w 910"/>
                <a:gd name="T39" fmla="*/ 2147483647 h 802"/>
                <a:gd name="T40" fmla="*/ 0 w 910"/>
                <a:gd name="T41" fmla="*/ 2147483647 h 802"/>
                <a:gd name="T42" fmla="*/ 2147483647 w 910"/>
                <a:gd name="T43" fmla="*/ 2147483647 h 802"/>
                <a:gd name="T44" fmla="*/ 2147483647 w 910"/>
                <a:gd name="T45" fmla="*/ 0 h 80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910"/>
                <a:gd name="T70" fmla="*/ 0 h 802"/>
                <a:gd name="T71" fmla="*/ 910 w 910"/>
                <a:gd name="T72" fmla="*/ 802 h 80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910" h="802">
                  <a:moveTo>
                    <a:pt x="252" y="0"/>
                  </a:moveTo>
                  <a:lnTo>
                    <a:pt x="449" y="0"/>
                  </a:lnTo>
                  <a:lnTo>
                    <a:pt x="449" y="143"/>
                  </a:lnTo>
                  <a:lnTo>
                    <a:pt x="692" y="194"/>
                  </a:lnTo>
                  <a:lnTo>
                    <a:pt x="732" y="188"/>
                  </a:lnTo>
                  <a:lnTo>
                    <a:pt x="836" y="209"/>
                  </a:lnTo>
                  <a:lnTo>
                    <a:pt x="868" y="218"/>
                  </a:lnTo>
                  <a:lnTo>
                    <a:pt x="865" y="356"/>
                  </a:lnTo>
                  <a:lnTo>
                    <a:pt x="910" y="455"/>
                  </a:lnTo>
                  <a:lnTo>
                    <a:pt x="890" y="505"/>
                  </a:lnTo>
                  <a:lnTo>
                    <a:pt x="798" y="529"/>
                  </a:lnTo>
                  <a:lnTo>
                    <a:pt x="672" y="632"/>
                  </a:lnTo>
                  <a:lnTo>
                    <a:pt x="641" y="714"/>
                  </a:lnTo>
                  <a:lnTo>
                    <a:pt x="657" y="802"/>
                  </a:lnTo>
                  <a:lnTo>
                    <a:pt x="495" y="743"/>
                  </a:lnTo>
                  <a:lnTo>
                    <a:pt x="389" y="567"/>
                  </a:lnTo>
                  <a:lnTo>
                    <a:pt x="306" y="541"/>
                  </a:lnTo>
                  <a:lnTo>
                    <a:pt x="260" y="589"/>
                  </a:lnTo>
                  <a:lnTo>
                    <a:pt x="195" y="551"/>
                  </a:lnTo>
                  <a:lnTo>
                    <a:pt x="135" y="442"/>
                  </a:lnTo>
                  <a:lnTo>
                    <a:pt x="0" y="329"/>
                  </a:lnTo>
                  <a:lnTo>
                    <a:pt x="252" y="329"/>
                  </a:lnTo>
                  <a:lnTo>
                    <a:pt x="252" y="0"/>
                  </a:lnTo>
                  <a:close/>
                </a:path>
              </a:pathLst>
            </a:custGeom>
            <a:solidFill>
              <a:srgbClr val="00B0F0"/>
            </a:solid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39" name="Freeform 108">
              <a:extLst>
                <a:ext uri="{FF2B5EF4-FFF2-40B4-BE49-F238E27FC236}">
                  <a16:creationId xmlns:a16="http://schemas.microsoft.com/office/drawing/2014/main" id="{D0288F3A-FCB7-4DE5-AB2A-04B1B3E77366}"/>
                </a:ext>
              </a:extLst>
            </p:cNvPr>
            <p:cNvSpPr>
              <a:spLocks/>
            </p:cNvSpPr>
            <p:nvPr/>
          </p:nvSpPr>
          <p:spPr bwMode="auto">
            <a:xfrm>
              <a:off x="5217222" y="3946653"/>
              <a:ext cx="410891" cy="516455"/>
            </a:xfrm>
            <a:custGeom>
              <a:avLst/>
              <a:gdLst>
                <a:gd name="T0" fmla="*/ 2147483647 w 335"/>
                <a:gd name="T1" fmla="*/ 2147483647 h 427"/>
                <a:gd name="T2" fmla="*/ 2147483647 w 335"/>
                <a:gd name="T3" fmla="*/ 2147483647 h 427"/>
                <a:gd name="T4" fmla="*/ 2147483647 w 335"/>
                <a:gd name="T5" fmla="*/ 2147483647 h 427"/>
                <a:gd name="T6" fmla="*/ 0 w 335"/>
                <a:gd name="T7" fmla="*/ 2147483647 h 427"/>
                <a:gd name="T8" fmla="*/ 0 w 335"/>
                <a:gd name="T9" fmla="*/ 0 h 427"/>
                <a:gd name="T10" fmla="*/ 2147483647 w 335"/>
                <a:gd name="T11" fmla="*/ 0 h 427"/>
                <a:gd name="T12" fmla="*/ 2147483647 w 335"/>
                <a:gd name="T13" fmla="*/ 2147483647 h 427"/>
                <a:gd name="T14" fmla="*/ 0 60000 65536"/>
                <a:gd name="T15" fmla="*/ 0 60000 65536"/>
                <a:gd name="T16" fmla="*/ 0 60000 65536"/>
                <a:gd name="T17" fmla="*/ 0 60000 65536"/>
                <a:gd name="T18" fmla="*/ 0 60000 65536"/>
                <a:gd name="T19" fmla="*/ 0 60000 65536"/>
                <a:gd name="T20" fmla="*/ 0 60000 65536"/>
                <a:gd name="T21" fmla="*/ 0 w 335"/>
                <a:gd name="T22" fmla="*/ 0 h 427"/>
                <a:gd name="T23" fmla="*/ 335 w 335"/>
                <a:gd name="T24" fmla="*/ 427 h 42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35" h="427">
                  <a:moveTo>
                    <a:pt x="195" y="79"/>
                  </a:moveTo>
                  <a:lnTo>
                    <a:pt x="335" y="80"/>
                  </a:lnTo>
                  <a:lnTo>
                    <a:pt x="335" y="427"/>
                  </a:lnTo>
                  <a:lnTo>
                    <a:pt x="0" y="426"/>
                  </a:lnTo>
                  <a:lnTo>
                    <a:pt x="0" y="0"/>
                  </a:lnTo>
                  <a:lnTo>
                    <a:pt x="195" y="0"/>
                  </a:lnTo>
                  <a:lnTo>
                    <a:pt x="195" y="79"/>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40" name="Freeform 109">
              <a:extLst>
                <a:ext uri="{FF2B5EF4-FFF2-40B4-BE49-F238E27FC236}">
                  <a16:creationId xmlns:a16="http://schemas.microsoft.com/office/drawing/2014/main" id="{35281AE5-DBBC-408C-A572-3206EE727AE7}"/>
                </a:ext>
              </a:extLst>
            </p:cNvPr>
            <p:cNvSpPr>
              <a:spLocks/>
            </p:cNvSpPr>
            <p:nvPr/>
          </p:nvSpPr>
          <p:spPr bwMode="auto">
            <a:xfrm>
              <a:off x="4395443" y="3487584"/>
              <a:ext cx="610110" cy="462349"/>
            </a:xfrm>
            <a:custGeom>
              <a:avLst/>
              <a:gdLst>
                <a:gd name="T0" fmla="*/ 2147483647 w 501"/>
                <a:gd name="T1" fmla="*/ 0 h 381"/>
                <a:gd name="T2" fmla="*/ 2147483647 w 501"/>
                <a:gd name="T3" fmla="*/ 2147483647 h 381"/>
                <a:gd name="T4" fmla="*/ 2147483647 w 501"/>
                <a:gd name="T5" fmla="*/ 2147483647 h 381"/>
                <a:gd name="T6" fmla="*/ 2147483647 w 501"/>
                <a:gd name="T7" fmla="*/ 2147483647 h 381"/>
                <a:gd name="T8" fmla="*/ 2147483647 w 501"/>
                <a:gd name="T9" fmla="*/ 2147483647 h 381"/>
                <a:gd name="T10" fmla="*/ 2147483647 w 501"/>
                <a:gd name="T11" fmla="*/ 2147483647 h 381"/>
                <a:gd name="T12" fmla="*/ 2147483647 w 501"/>
                <a:gd name="T13" fmla="*/ 2147483647 h 381"/>
                <a:gd name="T14" fmla="*/ 2147483647 w 501"/>
                <a:gd name="T15" fmla="*/ 2147483647 h 381"/>
                <a:gd name="T16" fmla="*/ 2147483647 w 501"/>
                <a:gd name="T17" fmla="*/ 2147483647 h 381"/>
                <a:gd name="T18" fmla="*/ 2147483647 w 501"/>
                <a:gd name="T19" fmla="*/ 2147483647 h 381"/>
                <a:gd name="T20" fmla="*/ 0 w 501"/>
                <a:gd name="T21" fmla="*/ 2147483647 h 381"/>
                <a:gd name="T22" fmla="*/ 2147483647 w 501"/>
                <a:gd name="T23" fmla="*/ 0 h 38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01"/>
                <a:gd name="T37" fmla="*/ 0 h 381"/>
                <a:gd name="T38" fmla="*/ 501 w 501"/>
                <a:gd name="T39" fmla="*/ 381 h 38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01" h="381">
                  <a:moveTo>
                    <a:pt x="32" y="0"/>
                  </a:moveTo>
                  <a:lnTo>
                    <a:pt x="88" y="2"/>
                  </a:lnTo>
                  <a:lnTo>
                    <a:pt x="101" y="51"/>
                  </a:lnTo>
                  <a:lnTo>
                    <a:pt x="314" y="8"/>
                  </a:lnTo>
                  <a:lnTo>
                    <a:pt x="477" y="8"/>
                  </a:lnTo>
                  <a:lnTo>
                    <a:pt x="501" y="47"/>
                  </a:lnTo>
                  <a:lnTo>
                    <a:pt x="467" y="190"/>
                  </a:lnTo>
                  <a:lnTo>
                    <a:pt x="489" y="196"/>
                  </a:lnTo>
                  <a:lnTo>
                    <a:pt x="489" y="381"/>
                  </a:lnTo>
                  <a:lnTo>
                    <a:pt x="14" y="381"/>
                  </a:lnTo>
                  <a:lnTo>
                    <a:pt x="0" y="299"/>
                  </a:lnTo>
                  <a:lnTo>
                    <a:pt x="32"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41" name="Freeform 110">
              <a:extLst>
                <a:ext uri="{FF2B5EF4-FFF2-40B4-BE49-F238E27FC236}">
                  <a16:creationId xmlns:a16="http://schemas.microsoft.com/office/drawing/2014/main" id="{CAEBF417-A107-47C7-8247-BE522ADE36D0}"/>
                </a:ext>
              </a:extLst>
            </p:cNvPr>
            <p:cNvSpPr>
              <a:spLocks/>
            </p:cNvSpPr>
            <p:nvPr/>
          </p:nvSpPr>
          <p:spPr bwMode="auto">
            <a:xfrm>
              <a:off x="4960417" y="3189185"/>
              <a:ext cx="496493" cy="760747"/>
            </a:xfrm>
            <a:custGeom>
              <a:avLst/>
              <a:gdLst>
                <a:gd name="T0" fmla="*/ 2147483647 w 406"/>
                <a:gd name="T1" fmla="*/ 0 h 628"/>
                <a:gd name="T2" fmla="*/ 2147483647 w 406"/>
                <a:gd name="T3" fmla="*/ 0 h 628"/>
                <a:gd name="T4" fmla="*/ 2147483647 w 406"/>
                <a:gd name="T5" fmla="*/ 2147483647 h 628"/>
                <a:gd name="T6" fmla="*/ 2147483647 w 406"/>
                <a:gd name="T7" fmla="*/ 2147483647 h 628"/>
                <a:gd name="T8" fmla="*/ 2147483647 w 406"/>
                <a:gd name="T9" fmla="*/ 2147483647 h 628"/>
                <a:gd name="T10" fmla="*/ 2147483647 w 406"/>
                <a:gd name="T11" fmla="*/ 2147483647 h 628"/>
                <a:gd name="T12" fmla="*/ 2147483647 w 406"/>
                <a:gd name="T13" fmla="*/ 2147483647 h 628"/>
                <a:gd name="T14" fmla="*/ 2147483647 w 406"/>
                <a:gd name="T15" fmla="*/ 2147483647 h 628"/>
                <a:gd name="T16" fmla="*/ 2147483647 w 406"/>
                <a:gd name="T17" fmla="*/ 2147483647 h 628"/>
                <a:gd name="T18" fmla="*/ 2147483647 w 406"/>
                <a:gd name="T19" fmla="*/ 2147483647 h 628"/>
                <a:gd name="T20" fmla="*/ 2147483647 w 406"/>
                <a:gd name="T21" fmla="*/ 2147483647 h 628"/>
                <a:gd name="T22" fmla="*/ 2147483647 w 406"/>
                <a:gd name="T23" fmla="*/ 2147483647 h 628"/>
                <a:gd name="T24" fmla="*/ 2147483647 w 406"/>
                <a:gd name="T25" fmla="*/ 2147483647 h 628"/>
                <a:gd name="T26" fmla="*/ 0 w 406"/>
                <a:gd name="T27" fmla="*/ 2147483647 h 628"/>
                <a:gd name="T28" fmla="*/ 2147483647 w 406"/>
                <a:gd name="T29" fmla="*/ 2147483647 h 628"/>
                <a:gd name="T30" fmla="*/ 2147483647 w 406"/>
                <a:gd name="T31" fmla="*/ 2147483647 h 628"/>
                <a:gd name="T32" fmla="*/ 2147483647 w 406"/>
                <a:gd name="T33" fmla="*/ 0 h 62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06"/>
                <a:gd name="T52" fmla="*/ 0 h 628"/>
                <a:gd name="T53" fmla="*/ 406 w 406"/>
                <a:gd name="T54" fmla="*/ 628 h 62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06" h="628">
                  <a:moveTo>
                    <a:pt x="12" y="0"/>
                  </a:moveTo>
                  <a:lnTo>
                    <a:pt x="84" y="0"/>
                  </a:lnTo>
                  <a:lnTo>
                    <a:pt x="84" y="104"/>
                  </a:lnTo>
                  <a:lnTo>
                    <a:pt x="205" y="233"/>
                  </a:lnTo>
                  <a:lnTo>
                    <a:pt x="180" y="290"/>
                  </a:lnTo>
                  <a:lnTo>
                    <a:pt x="190" y="316"/>
                  </a:lnTo>
                  <a:lnTo>
                    <a:pt x="235" y="300"/>
                  </a:lnTo>
                  <a:lnTo>
                    <a:pt x="299" y="413"/>
                  </a:lnTo>
                  <a:lnTo>
                    <a:pt x="406" y="380"/>
                  </a:lnTo>
                  <a:lnTo>
                    <a:pt x="406" y="628"/>
                  </a:lnTo>
                  <a:lnTo>
                    <a:pt x="211" y="628"/>
                  </a:lnTo>
                  <a:lnTo>
                    <a:pt x="24" y="628"/>
                  </a:lnTo>
                  <a:lnTo>
                    <a:pt x="24" y="443"/>
                  </a:lnTo>
                  <a:lnTo>
                    <a:pt x="0" y="439"/>
                  </a:lnTo>
                  <a:lnTo>
                    <a:pt x="36" y="296"/>
                  </a:lnTo>
                  <a:lnTo>
                    <a:pt x="12" y="253"/>
                  </a:lnTo>
                  <a:lnTo>
                    <a:pt x="12"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white">
                    <a:lumMod val="65000"/>
                  </a:prstClr>
                </a:solidFill>
                <a:effectLst/>
                <a:uLnTx/>
                <a:uFillTx/>
                <a:latin typeface="Calibri"/>
              </a:endParaRPr>
            </a:p>
          </p:txBody>
        </p:sp>
        <p:sp>
          <p:nvSpPr>
            <p:cNvPr id="242" name="Freeform 111">
              <a:extLst>
                <a:ext uri="{FF2B5EF4-FFF2-40B4-BE49-F238E27FC236}">
                  <a16:creationId xmlns:a16="http://schemas.microsoft.com/office/drawing/2014/main" id="{4704DA24-1F42-4499-BA36-D7C3E6844CE8}"/>
                </a:ext>
              </a:extLst>
            </p:cNvPr>
            <p:cNvSpPr>
              <a:spLocks/>
            </p:cNvSpPr>
            <p:nvPr/>
          </p:nvSpPr>
          <p:spPr bwMode="auto">
            <a:xfrm>
              <a:off x="4753416" y="3946654"/>
              <a:ext cx="471589" cy="749270"/>
            </a:xfrm>
            <a:custGeom>
              <a:avLst/>
              <a:gdLst>
                <a:gd name="T0" fmla="*/ 0 w 386"/>
                <a:gd name="T1" fmla="*/ 0 h 619"/>
                <a:gd name="T2" fmla="*/ 2147483647 w 386"/>
                <a:gd name="T3" fmla="*/ 0 h 619"/>
                <a:gd name="T4" fmla="*/ 2147483647 w 386"/>
                <a:gd name="T5" fmla="*/ 2147483647 h 619"/>
                <a:gd name="T6" fmla="*/ 2147483647 w 386"/>
                <a:gd name="T7" fmla="*/ 2147483647 h 619"/>
                <a:gd name="T8" fmla="*/ 2147483647 w 386"/>
                <a:gd name="T9" fmla="*/ 2147483647 h 619"/>
                <a:gd name="T10" fmla="*/ 2147483647 w 386"/>
                <a:gd name="T11" fmla="*/ 2147483647 h 619"/>
                <a:gd name="T12" fmla="*/ 0 w 386"/>
                <a:gd name="T13" fmla="*/ 2147483647 h 619"/>
                <a:gd name="T14" fmla="*/ 0 w 386"/>
                <a:gd name="T15" fmla="*/ 0 h 619"/>
                <a:gd name="T16" fmla="*/ 0 60000 65536"/>
                <a:gd name="T17" fmla="*/ 0 60000 65536"/>
                <a:gd name="T18" fmla="*/ 0 60000 65536"/>
                <a:gd name="T19" fmla="*/ 0 60000 65536"/>
                <a:gd name="T20" fmla="*/ 0 60000 65536"/>
                <a:gd name="T21" fmla="*/ 0 60000 65536"/>
                <a:gd name="T22" fmla="*/ 0 60000 65536"/>
                <a:gd name="T23" fmla="*/ 0 60000 65536"/>
                <a:gd name="T24" fmla="*/ 0 w 386"/>
                <a:gd name="T25" fmla="*/ 0 h 619"/>
                <a:gd name="T26" fmla="*/ 386 w 386"/>
                <a:gd name="T27" fmla="*/ 619 h 6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6" h="619">
                  <a:moveTo>
                    <a:pt x="0" y="0"/>
                  </a:moveTo>
                  <a:lnTo>
                    <a:pt x="386" y="0"/>
                  </a:lnTo>
                  <a:lnTo>
                    <a:pt x="386" y="424"/>
                  </a:lnTo>
                  <a:lnTo>
                    <a:pt x="385" y="519"/>
                  </a:lnTo>
                  <a:lnTo>
                    <a:pt x="341" y="509"/>
                  </a:lnTo>
                  <a:lnTo>
                    <a:pt x="356" y="619"/>
                  </a:lnTo>
                  <a:lnTo>
                    <a:pt x="0" y="263"/>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43" name="Freeform 112">
              <a:extLst>
                <a:ext uri="{FF2B5EF4-FFF2-40B4-BE49-F238E27FC236}">
                  <a16:creationId xmlns:a16="http://schemas.microsoft.com/office/drawing/2014/main" id="{83B4D50B-889C-49F7-A6AF-81F1A87F37E0}"/>
                </a:ext>
              </a:extLst>
            </p:cNvPr>
            <p:cNvSpPr>
              <a:spLocks/>
            </p:cNvSpPr>
            <p:nvPr/>
          </p:nvSpPr>
          <p:spPr bwMode="auto">
            <a:xfrm>
              <a:off x="4392330" y="3189187"/>
              <a:ext cx="585208" cy="359059"/>
            </a:xfrm>
            <a:custGeom>
              <a:avLst/>
              <a:gdLst>
                <a:gd name="T0" fmla="*/ 2147483647 w 480"/>
                <a:gd name="T1" fmla="*/ 0 h 298"/>
                <a:gd name="T2" fmla="*/ 2147483647 w 480"/>
                <a:gd name="T3" fmla="*/ 2147483647 h 298"/>
                <a:gd name="T4" fmla="*/ 2147483647 w 480"/>
                <a:gd name="T5" fmla="*/ 2147483647 h 298"/>
                <a:gd name="T6" fmla="*/ 0 w 480"/>
                <a:gd name="T7" fmla="*/ 2147483647 h 298"/>
                <a:gd name="T8" fmla="*/ 2147483647 w 480"/>
                <a:gd name="T9" fmla="*/ 2147483647 h 298"/>
                <a:gd name="T10" fmla="*/ 2147483647 w 480"/>
                <a:gd name="T11" fmla="*/ 2147483647 h 298"/>
                <a:gd name="T12" fmla="*/ 2147483647 w 480"/>
                <a:gd name="T13" fmla="*/ 2147483647 h 298"/>
                <a:gd name="T14" fmla="*/ 2147483647 w 480"/>
                <a:gd name="T15" fmla="*/ 2147483647 h 298"/>
                <a:gd name="T16" fmla="*/ 2147483647 w 480"/>
                <a:gd name="T17" fmla="*/ 2147483647 h 298"/>
                <a:gd name="T18" fmla="*/ 2147483647 w 480"/>
                <a:gd name="T19" fmla="*/ 0 h 298"/>
                <a:gd name="T20" fmla="*/ 2147483647 w 480"/>
                <a:gd name="T21" fmla="*/ 0 h 29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80"/>
                <a:gd name="T34" fmla="*/ 0 h 298"/>
                <a:gd name="T35" fmla="*/ 480 w 480"/>
                <a:gd name="T36" fmla="*/ 298 h 29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80" h="298">
                  <a:moveTo>
                    <a:pt x="107" y="0"/>
                  </a:moveTo>
                  <a:lnTo>
                    <a:pt x="125" y="88"/>
                  </a:lnTo>
                  <a:lnTo>
                    <a:pt x="115" y="108"/>
                  </a:lnTo>
                  <a:lnTo>
                    <a:pt x="0" y="90"/>
                  </a:lnTo>
                  <a:lnTo>
                    <a:pt x="36" y="247"/>
                  </a:lnTo>
                  <a:lnTo>
                    <a:pt x="90" y="251"/>
                  </a:lnTo>
                  <a:lnTo>
                    <a:pt x="101" y="298"/>
                  </a:lnTo>
                  <a:lnTo>
                    <a:pt x="320" y="255"/>
                  </a:lnTo>
                  <a:lnTo>
                    <a:pt x="479" y="255"/>
                  </a:lnTo>
                  <a:lnTo>
                    <a:pt x="480" y="0"/>
                  </a:lnTo>
                  <a:lnTo>
                    <a:pt x="107" y="0"/>
                  </a:lnTo>
                  <a:close/>
                </a:path>
              </a:pathLst>
            </a:custGeom>
            <a:solidFill>
              <a:srgbClr val="00B0F0"/>
            </a:solid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44" name="Freeform 113">
              <a:extLst>
                <a:ext uri="{FF2B5EF4-FFF2-40B4-BE49-F238E27FC236}">
                  <a16:creationId xmlns:a16="http://schemas.microsoft.com/office/drawing/2014/main" id="{BAFB9584-CF13-4441-B666-E08A9983172C}"/>
                </a:ext>
              </a:extLst>
            </p:cNvPr>
            <p:cNvSpPr>
              <a:spLocks/>
            </p:cNvSpPr>
            <p:nvPr/>
          </p:nvSpPr>
          <p:spPr bwMode="auto">
            <a:xfrm>
              <a:off x="4390774" y="3946654"/>
              <a:ext cx="843570" cy="934537"/>
            </a:xfrm>
            <a:custGeom>
              <a:avLst/>
              <a:gdLst>
                <a:gd name="T0" fmla="*/ 2147483647 w 693"/>
                <a:gd name="T1" fmla="*/ 0 h 772"/>
                <a:gd name="T2" fmla="*/ 2147483647 w 693"/>
                <a:gd name="T3" fmla="*/ 0 h 772"/>
                <a:gd name="T4" fmla="*/ 2147483647 w 693"/>
                <a:gd name="T5" fmla="*/ 2147483647 h 772"/>
                <a:gd name="T6" fmla="*/ 2147483647 w 693"/>
                <a:gd name="T7" fmla="*/ 2147483647 h 772"/>
                <a:gd name="T8" fmla="*/ 2147483647 w 693"/>
                <a:gd name="T9" fmla="*/ 2147483647 h 772"/>
                <a:gd name="T10" fmla="*/ 2147483647 w 693"/>
                <a:gd name="T11" fmla="*/ 2147483647 h 772"/>
                <a:gd name="T12" fmla="*/ 2147483647 w 693"/>
                <a:gd name="T13" fmla="*/ 2147483647 h 772"/>
                <a:gd name="T14" fmla="*/ 2147483647 w 693"/>
                <a:gd name="T15" fmla="*/ 2147483647 h 772"/>
                <a:gd name="T16" fmla="*/ 2147483647 w 693"/>
                <a:gd name="T17" fmla="*/ 2147483647 h 772"/>
                <a:gd name="T18" fmla="*/ 2147483647 w 693"/>
                <a:gd name="T19" fmla="*/ 2147483647 h 772"/>
                <a:gd name="T20" fmla="*/ 2147483647 w 693"/>
                <a:gd name="T21" fmla="*/ 2147483647 h 772"/>
                <a:gd name="T22" fmla="*/ 2147483647 w 693"/>
                <a:gd name="T23" fmla="*/ 2147483647 h 772"/>
                <a:gd name="T24" fmla="*/ 0 w 693"/>
                <a:gd name="T25" fmla="*/ 2147483647 h 772"/>
                <a:gd name="T26" fmla="*/ 2147483647 w 693"/>
                <a:gd name="T27" fmla="*/ 0 h 77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93"/>
                <a:gd name="T43" fmla="*/ 0 h 772"/>
                <a:gd name="T44" fmla="*/ 693 w 693"/>
                <a:gd name="T45" fmla="*/ 772 h 77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93" h="772">
                  <a:moveTo>
                    <a:pt x="16" y="0"/>
                  </a:moveTo>
                  <a:lnTo>
                    <a:pt x="298" y="0"/>
                  </a:lnTo>
                  <a:lnTo>
                    <a:pt x="298" y="263"/>
                  </a:lnTo>
                  <a:lnTo>
                    <a:pt x="661" y="625"/>
                  </a:lnTo>
                  <a:lnTo>
                    <a:pt x="693" y="667"/>
                  </a:lnTo>
                  <a:lnTo>
                    <a:pt x="677" y="772"/>
                  </a:lnTo>
                  <a:lnTo>
                    <a:pt x="495" y="772"/>
                  </a:lnTo>
                  <a:lnTo>
                    <a:pt x="334" y="642"/>
                  </a:lnTo>
                  <a:lnTo>
                    <a:pt x="277" y="642"/>
                  </a:lnTo>
                  <a:lnTo>
                    <a:pt x="140" y="400"/>
                  </a:lnTo>
                  <a:lnTo>
                    <a:pt x="44" y="251"/>
                  </a:lnTo>
                  <a:lnTo>
                    <a:pt x="56" y="194"/>
                  </a:lnTo>
                  <a:lnTo>
                    <a:pt x="0" y="118"/>
                  </a:lnTo>
                  <a:lnTo>
                    <a:pt x="16" y="0"/>
                  </a:lnTo>
                  <a:close/>
                </a:path>
              </a:pathLst>
            </a:custGeom>
            <a:solidFill>
              <a:srgbClr val="00B0F0"/>
            </a:solid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45" name="Freeform 114">
              <a:extLst>
                <a:ext uri="{FF2B5EF4-FFF2-40B4-BE49-F238E27FC236}">
                  <a16:creationId xmlns:a16="http://schemas.microsoft.com/office/drawing/2014/main" id="{161C8CB6-2EA0-48DE-8486-2D0987413568}"/>
                </a:ext>
              </a:extLst>
            </p:cNvPr>
            <p:cNvSpPr>
              <a:spLocks/>
            </p:cNvSpPr>
            <p:nvPr/>
          </p:nvSpPr>
          <p:spPr bwMode="auto">
            <a:xfrm>
              <a:off x="7958044" y="3899105"/>
              <a:ext cx="454470" cy="277082"/>
            </a:xfrm>
            <a:custGeom>
              <a:avLst/>
              <a:gdLst>
                <a:gd name="T0" fmla="*/ 0 w 371"/>
                <a:gd name="T1" fmla="*/ 2147483647 h 228"/>
                <a:gd name="T2" fmla="*/ 2147483647 w 371"/>
                <a:gd name="T3" fmla="*/ 0 h 228"/>
                <a:gd name="T4" fmla="*/ 2147483647 w 371"/>
                <a:gd name="T5" fmla="*/ 2147483647 h 228"/>
                <a:gd name="T6" fmla="*/ 2147483647 w 371"/>
                <a:gd name="T7" fmla="*/ 2147483647 h 228"/>
                <a:gd name="T8" fmla="*/ 2147483647 w 371"/>
                <a:gd name="T9" fmla="*/ 2147483647 h 228"/>
                <a:gd name="T10" fmla="*/ 2147483647 w 371"/>
                <a:gd name="T11" fmla="*/ 2147483647 h 228"/>
                <a:gd name="T12" fmla="*/ 2147483647 w 371"/>
                <a:gd name="T13" fmla="*/ 2147483647 h 228"/>
                <a:gd name="T14" fmla="*/ 2147483647 w 371"/>
                <a:gd name="T15" fmla="*/ 2147483647 h 228"/>
                <a:gd name="T16" fmla="*/ 2147483647 w 371"/>
                <a:gd name="T17" fmla="*/ 2147483647 h 228"/>
                <a:gd name="T18" fmla="*/ 2147483647 w 371"/>
                <a:gd name="T19" fmla="*/ 2147483647 h 228"/>
                <a:gd name="T20" fmla="*/ 0 w 371"/>
                <a:gd name="T21" fmla="*/ 2147483647 h 228"/>
                <a:gd name="T22" fmla="*/ 0 w 371"/>
                <a:gd name="T23" fmla="*/ 2147483647 h 22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1"/>
                <a:gd name="T37" fmla="*/ 0 h 228"/>
                <a:gd name="T38" fmla="*/ 371 w 371"/>
                <a:gd name="T39" fmla="*/ 228 h 22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1" h="228">
                  <a:moveTo>
                    <a:pt x="0" y="43"/>
                  </a:moveTo>
                  <a:lnTo>
                    <a:pt x="53" y="0"/>
                  </a:lnTo>
                  <a:lnTo>
                    <a:pt x="54" y="39"/>
                  </a:lnTo>
                  <a:lnTo>
                    <a:pt x="331" y="38"/>
                  </a:lnTo>
                  <a:lnTo>
                    <a:pt x="371" y="108"/>
                  </a:lnTo>
                  <a:lnTo>
                    <a:pt x="348" y="131"/>
                  </a:lnTo>
                  <a:lnTo>
                    <a:pt x="369" y="185"/>
                  </a:lnTo>
                  <a:lnTo>
                    <a:pt x="352" y="209"/>
                  </a:lnTo>
                  <a:lnTo>
                    <a:pt x="282" y="209"/>
                  </a:lnTo>
                  <a:lnTo>
                    <a:pt x="282" y="227"/>
                  </a:lnTo>
                  <a:lnTo>
                    <a:pt x="0" y="228"/>
                  </a:lnTo>
                  <a:lnTo>
                    <a:pt x="0" y="43"/>
                  </a:lnTo>
                  <a:close/>
                </a:path>
              </a:pathLst>
            </a:custGeom>
            <a:solidFill>
              <a:srgbClr val="00B0F0"/>
            </a:solid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46" name="Freeform 115">
              <a:extLst>
                <a:ext uri="{FF2B5EF4-FFF2-40B4-BE49-F238E27FC236}">
                  <a16:creationId xmlns:a16="http://schemas.microsoft.com/office/drawing/2014/main" id="{998E8AA4-D364-443D-9D04-7B729A42FA71}"/>
                </a:ext>
              </a:extLst>
            </p:cNvPr>
            <p:cNvSpPr>
              <a:spLocks/>
            </p:cNvSpPr>
            <p:nvPr/>
          </p:nvSpPr>
          <p:spPr bwMode="auto">
            <a:xfrm>
              <a:off x="6689579" y="4084374"/>
              <a:ext cx="560305" cy="485305"/>
            </a:xfrm>
            <a:custGeom>
              <a:avLst/>
              <a:gdLst>
                <a:gd name="T0" fmla="*/ 0 w 461"/>
                <a:gd name="T1" fmla="*/ 0 h 400"/>
                <a:gd name="T2" fmla="*/ 2147483647 w 461"/>
                <a:gd name="T3" fmla="*/ 0 h 400"/>
                <a:gd name="T4" fmla="*/ 2147483647 w 461"/>
                <a:gd name="T5" fmla="*/ 2147483647 h 400"/>
                <a:gd name="T6" fmla="*/ 2147483647 w 461"/>
                <a:gd name="T7" fmla="*/ 2147483647 h 400"/>
                <a:gd name="T8" fmla="*/ 2147483647 w 461"/>
                <a:gd name="T9" fmla="*/ 2147483647 h 400"/>
                <a:gd name="T10" fmla="*/ 2147483647 w 461"/>
                <a:gd name="T11" fmla="*/ 2147483647 h 400"/>
                <a:gd name="T12" fmla="*/ 2147483647 w 461"/>
                <a:gd name="T13" fmla="*/ 2147483647 h 400"/>
                <a:gd name="T14" fmla="*/ 2147483647 w 461"/>
                <a:gd name="T15" fmla="*/ 2147483647 h 400"/>
                <a:gd name="T16" fmla="*/ 2147483647 w 461"/>
                <a:gd name="T17" fmla="*/ 2147483647 h 400"/>
                <a:gd name="T18" fmla="*/ 2147483647 w 461"/>
                <a:gd name="T19" fmla="*/ 2147483647 h 400"/>
                <a:gd name="T20" fmla="*/ 2147483647 w 461"/>
                <a:gd name="T21" fmla="*/ 2147483647 h 400"/>
                <a:gd name="T22" fmla="*/ 2147483647 w 461"/>
                <a:gd name="T23" fmla="*/ 2147483647 h 400"/>
                <a:gd name="T24" fmla="*/ 2147483647 w 461"/>
                <a:gd name="T25" fmla="*/ 2147483647 h 400"/>
                <a:gd name="T26" fmla="*/ 2147483647 w 461"/>
                <a:gd name="T27" fmla="*/ 2147483647 h 400"/>
                <a:gd name="T28" fmla="*/ 2147483647 w 461"/>
                <a:gd name="T29" fmla="*/ 2147483647 h 400"/>
                <a:gd name="T30" fmla="*/ 2147483647 w 461"/>
                <a:gd name="T31" fmla="*/ 2147483647 h 400"/>
                <a:gd name="T32" fmla="*/ 0 w 461"/>
                <a:gd name="T33" fmla="*/ 0 h 40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61"/>
                <a:gd name="T52" fmla="*/ 0 h 400"/>
                <a:gd name="T53" fmla="*/ 461 w 461"/>
                <a:gd name="T54" fmla="*/ 400 h 40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61" h="400">
                  <a:moveTo>
                    <a:pt x="0" y="0"/>
                  </a:moveTo>
                  <a:lnTo>
                    <a:pt x="304" y="0"/>
                  </a:lnTo>
                  <a:lnTo>
                    <a:pt x="300" y="53"/>
                  </a:lnTo>
                  <a:lnTo>
                    <a:pt x="354" y="144"/>
                  </a:lnTo>
                  <a:lnTo>
                    <a:pt x="383" y="166"/>
                  </a:lnTo>
                  <a:lnTo>
                    <a:pt x="366" y="194"/>
                  </a:lnTo>
                  <a:lnTo>
                    <a:pt x="431" y="293"/>
                  </a:lnTo>
                  <a:lnTo>
                    <a:pt x="461" y="303"/>
                  </a:lnTo>
                  <a:lnTo>
                    <a:pt x="429" y="400"/>
                  </a:lnTo>
                  <a:lnTo>
                    <a:pt x="381" y="399"/>
                  </a:lnTo>
                  <a:lnTo>
                    <a:pt x="393" y="357"/>
                  </a:lnTo>
                  <a:lnTo>
                    <a:pt x="87" y="357"/>
                  </a:lnTo>
                  <a:lnTo>
                    <a:pt x="72" y="313"/>
                  </a:lnTo>
                  <a:lnTo>
                    <a:pt x="72" y="127"/>
                  </a:lnTo>
                  <a:lnTo>
                    <a:pt x="40" y="97"/>
                  </a:lnTo>
                  <a:lnTo>
                    <a:pt x="60" y="75"/>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47" name="Freeform 116">
              <a:extLst>
                <a:ext uri="{FF2B5EF4-FFF2-40B4-BE49-F238E27FC236}">
                  <a16:creationId xmlns:a16="http://schemas.microsoft.com/office/drawing/2014/main" id="{BDEC6BA7-D5D2-4ADF-87D1-C1E429E30215}"/>
                </a:ext>
              </a:extLst>
            </p:cNvPr>
            <p:cNvSpPr>
              <a:spLocks/>
            </p:cNvSpPr>
            <p:nvPr/>
          </p:nvSpPr>
          <p:spPr bwMode="auto">
            <a:xfrm>
              <a:off x="6186860" y="4159793"/>
              <a:ext cx="592990" cy="308234"/>
            </a:xfrm>
            <a:custGeom>
              <a:avLst/>
              <a:gdLst>
                <a:gd name="T0" fmla="*/ 0 w 487"/>
                <a:gd name="T1" fmla="*/ 0 h 252"/>
                <a:gd name="T2" fmla="*/ 2147483647 w 487"/>
                <a:gd name="T3" fmla="*/ 0 h 252"/>
                <a:gd name="T4" fmla="*/ 2147483647 w 487"/>
                <a:gd name="T5" fmla="*/ 2147483647 h 252"/>
                <a:gd name="T6" fmla="*/ 2147483647 w 487"/>
                <a:gd name="T7" fmla="*/ 2147483647 h 252"/>
                <a:gd name="T8" fmla="*/ 2147483647 w 487"/>
                <a:gd name="T9" fmla="*/ 2147483647 h 252"/>
                <a:gd name="T10" fmla="*/ 2147483647 w 487"/>
                <a:gd name="T11" fmla="*/ 2147483647 h 252"/>
                <a:gd name="T12" fmla="*/ 0 w 487"/>
                <a:gd name="T13" fmla="*/ 2147483647 h 252"/>
                <a:gd name="T14" fmla="*/ 0 w 487"/>
                <a:gd name="T15" fmla="*/ 0 h 252"/>
                <a:gd name="T16" fmla="*/ 0 60000 65536"/>
                <a:gd name="T17" fmla="*/ 0 60000 65536"/>
                <a:gd name="T18" fmla="*/ 0 60000 65536"/>
                <a:gd name="T19" fmla="*/ 0 60000 65536"/>
                <a:gd name="T20" fmla="*/ 0 60000 65536"/>
                <a:gd name="T21" fmla="*/ 0 60000 65536"/>
                <a:gd name="T22" fmla="*/ 0 60000 65536"/>
                <a:gd name="T23" fmla="*/ 0 60000 65536"/>
                <a:gd name="T24" fmla="*/ 0 w 487"/>
                <a:gd name="T25" fmla="*/ 0 h 252"/>
                <a:gd name="T26" fmla="*/ 487 w 487"/>
                <a:gd name="T27" fmla="*/ 252 h 25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87" h="252">
                  <a:moveTo>
                    <a:pt x="0" y="0"/>
                  </a:moveTo>
                  <a:lnTo>
                    <a:pt x="460" y="0"/>
                  </a:lnTo>
                  <a:lnTo>
                    <a:pt x="474" y="13"/>
                  </a:lnTo>
                  <a:lnTo>
                    <a:pt x="456" y="37"/>
                  </a:lnTo>
                  <a:lnTo>
                    <a:pt x="487" y="66"/>
                  </a:lnTo>
                  <a:lnTo>
                    <a:pt x="486" y="252"/>
                  </a:lnTo>
                  <a:lnTo>
                    <a:pt x="0" y="252"/>
                  </a:lnTo>
                  <a:lnTo>
                    <a:pt x="0"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sp>
          <p:nvSpPr>
            <p:cNvPr id="248" name="Freeform 117">
              <a:extLst>
                <a:ext uri="{FF2B5EF4-FFF2-40B4-BE49-F238E27FC236}">
                  <a16:creationId xmlns:a16="http://schemas.microsoft.com/office/drawing/2014/main" id="{7A6A5FF9-A389-498A-B0B6-A80B1CBA3AFB}"/>
                </a:ext>
              </a:extLst>
            </p:cNvPr>
            <p:cNvSpPr>
              <a:spLocks/>
            </p:cNvSpPr>
            <p:nvPr/>
          </p:nvSpPr>
          <p:spPr bwMode="auto">
            <a:xfrm>
              <a:off x="5168976" y="4463108"/>
              <a:ext cx="459140" cy="585318"/>
            </a:xfrm>
            <a:custGeom>
              <a:avLst/>
              <a:gdLst>
                <a:gd name="T0" fmla="*/ 2147483647 w 377"/>
                <a:gd name="T1" fmla="*/ 0 h 484"/>
                <a:gd name="T2" fmla="*/ 2147483647 w 377"/>
                <a:gd name="T3" fmla="*/ 2147483647 h 484"/>
                <a:gd name="T4" fmla="*/ 2147483647 w 377"/>
                <a:gd name="T5" fmla="*/ 2147483647 h 484"/>
                <a:gd name="T6" fmla="*/ 2147483647 w 377"/>
                <a:gd name="T7" fmla="*/ 2147483647 h 484"/>
                <a:gd name="T8" fmla="*/ 2147483647 w 377"/>
                <a:gd name="T9" fmla="*/ 2147483647 h 484"/>
                <a:gd name="T10" fmla="*/ 2147483647 w 377"/>
                <a:gd name="T11" fmla="*/ 2147483647 h 484"/>
                <a:gd name="T12" fmla="*/ 2147483647 w 377"/>
                <a:gd name="T13" fmla="*/ 2147483647 h 484"/>
                <a:gd name="T14" fmla="*/ 2147483647 w 377"/>
                <a:gd name="T15" fmla="*/ 2147483647 h 484"/>
                <a:gd name="T16" fmla="*/ 0 w 377"/>
                <a:gd name="T17" fmla="*/ 2147483647 h 484"/>
                <a:gd name="T18" fmla="*/ 2147483647 w 377"/>
                <a:gd name="T19" fmla="*/ 2147483647 h 484"/>
                <a:gd name="T20" fmla="*/ 2147483647 w 377"/>
                <a:gd name="T21" fmla="*/ 0 h 48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77"/>
                <a:gd name="T34" fmla="*/ 0 h 484"/>
                <a:gd name="T35" fmla="*/ 377 w 377"/>
                <a:gd name="T36" fmla="*/ 484 h 48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77" h="484">
                  <a:moveTo>
                    <a:pt x="44" y="0"/>
                  </a:moveTo>
                  <a:lnTo>
                    <a:pt x="377" y="1"/>
                  </a:lnTo>
                  <a:lnTo>
                    <a:pt x="377" y="484"/>
                  </a:lnTo>
                  <a:lnTo>
                    <a:pt x="260" y="484"/>
                  </a:lnTo>
                  <a:lnTo>
                    <a:pt x="37" y="377"/>
                  </a:lnTo>
                  <a:lnTo>
                    <a:pt x="37" y="343"/>
                  </a:lnTo>
                  <a:lnTo>
                    <a:pt x="51" y="240"/>
                  </a:lnTo>
                  <a:lnTo>
                    <a:pt x="16" y="192"/>
                  </a:lnTo>
                  <a:lnTo>
                    <a:pt x="0" y="84"/>
                  </a:lnTo>
                  <a:lnTo>
                    <a:pt x="44" y="92"/>
                  </a:lnTo>
                  <a:lnTo>
                    <a:pt x="44" y="0"/>
                  </a:lnTo>
                  <a:close/>
                </a:path>
              </a:pathLst>
            </a:custGeom>
            <a:grpFill/>
            <a:ln w="6350" cmpd="sng">
              <a:solidFill>
                <a:schemeClr val="bg1"/>
              </a:solidFill>
              <a:prstDash val="solid"/>
              <a:round/>
              <a:headEnd/>
              <a:tailEnd/>
            </a:ln>
          </p:spPr>
          <p:txBody>
            <a:bodyPr/>
            <a:lstStyle/>
            <a:p>
              <a:pPr marL="0" marR="0" lvl="0" indent="0" defTabSz="462861" eaLnBrk="1" fontAlgn="auto" latinLnBrk="0" hangingPunct="1">
                <a:lnSpc>
                  <a:spcPct val="100000"/>
                </a:lnSpc>
                <a:spcBef>
                  <a:spcPts val="0"/>
                </a:spcBef>
                <a:spcAft>
                  <a:spcPts val="0"/>
                </a:spcAft>
                <a:buClrTx/>
                <a:buSzTx/>
                <a:buFontTx/>
                <a:buNone/>
                <a:tabLst/>
                <a:defRPr/>
              </a:pPr>
              <a:endParaRPr kumimoji="0" lang="en-US" sz="711" b="0" i="0" u="none" strike="noStrike" kern="0" cap="none" spc="0" normalizeH="0" baseline="0" noProof="0">
                <a:ln>
                  <a:noFill/>
                </a:ln>
                <a:solidFill>
                  <a:prstClr val="black"/>
                </a:solidFill>
                <a:effectLst/>
                <a:uLnTx/>
                <a:uFillTx/>
                <a:latin typeface="Calibri"/>
              </a:endParaRPr>
            </a:p>
          </p:txBody>
        </p:sp>
      </p:grpSp>
      <p:sp>
        <p:nvSpPr>
          <p:cNvPr id="8" name="TextBox 7">
            <a:extLst>
              <a:ext uri="{FF2B5EF4-FFF2-40B4-BE49-F238E27FC236}">
                <a16:creationId xmlns:a16="http://schemas.microsoft.com/office/drawing/2014/main" id="{871A7EFC-5E0F-4CB3-9922-920BAF52ED48}"/>
              </a:ext>
            </a:extLst>
          </p:cNvPr>
          <p:cNvSpPr txBox="1"/>
          <p:nvPr/>
        </p:nvSpPr>
        <p:spPr>
          <a:xfrm>
            <a:off x="6603830" y="1165157"/>
            <a:ext cx="1345026" cy="338554"/>
          </a:xfrm>
          <a:prstGeom prst="rect">
            <a:avLst/>
          </a:prstGeom>
          <a:noFill/>
        </p:spPr>
        <p:txBody>
          <a:bodyPr wrap="square" rtlCol="0">
            <a:spAutoFit/>
          </a:bodyPr>
          <a:lstStyle/>
          <a:p>
            <a:r>
              <a:rPr lang="en-US" sz="1600" i="1" dirty="0"/>
              <a:t>Blue Origin</a:t>
            </a:r>
          </a:p>
        </p:txBody>
      </p:sp>
      <p:sp>
        <p:nvSpPr>
          <p:cNvPr id="116" name="TextBox 115">
            <a:extLst>
              <a:ext uri="{FF2B5EF4-FFF2-40B4-BE49-F238E27FC236}">
                <a16:creationId xmlns:a16="http://schemas.microsoft.com/office/drawing/2014/main" id="{80CE6715-E41A-488B-ABAF-3ABFB791D6B4}"/>
              </a:ext>
            </a:extLst>
          </p:cNvPr>
          <p:cNvSpPr txBox="1"/>
          <p:nvPr/>
        </p:nvSpPr>
        <p:spPr>
          <a:xfrm>
            <a:off x="10682646" y="3546800"/>
            <a:ext cx="1345026" cy="338554"/>
          </a:xfrm>
          <a:prstGeom prst="rect">
            <a:avLst/>
          </a:prstGeom>
          <a:noFill/>
        </p:spPr>
        <p:txBody>
          <a:bodyPr wrap="square" rtlCol="0">
            <a:spAutoFit/>
          </a:bodyPr>
          <a:lstStyle/>
          <a:p>
            <a:r>
              <a:rPr lang="en-US" sz="1600" i="1" dirty="0"/>
              <a:t>KSC</a:t>
            </a:r>
          </a:p>
        </p:txBody>
      </p:sp>
      <p:sp>
        <p:nvSpPr>
          <p:cNvPr id="117" name="TextBox 116">
            <a:extLst>
              <a:ext uri="{FF2B5EF4-FFF2-40B4-BE49-F238E27FC236}">
                <a16:creationId xmlns:a16="http://schemas.microsoft.com/office/drawing/2014/main" id="{673CA37C-73ED-4F90-8014-2BA113DF1862}"/>
              </a:ext>
            </a:extLst>
          </p:cNvPr>
          <p:cNvSpPr txBox="1"/>
          <p:nvPr/>
        </p:nvSpPr>
        <p:spPr>
          <a:xfrm>
            <a:off x="11133142" y="2469869"/>
            <a:ext cx="1345026" cy="338554"/>
          </a:xfrm>
          <a:prstGeom prst="rect">
            <a:avLst/>
          </a:prstGeom>
          <a:noFill/>
        </p:spPr>
        <p:txBody>
          <a:bodyPr wrap="square" rtlCol="0">
            <a:spAutoFit/>
          </a:bodyPr>
          <a:lstStyle/>
          <a:p>
            <a:r>
              <a:rPr lang="en-US" sz="1600" i="1" dirty="0"/>
              <a:t>Astrobotic</a:t>
            </a:r>
          </a:p>
        </p:txBody>
      </p:sp>
      <p:sp>
        <p:nvSpPr>
          <p:cNvPr id="118" name="TextBox 117">
            <a:extLst>
              <a:ext uri="{FF2B5EF4-FFF2-40B4-BE49-F238E27FC236}">
                <a16:creationId xmlns:a16="http://schemas.microsoft.com/office/drawing/2014/main" id="{E080D945-859D-4BBD-99F7-CB3C5C26E9B9}"/>
              </a:ext>
            </a:extLst>
          </p:cNvPr>
          <p:cNvSpPr txBox="1"/>
          <p:nvPr/>
        </p:nvSpPr>
        <p:spPr>
          <a:xfrm>
            <a:off x="6857960" y="2969884"/>
            <a:ext cx="966929" cy="337434"/>
          </a:xfrm>
          <a:prstGeom prst="rect">
            <a:avLst/>
          </a:prstGeom>
          <a:noFill/>
        </p:spPr>
        <p:txBody>
          <a:bodyPr wrap="square" rtlCol="0">
            <a:spAutoFit/>
          </a:bodyPr>
          <a:lstStyle/>
          <a:p>
            <a:r>
              <a:rPr lang="en-US" sz="1600" i="1" dirty="0"/>
              <a:t>JPL</a:t>
            </a:r>
          </a:p>
        </p:txBody>
      </p:sp>
      <p:sp>
        <p:nvSpPr>
          <p:cNvPr id="119" name="TextBox 118">
            <a:extLst>
              <a:ext uri="{FF2B5EF4-FFF2-40B4-BE49-F238E27FC236}">
                <a16:creationId xmlns:a16="http://schemas.microsoft.com/office/drawing/2014/main" id="{940C1129-A904-426D-8923-0B32440BC3EF}"/>
              </a:ext>
            </a:extLst>
          </p:cNvPr>
          <p:cNvSpPr txBox="1"/>
          <p:nvPr/>
        </p:nvSpPr>
        <p:spPr>
          <a:xfrm>
            <a:off x="9362842" y="3797529"/>
            <a:ext cx="966929" cy="337434"/>
          </a:xfrm>
          <a:prstGeom prst="rect">
            <a:avLst/>
          </a:prstGeom>
          <a:noFill/>
        </p:spPr>
        <p:txBody>
          <a:bodyPr wrap="square" rtlCol="0">
            <a:spAutoFit/>
          </a:bodyPr>
          <a:lstStyle/>
          <a:p>
            <a:r>
              <a:rPr lang="en-US" sz="1600" i="1" dirty="0"/>
              <a:t>JSC</a:t>
            </a:r>
          </a:p>
        </p:txBody>
      </p:sp>
      <p:sp>
        <p:nvSpPr>
          <p:cNvPr id="120" name="Content Placeholder 2">
            <a:extLst>
              <a:ext uri="{FF2B5EF4-FFF2-40B4-BE49-F238E27FC236}">
                <a16:creationId xmlns:a16="http://schemas.microsoft.com/office/drawing/2014/main" id="{1EABF6EF-F472-45F4-B14F-C29E7C3A1A4A}"/>
              </a:ext>
            </a:extLst>
          </p:cNvPr>
          <p:cNvSpPr txBox="1">
            <a:spLocks/>
          </p:cNvSpPr>
          <p:nvPr/>
        </p:nvSpPr>
        <p:spPr>
          <a:xfrm>
            <a:off x="208834" y="2620914"/>
            <a:ext cx="6852971" cy="1266034"/>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lvl="1" indent="0">
              <a:buNone/>
            </a:pPr>
            <a:endParaRPr lang="en-US" sz="2000" dirty="0">
              <a:latin typeface="Arial" panose="020B0604020202020204" pitchFamily="34" charset="0"/>
              <a:cs typeface="Arial" panose="020B0604020202020204" pitchFamily="34" charset="0"/>
            </a:endParaRPr>
          </a:p>
          <a:p>
            <a:pPr marL="457200" lvl="1" indent="0">
              <a:buNone/>
            </a:pPr>
            <a:endParaRPr lang="en-US" sz="2000" dirty="0">
              <a:latin typeface="Arial" panose="020B0604020202020204" pitchFamily="34" charset="0"/>
              <a:cs typeface="Arial" panose="020B0604020202020204" pitchFamily="34" charset="0"/>
            </a:endParaRPr>
          </a:p>
          <a:p>
            <a:pPr lvl="1">
              <a:buFont typeface="Wingdings" panose="05000000000000000000" pitchFamily="2" charset="2"/>
              <a:buChar char="§"/>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100" dirty="0">
              <a:latin typeface="Arial" panose="020B0604020202020204" pitchFamily="34" charset="0"/>
              <a:cs typeface="Arial" panose="020B0604020202020204" pitchFamily="34" charset="0"/>
            </a:endParaRPr>
          </a:p>
        </p:txBody>
      </p:sp>
      <p:sp>
        <p:nvSpPr>
          <p:cNvPr id="121" name="Content Placeholder 2">
            <a:extLst>
              <a:ext uri="{FF2B5EF4-FFF2-40B4-BE49-F238E27FC236}">
                <a16:creationId xmlns:a16="http://schemas.microsoft.com/office/drawing/2014/main" id="{77851EE1-9005-4D9C-8DE8-759B667CA2E6}"/>
              </a:ext>
            </a:extLst>
          </p:cNvPr>
          <p:cNvSpPr txBox="1">
            <a:spLocks/>
          </p:cNvSpPr>
          <p:nvPr/>
        </p:nvSpPr>
        <p:spPr>
          <a:xfrm>
            <a:off x="164328" y="2731382"/>
            <a:ext cx="7522652" cy="1266034"/>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Infusion/transition plan:​</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SMD – CLPS Flight planned for 2026​</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Primary infusion into ISRU Pilot Plant. Performing excavation to supply the plant with feedstock.  </a:t>
            </a:r>
          </a:p>
          <a:p>
            <a:pPr>
              <a:buFont typeface="Wingdings" panose="05000000000000000000" pitchFamily="2" charset="2"/>
              <a:buChar char="Ø"/>
            </a:pPr>
            <a:endParaRPr lang="en-US" sz="1100" dirty="0">
              <a:latin typeface="Arial" panose="020B0604020202020204" pitchFamily="34" charset="0"/>
              <a:cs typeface="Arial" panose="020B0604020202020204" pitchFamily="34" charset="0"/>
            </a:endParaRPr>
          </a:p>
        </p:txBody>
      </p:sp>
      <p:sp>
        <p:nvSpPr>
          <p:cNvPr id="122" name="Content Placeholder 2">
            <a:extLst>
              <a:ext uri="{FF2B5EF4-FFF2-40B4-BE49-F238E27FC236}">
                <a16:creationId xmlns:a16="http://schemas.microsoft.com/office/drawing/2014/main" id="{5357A345-FA18-4120-9FD9-0428659B32A8}"/>
              </a:ext>
            </a:extLst>
          </p:cNvPr>
          <p:cNvSpPr txBox="1">
            <a:spLocks/>
          </p:cNvSpPr>
          <p:nvPr/>
        </p:nvSpPr>
        <p:spPr>
          <a:xfrm>
            <a:off x="26416" y="4235918"/>
            <a:ext cx="12001256" cy="1266034"/>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panose="05000000000000000000" pitchFamily="2" charset="2"/>
              <a:buChar char="Ø"/>
            </a:pPr>
            <a:r>
              <a:rPr lang="en-US" dirty="0"/>
              <a:t> </a:t>
            </a:r>
            <a:r>
              <a:rPr lang="en-US" sz="2400" dirty="0">
                <a:latin typeface="Arial" panose="020B0604020202020204" pitchFamily="34" charset="0"/>
                <a:cs typeface="Arial" panose="020B0604020202020204" pitchFamily="34" charset="0"/>
              </a:rPr>
              <a:t>Additional infusion: </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Future excavation for ISRU and excavation for construction needs for Lunar and Martian surface missions.​</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The ISRU Pilot Excavator technology has potential to be transitioned to additional government or commercial use. A Bucket drum excavator patent has been awarded to NASA and already licensed to 6 companies. </a:t>
            </a:r>
          </a:p>
          <a:p>
            <a:pPr marL="0" indent="0">
              <a:buNone/>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5653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743" y="0"/>
            <a:ext cx="9926514" cy="1066800"/>
          </a:xfrm>
        </p:spPr>
        <p:txBody>
          <a:bodyPr/>
          <a:lstStyle/>
          <a:p>
            <a:r>
              <a:rPr lang="en-US" sz="3600" dirty="0">
                <a:solidFill>
                  <a:schemeClr val="bg1">
                    <a:lumMod val="85000"/>
                  </a:schemeClr>
                </a:solidFill>
              </a:rPr>
              <a:t>ISUR Pilot Excavator</a:t>
            </a:r>
            <a:br>
              <a:rPr lang="en-US" sz="3600" dirty="0">
                <a:solidFill>
                  <a:schemeClr val="bg1">
                    <a:lumMod val="85000"/>
                  </a:schemeClr>
                </a:solidFill>
              </a:rPr>
            </a:br>
            <a:r>
              <a:rPr lang="en-US" sz="3600" dirty="0">
                <a:solidFill>
                  <a:schemeClr val="bg1">
                    <a:lumMod val="85000"/>
                  </a:schemeClr>
                </a:solidFill>
              </a:rPr>
              <a:t> Technology Goals &amp; Project Objectives</a:t>
            </a:r>
          </a:p>
        </p:txBody>
      </p:sp>
      <p:graphicFrame>
        <p:nvGraphicFramePr>
          <p:cNvPr id="4" name="Table 3"/>
          <p:cNvGraphicFramePr>
            <a:graphicFrameLocks noGrp="1"/>
          </p:cNvGraphicFramePr>
          <p:nvPr>
            <p:extLst>
              <p:ext uri="{D42A27DB-BD31-4B8C-83A1-F6EECF244321}">
                <p14:modId xmlns:p14="http://schemas.microsoft.com/office/powerpoint/2010/main" val="3752682044"/>
              </p:ext>
            </p:extLst>
          </p:nvPr>
        </p:nvGraphicFramePr>
        <p:xfrm>
          <a:off x="119743" y="1228833"/>
          <a:ext cx="11985171" cy="1106805"/>
        </p:xfrm>
        <a:graphic>
          <a:graphicData uri="http://schemas.openxmlformats.org/drawingml/2006/table">
            <a:tbl>
              <a:tblPr/>
              <a:tblGrid>
                <a:gridCol w="1496420">
                  <a:extLst>
                    <a:ext uri="{9D8B030D-6E8A-4147-A177-3AD203B41FA5}">
                      <a16:colId xmlns:a16="http://schemas.microsoft.com/office/drawing/2014/main" val="20000"/>
                    </a:ext>
                  </a:extLst>
                </a:gridCol>
                <a:gridCol w="10488751">
                  <a:extLst>
                    <a:ext uri="{9D8B030D-6E8A-4147-A177-3AD203B41FA5}">
                      <a16:colId xmlns:a16="http://schemas.microsoft.com/office/drawing/2014/main" val="20001"/>
                    </a:ext>
                  </a:extLst>
                </a:gridCol>
              </a:tblGrid>
              <a:tr h="256941">
                <a:tc gridSpan="2">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2400" b="1" i="0" u="none" strike="noStrike" dirty="0">
                          <a:solidFill>
                            <a:schemeClr val="bg1"/>
                          </a:solidFill>
                          <a:effectLst/>
                          <a:latin typeface="Arial" panose="020B0604020202020204" pitchFamily="34" charset="0"/>
                          <a:cs typeface="Arial" panose="020B0604020202020204" pitchFamily="34" charset="0"/>
                        </a:rPr>
                        <a:t>Technology Goals</a:t>
                      </a:r>
                    </a:p>
                  </a:txBody>
                  <a:tcPr marL="9525" marR="9525" marT="9525"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rgbClr val="000000"/>
                    </a:solidFill>
                  </a:tcPr>
                </a:tc>
                <a:tc hMerge="1">
                  <a:txBody>
                    <a:bodyPr/>
                    <a:lstStyle/>
                    <a:p>
                      <a:endParaRPr lang="en-US"/>
                    </a:p>
                  </a:txBody>
                  <a:tcPr/>
                </a:tc>
                <a:extLst>
                  <a:ext uri="{0D108BD9-81ED-4DB2-BD59-A6C34878D82A}">
                    <a16:rowId xmlns:a16="http://schemas.microsoft.com/office/drawing/2014/main" val="10000"/>
                  </a:ext>
                </a:extLst>
              </a:tr>
              <a:tr h="316816">
                <a:tc>
                  <a:txBody>
                    <a:body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Arial" panose="020B0604020202020204" pitchFamily="34" charset="0"/>
                          <a:ea typeface="+mn-ea"/>
                          <a:cs typeface="Arial" panose="020B0604020202020204" pitchFamily="34" charset="0"/>
                        </a:rPr>
                        <a:t>Goal #1</a:t>
                      </a:r>
                    </a:p>
                  </a:txBody>
                  <a:tcPr anchor="ctr">
                    <a:lnL w="38100" cap="flat" cmpd="sng" algn="ctr">
                      <a:solidFill>
                        <a:schemeClr val="tx1"/>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tcPr>
                </a:tc>
                <a:tc>
                  <a:txBody>
                    <a:bodyPr/>
                    <a:lstStyle/>
                    <a:p>
                      <a:pPr lvl="0"/>
                      <a:r>
                        <a:rPr lang="en-US" sz="1800" kern="1200" dirty="0">
                          <a:solidFill>
                            <a:schemeClr val="tx1"/>
                          </a:solidFill>
                          <a:effectLst/>
                          <a:latin typeface="+mn-lt"/>
                          <a:ea typeface="+mn-ea"/>
                          <a:cs typeface="+mn-cs"/>
                        </a:rPr>
                        <a:t>Primary: Demonstrate excavation of regolith </a:t>
                      </a:r>
                      <a:r>
                        <a:rPr lang="en-US" sz="1800" kern="1200" dirty="0">
                          <a:solidFill>
                            <a:srgbClr val="00B0F0"/>
                          </a:solidFill>
                          <a:effectLst/>
                          <a:latin typeface="+mn-lt"/>
                          <a:ea typeface="+mn-ea"/>
                          <a:cs typeface="+mn-cs"/>
                        </a:rPr>
                        <a:t>on lunar surface </a:t>
                      </a:r>
                      <a:r>
                        <a:rPr lang="en-US" sz="1800" kern="1200" dirty="0">
                          <a:solidFill>
                            <a:schemeClr val="tx1"/>
                          </a:solidFill>
                          <a:effectLst/>
                          <a:latin typeface="+mn-lt"/>
                          <a:ea typeface="+mn-ea"/>
                          <a:cs typeface="+mn-cs"/>
                        </a:rPr>
                        <a:t>to scale needed for an ISRU pilot processing plant</a:t>
                      </a:r>
                    </a:p>
                  </a:txBody>
                  <a:tcPr anchor="ctr">
                    <a:lnL w="12700" cap="flat" cmpd="sng" algn="ctr">
                      <a:solidFill>
                        <a:schemeClr val="bg1">
                          <a:lumMod val="50000"/>
                        </a:schemeClr>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250420">
                <a:tc>
                  <a:txBody>
                    <a:bodyPr/>
                    <a:lstStyle/>
                    <a:p>
                      <a:pPr marL="0" indent="0" algn="l" defTabSz="731520" rtl="0" eaLnBrk="1" fontAlgn="b" latinLnBrk="0" hangingPunct="1">
                        <a:buFont typeface="Arial" panose="020B0604020202020204" pitchFamily="34" charset="0"/>
                        <a:buNone/>
                      </a:pPr>
                      <a:r>
                        <a:rPr lang="en-US" sz="1600" b="1" i="0" u="none" strike="noStrike" kern="1200">
                          <a:solidFill>
                            <a:srgbClr val="000000"/>
                          </a:solidFill>
                          <a:effectLst/>
                          <a:latin typeface="Arial" panose="020B0604020202020204" pitchFamily="34" charset="0"/>
                          <a:ea typeface="+mn-ea"/>
                          <a:cs typeface="Arial" panose="020B0604020202020204" pitchFamily="34" charset="0"/>
                        </a:rPr>
                        <a:t>Goal #2</a:t>
                      </a:r>
                    </a:p>
                  </a:txBody>
                  <a:tcPr anchor="ctr">
                    <a:lnL w="38100" cap="flat" cmpd="sng" algn="ctr">
                      <a:solidFill>
                        <a:schemeClr val="tx1"/>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tcPr>
                </a:tc>
                <a:tc>
                  <a:txBody>
                    <a:body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800" kern="1200" dirty="0">
                          <a:solidFill>
                            <a:schemeClr val="tx1"/>
                          </a:solidFill>
                          <a:effectLst/>
                          <a:latin typeface="+mn-lt"/>
                          <a:ea typeface="+mn-ea"/>
                          <a:cs typeface="+mn-cs"/>
                        </a:rPr>
                        <a:t>Secondary: Demonstrate construction tasks and/or deliver regolith to CLPS experiments </a:t>
                      </a:r>
                      <a:r>
                        <a:rPr lang="en-US" sz="1800" kern="1200" dirty="0">
                          <a:solidFill>
                            <a:srgbClr val="00B0F0"/>
                          </a:solidFill>
                          <a:effectLst/>
                          <a:latin typeface="+mn-lt"/>
                          <a:ea typeface="+mn-ea"/>
                          <a:cs typeface="+mn-cs"/>
                        </a:rPr>
                        <a:t>on lunar surface </a:t>
                      </a:r>
                    </a:p>
                  </a:txBody>
                  <a:tcPr anchor="ctr">
                    <a:lnL w="12700" cap="flat" cmpd="sng" algn="ctr">
                      <a:solidFill>
                        <a:schemeClr val="bg1">
                          <a:lumMod val="50000"/>
                        </a:schemeClr>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pic>
        <p:nvPicPr>
          <p:cNvPr id="6" name="Picture 5"/>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7" name="Slide Number Placeholder 6"/>
          <p:cNvSpPr>
            <a:spLocks noGrp="1"/>
          </p:cNvSpPr>
          <p:nvPr>
            <p:ph type="sldNum" sz="quarter" idx="10"/>
          </p:nvPr>
        </p:nvSpPr>
        <p:spPr/>
        <p:txBody>
          <a:bodyPr/>
          <a:lstStyle/>
          <a:p>
            <a:pPr>
              <a:defRPr/>
            </a:pPr>
            <a:fld id="{75D13D49-2B6F-174C-9E1E-1013A06E5C50}" type="slidenum">
              <a:rPr lang="uk-UA" smtClean="0"/>
              <a:pPr>
                <a:defRPr/>
              </a:pPr>
              <a:t>4</a:t>
            </a:fld>
            <a:endParaRPr lang="uk-UA"/>
          </a:p>
        </p:txBody>
      </p:sp>
      <p:graphicFrame>
        <p:nvGraphicFramePr>
          <p:cNvPr id="3" name="Table 2">
            <a:extLst>
              <a:ext uri="{FF2B5EF4-FFF2-40B4-BE49-F238E27FC236}">
                <a16:creationId xmlns:a16="http://schemas.microsoft.com/office/drawing/2014/main" id="{A64BAB4F-15D3-48EE-BBD2-528E2F9841FA}"/>
              </a:ext>
            </a:extLst>
          </p:cNvPr>
          <p:cNvGraphicFramePr>
            <a:graphicFrameLocks noGrp="1"/>
          </p:cNvGraphicFramePr>
          <p:nvPr>
            <p:extLst>
              <p:ext uri="{D42A27DB-BD31-4B8C-83A1-F6EECF244321}">
                <p14:modId xmlns:p14="http://schemas.microsoft.com/office/powerpoint/2010/main" val="1058948114"/>
              </p:ext>
            </p:extLst>
          </p:nvPr>
        </p:nvGraphicFramePr>
        <p:xfrm>
          <a:off x="119743" y="2427512"/>
          <a:ext cx="11985171" cy="4114800"/>
        </p:xfrm>
        <a:graphic>
          <a:graphicData uri="http://schemas.openxmlformats.org/drawingml/2006/table">
            <a:tbl>
              <a:tblPr/>
              <a:tblGrid>
                <a:gridCol w="1492925">
                  <a:extLst>
                    <a:ext uri="{9D8B030D-6E8A-4147-A177-3AD203B41FA5}">
                      <a16:colId xmlns:a16="http://schemas.microsoft.com/office/drawing/2014/main" val="1348505086"/>
                    </a:ext>
                  </a:extLst>
                </a:gridCol>
                <a:gridCol w="10492246">
                  <a:extLst>
                    <a:ext uri="{9D8B030D-6E8A-4147-A177-3AD203B41FA5}">
                      <a16:colId xmlns:a16="http://schemas.microsoft.com/office/drawing/2014/main" val="1996862898"/>
                    </a:ext>
                  </a:extLst>
                </a:gridCol>
              </a:tblGrid>
              <a:tr h="390676">
                <a:tc gridSpan="2">
                  <a:txBody>
                    <a:bodyPr/>
                    <a:lstStyle/>
                    <a:p>
                      <a:pPr algn="ctr" fontAlgn="base"/>
                      <a:r>
                        <a:rPr lang="en-US" sz="2400" b="1" i="0" u="none" strike="noStrike" dirty="0">
                          <a:solidFill>
                            <a:srgbClr val="FFFFFF"/>
                          </a:solidFill>
                          <a:effectLst/>
                          <a:latin typeface="Arial" panose="020B0604020202020204" pitchFamily="34" charset="0"/>
                        </a:rPr>
                        <a:t>Project Objectives </a:t>
                      </a:r>
                      <a:r>
                        <a:rPr lang="en-US" sz="2400" b="0" i="0" dirty="0">
                          <a:solidFill>
                            <a:srgbClr val="000000"/>
                          </a:solidFill>
                          <a:effectLst/>
                          <a:latin typeface="Arial" panose="020B0604020202020204" pitchFamily="34" charset="0"/>
                        </a:rPr>
                        <a:t>​</a:t>
                      </a:r>
                      <a:endParaRPr lang="en-US" b="0" i="0" dirty="0">
                        <a:solidFill>
                          <a:srgbClr val="000000"/>
                        </a:solidFill>
                        <a:effectLst/>
                      </a:endParaRPr>
                    </a:p>
                  </a:txBody>
                  <a:tcPr anchor="b">
                    <a:lnL w="18288" cap="flat" cmpd="sng" algn="ctr">
                      <a:solidFill>
                        <a:srgbClr val="000000"/>
                      </a:solidFill>
                      <a:prstDash val="solid"/>
                      <a:round/>
                      <a:headEnd type="none" w="med" len="med"/>
                      <a:tailEnd type="none" w="med" len="med"/>
                    </a:lnL>
                    <a:lnR w="18288" cap="flat" cmpd="sng" algn="ctr">
                      <a:solidFill>
                        <a:srgbClr val="000000"/>
                      </a:solidFill>
                      <a:prstDash val="solid"/>
                      <a:round/>
                      <a:headEnd type="none" w="med" len="med"/>
                      <a:tailEnd type="none" w="med" len="med"/>
                    </a:lnR>
                    <a:lnT w="18288" cap="flat" cmpd="sng" algn="ctr">
                      <a:solidFill>
                        <a:srgbClr val="00000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000000"/>
                    </a:solidFill>
                  </a:tcPr>
                </a:tc>
                <a:tc hMerge="1">
                  <a:txBody>
                    <a:bodyPr/>
                    <a:lstStyle/>
                    <a:p>
                      <a:endParaRPr lang="en-US"/>
                    </a:p>
                  </a:txBody>
                  <a:tcPr/>
                </a:tc>
                <a:extLst>
                  <a:ext uri="{0D108BD9-81ED-4DB2-BD59-A6C34878D82A}">
                    <a16:rowId xmlns:a16="http://schemas.microsoft.com/office/drawing/2014/main" val="1574808177"/>
                  </a:ext>
                </a:extLst>
              </a:tr>
              <a:tr h="546947">
                <a:tc>
                  <a:txBody>
                    <a:bodyPr/>
                    <a:lstStyle/>
                    <a:p>
                      <a:pPr algn="ctr" fontAlgn="base"/>
                      <a:r>
                        <a:rPr lang="en-US" sz="1600" b="1" i="0" u="none" strike="noStrike" dirty="0">
                          <a:solidFill>
                            <a:srgbClr val="000000"/>
                          </a:solidFill>
                          <a:effectLst/>
                          <a:latin typeface="Arial" panose="020B0604020202020204" pitchFamily="34" charset="0"/>
                        </a:rPr>
                        <a:t>Objective #1</a:t>
                      </a:r>
                      <a:r>
                        <a:rPr lang="en-US" sz="1600" b="0" i="0" dirty="0">
                          <a:solidFill>
                            <a:srgbClr val="000000"/>
                          </a:solidFill>
                          <a:effectLst/>
                          <a:latin typeface="Arial" panose="020B0604020202020204" pitchFamily="34" charset="0"/>
                        </a:rPr>
                        <a:t>​</a:t>
                      </a:r>
                      <a:endParaRPr lang="en-US" b="0" i="0" dirty="0">
                        <a:solidFill>
                          <a:srgbClr val="000000"/>
                        </a:solidFill>
                        <a:effectLst/>
                      </a:endParaRP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algn="l" fontAlgn="base"/>
                      <a:r>
                        <a:rPr lang="en-US" sz="1800" b="0" i="0" dirty="0">
                          <a:solidFill>
                            <a:srgbClr val="000000"/>
                          </a:solidFill>
                          <a:effectLst/>
                          <a:latin typeface="Calibri" panose="020F0502020204030204" pitchFamily="34" charset="0"/>
                        </a:rPr>
                        <a:t>Define con-ops and requirements for a 30kg–class pilot excavator to be demonstrated on a lunar polar CLPS mission.​</a:t>
                      </a:r>
                      <a:endParaRPr lang="en-US" b="0" i="0" dirty="0">
                        <a:solidFill>
                          <a:srgbClr val="000000"/>
                        </a:solidFill>
                        <a:effectLst/>
                      </a:endParaRP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1598117168"/>
                  </a:ext>
                </a:extLst>
              </a:tr>
              <a:tr h="546947">
                <a:tc>
                  <a:txBody>
                    <a:bodyPr/>
                    <a:lstStyle/>
                    <a:p>
                      <a:pPr algn="ctr" fontAlgn="base"/>
                      <a:r>
                        <a:rPr lang="en-US" sz="1600" b="1" i="0" u="none" strike="noStrike" dirty="0">
                          <a:solidFill>
                            <a:srgbClr val="000000"/>
                          </a:solidFill>
                          <a:effectLst/>
                          <a:latin typeface="Arial" panose="020B0604020202020204" pitchFamily="34" charset="0"/>
                        </a:rPr>
                        <a:t>Objective #2</a:t>
                      </a:r>
                      <a:r>
                        <a:rPr lang="en-US" sz="1600" b="0" i="0" dirty="0">
                          <a:solidFill>
                            <a:srgbClr val="000000"/>
                          </a:solidFill>
                          <a:effectLst/>
                          <a:latin typeface="Arial" panose="020B0604020202020204" pitchFamily="34" charset="0"/>
                        </a:rPr>
                        <a:t>​</a:t>
                      </a:r>
                      <a:endParaRPr lang="en-US" b="0" i="0" dirty="0">
                        <a:solidFill>
                          <a:srgbClr val="000000"/>
                        </a:solidFill>
                        <a:effectLst/>
                      </a:endParaRP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algn="l" fontAlgn="base"/>
                      <a:r>
                        <a:rPr lang="en-US" sz="1800" b="0" i="0" dirty="0">
                          <a:solidFill>
                            <a:srgbClr val="000000"/>
                          </a:solidFill>
                          <a:effectLst/>
                          <a:latin typeface="Calibri" panose="020F0502020204030204" pitchFamily="34" charset="0"/>
                        </a:rPr>
                        <a:t>Complete trade studies and analyses of high-risk excavator components and subsystems (thermal control, autonomous navigation aids, bucket drum geometry, dust mitigation, battery charging, etc.)​</a:t>
                      </a:r>
                      <a:endParaRPr lang="en-US" b="0" i="0" dirty="0">
                        <a:solidFill>
                          <a:srgbClr val="000000"/>
                        </a:solidFill>
                        <a:effectLst/>
                      </a:endParaRP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2562007765"/>
                  </a:ext>
                </a:extLst>
              </a:tr>
              <a:tr h="1250164">
                <a:tc>
                  <a:txBody>
                    <a:bodyPr/>
                    <a:lstStyle/>
                    <a:p>
                      <a:pPr algn="ctr" fontAlgn="base"/>
                      <a:r>
                        <a:rPr lang="en-US" sz="1600" b="1" i="0" u="none" strike="noStrike" dirty="0">
                          <a:solidFill>
                            <a:srgbClr val="000000"/>
                          </a:solidFill>
                          <a:effectLst/>
                          <a:latin typeface="Arial" panose="020B0604020202020204" pitchFamily="34" charset="0"/>
                        </a:rPr>
                        <a:t>Objective #3</a:t>
                      </a:r>
                      <a:r>
                        <a:rPr lang="en-US" sz="1600" b="0" i="0" dirty="0">
                          <a:solidFill>
                            <a:srgbClr val="000000"/>
                          </a:solidFill>
                          <a:effectLst/>
                          <a:latin typeface="Arial" panose="020B0604020202020204" pitchFamily="34" charset="0"/>
                        </a:rPr>
                        <a:t>​</a:t>
                      </a:r>
                      <a:endParaRPr lang="en-US" b="0" i="0" dirty="0">
                        <a:solidFill>
                          <a:srgbClr val="000000"/>
                        </a:solidFill>
                        <a:effectLst/>
                      </a:endParaRP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algn="l" fontAlgn="base"/>
                      <a:r>
                        <a:rPr lang="en-US" sz="1800" b="0" i="0" dirty="0">
                          <a:solidFill>
                            <a:srgbClr val="000000"/>
                          </a:solidFill>
                          <a:effectLst/>
                          <a:latin typeface="Calibri" panose="020F0502020204030204" pitchFamily="34" charset="0"/>
                        </a:rPr>
                        <a:t>Design and test TRL 5 subsystems (actuators, thermal control, avionics, etc.) in a relevant environment.  T</a:t>
                      </a:r>
                      <a:r>
                        <a:rPr lang="en-US" sz="1800" kern="1200" dirty="0">
                          <a:solidFill>
                            <a:schemeClr val="tx1"/>
                          </a:solidFill>
                          <a:effectLst/>
                          <a:latin typeface="+mn-lt"/>
                          <a:ea typeface="+mn-ea"/>
                          <a:cs typeface="+mn-cs"/>
                        </a:rPr>
                        <a:t>he mechanisms will test at operational loads for lifetime plus margin in dirty t-vac dynamometers. The bucket drums will be tested in lunar gravity on a Blue Origin flight and vacuum. The avionics will at a minimum complete EMI, vibration, and t-vac testing.  Excavation and autonomous driving will be demonstrated in an ambient simulated lunar regolith. </a:t>
                      </a:r>
                      <a:endParaRPr lang="en-US" b="0" i="0" dirty="0">
                        <a:solidFill>
                          <a:srgbClr val="000000"/>
                        </a:solidFill>
                        <a:effectLst/>
                      </a:endParaRP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2688981780"/>
                  </a:ext>
                </a:extLst>
              </a:tr>
              <a:tr h="781352">
                <a:tc>
                  <a:txBody>
                    <a:bodyPr/>
                    <a:lstStyle/>
                    <a:p>
                      <a:pPr algn="ctr" fontAlgn="base"/>
                      <a:r>
                        <a:rPr lang="en-US" sz="1600" b="1" i="0" u="none" strike="noStrike" dirty="0">
                          <a:solidFill>
                            <a:srgbClr val="000000"/>
                          </a:solidFill>
                          <a:effectLst/>
                          <a:latin typeface="Arial" panose="020B0604020202020204" pitchFamily="34" charset="0"/>
                        </a:rPr>
                        <a:t>Objective #4</a:t>
                      </a:r>
                      <a:r>
                        <a:rPr lang="en-US" sz="1600" b="0" i="0" dirty="0">
                          <a:solidFill>
                            <a:srgbClr val="000000"/>
                          </a:solidFill>
                          <a:effectLst/>
                          <a:latin typeface="Arial" panose="020B0604020202020204" pitchFamily="34" charset="0"/>
                        </a:rPr>
                        <a:t>​</a:t>
                      </a:r>
                      <a:endParaRPr lang="en-US" b="0" i="0" dirty="0">
                        <a:solidFill>
                          <a:srgbClr val="000000"/>
                        </a:solidFill>
                        <a:effectLst/>
                      </a:endParaRP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Complete a full mission length ground demonstration of the TRL 5 pilot excavator by accomplishing all the lunar surface operations (deployment, autonomous driving, excavating, dumping, recharging, etc.) on the ground for the full 11-day mission and excavate the full 10,000kg of regolith simulant.</a:t>
                      </a: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3640030781"/>
                  </a:ext>
                </a:extLst>
              </a:tr>
            </a:tbl>
          </a:graphicData>
        </a:graphic>
      </p:graphicFrame>
      <p:sp>
        <p:nvSpPr>
          <p:cNvPr id="5" name="Rectangle 1">
            <a:extLst>
              <a:ext uri="{FF2B5EF4-FFF2-40B4-BE49-F238E27FC236}">
                <a16:creationId xmlns:a16="http://schemas.microsoft.com/office/drawing/2014/main" id="{E5EA299F-4937-4C92-8CE2-A79162AA887D}"/>
              </a:ext>
            </a:extLst>
          </p:cNvPr>
          <p:cNvSpPr>
            <a:spLocks noChangeArrowheads="1"/>
          </p:cNvSpPr>
          <p:nvPr/>
        </p:nvSpPr>
        <p:spPr bwMode="auto">
          <a:xfrm>
            <a:off x="1722438" y="206533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25F9E7C9-CF5C-402E-BAC4-596E1E74A6F3}"/>
              </a:ext>
            </a:extLst>
          </p:cNvPr>
          <p:cNvSpPr txBox="1"/>
          <p:nvPr/>
        </p:nvSpPr>
        <p:spPr>
          <a:xfrm>
            <a:off x="1722437" y="6521963"/>
            <a:ext cx="9621065" cy="369332"/>
          </a:xfrm>
          <a:prstGeom prst="rect">
            <a:avLst/>
          </a:prstGeom>
          <a:noFill/>
        </p:spPr>
        <p:txBody>
          <a:bodyPr wrap="square" rtlCol="0">
            <a:spAutoFit/>
          </a:bodyPr>
          <a:lstStyle/>
          <a:p>
            <a:r>
              <a:rPr lang="en-US" i="1" dirty="0">
                <a:solidFill>
                  <a:srgbClr val="00B0F0"/>
                </a:solidFill>
              </a:rPr>
              <a:t>Note – Goals/Objectives are approved in PCD. Text in blue are in work in draft Project Plan</a:t>
            </a:r>
            <a:endParaRPr lang="en-US" dirty="0">
              <a:solidFill>
                <a:srgbClr val="00B0F0"/>
              </a:solidFill>
            </a:endParaRPr>
          </a:p>
        </p:txBody>
      </p:sp>
    </p:spTree>
    <p:extLst>
      <p:ext uri="{BB962C8B-B14F-4D97-AF65-F5344CB8AC3E}">
        <p14:creationId xmlns:p14="http://schemas.microsoft.com/office/powerpoint/2010/main" val="2470090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743" y="0"/>
            <a:ext cx="9926514" cy="1066800"/>
          </a:xfrm>
        </p:spPr>
        <p:txBody>
          <a:bodyPr/>
          <a:lstStyle/>
          <a:p>
            <a:r>
              <a:rPr lang="en-US" sz="3600" dirty="0">
                <a:solidFill>
                  <a:schemeClr val="bg1">
                    <a:lumMod val="85000"/>
                  </a:schemeClr>
                </a:solidFill>
              </a:rPr>
              <a:t>ISUR Pilot Excavator</a:t>
            </a:r>
            <a:br>
              <a:rPr lang="en-US" sz="3600" dirty="0">
                <a:solidFill>
                  <a:schemeClr val="bg1">
                    <a:lumMod val="85000"/>
                  </a:schemeClr>
                </a:solidFill>
              </a:rPr>
            </a:br>
            <a:r>
              <a:rPr lang="en-US" sz="3600" dirty="0">
                <a:solidFill>
                  <a:schemeClr val="bg1">
                    <a:lumMod val="85000"/>
                  </a:schemeClr>
                </a:solidFill>
              </a:rPr>
              <a:t>Project Objectives Continued</a:t>
            </a:r>
          </a:p>
        </p:txBody>
      </p:sp>
      <p:pic>
        <p:nvPicPr>
          <p:cNvPr id="6" name="Picture 5"/>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7" name="Slide Number Placeholder 6"/>
          <p:cNvSpPr>
            <a:spLocks noGrp="1"/>
          </p:cNvSpPr>
          <p:nvPr>
            <p:ph type="sldNum" sz="quarter" idx="10"/>
          </p:nvPr>
        </p:nvSpPr>
        <p:spPr/>
        <p:txBody>
          <a:bodyPr/>
          <a:lstStyle/>
          <a:p>
            <a:pPr>
              <a:defRPr/>
            </a:pPr>
            <a:fld id="{75D13D49-2B6F-174C-9E1E-1013A06E5C50}" type="slidenum">
              <a:rPr lang="uk-UA" smtClean="0"/>
              <a:pPr>
                <a:defRPr/>
              </a:pPr>
              <a:t>5</a:t>
            </a:fld>
            <a:endParaRPr lang="uk-UA"/>
          </a:p>
        </p:txBody>
      </p:sp>
      <p:graphicFrame>
        <p:nvGraphicFramePr>
          <p:cNvPr id="3" name="Table 2">
            <a:extLst>
              <a:ext uri="{FF2B5EF4-FFF2-40B4-BE49-F238E27FC236}">
                <a16:creationId xmlns:a16="http://schemas.microsoft.com/office/drawing/2014/main" id="{A64BAB4F-15D3-48EE-BBD2-528E2F9841FA}"/>
              </a:ext>
            </a:extLst>
          </p:cNvPr>
          <p:cNvGraphicFramePr>
            <a:graphicFrameLocks noGrp="1"/>
          </p:cNvGraphicFramePr>
          <p:nvPr>
            <p:extLst>
              <p:ext uri="{D42A27DB-BD31-4B8C-83A1-F6EECF244321}">
                <p14:modId xmlns:p14="http://schemas.microsoft.com/office/powerpoint/2010/main" val="1337868761"/>
              </p:ext>
            </p:extLst>
          </p:nvPr>
        </p:nvGraphicFramePr>
        <p:xfrm>
          <a:off x="250816" y="1249775"/>
          <a:ext cx="11698168" cy="5196840"/>
        </p:xfrm>
        <a:graphic>
          <a:graphicData uri="http://schemas.openxmlformats.org/drawingml/2006/table">
            <a:tbl>
              <a:tblPr/>
              <a:tblGrid>
                <a:gridCol w="1457176">
                  <a:extLst>
                    <a:ext uri="{9D8B030D-6E8A-4147-A177-3AD203B41FA5}">
                      <a16:colId xmlns:a16="http://schemas.microsoft.com/office/drawing/2014/main" val="1348505086"/>
                    </a:ext>
                  </a:extLst>
                </a:gridCol>
                <a:gridCol w="10240992">
                  <a:extLst>
                    <a:ext uri="{9D8B030D-6E8A-4147-A177-3AD203B41FA5}">
                      <a16:colId xmlns:a16="http://schemas.microsoft.com/office/drawing/2014/main" val="1996862898"/>
                    </a:ext>
                  </a:extLst>
                </a:gridCol>
              </a:tblGrid>
              <a:tr h="259080">
                <a:tc gridSpan="2">
                  <a:txBody>
                    <a:bodyPr/>
                    <a:lstStyle/>
                    <a:p>
                      <a:pPr algn="ctr" fontAlgn="base"/>
                      <a:r>
                        <a:rPr lang="en-US" sz="2400" b="1" i="0" u="none" strike="noStrike" dirty="0">
                          <a:solidFill>
                            <a:srgbClr val="FFFFFF"/>
                          </a:solidFill>
                          <a:effectLst/>
                          <a:latin typeface="Arial" panose="020B0604020202020204" pitchFamily="34" charset="0"/>
                        </a:rPr>
                        <a:t>Project Objectives </a:t>
                      </a:r>
                      <a:r>
                        <a:rPr lang="en-US" sz="2400" b="0" i="0" dirty="0">
                          <a:solidFill>
                            <a:srgbClr val="000000"/>
                          </a:solidFill>
                          <a:effectLst/>
                          <a:latin typeface="Arial" panose="020B0604020202020204" pitchFamily="34" charset="0"/>
                        </a:rPr>
                        <a:t>​</a:t>
                      </a:r>
                      <a:endParaRPr lang="en-US" b="0" i="0" dirty="0">
                        <a:solidFill>
                          <a:srgbClr val="000000"/>
                        </a:solidFill>
                        <a:effectLst/>
                      </a:endParaRPr>
                    </a:p>
                  </a:txBody>
                  <a:tcPr anchor="b">
                    <a:lnL w="18288" cap="flat" cmpd="sng" algn="ctr">
                      <a:solidFill>
                        <a:srgbClr val="000000"/>
                      </a:solidFill>
                      <a:prstDash val="solid"/>
                      <a:round/>
                      <a:headEnd type="none" w="med" len="med"/>
                      <a:tailEnd type="none" w="med" len="med"/>
                    </a:lnL>
                    <a:lnR w="18288" cap="flat" cmpd="sng" algn="ctr">
                      <a:solidFill>
                        <a:srgbClr val="000000"/>
                      </a:solidFill>
                      <a:prstDash val="solid"/>
                      <a:round/>
                      <a:headEnd type="none" w="med" len="med"/>
                      <a:tailEnd type="none" w="med" len="med"/>
                    </a:lnR>
                    <a:lnT w="18288" cap="flat" cmpd="sng" algn="ctr">
                      <a:solidFill>
                        <a:srgbClr val="00000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000000"/>
                    </a:solidFill>
                  </a:tcPr>
                </a:tc>
                <a:tc hMerge="1">
                  <a:txBody>
                    <a:bodyPr/>
                    <a:lstStyle/>
                    <a:p>
                      <a:endParaRPr lang="en-US"/>
                    </a:p>
                  </a:txBody>
                  <a:tcPr/>
                </a:tc>
                <a:extLst>
                  <a:ext uri="{0D108BD9-81ED-4DB2-BD59-A6C34878D82A}">
                    <a16:rowId xmlns:a16="http://schemas.microsoft.com/office/drawing/2014/main" val="1574808177"/>
                  </a:ext>
                </a:extLst>
              </a:tr>
              <a:tr h="434340">
                <a:tc>
                  <a:txBody>
                    <a:bodyPr/>
                    <a:lstStyle/>
                    <a:p>
                      <a:pPr algn="ctr" fontAlgn="base"/>
                      <a:r>
                        <a:rPr lang="en-US" sz="1600" b="1" i="0" u="none" strike="noStrike" dirty="0">
                          <a:solidFill>
                            <a:srgbClr val="000000"/>
                          </a:solidFill>
                          <a:effectLst/>
                          <a:latin typeface="Arial" panose="020B0604020202020204" pitchFamily="34" charset="0"/>
                        </a:rPr>
                        <a:t>Objective #5</a:t>
                      </a:r>
                      <a:endParaRPr lang="en-US" b="0" i="0" dirty="0">
                        <a:solidFill>
                          <a:srgbClr val="000000"/>
                        </a:solidFill>
                        <a:effectLst/>
                      </a:endParaRP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Incorporate lessons learned from TRL 5 into the TRL 6 pilot excavator design. </a:t>
                      </a: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2562007765"/>
                  </a:ext>
                </a:extLst>
              </a:tr>
              <a:tr h="434340">
                <a:tc>
                  <a:txBody>
                    <a:bodyPr/>
                    <a:lstStyle/>
                    <a:p>
                      <a:pPr algn="ctr" fontAlgn="base"/>
                      <a:r>
                        <a:rPr lang="en-US" sz="1600" b="1" i="0" u="none" strike="noStrike" dirty="0">
                          <a:solidFill>
                            <a:srgbClr val="000000"/>
                          </a:solidFill>
                          <a:effectLst/>
                          <a:latin typeface="Arial" panose="020B0604020202020204" pitchFamily="34" charset="0"/>
                        </a:rPr>
                        <a:t>Objective #6</a:t>
                      </a:r>
                      <a:r>
                        <a:rPr lang="en-US" sz="1600" b="0" i="0" dirty="0">
                          <a:solidFill>
                            <a:srgbClr val="000000"/>
                          </a:solidFill>
                          <a:effectLst/>
                          <a:latin typeface="Arial" panose="020B0604020202020204" pitchFamily="34" charset="0"/>
                        </a:rPr>
                        <a:t>​</a:t>
                      </a:r>
                      <a:endParaRPr lang="en-US" b="0" i="0" dirty="0">
                        <a:solidFill>
                          <a:srgbClr val="000000"/>
                        </a:solidFill>
                        <a:effectLst/>
                      </a:endParaRP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Build an Engineering Development Unit (EDU) and flight unit of the TRL 6 pilot excavator and test systems in a relevant environment. The mechanisms will be tested at operational loads for lifetime plus margin in dirty thermal vacuum dynamometers. The avionics will at a minimum complete EMI, vibration, and t-vac testing.  Excavation and autonomous driving will be demonstrated in an ambient simulated lunar environment.</a:t>
                      </a: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2688981780"/>
                  </a:ext>
                </a:extLst>
              </a:tr>
              <a:tr h="434340">
                <a:tc>
                  <a:txBody>
                    <a:bodyPr/>
                    <a:lstStyle/>
                    <a:p>
                      <a:pPr algn="ctr" fontAlgn="base"/>
                      <a:r>
                        <a:rPr lang="en-US" sz="1600" b="1" i="0" u="none" strike="noStrike" kern="1200" dirty="0">
                          <a:solidFill>
                            <a:srgbClr val="000000"/>
                          </a:solidFill>
                          <a:effectLst/>
                          <a:latin typeface="Arial" panose="020B0604020202020204" pitchFamily="34" charset="0"/>
                          <a:ea typeface="+mn-ea"/>
                          <a:cs typeface="+mn-cs"/>
                        </a:rPr>
                        <a:t>Objective #7</a:t>
                      </a: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Complete a full mission length ground demonstration of the TRL 6 EDU pilot excavator by accomplishing all the lunar surface operations (deployment, autonomous driving, excavating, dumping, recharging, etc.) on the ground for the full 11-day mission and excavate the full 10,000kg of regolith.</a:t>
                      </a: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1352626753"/>
                  </a:ext>
                </a:extLst>
              </a:tr>
              <a:tr h="434340">
                <a:tc>
                  <a:txBody>
                    <a:bodyPr/>
                    <a:lstStyle/>
                    <a:p>
                      <a:pPr algn="ctr" fontAlgn="base"/>
                      <a:r>
                        <a:rPr lang="en-US" sz="1600" b="1" i="0" u="none" strike="noStrike" kern="1200" dirty="0">
                          <a:solidFill>
                            <a:srgbClr val="000000"/>
                          </a:solidFill>
                          <a:effectLst/>
                          <a:latin typeface="Arial" panose="020B0604020202020204" pitchFamily="34" charset="0"/>
                          <a:ea typeface="+mn-ea"/>
                          <a:cs typeface="+mn-cs"/>
                        </a:rPr>
                        <a:t>Objective #8</a:t>
                      </a: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Document performance and interfaces in preparation for CLPS integration. </a:t>
                      </a: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121505163"/>
                  </a:ext>
                </a:extLst>
              </a:tr>
              <a:tr h="434340">
                <a:tc>
                  <a:txBody>
                    <a:bodyPr/>
                    <a:lstStyle/>
                    <a:p>
                      <a:pPr algn="ctr" fontAlgn="base"/>
                      <a:r>
                        <a:rPr lang="en-US" sz="1600" b="1" i="0" u="none" strike="noStrike" kern="1200" dirty="0">
                          <a:solidFill>
                            <a:srgbClr val="00B0F0"/>
                          </a:solidFill>
                          <a:effectLst/>
                          <a:latin typeface="Arial" panose="020B0604020202020204" pitchFamily="34" charset="0"/>
                          <a:ea typeface="+mn-ea"/>
                          <a:cs typeface="+mn-cs"/>
                        </a:rPr>
                        <a:t>Objective #9</a:t>
                      </a: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lang="en-US" sz="1800" kern="1200" dirty="0">
                          <a:solidFill>
                            <a:srgbClr val="00B0F0"/>
                          </a:solidFill>
                          <a:effectLst/>
                          <a:latin typeface="+mn-lt"/>
                          <a:ea typeface="+mn-ea"/>
                          <a:cs typeface="+mn-cs"/>
                        </a:rPr>
                        <a:t>Complete a full 11-day mission demonstration of the pilot excavator on the lunar surface by accomplishing all the primary operations (deployment, autonomous driving, excavating, dumping, recharging, etc.) and excavate the full 10,000kg of regolith. If resources available, perform secondary excavation operations supplying construction or other CLPS experiments.</a:t>
                      </a: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2705434097"/>
                  </a:ext>
                </a:extLst>
              </a:tr>
              <a:tr h="434340">
                <a:tc>
                  <a:txBody>
                    <a:bodyPr/>
                    <a:lstStyle/>
                    <a:p>
                      <a:pPr algn="ctr" fontAlgn="base"/>
                      <a:r>
                        <a:rPr lang="en-US" sz="1600" b="1" i="0" u="none" strike="noStrike" kern="1200" dirty="0">
                          <a:solidFill>
                            <a:srgbClr val="00B0F0"/>
                          </a:solidFill>
                          <a:effectLst/>
                          <a:latin typeface="Arial" panose="020B0604020202020204" pitchFamily="34" charset="0"/>
                          <a:ea typeface="+mn-ea"/>
                          <a:cs typeface="+mn-cs"/>
                        </a:rPr>
                        <a:t>Objective #10</a:t>
                      </a:r>
                    </a:p>
                  </a:txBody>
                  <a:tcPr anchor="ctr">
                    <a:lnL w="18288" cap="flat" cmpd="sng" algn="ctr">
                      <a:solidFill>
                        <a:srgbClr val="000000"/>
                      </a:solidFill>
                      <a:prstDash val="solid"/>
                      <a:round/>
                      <a:headEnd type="none" w="med" len="med"/>
                      <a:tailEnd type="none" w="med" len="med"/>
                    </a:lnL>
                    <a:lnR w="7620" cap="flat" cmpd="sng" algn="ctr">
                      <a:solidFill>
                        <a:srgbClr val="80808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tcPr>
                </a:tc>
                <a:tc>
                  <a:txBody>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lang="en-US" sz="1800" kern="1200" dirty="0">
                          <a:solidFill>
                            <a:srgbClr val="00B0F0"/>
                          </a:solidFill>
                          <a:effectLst/>
                          <a:latin typeface="+mn-lt"/>
                          <a:ea typeface="+mn-ea"/>
                          <a:cs typeface="+mn-cs"/>
                        </a:rPr>
                        <a:t>Document mission performance &amp; lessons learned in post-flight report</a:t>
                      </a:r>
                    </a:p>
                  </a:txBody>
                  <a:tcPr anchor="ctr">
                    <a:lnL w="7620" cap="flat" cmpd="sng" algn="ctr">
                      <a:solidFill>
                        <a:srgbClr val="808080"/>
                      </a:solidFill>
                      <a:prstDash val="solid"/>
                      <a:round/>
                      <a:headEnd type="none" w="med" len="med"/>
                      <a:tailEnd type="none" w="med" len="med"/>
                    </a:lnL>
                    <a:lnR w="18288" cap="flat" cmpd="sng" algn="ctr">
                      <a:solidFill>
                        <a:srgbClr val="000000"/>
                      </a:solidFill>
                      <a:prstDash val="solid"/>
                      <a:round/>
                      <a:headEnd type="none" w="med" len="med"/>
                      <a:tailEnd type="none" w="med" len="med"/>
                    </a:lnR>
                    <a:lnT w="7620" cap="flat" cmpd="sng" algn="ctr">
                      <a:solidFill>
                        <a:srgbClr val="808080"/>
                      </a:solidFill>
                      <a:prstDash val="solid"/>
                      <a:round/>
                      <a:headEnd type="none" w="med" len="med"/>
                      <a:tailEnd type="none" w="med" len="med"/>
                    </a:lnT>
                    <a:lnB w="762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3416017988"/>
                  </a:ext>
                </a:extLst>
              </a:tr>
            </a:tbl>
          </a:graphicData>
        </a:graphic>
      </p:graphicFrame>
      <p:sp>
        <p:nvSpPr>
          <p:cNvPr id="5" name="Rectangle 1">
            <a:extLst>
              <a:ext uri="{FF2B5EF4-FFF2-40B4-BE49-F238E27FC236}">
                <a16:creationId xmlns:a16="http://schemas.microsoft.com/office/drawing/2014/main" id="{E5EA299F-4937-4C92-8CE2-A79162AA887D}"/>
              </a:ext>
            </a:extLst>
          </p:cNvPr>
          <p:cNvSpPr>
            <a:spLocks noChangeArrowheads="1"/>
          </p:cNvSpPr>
          <p:nvPr/>
        </p:nvSpPr>
        <p:spPr bwMode="auto">
          <a:xfrm>
            <a:off x="1722438" y="206533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A378A8AD-0C7A-4A3F-A040-8ACB2B44570F}"/>
              </a:ext>
            </a:extLst>
          </p:cNvPr>
          <p:cNvSpPr txBox="1"/>
          <p:nvPr/>
        </p:nvSpPr>
        <p:spPr>
          <a:xfrm>
            <a:off x="1722437" y="6521963"/>
            <a:ext cx="9621065" cy="369332"/>
          </a:xfrm>
          <a:prstGeom prst="rect">
            <a:avLst/>
          </a:prstGeom>
          <a:noFill/>
        </p:spPr>
        <p:txBody>
          <a:bodyPr wrap="square" rtlCol="0">
            <a:spAutoFit/>
          </a:bodyPr>
          <a:lstStyle/>
          <a:p>
            <a:r>
              <a:rPr lang="en-US" i="1" dirty="0">
                <a:solidFill>
                  <a:srgbClr val="00B0F0"/>
                </a:solidFill>
              </a:rPr>
              <a:t>Note – Goals/Objectives are approved in PCD. Text in blue are in work in draft Project Plan</a:t>
            </a:r>
            <a:endParaRPr lang="en-US" dirty="0">
              <a:solidFill>
                <a:srgbClr val="00B0F0"/>
              </a:solidFill>
            </a:endParaRPr>
          </a:p>
        </p:txBody>
      </p:sp>
    </p:spTree>
    <p:extLst>
      <p:ext uri="{BB962C8B-B14F-4D97-AF65-F5344CB8AC3E}">
        <p14:creationId xmlns:p14="http://schemas.microsoft.com/office/powerpoint/2010/main" val="3657826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75D13D49-2B6F-174C-9E1E-1013A06E5C50}" type="slidenum">
              <a:rPr lang="uk-UA" smtClean="0"/>
              <a:pPr>
                <a:defRPr/>
              </a:pPr>
              <a:t>6</a:t>
            </a:fld>
            <a:endParaRPr lang="uk-UA"/>
          </a:p>
        </p:txBody>
      </p:sp>
      <p:sp>
        <p:nvSpPr>
          <p:cNvPr id="3" name="Title 2"/>
          <p:cNvSpPr>
            <a:spLocks noGrp="1"/>
          </p:cNvSpPr>
          <p:nvPr>
            <p:ph type="title"/>
          </p:nvPr>
        </p:nvSpPr>
        <p:spPr/>
        <p:txBody>
          <a:bodyPr/>
          <a:lstStyle/>
          <a:p>
            <a:r>
              <a:rPr lang="en-US" sz="3200" dirty="0"/>
              <a:t>Notional Concept of Operations Animation</a:t>
            </a:r>
          </a:p>
        </p:txBody>
      </p:sp>
      <p:pic>
        <p:nvPicPr>
          <p:cNvPr id="4" name="03 - Pilot-Excavator-ConOps-Animation-v2-berm-72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87425" y="1155502"/>
            <a:ext cx="10137775" cy="5702498"/>
          </a:xfrm>
          <a:prstGeom prst="rect">
            <a:avLst/>
          </a:prstGeom>
        </p:spPr>
      </p:pic>
    </p:spTree>
    <p:extLst>
      <p:ext uri="{BB962C8B-B14F-4D97-AF65-F5344CB8AC3E}">
        <p14:creationId xmlns:p14="http://schemas.microsoft.com/office/powerpoint/2010/main" val="18618088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90BEF8B-E82C-421B-AC2B-567299454B1F}"/>
              </a:ext>
            </a:extLst>
          </p:cNvPr>
          <p:cNvSpPr>
            <a:spLocks noGrp="1"/>
          </p:cNvSpPr>
          <p:nvPr>
            <p:ph type="sldNum" sz="quarter" idx="10"/>
          </p:nvPr>
        </p:nvSpPr>
        <p:spPr/>
        <p:txBody>
          <a:bodyPr/>
          <a:lstStyle/>
          <a:p>
            <a:pPr>
              <a:defRPr/>
            </a:pPr>
            <a:fld id="{75D13D49-2B6F-174C-9E1E-1013A06E5C50}" type="slidenum">
              <a:rPr lang="uk-UA" smtClean="0"/>
              <a:pPr>
                <a:defRPr/>
              </a:pPr>
              <a:t>7</a:t>
            </a:fld>
            <a:endParaRPr lang="uk-UA"/>
          </a:p>
        </p:txBody>
      </p:sp>
      <p:sp>
        <p:nvSpPr>
          <p:cNvPr id="5" name="Title 1">
            <a:extLst>
              <a:ext uri="{FF2B5EF4-FFF2-40B4-BE49-F238E27FC236}">
                <a16:creationId xmlns:a16="http://schemas.microsoft.com/office/drawing/2014/main" id="{FCCF70B5-4D05-48CB-9116-731864209150}"/>
              </a:ext>
            </a:extLst>
          </p:cNvPr>
          <p:cNvSpPr>
            <a:spLocks noGrp="1"/>
          </p:cNvSpPr>
          <p:nvPr>
            <p:ph type="title"/>
          </p:nvPr>
        </p:nvSpPr>
        <p:spPr>
          <a:xfrm>
            <a:off x="1784837" y="26062"/>
            <a:ext cx="8250115" cy="1066800"/>
          </a:xfrm>
        </p:spPr>
        <p:txBody>
          <a:bodyPr/>
          <a:lstStyle/>
          <a:p>
            <a:r>
              <a:rPr lang="en-US" sz="4000" dirty="0">
                <a:solidFill>
                  <a:schemeClr val="bg1">
                    <a:lumMod val="85000"/>
                  </a:schemeClr>
                </a:solidFill>
              </a:rPr>
              <a:t>Accomplishments</a:t>
            </a:r>
          </a:p>
        </p:txBody>
      </p:sp>
      <p:pic>
        <p:nvPicPr>
          <p:cNvPr id="6" name="Picture 5">
            <a:extLst>
              <a:ext uri="{FF2B5EF4-FFF2-40B4-BE49-F238E27FC236}">
                <a16:creationId xmlns:a16="http://schemas.microsoft.com/office/drawing/2014/main" id="{102E9E1C-921D-4F47-A98D-8A8E088AC190}"/>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1121039" y="121312"/>
            <a:ext cx="990306" cy="824176"/>
          </a:xfrm>
          <a:prstGeom prst="rect">
            <a:avLst/>
          </a:prstGeom>
        </p:spPr>
      </p:pic>
      <p:sp>
        <p:nvSpPr>
          <p:cNvPr id="4" name="Rectangle 3">
            <a:extLst>
              <a:ext uri="{FF2B5EF4-FFF2-40B4-BE49-F238E27FC236}">
                <a16:creationId xmlns:a16="http://schemas.microsoft.com/office/drawing/2014/main" id="{9C3936D4-0D83-4F87-BB8C-8F57AC2534E2}"/>
              </a:ext>
            </a:extLst>
          </p:cNvPr>
          <p:cNvSpPr/>
          <p:nvPr/>
        </p:nvSpPr>
        <p:spPr>
          <a:xfrm>
            <a:off x="139700" y="1188112"/>
            <a:ext cx="6699250" cy="1138773"/>
          </a:xfrm>
          <a:prstGeom prst="rect">
            <a:avLst/>
          </a:prstGeom>
        </p:spPr>
        <p:txBody>
          <a:bodyPr wrap="square">
            <a:spAutoFit/>
          </a:bodyPr>
          <a:lstStyle/>
          <a:p>
            <a:pPr marL="285750"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CONOPS Planning​</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Created a mathematical model to evaluate scaling and CONOPS energies</a:t>
            </a:r>
          </a:p>
        </p:txBody>
      </p:sp>
      <p:pic>
        <p:nvPicPr>
          <p:cNvPr id="45" name="Picture 44"/>
          <p:cNvPicPr>
            <a:picLocks noChangeAspect="1"/>
          </p:cNvPicPr>
          <p:nvPr/>
        </p:nvPicPr>
        <p:blipFill rotWithShape="1">
          <a:blip r:embed="rId3"/>
          <a:srcRect l="3534" r="6323"/>
          <a:stretch/>
        </p:blipFill>
        <p:spPr>
          <a:xfrm>
            <a:off x="136637" y="2326885"/>
            <a:ext cx="7035288" cy="4105446"/>
          </a:xfrm>
          <a:prstGeom prst="rect">
            <a:avLst/>
          </a:prstGeom>
        </p:spPr>
      </p:pic>
      <p:pic>
        <p:nvPicPr>
          <p:cNvPr id="46" name="Picture 45"/>
          <p:cNvPicPr>
            <a:picLocks noChangeAspect="1"/>
          </p:cNvPicPr>
          <p:nvPr/>
        </p:nvPicPr>
        <p:blipFill>
          <a:blip r:embed="rId4"/>
          <a:stretch>
            <a:fillRect/>
          </a:stretch>
        </p:blipFill>
        <p:spPr>
          <a:xfrm>
            <a:off x="7298047" y="1266453"/>
            <a:ext cx="4532757" cy="5416064"/>
          </a:xfrm>
          <a:prstGeom prst="rect">
            <a:avLst/>
          </a:prstGeom>
        </p:spPr>
      </p:pic>
    </p:spTree>
    <p:extLst>
      <p:ext uri="{BB962C8B-B14F-4D97-AF65-F5344CB8AC3E}">
        <p14:creationId xmlns:p14="http://schemas.microsoft.com/office/powerpoint/2010/main" val="856867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37" y="30198"/>
            <a:ext cx="8250115" cy="1066800"/>
          </a:xfrm>
        </p:spPr>
        <p:txBody>
          <a:bodyPr/>
          <a:lstStyle/>
          <a:p>
            <a:r>
              <a:rPr lang="en-US" sz="4000" dirty="0">
                <a:solidFill>
                  <a:schemeClr val="bg1">
                    <a:lumMod val="85000"/>
                  </a:schemeClr>
                </a:solidFill>
              </a:rPr>
              <a:t>Accomplishments</a:t>
            </a:r>
          </a:p>
        </p:txBody>
      </p:sp>
      <p:sp>
        <p:nvSpPr>
          <p:cNvPr id="4" name="Content Placeholder 2"/>
          <p:cNvSpPr txBox="1">
            <a:spLocks/>
          </p:cNvSpPr>
          <p:nvPr/>
        </p:nvSpPr>
        <p:spPr>
          <a:xfrm>
            <a:off x="140677" y="1248508"/>
            <a:ext cx="11949723" cy="2185227"/>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Performance Testing to Inform Design - Bucket Drums</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Location: KSC Swamp Works regolith testbed – BP-1 lunar regolith simulant</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Test area leveled, compacted, and characterized with geotechnical measurements </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Purpose to determine the forces in various scale bucket drums for excavator design</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Varied rotation speed, linear speed, drum size, cut depth</a:t>
            </a: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8</a:t>
            </a:fld>
            <a:endParaRPr lang="uk-UA"/>
          </a:p>
        </p:txBody>
      </p:sp>
      <p:pic>
        <p:nvPicPr>
          <p:cNvPr id="8" name="Picture 7">
            <a:extLst>
              <a:ext uri="{FF2B5EF4-FFF2-40B4-BE49-F238E27FC236}">
                <a16:creationId xmlns:a16="http://schemas.microsoft.com/office/drawing/2014/main" id="{6C377195-0EF8-4EC6-BC4A-092CE67C26F6}"/>
              </a:ext>
            </a:extLst>
          </p:cNvPr>
          <p:cNvPicPr>
            <a:picLocks noChangeAspect="1"/>
          </p:cNvPicPr>
          <p:nvPr/>
        </p:nvPicPr>
        <p:blipFill rotWithShape="1">
          <a:blip r:embed="rId4"/>
          <a:srcRect t="359" r="29072"/>
          <a:stretch/>
        </p:blipFill>
        <p:spPr>
          <a:xfrm>
            <a:off x="4594225" y="3471834"/>
            <a:ext cx="4383874" cy="3308532"/>
          </a:xfrm>
          <a:prstGeom prst="rect">
            <a:avLst/>
          </a:prstGeom>
        </p:spPr>
      </p:pic>
      <p:sp>
        <p:nvSpPr>
          <p:cNvPr id="10" name="TextBox 3">
            <a:extLst>
              <a:ext uri="{FF2B5EF4-FFF2-40B4-BE49-F238E27FC236}">
                <a16:creationId xmlns:a16="http://schemas.microsoft.com/office/drawing/2014/main" id="{FD45588C-4EA9-4B39-B695-EBA0BC7284D6}"/>
              </a:ext>
            </a:extLst>
          </p:cNvPr>
          <p:cNvSpPr txBox="1"/>
          <p:nvPr/>
        </p:nvSpPr>
        <p:spPr>
          <a:xfrm>
            <a:off x="4587875" y="6197598"/>
            <a:ext cx="4390224" cy="584775"/>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Geotechnical testing marks (left) &amp; regolith entering drum (right)</a:t>
            </a:r>
          </a:p>
        </p:txBody>
      </p:sp>
      <p:sp>
        <p:nvSpPr>
          <p:cNvPr id="11" name="TextBox 11">
            <a:extLst>
              <a:ext uri="{FF2B5EF4-FFF2-40B4-BE49-F238E27FC236}">
                <a16:creationId xmlns:a16="http://schemas.microsoft.com/office/drawing/2014/main" id="{C42CF90C-06AB-40C6-BC08-3A64419A88E7}"/>
              </a:ext>
            </a:extLst>
          </p:cNvPr>
          <p:cNvSpPr txBox="1"/>
          <p:nvPr/>
        </p:nvSpPr>
        <p:spPr>
          <a:xfrm>
            <a:off x="9057473" y="6158925"/>
            <a:ext cx="3026577" cy="584775"/>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Testing compacted regolith strength</a:t>
            </a:r>
          </a:p>
        </p:txBody>
      </p:sp>
      <p:pic>
        <p:nvPicPr>
          <p:cNvPr id="12" name="Picture 11">
            <a:extLst>
              <a:ext uri="{FF2B5EF4-FFF2-40B4-BE49-F238E27FC236}">
                <a16:creationId xmlns:a16="http://schemas.microsoft.com/office/drawing/2014/main" id="{939E5BEA-86CC-4E5D-9F1D-0D29EA8A3935}"/>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97126" y="3471834"/>
            <a:ext cx="4411375" cy="3308532"/>
          </a:xfrm>
          <a:prstGeom prst="rect">
            <a:avLst/>
          </a:prstGeom>
        </p:spPr>
      </p:pic>
      <p:sp>
        <p:nvSpPr>
          <p:cNvPr id="14" name="TextBox 10">
            <a:extLst>
              <a:ext uri="{FF2B5EF4-FFF2-40B4-BE49-F238E27FC236}">
                <a16:creationId xmlns:a16="http://schemas.microsoft.com/office/drawing/2014/main" id="{0B5DD617-C3F6-4462-9FA1-268F191C2860}"/>
              </a:ext>
            </a:extLst>
          </p:cNvPr>
          <p:cNvSpPr txBox="1"/>
          <p:nvPr/>
        </p:nvSpPr>
        <p:spPr>
          <a:xfrm>
            <a:off x="97125" y="6441812"/>
            <a:ext cx="4405025"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a:solidFill>
                  <a:schemeClr val="bg1"/>
                </a:solidFill>
              </a:rPr>
              <a:t>3 scales of bucket drums tested</a:t>
            </a:r>
          </a:p>
        </p:txBody>
      </p:sp>
      <p:pic>
        <p:nvPicPr>
          <p:cNvPr id="3" name="Picture 2"/>
          <p:cNvPicPr>
            <a:picLocks noChangeAspect="1"/>
          </p:cNvPicPr>
          <p:nvPr/>
        </p:nvPicPr>
        <p:blipFill rotWithShape="1">
          <a:blip r:embed="rId6" cstate="hqprint">
            <a:extLst>
              <a:ext uri="{28A0092B-C50C-407E-A947-70E740481C1C}">
                <a14:useLocalDpi xmlns:a14="http://schemas.microsoft.com/office/drawing/2010/main" val="0"/>
              </a:ext>
            </a:extLst>
          </a:blip>
          <a:srcRect r="14754"/>
          <a:stretch/>
        </p:blipFill>
        <p:spPr>
          <a:xfrm>
            <a:off x="9067976" y="3471834"/>
            <a:ext cx="3022424" cy="2723757"/>
          </a:xfrm>
          <a:prstGeom prst="rect">
            <a:avLst/>
          </a:prstGeom>
        </p:spPr>
      </p:pic>
    </p:spTree>
    <p:extLst>
      <p:ext uri="{BB962C8B-B14F-4D97-AF65-F5344CB8AC3E}">
        <p14:creationId xmlns:p14="http://schemas.microsoft.com/office/powerpoint/2010/main" val="536955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37" y="28397"/>
            <a:ext cx="8250115" cy="1066800"/>
          </a:xfrm>
        </p:spPr>
        <p:txBody>
          <a:bodyPr/>
          <a:lstStyle/>
          <a:p>
            <a:r>
              <a:rPr lang="en-US" sz="4000" dirty="0">
                <a:solidFill>
                  <a:schemeClr val="bg1">
                    <a:lumMod val="85000"/>
                  </a:schemeClr>
                </a:solidFill>
              </a:rPr>
              <a:t>Accomplishments</a:t>
            </a:r>
          </a:p>
        </p:txBody>
      </p:sp>
      <p:pic>
        <p:nvPicPr>
          <p:cNvPr id="5" name="Picture 4"/>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9</a:t>
            </a:fld>
            <a:endParaRPr lang="uk-UA"/>
          </a:p>
        </p:txBody>
      </p:sp>
      <p:sp>
        <p:nvSpPr>
          <p:cNvPr id="11" name="TextBox 11">
            <a:extLst>
              <a:ext uri="{FF2B5EF4-FFF2-40B4-BE49-F238E27FC236}">
                <a16:creationId xmlns:a16="http://schemas.microsoft.com/office/drawing/2014/main" id="{C42CF90C-06AB-40C6-BC08-3A64419A88E7}"/>
              </a:ext>
            </a:extLst>
          </p:cNvPr>
          <p:cNvSpPr txBox="1"/>
          <p:nvPr/>
        </p:nvSpPr>
        <p:spPr>
          <a:xfrm>
            <a:off x="8054952" y="5211817"/>
            <a:ext cx="4132593"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Sample test data for large bucket drum</a:t>
            </a:r>
          </a:p>
        </p:txBody>
      </p:sp>
      <p:sp>
        <p:nvSpPr>
          <p:cNvPr id="15" name="TextBox 11">
            <a:extLst>
              <a:ext uri="{FF2B5EF4-FFF2-40B4-BE49-F238E27FC236}">
                <a16:creationId xmlns:a16="http://schemas.microsoft.com/office/drawing/2014/main" id="{3B779EF3-96F8-497E-B679-E8ADD78863F3}"/>
              </a:ext>
            </a:extLst>
          </p:cNvPr>
          <p:cNvSpPr txBox="1"/>
          <p:nvPr/>
        </p:nvSpPr>
        <p:spPr>
          <a:xfrm>
            <a:off x="59557" y="1387107"/>
            <a:ext cx="7989068"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Scaled Bucket Drum Testing</a:t>
            </a:r>
          </a:p>
        </p:txBody>
      </p:sp>
      <p:pic>
        <p:nvPicPr>
          <p:cNvPr id="16" name="Picture 15"/>
          <p:cNvPicPr>
            <a:picLocks noChangeAspect="1"/>
          </p:cNvPicPr>
          <p:nvPr/>
        </p:nvPicPr>
        <p:blipFill>
          <a:blip r:embed="rId6"/>
          <a:stretch>
            <a:fillRect/>
          </a:stretch>
        </p:blipFill>
        <p:spPr>
          <a:xfrm>
            <a:off x="8015683" y="2187794"/>
            <a:ext cx="4176317" cy="3033326"/>
          </a:xfrm>
          <a:prstGeom prst="rect">
            <a:avLst/>
          </a:prstGeom>
        </p:spPr>
      </p:pic>
      <p:pic>
        <p:nvPicPr>
          <p:cNvPr id="3" name="KSC-20210717-MH-CSH01-0001-Pilot_Excavator_Testing-3280918_ori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5885" y="1725661"/>
            <a:ext cx="7982740" cy="4490292"/>
          </a:xfrm>
          <a:prstGeom prst="rect">
            <a:avLst/>
          </a:prstGeom>
        </p:spPr>
      </p:pic>
      <p:sp>
        <p:nvSpPr>
          <p:cNvPr id="4" name="Rectangle 3">
            <a:extLst>
              <a:ext uri="{FF2B5EF4-FFF2-40B4-BE49-F238E27FC236}">
                <a16:creationId xmlns:a16="http://schemas.microsoft.com/office/drawing/2014/main" id="{3EF63A6A-18C2-4414-A9A7-483E0E6B9E8D}"/>
              </a:ext>
            </a:extLst>
          </p:cNvPr>
          <p:cNvSpPr/>
          <p:nvPr/>
        </p:nvSpPr>
        <p:spPr>
          <a:xfrm>
            <a:off x="-451945" y="1095197"/>
            <a:ext cx="9091451" cy="338554"/>
          </a:xfrm>
          <a:prstGeom prst="rect">
            <a:avLst/>
          </a:prstGeom>
        </p:spPr>
        <p:txBody>
          <a:bodyPr wrap="square">
            <a:spAutoFit/>
          </a:bodyPr>
          <a:lstStyle/>
          <a:p>
            <a:pPr lvl="1">
              <a:buFont typeface="Wingdings" panose="05000000000000000000" pitchFamily="2" charset="2"/>
              <a:buChar char="Ø"/>
            </a:pPr>
            <a:r>
              <a:rPr lang="en-US" sz="1600" dirty="0">
                <a:latin typeface="Arial" panose="020B0604020202020204" pitchFamily="34" charset="0"/>
                <a:cs typeface="Arial" panose="020B0604020202020204" pitchFamily="34" charset="0"/>
              </a:rPr>
              <a:t>KSC Public Affairs captured &amp; publicly released video via NASA Image &amp; Video Library: </a:t>
            </a:r>
            <a:endParaRPr lang="en-US" sz="800" dirty="0"/>
          </a:p>
        </p:txBody>
      </p:sp>
      <p:sp>
        <p:nvSpPr>
          <p:cNvPr id="7" name="Rectangle 6">
            <a:extLst>
              <a:ext uri="{FF2B5EF4-FFF2-40B4-BE49-F238E27FC236}">
                <a16:creationId xmlns:a16="http://schemas.microsoft.com/office/drawing/2014/main" id="{77874753-2811-4E5C-BDA5-771987FB3A7F}"/>
              </a:ext>
            </a:extLst>
          </p:cNvPr>
          <p:cNvSpPr/>
          <p:nvPr/>
        </p:nvSpPr>
        <p:spPr>
          <a:xfrm>
            <a:off x="8124751" y="1136711"/>
            <a:ext cx="3981692" cy="461665"/>
          </a:xfrm>
          <a:prstGeom prst="rect">
            <a:avLst/>
          </a:prstGeom>
        </p:spPr>
        <p:txBody>
          <a:bodyPr wrap="square">
            <a:spAutoFit/>
          </a:bodyPr>
          <a:lstStyle/>
          <a:p>
            <a:r>
              <a:rPr lang="en-US" sz="1200" u="sng" dirty="0">
                <a:hlinkClick r:id="rId8"/>
              </a:rPr>
              <a:t>https://images.nasa.gov/details-KSC-20210717-MH-CSH01-0001-Pilot_Excavator_Testing-3280918</a:t>
            </a:r>
            <a:r>
              <a:rPr lang="en-US" sz="1200" dirty="0"/>
              <a:t> </a:t>
            </a:r>
          </a:p>
        </p:txBody>
      </p:sp>
      <p:sp>
        <p:nvSpPr>
          <p:cNvPr id="8" name="TextBox 7">
            <a:extLst>
              <a:ext uri="{FF2B5EF4-FFF2-40B4-BE49-F238E27FC236}">
                <a16:creationId xmlns:a16="http://schemas.microsoft.com/office/drawing/2014/main" id="{7C200BD5-F538-4697-90BD-E9A0CC82A023}"/>
              </a:ext>
            </a:extLst>
          </p:cNvPr>
          <p:cNvSpPr txBox="1"/>
          <p:nvPr/>
        </p:nvSpPr>
        <p:spPr>
          <a:xfrm>
            <a:off x="8523890" y="4139868"/>
            <a:ext cx="1533742" cy="276999"/>
          </a:xfrm>
          <a:prstGeom prst="rect">
            <a:avLst/>
          </a:prstGeom>
          <a:solidFill>
            <a:srgbClr val="FFCC66"/>
          </a:solidFill>
        </p:spPr>
        <p:txBody>
          <a:bodyPr wrap="square" rtlCol="0">
            <a:spAutoFit/>
          </a:bodyPr>
          <a:lstStyle/>
          <a:p>
            <a:r>
              <a:rPr lang="en-US" sz="1200" i="1" dirty="0"/>
              <a:t>Excavation Torque</a:t>
            </a:r>
          </a:p>
        </p:txBody>
      </p:sp>
      <p:cxnSp>
        <p:nvCxnSpPr>
          <p:cNvPr id="12" name="Straight Arrow Connector 11">
            <a:extLst>
              <a:ext uri="{FF2B5EF4-FFF2-40B4-BE49-F238E27FC236}">
                <a16:creationId xmlns:a16="http://schemas.microsoft.com/office/drawing/2014/main" id="{23E02D10-4E11-4967-A3A2-70312565B271}"/>
              </a:ext>
            </a:extLst>
          </p:cNvPr>
          <p:cNvCxnSpPr/>
          <p:nvPr/>
        </p:nvCxnSpPr>
        <p:spPr>
          <a:xfrm flipV="1">
            <a:off x="9932275" y="3666902"/>
            <a:ext cx="336331" cy="472966"/>
          </a:xfrm>
          <a:prstGeom prst="straightConnector1">
            <a:avLst/>
          </a:prstGeom>
          <a:ln w="38100">
            <a:solidFill>
              <a:srgbClr val="FFCC66"/>
            </a:solidFill>
            <a:tailEnd type="triangle"/>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A9538507-8565-41A2-9655-2110C82896B2}"/>
              </a:ext>
            </a:extLst>
          </p:cNvPr>
          <p:cNvSpPr txBox="1"/>
          <p:nvPr/>
        </p:nvSpPr>
        <p:spPr>
          <a:xfrm>
            <a:off x="9687697" y="4557459"/>
            <a:ext cx="1509542" cy="276999"/>
          </a:xfrm>
          <a:prstGeom prst="rect">
            <a:avLst/>
          </a:prstGeom>
          <a:solidFill>
            <a:schemeClr val="tx2">
              <a:lumMod val="60000"/>
              <a:lumOff val="40000"/>
            </a:schemeClr>
          </a:solidFill>
        </p:spPr>
        <p:txBody>
          <a:bodyPr wrap="square" rtlCol="0">
            <a:spAutoFit/>
          </a:bodyPr>
          <a:lstStyle/>
          <a:p>
            <a:r>
              <a:rPr lang="en-US" sz="1200" i="1" dirty="0"/>
              <a:t>Circulation Torque</a:t>
            </a:r>
          </a:p>
        </p:txBody>
      </p:sp>
      <p:sp>
        <p:nvSpPr>
          <p:cNvPr id="18" name="TextBox 17">
            <a:extLst>
              <a:ext uri="{FF2B5EF4-FFF2-40B4-BE49-F238E27FC236}">
                <a16:creationId xmlns:a16="http://schemas.microsoft.com/office/drawing/2014/main" id="{C114CE0E-D37E-412A-B779-0E05A5310A83}"/>
              </a:ext>
            </a:extLst>
          </p:cNvPr>
          <p:cNvSpPr txBox="1"/>
          <p:nvPr/>
        </p:nvSpPr>
        <p:spPr>
          <a:xfrm>
            <a:off x="8891752" y="2430182"/>
            <a:ext cx="1408386" cy="276999"/>
          </a:xfrm>
          <a:prstGeom prst="rect">
            <a:avLst/>
          </a:prstGeom>
          <a:solidFill>
            <a:schemeClr val="bg1">
              <a:lumMod val="75000"/>
            </a:schemeClr>
          </a:solidFill>
        </p:spPr>
        <p:txBody>
          <a:bodyPr wrap="square" rtlCol="0">
            <a:spAutoFit/>
          </a:bodyPr>
          <a:lstStyle/>
          <a:p>
            <a:r>
              <a:rPr lang="en-US" sz="1200" i="1" dirty="0"/>
              <a:t>Combined Torque</a:t>
            </a:r>
          </a:p>
        </p:txBody>
      </p:sp>
      <p:cxnSp>
        <p:nvCxnSpPr>
          <p:cNvPr id="19" name="Straight Arrow Connector 18">
            <a:extLst>
              <a:ext uri="{FF2B5EF4-FFF2-40B4-BE49-F238E27FC236}">
                <a16:creationId xmlns:a16="http://schemas.microsoft.com/office/drawing/2014/main" id="{BB104BF6-2DEF-440A-A5B6-76383C9530C3}"/>
              </a:ext>
            </a:extLst>
          </p:cNvPr>
          <p:cNvCxnSpPr>
            <a:cxnSpLocks/>
          </p:cNvCxnSpPr>
          <p:nvPr/>
        </p:nvCxnSpPr>
        <p:spPr>
          <a:xfrm flipV="1">
            <a:off x="11052393" y="3216166"/>
            <a:ext cx="144846" cy="1337149"/>
          </a:xfrm>
          <a:prstGeom prst="straightConnector1">
            <a:avLst/>
          </a:prstGeom>
          <a:ln w="38100">
            <a:solidFill>
              <a:schemeClr val="tx2">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753A076-FA4A-4A49-96EB-8DD07CDDA203}"/>
              </a:ext>
            </a:extLst>
          </p:cNvPr>
          <p:cNvCxnSpPr>
            <a:cxnSpLocks/>
            <a:stCxn id="18" idx="2"/>
          </p:cNvCxnSpPr>
          <p:nvPr/>
        </p:nvCxnSpPr>
        <p:spPr>
          <a:xfrm>
            <a:off x="9595945" y="2707181"/>
            <a:ext cx="525303" cy="311434"/>
          </a:xfrm>
          <a:prstGeom prst="straightConnector1">
            <a:avLst/>
          </a:prstGeom>
          <a:ln w="38100">
            <a:solidFill>
              <a:schemeClr val="bg1">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799E18E7-6CCD-4F7F-AD80-C7A2A155F46A}"/>
              </a:ext>
            </a:extLst>
          </p:cNvPr>
          <p:cNvSpPr txBox="1"/>
          <p:nvPr/>
        </p:nvSpPr>
        <p:spPr>
          <a:xfrm>
            <a:off x="8577161" y="5691570"/>
            <a:ext cx="3413671" cy="923330"/>
          </a:xfrm>
          <a:prstGeom prst="rect">
            <a:avLst/>
          </a:prstGeom>
          <a:noFill/>
        </p:spPr>
        <p:txBody>
          <a:bodyPr wrap="square" rtlCol="0">
            <a:spAutoFit/>
          </a:bodyPr>
          <a:lstStyle/>
          <a:p>
            <a:r>
              <a:rPr lang="en-US" i="1" dirty="0"/>
              <a:t>Circulation torque increases as quantity of regolith collected inside drum increases.</a:t>
            </a:r>
          </a:p>
        </p:txBody>
      </p:sp>
    </p:spTree>
    <p:extLst>
      <p:ext uri="{BB962C8B-B14F-4D97-AF65-F5344CB8AC3E}">
        <p14:creationId xmlns:p14="http://schemas.microsoft.com/office/powerpoint/2010/main" val="7835532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repeatCount="indefinite" fill="hold" display="0">
                  <p:stCondLst>
                    <p:cond delay="indefinite"/>
                  </p:stCondLst>
                </p:cTn>
                <p:tgtEl>
                  <p:spTgt spid="3"/>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DB0072FC-62EA-420E-BDD5-A5998E021E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5911" y="3908520"/>
            <a:ext cx="5028997" cy="28281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861037" y="121312"/>
            <a:ext cx="8250115" cy="1066800"/>
          </a:xfrm>
        </p:spPr>
        <p:txBody>
          <a:bodyPr/>
          <a:lstStyle/>
          <a:p>
            <a:r>
              <a:rPr lang="en-US" sz="4000">
                <a:solidFill>
                  <a:schemeClr val="bg1">
                    <a:lumMod val="85000"/>
                  </a:schemeClr>
                </a:solidFill>
              </a:rPr>
              <a:t>Accomplishments</a:t>
            </a:r>
          </a:p>
        </p:txBody>
      </p:sp>
      <p:sp>
        <p:nvSpPr>
          <p:cNvPr id="4" name="Content Placeholder 2"/>
          <p:cNvSpPr txBox="1">
            <a:spLocks/>
          </p:cNvSpPr>
          <p:nvPr/>
        </p:nvSpPr>
        <p:spPr>
          <a:xfrm>
            <a:off x="0" y="1204964"/>
            <a:ext cx="12036669" cy="4999892"/>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Risk reduction activity: Dust tolerant battery charging​</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Approached by Astrobotic to test a </a:t>
            </a:r>
            <a:r>
              <a:rPr lang="en-US" sz="1800" dirty="0" err="1">
                <a:latin typeface="Arial" panose="020B0604020202020204" pitchFamily="34" charset="0"/>
                <a:cs typeface="Arial" panose="020B0604020202020204" pitchFamily="34" charset="0"/>
              </a:rPr>
              <a:t>Wibotic</a:t>
            </a:r>
            <a:r>
              <a:rPr lang="en-US" sz="1800" dirty="0">
                <a:latin typeface="Arial" panose="020B0604020202020204" pitchFamily="34" charset="0"/>
                <a:cs typeface="Arial" panose="020B0604020202020204" pitchFamily="34" charset="0"/>
              </a:rPr>
              <a:t> inductive wireless charger on RASSOR supporting Phase I SBIR ​</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Tested wireless charging system in multiple locations. Identified a configuration on the top of RASSOR that will simplify deployment of charger system and is flexible to terrain variations.​</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Tested impact of 6 types of regolith simulants between the wireless charging system​</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The charging system performed nominally with over 1 kilogram of regolith between antennas</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Purchased </a:t>
            </a:r>
            <a:r>
              <a:rPr lang="en-US" sz="1800" dirty="0" err="1">
                <a:latin typeface="Arial" panose="020B0604020202020204" pitchFamily="34" charset="0"/>
                <a:cs typeface="Arial" panose="020B0604020202020204" pitchFamily="34" charset="0"/>
              </a:rPr>
              <a:t>Wibotic</a:t>
            </a:r>
            <a:r>
              <a:rPr lang="en-US" sz="1800" dirty="0">
                <a:latin typeface="Arial" panose="020B0604020202020204" pitchFamily="34" charset="0"/>
                <a:cs typeface="Arial" panose="020B0604020202020204" pitchFamily="34" charset="0"/>
              </a:rPr>
              <a:t> development kit charging system for further testing </a:t>
            </a:r>
          </a:p>
          <a:p>
            <a:pPr marL="457200" lvl="1" indent="0">
              <a:buNone/>
            </a:pP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10</a:t>
            </a:fld>
            <a:endParaRPr lang="uk-UA"/>
          </a:p>
        </p:txBody>
      </p:sp>
      <p:sp>
        <p:nvSpPr>
          <p:cNvPr id="11" name="TextBox 11">
            <a:extLst>
              <a:ext uri="{FF2B5EF4-FFF2-40B4-BE49-F238E27FC236}">
                <a16:creationId xmlns:a16="http://schemas.microsoft.com/office/drawing/2014/main" id="{C42CF90C-06AB-40C6-BC08-3A64419A88E7}"/>
              </a:ext>
            </a:extLst>
          </p:cNvPr>
          <p:cNvSpPr txBox="1"/>
          <p:nvPr/>
        </p:nvSpPr>
        <p:spPr>
          <a:xfrm>
            <a:off x="5705910" y="6399016"/>
            <a:ext cx="5028996"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Wireless charging on RASSOR</a:t>
            </a:r>
          </a:p>
        </p:txBody>
      </p:sp>
      <p:pic>
        <p:nvPicPr>
          <p:cNvPr id="1026" name="Picture 2">
            <a:extLst>
              <a:ext uri="{FF2B5EF4-FFF2-40B4-BE49-F238E27FC236}">
                <a16:creationId xmlns:a16="http://schemas.microsoft.com/office/drawing/2014/main" id="{0F933C77-9A79-4729-9602-A9A8E8F022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57093" y="4010025"/>
            <a:ext cx="3741516" cy="280358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3">
            <a:extLst>
              <a:ext uri="{FF2B5EF4-FFF2-40B4-BE49-F238E27FC236}">
                <a16:creationId xmlns:a16="http://schemas.microsoft.com/office/drawing/2014/main" id="{FD45588C-4EA9-4B39-B695-EBA0BC7284D6}"/>
              </a:ext>
            </a:extLst>
          </p:cNvPr>
          <p:cNvSpPr txBox="1"/>
          <p:nvPr/>
        </p:nvSpPr>
        <p:spPr>
          <a:xfrm>
            <a:off x="1457091" y="6229681"/>
            <a:ext cx="3741516" cy="584775"/>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Wireless charging with 1kg of lunar regolith between antennas</a:t>
            </a:r>
          </a:p>
        </p:txBody>
      </p:sp>
      <p:cxnSp>
        <p:nvCxnSpPr>
          <p:cNvPr id="8" name="Straight Arrow Connector 7">
            <a:extLst>
              <a:ext uri="{FF2B5EF4-FFF2-40B4-BE49-F238E27FC236}">
                <a16:creationId xmlns:a16="http://schemas.microsoft.com/office/drawing/2014/main" id="{990D1C73-7CA3-4A9E-B57E-D962DD4F702F}"/>
              </a:ext>
            </a:extLst>
          </p:cNvPr>
          <p:cNvCxnSpPr>
            <a:cxnSpLocks/>
          </p:cNvCxnSpPr>
          <p:nvPr/>
        </p:nvCxnSpPr>
        <p:spPr>
          <a:xfrm flipH="1">
            <a:off x="8318380" y="3613155"/>
            <a:ext cx="917097" cy="588966"/>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03DCF9E1-50F5-4F14-8320-BDBA76A9363F}"/>
              </a:ext>
            </a:extLst>
          </p:cNvPr>
          <p:cNvSpPr txBox="1"/>
          <p:nvPr/>
        </p:nvSpPr>
        <p:spPr>
          <a:xfrm>
            <a:off x="9194632" y="3372732"/>
            <a:ext cx="1231677" cy="369332"/>
          </a:xfrm>
          <a:prstGeom prst="rect">
            <a:avLst/>
          </a:prstGeom>
          <a:noFill/>
        </p:spPr>
        <p:txBody>
          <a:bodyPr wrap="square" rtlCol="0">
            <a:spAutoFit/>
          </a:bodyPr>
          <a:lstStyle/>
          <a:p>
            <a:r>
              <a:rPr lang="en-US" i="1" dirty="0">
                <a:solidFill>
                  <a:srgbClr val="FF0000"/>
                </a:solidFill>
              </a:rPr>
              <a:t>Charger</a:t>
            </a:r>
          </a:p>
        </p:txBody>
      </p:sp>
    </p:spTree>
    <p:extLst>
      <p:ext uri="{BB962C8B-B14F-4D97-AF65-F5344CB8AC3E}">
        <p14:creationId xmlns:p14="http://schemas.microsoft.com/office/powerpoint/2010/main" val="3066551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11</a:t>
            </a:fld>
            <a:endParaRPr lang="uk-UA"/>
          </a:p>
        </p:txBody>
      </p:sp>
      <p:sp>
        <p:nvSpPr>
          <p:cNvPr id="2" name="Title 1"/>
          <p:cNvSpPr>
            <a:spLocks noGrp="1"/>
          </p:cNvSpPr>
          <p:nvPr>
            <p:ph type="title"/>
          </p:nvPr>
        </p:nvSpPr>
        <p:spPr>
          <a:xfrm>
            <a:off x="1861037" y="26062"/>
            <a:ext cx="8250115" cy="1066800"/>
          </a:xfrm>
        </p:spPr>
        <p:txBody>
          <a:bodyPr/>
          <a:lstStyle/>
          <a:p>
            <a:r>
              <a:rPr lang="en-US" sz="4000" dirty="0">
                <a:solidFill>
                  <a:schemeClr val="bg1">
                    <a:lumMod val="85000"/>
                  </a:schemeClr>
                </a:solidFill>
              </a:rPr>
              <a:t>Accomplishments</a:t>
            </a:r>
          </a:p>
        </p:txBody>
      </p:sp>
      <p:pic>
        <p:nvPicPr>
          <p:cNvPr id="5" name="Picture 4"/>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10" name="TextBox 3">
            <a:extLst>
              <a:ext uri="{FF2B5EF4-FFF2-40B4-BE49-F238E27FC236}">
                <a16:creationId xmlns:a16="http://schemas.microsoft.com/office/drawing/2014/main" id="{FD45588C-4EA9-4B39-B695-EBA0BC7284D6}"/>
              </a:ext>
            </a:extLst>
          </p:cNvPr>
          <p:cNvSpPr txBox="1"/>
          <p:nvPr/>
        </p:nvSpPr>
        <p:spPr>
          <a:xfrm>
            <a:off x="3992042" y="1401998"/>
            <a:ext cx="7998790"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April Tag Fiducial Autonomous Driving Test</a:t>
            </a:r>
          </a:p>
        </p:txBody>
      </p:sp>
      <p:pic>
        <p:nvPicPr>
          <p:cNvPr id="3" name="RASSOR Autonomous Driving Tes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999476" y="1753262"/>
            <a:ext cx="7991356" cy="4495138"/>
          </a:xfrm>
          <a:prstGeom prst="rect">
            <a:avLst/>
          </a:prstGeom>
        </p:spPr>
      </p:pic>
      <p:sp>
        <p:nvSpPr>
          <p:cNvPr id="12" name="Content Placeholder 2"/>
          <p:cNvSpPr txBox="1">
            <a:spLocks/>
          </p:cNvSpPr>
          <p:nvPr/>
        </p:nvSpPr>
        <p:spPr>
          <a:xfrm>
            <a:off x="51777" y="1092862"/>
            <a:ext cx="4026237" cy="5155538"/>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panose="05000000000000000000" pitchFamily="2" charset="2"/>
              <a:buChar char="Ø"/>
            </a:pPr>
            <a:r>
              <a:rPr lang="en-US" dirty="0"/>
              <a:t> </a:t>
            </a:r>
            <a:r>
              <a:rPr lang="en-US" sz="2000" dirty="0">
                <a:latin typeface="Arial" panose="020B0604020202020204" pitchFamily="34" charset="0"/>
                <a:cs typeface="Arial" panose="020B0604020202020204" pitchFamily="34" charset="0"/>
              </a:rPr>
              <a:t>Risk reduction activity: Autonomous operations​</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Implementing autonomous navigation using “</a:t>
            </a:r>
            <a:r>
              <a:rPr lang="en-US" sz="1800" dirty="0" err="1">
                <a:latin typeface="Arial" panose="020B0604020202020204" pitchFamily="34" charset="0"/>
                <a:cs typeface="Arial" panose="020B0604020202020204" pitchFamily="34" charset="0"/>
              </a:rPr>
              <a:t>april</a:t>
            </a:r>
            <a:r>
              <a:rPr lang="en-US" sz="1800" dirty="0">
                <a:latin typeface="Arial" panose="020B0604020202020204" pitchFamily="34" charset="0"/>
                <a:cs typeface="Arial" panose="020B0604020202020204" pitchFamily="34" charset="0"/>
              </a:rPr>
              <a:t> tag” fiducials affixed to the lander​</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Able to meet traverse and excavation requirements in close proximity to lander​</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Reduces autonomy risk and increases situational awareness​</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Initial testing will inform CONOPS models and driving speed limits</a:t>
            </a:r>
          </a:p>
          <a:p>
            <a:pPr lvl="1">
              <a:buFont typeface="Wingdings" panose="05000000000000000000" pitchFamily="2" charset="2"/>
              <a:buChar char="Ø"/>
            </a:pPr>
            <a:r>
              <a:rPr lang="en-US" sz="1800" dirty="0">
                <a:latin typeface="Arial" panose="020B0604020202020204" pitchFamily="34" charset="0"/>
                <a:cs typeface="Arial" panose="020B0604020202020204" pitchFamily="34" charset="0"/>
              </a:rPr>
              <a:t>Established facility usage agreement for KSC Robotics Test Area (outdoor rock yard)</a:t>
            </a:r>
          </a:p>
        </p:txBody>
      </p:sp>
    </p:spTree>
    <p:extLst>
      <p:ext uri="{BB962C8B-B14F-4D97-AF65-F5344CB8AC3E}">
        <p14:creationId xmlns:p14="http://schemas.microsoft.com/office/powerpoint/2010/main" val="376021013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37" y="26062"/>
            <a:ext cx="8250115" cy="1066800"/>
          </a:xfrm>
        </p:spPr>
        <p:txBody>
          <a:bodyPr/>
          <a:lstStyle/>
          <a:p>
            <a:r>
              <a:rPr lang="en-US" sz="4000" dirty="0">
                <a:solidFill>
                  <a:schemeClr val="bg1">
                    <a:lumMod val="85000"/>
                  </a:schemeClr>
                </a:solidFill>
              </a:rPr>
              <a:t>Accomplishments</a:t>
            </a:r>
          </a:p>
        </p:txBody>
      </p:sp>
      <p:sp>
        <p:nvSpPr>
          <p:cNvPr id="4" name="Content Placeholder 2"/>
          <p:cNvSpPr txBox="1">
            <a:spLocks/>
          </p:cNvSpPr>
          <p:nvPr/>
        </p:nvSpPr>
        <p:spPr>
          <a:xfrm>
            <a:off x="4484077" y="121312"/>
            <a:ext cx="11895992" cy="4999892"/>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lvl="1" indent="0">
              <a:buNone/>
            </a:pP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12</a:t>
            </a:fld>
            <a:endParaRPr lang="uk-UA"/>
          </a:p>
        </p:txBody>
      </p:sp>
      <p:sp>
        <p:nvSpPr>
          <p:cNvPr id="10" name="TextBox 3">
            <a:extLst>
              <a:ext uri="{FF2B5EF4-FFF2-40B4-BE49-F238E27FC236}">
                <a16:creationId xmlns:a16="http://schemas.microsoft.com/office/drawing/2014/main" id="{FD45588C-4EA9-4B39-B695-EBA0BC7284D6}"/>
              </a:ext>
            </a:extLst>
          </p:cNvPr>
          <p:cNvSpPr txBox="1"/>
          <p:nvPr/>
        </p:nvSpPr>
        <p:spPr>
          <a:xfrm>
            <a:off x="774193" y="6068794"/>
            <a:ext cx="6115817" cy="646331"/>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Thermal Desktop Lunar Surface model &amp; Temperature Profiles based on “Intrepid Design Study”</a:t>
            </a:r>
          </a:p>
        </p:txBody>
      </p:sp>
      <p:sp>
        <p:nvSpPr>
          <p:cNvPr id="3" name="Rectangle 2">
            <a:extLst>
              <a:ext uri="{FF2B5EF4-FFF2-40B4-BE49-F238E27FC236}">
                <a16:creationId xmlns:a16="http://schemas.microsoft.com/office/drawing/2014/main" id="{0416C1D6-26A1-4FFD-8B4F-CA87BCFFBC57}"/>
              </a:ext>
            </a:extLst>
          </p:cNvPr>
          <p:cNvSpPr/>
          <p:nvPr/>
        </p:nvSpPr>
        <p:spPr>
          <a:xfrm>
            <a:off x="155331" y="1248508"/>
            <a:ext cx="7629770" cy="2492990"/>
          </a:xfrm>
          <a:prstGeom prst="rect">
            <a:avLst/>
          </a:prstGeom>
        </p:spPr>
        <p:txBody>
          <a:bodyPr wrap="square">
            <a:spAutoFit/>
          </a:bodyPr>
          <a:lstStyle/>
          <a:p>
            <a:pPr marL="285750"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Risk reduction activity: Dust tolerant thermal control ​</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Completed initial analysis using standard radiator thermal control approach</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Updating the models to account for significant (beyond a monolayer) dust coverage on the radiator</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Initial thermal model shows significant advantages to high latitude location</a:t>
            </a:r>
          </a:p>
        </p:txBody>
      </p:sp>
      <p:pic>
        <p:nvPicPr>
          <p:cNvPr id="2054" name="Picture 6">
            <a:extLst>
              <a:ext uri="{FF2B5EF4-FFF2-40B4-BE49-F238E27FC236}">
                <a16:creationId xmlns:a16="http://schemas.microsoft.com/office/drawing/2014/main" id="{6D82CFC7-BEB1-4675-ADC5-6A19466AF4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4795" y="945488"/>
            <a:ext cx="4126037" cy="244422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1">
            <a:extLst>
              <a:ext uri="{FF2B5EF4-FFF2-40B4-BE49-F238E27FC236}">
                <a16:creationId xmlns:a16="http://schemas.microsoft.com/office/drawing/2014/main" id="{0292A6D2-224C-44D2-99C2-241265CDD4E9}"/>
              </a:ext>
            </a:extLst>
          </p:cNvPr>
          <p:cNvSpPr txBox="1"/>
          <p:nvPr/>
        </p:nvSpPr>
        <p:spPr>
          <a:xfrm>
            <a:off x="7876678" y="3373364"/>
            <a:ext cx="4098914" cy="369332"/>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Lunar Surface Temperature Profile</a:t>
            </a:r>
          </a:p>
        </p:txBody>
      </p:sp>
      <p:sp>
        <p:nvSpPr>
          <p:cNvPr id="15" name="TextBox 3">
            <a:extLst>
              <a:ext uri="{FF2B5EF4-FFF2-40B4-BE49-F238E27FC236}">
                <a16:creationId xmlns:a16="http://schemas.microsoft.com/office/drawing/2014/main" id="{E102AC88-6FCB-4455-BD57-0C2FAF5F74BD}"/>
              </a:ext>
            </a:extLst>
          </p:cNvPr>
          <p:cNvSpPr txBox="1"/>
          <p:nvPr/>
        </p:nvSpPr>
        <p:spPr>
          <a:xfrm>
            <a:off x="7608527" y="6386884"/>
            <a:ext cx="4382305"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Initial Thermal Desktop Model</a:t>
            </a:r>
          </a:p>
        </p:txBody>
      </p:sp>
      <p:pic>
        <p:nvPicPr>
          <p:cNvPr id="16" name="Picture 15">
            <a:extLst>
              <a:ext uri="{FF2B5EF4-FFF2-40B4-BE49-F238E27FC236}">
                <a16:creationId xmlns:a16="http://schemas.microsoft.com/office/drawing/2014/main" id="{CFACEB81-D350-491A-817E-E192A5BBF075}"/>
              </a:ext>
            </a:extLst>
          </p:cNvPr>
          <p:cNvPicPr>
            <a:picLocks noChangeAspect="1"/>
          </p:cNvPicPr>
          <p:nvPr/>
        </p:nvPicPr>
        <p:blipFill rotWithShape="1">
          <a:blip r:embed="rId5">
            <a:extLst>
              <a:ext uri="{28A0092B-C50C-407E-A947-70E740481C1C}">
                <a14:useLocalDpi xmlns:a14="http://schemas.microsoft.com/office/drawing/2010/main" val="0"/>
              </a:ext>
            </a:extLst>
          </a:blip>
          <a:srcRect l="-4244" t="-5659" r="187" b="-2867"/>
          <a:stretch/>
        </p:blipFill>
        <p:spPr>
          <a:xfrm rot="16200000">
            <a:off x="8338076" y="3031333"/>
            <a:ext cx="2739026" cy="4164149"/>
          </a:xfrm>
          <a:prstGeom prst="rect">
            <a:avLst/>
          </a:prstGeom>
        </p:spPr>
      </p:pic>
      <p:pic>
        <p:nvPicPr>
          <p:cNvPr id="14" name="Picture 13">
            <a:extLst>
              <a:ext uri="{FF2B5EF4-FFF2-40B4-BE49-F238E27FC236}">
                <a16:creationId xmlns:a16="http://schemas.microsoft.com/office/drawing/2014/main" id="{65F48947-DF16-4149-B0E0-70C6EA1B0E3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4193" y="3729445"/>
            <a:ext cx="3397052" cy="2339349"/>
          </a:xfrm>
          <a:prstGeom prst="rect">
            <a:avLst/>
          </a:prstGeom>
        </p:spPr>
      </p:pic>
      <p:pic>
        <p:nvPicPr>
          <p:cNvPr id="17" name="Picture 16">
            <a:extLst>
              <a:ext uri="{FF2B5EF4-FFF2-40B4-BE49-F238E27FC236}">
                <a16:creationId xmlns:a16="http://schemas.microsoft.com/office/drawing/2014/main" id="{68CB2D7C-E073-491C-BAC3-F28205EE7F2A}"/>
              </a:ext>
            </a:extLst>
          </p:cNvPr>
          <p:cNvPicPr>
            <a:picLocks noChangeAspect="1"/>
          </p:cNvPicPr>
          <p:nvPr/>
        </p:nvPicPr>
        <p:blipFill rotWithShape="1">
          <a:blip r:embed="rId7">
            <a:extLst>
              <a:ext uri="{28A0092B-C50C-407E-A947-70E740481C1C}">
                <a14:useLocalDpi xmlns:a14="http://schemas.microsoft.com/office/drawing/2010/main" val="0"/>
              </a:ext>
            </a:extLst>
          </a:blip>
          <a:srcRect l="8794" r="28082"/>
          <a:stretch/>
        </p:blipFill>
        <p:spPr>
          <a:xfrm rot="5400000">
            <a:off x="4359792" y="3540916"/>
            <a:ext cx="2344028" cy="2716407"/>
          </a:xfrm>
          <a:prstGeom prst="rect">
            <a:avLst/>
          </a:prstGeom>
        </p:spPr>
      </p:pic>
    </p:spTree>
    <p:extLst>
      <p:ext uri="{BB962C8B-B14F-4D97-AF65-F5344CB8AC3E}">
        <p14:creationId xmlns:p14="http://schemas.microsoft.com/office/powerpoint/2010/main" val="1144371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37" y="26062"/>
            <a:ext cx="8250115" cy="1066800"/>
          </a:xfrm>
        </p:spPr>
        <p:txBody>
          <a:bodyPr/>
          <a:lstStyle/>
          <a:p>
            <a:r>
              <a:rPr lang="en-US" sz="4000" dirty="0">
                <a:solidFill>
                  <a:schemeClr val="bg1">
                    <a:lumMod val="85000"/>
                  </a:schemeClr>
                </a:solidFill>
              </a:rPr>
              <a:t>Accomplishments</a:t>
            </a:r>
          </a:p>
        </p:txBody>
      </p:sp>
      <p:sp>
        <p:nvSpPr>
          <p:cNvPr id="4" name="Content Placeholder 2"/>
          <p:cNvSpPr txBox="1">
            <a:spLocks/>
          </p:cNvSpPr>
          <p:nvPr/>
        </p:nvSpPr>
        <p:spPr>
          <a:xfrm>
            <a:off x="4484077" y="121312"/>
            <a:ext cx="11895992" cy="4999892"/>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lvl="1" indent="0">
              <a:buNone/>
            </a:pP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13</a:t>
            </a:fld>
            <a:endParaRPr lang="uk-UA"/>
          </a:p>
        </p:txBody>
      </p:sp>
      <p:sp>
        <p:nvSpPr>
          <p:cNvPr id="10" name="TextBox 3">
            <a:extLst>
              <a:ext uri="{FF2B5EF4-FFF2-40B4-BE49-F238E27FC236}">
                <a16:creationId xmlns:a16="http://schemas.microsoft.com/office/drawing/2014/main" id="{FD45588C-4EA9-4B39-B695-EBA0BC7284D6}"/>
              </a:ext>
            </a:extLst>
          </p:cNvPr>
          <p:cNvSpPr txBox="1"/>
          <p:nvPr/>
        </p:nvSpPr>
        <p:spPr>
          <a:xfrm>
            <a:off x="227149" y="5738184"/>
            <a:ext cx="11725583" cy="369332"/>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Comparison of min/max temperatures at equatorial (left) and polar (right) locations</a:t>
            </a:r>
          </a:p>
        </p:txBody>
      </p:sp>
      <p:pic>
        <p:nvPicPr>
          <p:cNvPr id="14" name="Picture 13">
            <a:extLst>
              <a:ext uri="{FF2B5EF4-FFF2-40B4-BE49-F238E27FC236}">
                <a16:creationId xmlns:a16="http://schemas.microsoft.com/office/drawing/2014/main" id="{A5909E11-8F51-4FA8-A553-A7363020C404}"/>
              </a:ext>
            </a:extLst>
          </p:cNvPr>
          <p:cNvPicPr>
            <a:picLocks noChangeAspect="1"/>
          </p:cNvPicPr>
          <p:nvPr/>
        </p:nvPicPr>
        <p:blipFill>
          <a:blip r:embed="rId4"/>
          <a:stretch>
            <a:fillRect/>
          </a:stretch>
        </p:blipFill>
        <p:spPr>
          <a:xfrm>
            <a:off x="227149" y="2356173"/>
            <a:ext cx="5776516" cy="3223169"/>
          </a:xfrm>
          <a:prstGeom prst="rect">
            <a:avLst/>
          </a:prstGeom>
        </p:spPr>
      </p:pic>
      <p:pic>
        <p:nvPicPr>
          <p:cNvPr id="17" name="Picture 16" descr="Chart&#10;&#10;Description automatically generated">
            <a:extLst>
              <a:ext uri="{FF2B5EF4-FFF2-40B4-BE49-F238E27FC236}">
                <a16:creationId xmlns:a16="http://schemas.microsoft.com/office/drawing/2014/main" id="{4F5F29C7-FCBB-4429-B13F-357FE5BDB65A}"/>
              </a:ext>
            </a:extLst>
          </p:cNvPr>
          <p:cNvPicPr/>
          <p:nvPr/>
        </p:nvPicPr>
        <p:blipFill>
          <a:blip r:embed="rId5"/>
          <a:stretch>
            <a:fillRect/>
          </a:stretch>
        </p:blipFill>
        <p:spPr>
          <a:xfrm>
            <a:off x="6240326" y="2356173"/>
            <a:ext cx="5712406" cy="3223169"/>
          </a:xfrm>
          <a:prstGeom prst="rect">
            <a:avLst/>
          </a:prstGeom>
        </p:spPr>
      </p:pic>
      <p:sp>
        <p:nvSpPr>
          <p:cNvPr id="3" name="Rectangle 2">
            <a:extLst>
              <a:ext uri="{FF2B5EF4-FFF2-40B4-BE49-F238E27FC236}">
                <a16:creationId xmlns:a16="http://schemas.microsoft.com/office/drawing/2014/main" id="{0C15CB54-1998-48BC-8A58-59B09F154F60}"/>
              </a:ext>
            </a:extLst>
          </p:cNvPr>
          <p:cNvSpPr/>
          <p:nvPr/>
        </p:nvSpPr>
        <p:spPr>
          <a:xfrm>
            <a:off x="-272951" y="1296888"/>
            <a:ext cx="9787066" cy="707886"/>
          </a:xfrm>
          <a:prstGeom prst="rect">
            <a:avLst/>
          </a:prstGeom>
        </p:spPr>
        <p:txBody>
          <a:bodyPr wrap="square">
            <a:spAutoFit/>
          </a:bodyPr>
          <a:lstStyle/>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Initial thermal model shows significant advantages to high latitude location, prompting the project to target a lunar polar CLPS Mission</a:t>
            </a:r>
          </a:p>
        </p:txBody>
      </p:sp>
    </p:spTree>
    <p:extLst>
      <p:ext uri="{BB962C8B-B14F-4D97-AF65-F5344CB8AC3E}">
        <p14:creationId xmlns:p14="http://schemas.microsoft.com/office/powerpoint/2010/main" val="3704276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37" y="26062"/>
            <a:ext cx="8250115" cy="1066800"/>
          </a:xfrm>
        </p:spPr>
        <p:txBody>
          <a:bodyPr/>
          <a:lstStyle/>
          <a:p>
            <a:r>
              <a:rPr lang="en-US" sz="4000" dirty="0">
                <a:solidFill>
                  <a:schemeClr val="bg1">
                    <a:lumMod val="85000"/>
                  </a:schemeClr>
                </a:solidFill>
              </a:rPr>
              <a:t>Accomplishments</a:t>
            </a:r>
          </a:p>
        </p:txBody>
      </p:sp>
      <p:sp>
        <p:nvSpPr>
          <p:cNvPr id="4" name="Content Placeholder 2"/>
          <p:cNvSpPr txBox="1">
            <a:spLocks/>
          </p:cNvSpPr>
          <p:nvPr/>
        </p:nvSpPr>
        <p:spPr>
          <a:xfrm>
            <a:off x="140677" y="1248508"/>
            <a:ext cx="11895992" cy="4999892"/>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lvl="1" indent="0">
              <a:buNone/>
            </a:pP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14</a:t>
            </a:fld>
            <a:endParaRPr lang="uk-UA"/>
          </a:p>
        </p:txBody>
      </p:sp>
      <p:sp>
        <p:nvSpPr>
          <p:cNvPr id="10" name="TextBox 3">
            <a:extLst>
              <a:ext uri="{FF2B5EF4-FFF2-40B4-BE49-F238E27FC236}">
                <a16:creationId xmlns:a16="http://schemas.microsoft.com/office/drawing/2014/main" id="{FD45588C-4EA9-4B39-B695-EBA0BC7284D6}"/>
              </a:ext>
            </a:extLst>
          </p:cNvPr>
          <p:cNvSpPr txBox="1"/>
          <p:nvPr/>
        </p:nvSpPr>
        <p:spPr>
          <a:xfrm>
            <a:off x="1317006" y="6487818"/>
            <a:ext cx="2887798"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CAD model of shoulder actuator</a:t>
            </a:r>
          </a:p>
        </p:txBody>
      </p:sp>
      <p:sp>
        <p:nvSpPr>
          <p:cNvPr id="8" name="Rectangle 7">
            <a:extLst>
              <a:ext uri="{FF2B5EF4-FFF2-40B4-BE49-F238E27FC236}">
                <a16:creationId xmlns:a16="http://schemas.microsoft.com/office/drawing/2014/main" id="{074D9344-D146-418E-A52B-38AB44E3189F}"/>
              </a:ext>
            </a:extLst>
          </p:cNvPr>
          <p:cNvSpPr/>
          <p:nvPr/>
        </p:nvSpPr>
        <p:spPr>
          <a:xfrm>
            <a:off x="139700" y="1169062"/>
            <a:ext cx="11649964" cy="2246769"/>
          </a:xfrm>
          <a:prstGeom prst="rect">
            <a:avLst/>
          </a:prstGeom>
        </p:spPr>
        <p:txBody>
          <a:bodyPr wrap="square">
            <a:spAutoFit/>
          </a:bodyPr>
          <a:lstStyle/>
          <a:p>
            <a:pPr marL="285750"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Actuator design progression: </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Shoulder joint designed for highest, currently in fabrication</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Will perform TRL5 testing in dirty thermal vacuum </a:t>
            </a:r>
            <a:r>
              <a:rPr lang="en-US" sz="2000" dirty="0" err="1">
                <a:latin typeface="Arial" panose="020B0604020202020204" pitchFamily="34" charset="0"/>
                <a:ea typeface="ＭＳ Ｐゴシック" charset="-128"/>
                <a:cs typeface="Arial" panose="020B0604020202020204" pitchFamily="34" charset="0"/>
              </a:rPr>
              <a:t>dynomometer</a:t>
            </a:r>
            <a:r>
              <a:rPr lang="en-US" sz="2000" dirty="0">
                <a:latin typeface="Arial" panose="020B0604020202020204" pitchFamily="34" charset="0"/>
                <a:ea typeface="ＭＳ Ｐゴシック" charset="-128"/>
                <a:cs typeface="Arial" panose="020B0604020202020204" pitchFamily="34" charset="0"/>
              </a:rPr>
              <a:t> at KSC</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Bucket drum actuator in work using bucket drum test data. Considering combining both drum actuators and using a version of the shoulder actuator. </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Wheel actuator will be last. Efficiency considerations due to amount of driving. </a:t>
            </a:r>
          </a:p>
        </p:txBody>
      </p:sp>
      <p:pic>
        <p:nvPicPr>
          <p:cNvPr id="12" name="Picture 11"/>
          <p:cNvPicPr>
            <a:picLocks noChangeAspect="1"/>
          </p:cNvPicPr>
          <p:nvPr/>
        </p:nvPicPr>
        <p:blipFill>
          <a:blip r:embed="rId4">
            <a:clrChange>
              <a:clrFrom>
                <a:srgbClr val="E8EAED"/>
              </a:clrFrom>
              <a:clrTo>
                <a:srgbClr val="E8EAED">
                  <a:alpha val="0"/>
                </a:srgbClr>
              </a:clrTo>
            </a:clrChange>
            <a:extLst>
              <a:ext uri="{28A0092B-C50C-407E-A947-70E740481C1C}">
                <a14:useLocalDpi xmlns:a14="http://schemas.microsoft.com/office/drawing/2010/main" val="0"/>
              </a:ext>
            </a:extLst>
          </a:blip>
          <a:stretch>
            <a:fillRect/>
          </a:stretch>
        </p:blipFill>
        <p:spPr>
          <a:xfrm>
            <a:off x="1678327" y="3601179"/>
            <a:ext cx="2165155" cy="2787156"/>
          </a:xfrm>
          <a:prstGeom prst="rect">
            <a:avLst/>
          </a:prstGeom>
        </p:spPr>
      </p:pic>
      <p:pic>
        <p:nvPicPr>
          <p:cNvPr id="13" name="Picture 12"/>
          <p:cNvPicPr>
            <a:picLocks noChangeAspect="1"/>
          </p:cNvPicPr>
          <p:nvPr/>
        </p:nvPicPr>
        <p:blipFill rotWithShape="1">
          <a:blip r:embed="rId5"/>
          <a:srcRect l="7994" t="14117" r="7212" b="5823"/>
          <a:stretch/>
        </p:blipFill>
        <p:spPr>
          <a:xfrm>
            <a:off x="7470024" y="3729361"/>
            <a:ext cx="4319640" cy="2741983"/>
          </a:xfrm>
          <a:prstGeom prst="rect">
            <a:avLst/>
          </a:prstGeom>
        </p:spPr>
      </p:pic>
      <p:pic>
        <p:nvPicPr>
          <p:cNvPr id="14" name="Picture 13"/>
          <p:cNvPicPr>
            <a:picLocks noChangeAspect="1"/>
          </p:cNvPicPr>
          <p:nvPr/>
        </p:nvPicPr>
        <p:blipFill rotWithShape="1">
          <a:blip r:embed="rId6" cstate="screen">
            <a:extLst>
              <a:ext uri="{28A0092B-C50C-407E-A947-70E740481C1C}">
                <a14:useLocalDpi xmlns:a14="http://schemas.microsoft.com/office/drawing/2010/main"/>
              </a:ext>
            </a:extLst>
          </a:blip>
          <a:srcRect l="20415" t="3270" r="35807" b="26816"/>
          <a:stretch/>
        </p:blipFill>
        <p:spPr>
          <a:xfrm>
            <a:off x="4319752" y="3388969"/>
            <a:ext cx="3019855" cy="3107272"/>
          </a:xfrm>
          <a:prstGeom prst="rect">
            <a:avLst/>
          </a:prstGeom>
        </p:spPr>
      </p:pic>
      <p:sp>
        <p:nvSpPr>
          <p:cNvPr id="15" name="TextBox 11">
            <a:extLst>
              <a:ext uri="{FF2B5EF4-FFF2-40B4-BE49-F238E27FC236}">
                <a16:creationId xmlns:a16="http://schemas.microsoft.com/office/drawing/2014/main" id="{C42CF90C-06AB-40C6-BC08-3A64419A88E7}"/>
              </a:ext>
            </a:extLst>
          </p:cNvPr>
          <p:cNvSpPr txBox="1"/>
          <p:nvPr/>
        </p:nvSpPr>
        <p:spPr>
          <a:xfrm>
            <a:off x="7470024" y="6476116"/>
            <a:ext cx="4319640"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Testing with small bucket drum</a:t>
            </a:r>
          </a:p>
        </p:txBody>
      </p:sp>
      <p:sp>
        <p:nvSpPr>
          <p:cNvPr id="11" name="TextBox 11">
            <a:extLst>
              <a:ext uri="{FF2B5EF4-FFF2-40B4-BE49-F238E27FC236}">
                <a16:creationId xmlns:a16="http://schemas.microsoft.com/office/drawing/2014/main" id="{C42CF90C-06AB-40C6-BC08-3A64419A88E7}"/>
              </a:ext>
            </a:extLst>
          </p:cNvPr>
          <p:cNvSpPr txBox="1"/>
          <p:nvPr/>
        </p:nvSpPr>
        <p:spPr>
          <a:xfrm>
            <a:off x="4319752" y="6487818"/>
            <a:ext cx="3019855"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Dirty T-Vac </a:t>
            </a:r>
            <a:r>
              <a:rPr lang="en-US" dirty="0" err="1"/>
              <a:t>Dynomometer</a:t>
            </a:r>
            <a:r>
              <a:rPr lang="en-US" dirty="0"/>
              <a:t> at KSC</a:t>
            </a:r>
          </a:p>
        </p:txBody>
      </p:sp>
    </p:spTree>
    <p:extLst>
      <p:ext uri="{BB962C8B-B14F-4D97-AF65-F5344CB8AC3E}">
        <p14:creationId xmlns:p14="http://schemas.microsoft.com/office/powerpoint/2010/main" val="3095912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age004"/>
          <p:cNvPicPr>
            <a:picLocks noChangeAspect="1" noChangeArrowheads="1"/>
          </p:cNvPicPr>
          <p:nvPr/>
        </p:nvPicPr>
        <p:blipFill rotWithShape="1">
          <a:blip r:embed="rId3">
            <a:extLst>
              <a:ext uri="{28A0092B-C50C-407E-A947-70E740481C1C}">
                <a14:useLocalDpi xmlns:a14="http://schemas.microsoft.com/office/drawing/2010/main" val="0"/>
              </a:ext>
            </a:extLst>
          </a:blip>
          <a:srcRect r="3700"/>
          <a:stretch/>
        </p:blipFill>
        <p:spPr bwMode="auto">
          <a:xfrm rot="5400000">
            <a:off x="36720" y="3725061"/>
            <a:ext cx="3615201" cy="2193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1861037" y="26062"/>
            <a:ext cx="8250115" cy="1066800"/>
          </a:xfrm>
        </p:spPr>
        <p:txBody>
          <a:bodyPr/>
          <a:lstStyle/>
          <a:p>
            <a:r>
              <a:rPr lang="en-US" sz="4000" dirty="0">
                <a:solidFill>
                  <a:schemeClr val="bg1">
                    <a:lumMod val="85000"/>
                  </a:schemeClr>
                </a:solidFill>
              </a:rPr>
              <a:t>Accomplishments</a:t>
            </a:r>
          </a:p>
        </p:txBody>
      </p:sp>
      <p:pic>
        <p:nvPicPr>
          <p:cNvPr id="5" name="Picture 4"/>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144685"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15</a:t>
            </a:fld>
            <a:endParaRPr lang="uk-UA"/>
          </a:p>
        </p:txBody>
      </p:sp>
      <p:sp>
        <p:nvSpPr>
          <p:cNvPr id="8" name="Rectangle 7">
            <a:extLst>
              <a:ext uri="{FF2B5EF4-FFF2-40B4-BE49-F238E27FC236}">
                <a16:creationId xmlns:a16="http://schemas.microsoft.com/office/drawing/2014/main" id="{074D9344-D146-418E-A52B-38AB44E3189F}"/>
              </a:ext>
            </a:extLst>
          </p:cNvPr>
          <p:cNvSpPr/>
          <p:nvPr/>
        </p:nvSpPr>
        <p:spPr>
          <a:xfrm>
            <a:off x="0" y="1213001"/>
            <a:ext cx="4214224" cy="1815882"/>
          </a:xfrm>
          <a:prstGeom prst="rect">
            <a:avLst/>
          </a:prstGeom>
        </p:spPr>
        <p:txBody>
          <a:bodyPr wrap="square">
            <a:spAutoFit/>
          </a:bodyPr>
          <a:lstStyle/>
          <a:p>
            <a:pPr marL="285750"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Wheel design progression:</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Based on Volatiles Investigating Polar Exploration Rover (VIPER)</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Skid steer considerations</a:t>
            </a:r>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90198" y="1387419"/>
            <a:ext cx="2134749" cy="2163220"/>
          </a:xfrm>
          <a:prstGeom prst="rect">
            <a:avLst/>
          </a:prstGeom>
        </p:spPr>
      </p:pic>
      <p:pic>
        <p:nvPicPr>
          <p:cNvPr id="2050" name="Picture 1" descr="image001"/>
          <p:cNvPicPr>
            <a:picLocks noChangeAspect="1" noChangeArrowheads="1"/>
          </p:cNvPicPr>
          <p:nvPr/>
        </p:nvPicPr>
        <p:blipFill rotWithShape="1">
          <a:blip r:embed="rId6">
            <a:extLst>
              <a:ext uri="{28A0092B-C50C-407E-A947-70E740481C1C}">
                <a14:useLocalDpi xmlns:a14="http://schemas.microsoft.com/office/drawing/2010/main" val="0"/>
              </a:ext>
            </a:extLst>
          </a:blip>
          <a:srcRect l="23531"/>
          <a:stretch/>
        </p:blipFill>
        <p:spPr bwMode="auto">
          <a:xfrm>
            <a:off x="9592927" y="3845196"/>
            <a:ext cx="2581790" cy="2441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2" descr="image00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05839" y="4155725"/>
            <a:ext cx="2135630" cy="2303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3" name="Picture 1" descr="image001"/>
          <p:cNvPicPr>
            <a:picLocks noChangeAspect="1" noChangeArrowheads="1"/>
          </p:cNvPicPr>
          <p:nvPr/>
        </p:nvPicPr>
        <p:blipFill rotWithShape="1">
          <a:blip r:embed="rId8">
            <a:extLst>
              <a:ext uri="{28A0092B-C50C-407E-A947-70E740481C1C}">
                <a14:useLocalDpi xmlns:a14="http://schemas.microsoft.com/office/drawing/2010/main" val="0"/>
              </a:ext>
            </a:extLst>
          </a:blip>
          <a:srcRect l="20028"/>
          <a:stretch/>
        </p:blipFill>
        <p:spPr bwMode="auto">
          <a:xfrm>
            <a:off x="4066398" y="4163167"/>
            <a:ext cx="2773265" cy="229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9"/>
          <a:stretch>
            <a:fillRect/>
          </a:stretch>
        </p:blipFill>
        <p:spPr>
          <a:xfrm>
            <a:off x="6888758" y="1387419"/>
            <a:ext cx="2319242" cy="2163220"/>
          </a:xfrm>
          <a:prstGeom prst="rect">
            <a:avLst/>
          </a:prstGeom>
        </p:spPr>
      </p:pic>
      <p:pic>
        <p:nvPicPr>
          <p:cNvPr id="16" name="Picture 15"/>
          <p:cNvPicPr>
            <a:picLocks noChangeAspect="1"/>
          </p:cNvPicPr>
          <p:nvPr/>
        </p:nvPicPr>
        <p:blipFill rotWithShape="1">
          <a:blip r:embed="rId10"/>
          <a:srcRect t="358" b="426"/>
          <a:stretch/>
        </p:blipFill>
        <p:spPr>
          <a:xfrm>
            <a:off x="4066398" y="1387419"/>
            <a:ext cx="2193478" cy="2163220"/>
          </a:xfrm>
          <a:prstGeom prst="rect">
            <a:avLst/>
          </a:prstGeom>
        </p:spPr>
      </p:pic>
      <p:cxnSp>
        <p:nvCxnSpPr>
          <p:cNvPr id="18" name="Straight Arrow Connector 17"/>
          <p:cNvCxnSpPr/>
          <p:nvPr/>
        </p:nvCxnSpPr>
        <p:spPr>
          <a:xfrm flipV="1">
            <a:off x="6309363" y="2543175"/>
            <a:ext cx="676593" cy="2054"/>
          </a:xfrm>
          <a:prstGeom prst="straightConnector1">
            <a:avLst/>
          </a:prstGeom>
          <a:ln w="76200">
            <a:solidFill>
              <a:srgbClr val="FF33CC"/>
            </a:solidFill>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flipV="1">
            <a:off x="9168825" y="2541121"/>
            <a:ext cx="676593" cy="2054"/>
          </a:xfrm>
          <a:prstGeom prst="straightConnector1">
            <a:avLst/>
          </a:prstGeom>
          <a:ln w="76200">
            <a:solidFill>
              <a:srgbClr val="FF33CC"/>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flipV="1">
            <a:off x="6259876" y="5305617"/>
            <a:ext cx="676593" cy="2054"/>
          </a:xfrm>
          <a:prstGeom prst="straightConnector1">
            <a:avLst/>
          </a:prstGeom>
          <a:ln w="76200">
            <a:solidFill>
              <a:srgbClr val="FF33CC"/>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p:cNvCxnSpPr/>
          <p:nvPr/>
        </p:nvCxnSpPr>
        <p:spPr>
          <a:xfrm flipV="1">
            <a:off x="8975966" y="5305617"/>
            <a:ext cx="676593" cy="2054"/>
          </a:xfrm>
          <a:prstGeom prst="straightConnector1">
            <a:avLst/>
          </a:prstGeom>
          <a:ln w="76200">
            <a:solidFill>
              <a:srgbClr val="FF33CC"/>
            </a:solidFill>
            <a:tailEnd type="triangle"/>
          </a:ln>
        </p:spPr>
        <p:style>
          <a:lnRef idx="2">
            <a:schemeClr val="accent1"/>
          </a:lnRef>
          <a:fillRef idx="0">
            <a:schemeClr val="accent1"/>
          </a:fillRef>
          <a:effectRef idx="1">
            <a:schemeClr val="accent1"/>
          </a:effectRef>
          <a:fontRef idx="minor">
            <a:schemeClr val="tx1"/>
          </a:fontRef>
        </p:style>
      </p:cxnSp>
      <p:cxnSp>
        <p:nvCxnSpPr>
          <p:cNvPr id="30" name="Straight Arrow Connector 29"/>
          <p:cNvCxnSpPr/>
          <p:nvPr/>
        </p:nvCxnSpPr>
        <p:spPr>
          <a:xfrm>
            <a:off x="5096168" y="3845196"/>
            <a:ext cx="0" cy="573735"/>
          </a:xfrm>
          <a:prstGeom prst="straightConnector1">
            <a:avLst/>
          </a:prstGeom>
          <a:ln w="76200">
            <a:solidFill>
              <a:srgbClr val="FF33CC"/>
            </a:solidFill>
            <a:tailEnd type="triangle"/>
          </a:ln>
        </p:spPr>
        <p:style>
          <a:lnRef idx="2">
            <a:schemeClr val="accent1"/>
          </a:lnRef>
          <a:fillRef idx="0">
            <a:schemeClr val="accent1"/>
          </a:fillRef>
          <a:effectRef idx="1">
            <a:schemeClr val="accent1"/>
          </a:effectRef>
          <a:fontRef idx="minor">
            <a:schemeClr val="tx1"/>
          </a:fontRef>
        </p:style>
      </p:cxnSp>
      <p:cxnSp>
        <p:nvCxnSpPr>
          <p:cNvPr id="28" name="Straight Connector 27"/>
          <p:cNvCxnSpPr/>
          <p:nvPr/>
        </p:nvCxnSpPr>
        <p:spPr>
          <a:xfrm>
            <a:off x="5057006" y="3808024"/>
            <a:ext cx="6811098" cy="0"/>
          </a:xfrm>
          <a:prstGeom prst="line">
            <a:avLst/>
          </a:prstGeom>
          <a:ln w="76200">
            <a:solidFill>
              <a:srgbClr val="FF33CC"/>
            </a:solidFill>
          </a:ln>
          <a:effectLst/>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p:nvCxnSpPr>
        <p:spPr>
          <a:xfrm>
            <a:off x="11832381" y="2469029"/>
            <a:ext cx="0" cy="1338995"/>
          </a:xfrm>
          <a:prstGeom prst="line">
            <a:avLst/>
          </a:prstGeom>
          <a:ln w="76200">
            <a:solidFill>
              <a:srgbClr val="FF33CC"/>
            </a:solidFill>
          </a:ln>
          <a:effectLst/>
        </p:spPr>
        <p:style>
          <a:lnRef idx="2">
            <a:schemeClr val="accent1"/>
          </a:lnRef>
          <a:fillRef idx="0">
            <a:schemeClr val="accent1"/>
          </a:fillRef>
          <a:effectRef idx="1">
            <a:schemeClr val="accent1"/>
          </a:effectRef>
          <a:fontRef idx="minor">
            <a:schemeClr val="tx1"/>
          </a:fontRef>
        </p:style>
      </p:cxnSp>
      <p:sp>
        <p:nvSpPr>
          <p:cNvPr id="37" name="TextBox 3">
            <a:extLst>
              <a:ext uri="{FF2B5EF4-FFF2-40B4-BE49-F238E27FC236}">
                <a16:creationId xmlns:a16="http://schemas.microsoft.com/office/drawing/2014/main" id="{FD45588C-4EA9-4B39-B695-EBA0BC7284D6}"/>
              </a:ext>
            </a:extLst>
          </p:cNvPr>
          <p:cNvSpPr txBox="1"/>
          <p:nvPr/>
        </p:nvSpPr>
        <p:spPr>
          <a:xfrm>
            <a:off x="6985956" y="6527759"/>
            <a:ext cx="2773264"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Wheel design progression</a:t>
            </a:r>
          </a:p>
        </p:txBody>
      </p:sp>
    </p:spTree>
    <p:extLst>
      <p:ext uri="{BB962C8B-B14F-4D97-AF65-F5344CB8AC3E}">
        <p14:creationId xmlns:p14="http://schemas.microsoft.com/office/powerpoint/2010/main" val="3792448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37" y="121312"/>
            <a:ext cx="8250115" cy="1066800"/>
          </a:xfrm>
        </p:spPr>
        <p:txBody>
          <a:bodyPr/>
          <a:lstStyle/>
          <a:p>
            <a:r>
              <a:rPr lang="en-US" sz="4000">
                <a:solidFill>
                  <a:schemeClr val="bg1">
                    <a:lumMod val="85000"/>
                  </a:schemeClr>
                </a:solidFill>
              </a:rPr>
              <a:t>Accomplishments</a:t>
            </a:r>
          </a:p>
        </p:txBody>
      </p:sp>
      <p:sp>
        <p:nvSpPr>
          <p:cNvPr id="4" name="Content Placeholder 2"/>
          <p:cNvSpPr txBox="1">
            <a:spLocks/>
          </p:cNvSpPr>
          <p:nvPr/>
        </p:nvSpPr>
        <p:spPr>
          <a:xfrm>
            <a:off x="140677" y="1248508"/>
            <a:ext cx="11895992" cy="4999892"/>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lvl="1" indent="0">
              <a:buNone/>
            </a:pP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16</a:t>
            </a:fld>
            <a:endParaRPr lang="uk-UA"/>
          </a:p>
        </p:txBody>
      </p:sp>
      <p:sp>
        <p:nvSpPr>
          <p:cNvPr id="8" name="Rectangle 7">
            <a:extLst>
              <a:ext uri="{FF2B5EF4-FFF2-40B4-BE49-F238E27FC236}">
                <a16:creationId xmlns:a16="http://schemas.microsoft.com/office/drawing/2014/main" id="{8BC220EA-1D28-45EA-8CEC-98AF13E7EA6C}"/>
              </a:ext>
            </a:extLst>
          </p:cNvPr>
          <p:cNvSpPr/>
          <p:nvPr/>
        </p:nvSpPr>
        <p:spPr>
          <a:xfrm>
            <a:off x="155330" y="1188112"/>
            <a:ext cx="12166767" cy="871008"/>
          </a:xfrm>
          <a:prstGeom prst="rect">
            <a:avLst/>
          </a:prstGeom>
        </p:spPr>
        <p:txBody>
          <a:bodyPr wrap="square">
            <a:spAutoFit/>
          </a:bodyPr>
          <a:lstStyle/>
          <a:p>
            <a:pPr marL="285750" indent="-285750" defTabSz="457200">
              <a:spcBef>
                <a:spcPct val="20000"/>
              </a:spcBef>
              <a:buFont typeface="Wingdings" panose="05000000000000000000" pitchFamily="2" charset="2"/>
              <a:buChar char="Ø"/>
            </a:pPr>
            <a:r>
              <a:rPr lang="en-US" sz="2300" dirty="0">
                <a:latin typeface="Arial" panose="020B0604020202020204" pitchFamily="34" charset="0"/>
                <a:ea typeface="ＭＳ Ｐゴシック" charset="-128"/>
                <a:cs typeface="Arial" panose="020B0604020202020204" pitchFamily="34" charset="0"/>
              </a:rPr>
              <a:t>RASSOR software upgraded to Ubuntu 20.04 &amp; Robotic Operating Software 2 (ROS 2)  </a:t>
            </a:r>
          </a:p>
          <a:p>
            <a:pPr marL="285750" indent="-285750" defTabSz="457200">
              <a:spcBef>
                <a:spcPct val="20000"/>
              </a:spcBef>
              <a:buFont typeface="Wingdings" panose="05000000000000000000" pitchFamily="2" charset="2"/>
              <a:buChar char="Ø"/>
            </a:pPr>
            <a:r>
              <a:rPr lang="en-US" sz="2300" dirty="0">
                <a:latin typeface="Arial" panose="020B0604020202020204" pitchFamily="34" charset="0"/>
                <a:ea typeface="ＭＳ Ｐゴシック" charset="-128"/>
                <a:cs typeface="Arial" panose="020B0604020202020204" pitchFamily="34" charset="0"/>
              </a:rPr>
              <a:t>Improved controls Graphic User Interface (GUI) (screenshots below)</a:t>
            </a:r>
          </a:p>
        </p:txBody>
      </p:sp>
      <p:pic>
        <p:nvPicPr>
          <p:cNvPr id="4098" name="Picture 2">
            <a:extLst>
              <a:ext uri="{FF2B5EF4-FFF2-40B4-BE49-F238E27FC236}">
                <a16:creationId xmlns:a16="http://schemas.microsoft.com/office/drawing/2014/main" id="{04DBACED-15C7-477D-A8BC-9E86C22E25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4879" y="2063228"/>
            <a:ext cx="3684780" cy="2367759"/>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a:extLst>
              <a:ext uri="{FF2B5EF4-FFF2-40B4-BE49-F238E27FC236}">
                <a16:creationId xmlns:a16="http://schemas.microsoft.com/office/drawing/2014/main" id="{E1008CB0-0F34-4924-804D-7059274FC6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6838" y="2094529"/>
            <a:ext cx="4153489" cy="266894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419D5302-795E-48C9-B04A-72D142048D1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1524" y="4171465"/>
            <a:ext cx="4153489" cy="266894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39000247-F3A0-4C96-AB11-13D885BC267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84188" y="2144686"/>
            <a:ext cx="3423045" cy="2199574"/>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extLst>
              <a:ext uri="{FF2B5EF4-FFF2-40B4-BE49-F238E27FC236}">
                <a16:creationId xmlns:a16="http://schemas.microsoft.com/office/drawing/2014/main" id="{B5732154-3251-4746-A9FE-AB53C5D62B4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48597" y="4401916"/>
            <a:ext cx="3684780" cy="2367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06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9477852" y="3708017"/>
            <a:ext cx="2558818" cy="2372869"/>
          </a:xfrm>
          <a:prstGeom prst="rect">
            <a:avLst/>
          </a:prstGeom>
        </p:spPr>
      </p:pic>
      <p:sp>
        <p:nvSpPr>
          <p:cNvPr id="2" name="Title 1"/>
          <p:cNvSpPr>
            <a:spLocks noGrp="1"/>
          </p:cNvSpPr>
          <p:nvPr>
            <p:ph type="title"/>
          </p:nvPr>
        </p:nvSpPr>
        <p:spPr>
          <a:xfrm>
            <a:off x="1861037" y="26062"/>
            <a:ext cx="8250115" cy="1066800"/>
          </a:xfrm>
        </p:spPr>
        <p:txBody>
          <a:bodyPr/>
          <a:lstStyle/>
          <a:p>
            <a:r>
              <a:rPr lang="en-US" sz="4000" dirty="0">
                <a:solidFill>
                  <a:schemeClr val="bg1">
                    <a:lumMod val="85000"/>
                  </a:schemeClr>
                </a:solidFill>
              </a:rPr>
              <a:t>Accomplishments</a:t>
            </a:r>
          </a:p>
        </p:txBody>
      </p:sp>
      <p:sp>
        <p:nvSpPr>
          <p:cNvPr id="4" name="Content Placeholder 2"/>
          <p:cNvSpPr txBox="1">
            <a:spLocks/>
          </p:cNvSpPr>
          <p:nvPr/>
        </p:nvSpPr>
        <p:spPr>
          <a:xfrm>
            <a:off x="140677" y="1248508"/>
            <a:ext cx="11895992" cy="4999892"/>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lvl="1" indent="0">
              <a:buNone/>
            </a:pP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17</a:t>
            </a:fld>
            <a:endParaRPr lang="uk-UA"/>
          </a:p>
        </p:txBody>
      </p:sp>
      <p:sp>
        <p:nvSpPr>
          <p:cNvPr id="10" name="TextBox 3">
            <a:extLst>
              <a:ext uri="{FF2B5EF4-FFF2-40B4-BE49-F238E27FC236}">
                <a16:creationId xmlns:a16="http://schemas.microsoft.com/office/drawing/2014/main" id="{FD45588C-4EA9-4B39-B695-EBA0BC7284D6}"/>
              </a:ext>
            </a:extLst>
          </p:cNvPr>
          <p:cNvSpPr txBox="1"/>
          <p:nvPr/>
        </p:nvSpPr>
        <p:spPr>
          <a:xfrm>
            <a:off x="4940299" y="6185340"/>
            <a:ext cx="4356101" cy="584775"/>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Proof of concept parabolic flight experimental setup </a:t>
            </a:r>
          </a:p>
        </p:txBody>
      </p:sp>
      <p:sp>
        <p:nvSpPr>
          <p:cNvPr id="11" name="TextBox 11">
            <a:extLst>
              <a:ext uri="{FF2B5EF4-FFF2-40B4-BE49-F238E27FC236}">
                <a16:creationId xmlns:a16="http://schemas.microsoft.com/office/drawing/2014/main" id="{C42CF90C-06AB-40C6-BC08-3A64419A88E7}"/>
              </a:ext>
            </a:extLst>
          </p:cNvPr>
          <p:cNvSpPr txBox="1"/>
          <p:nvPr/>
        </p:nvSpPr>
        <p:spPr>
          <a:xfrm>
            <a:off x="9477851" y="6080886"/>
            <a:ext cx="2635466" cy="584775"/>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Experiment racks inside </a:t>
            </a:r>
          </a:p>
          <a:p>
            <a:r>
              <a:rPr lang="en-US" dirty="0"/>
              <a:t>New Shepard Vehicle</a:t>
            </a:r>
          </a:p>
        </p:txBody>
      </p:sp>
      <p:sp>
        <p:nvSpPr>
          <p:cNvPr id="8" name="Rectangle 7">
            <a:extLst>
              <a:ext uri="{FF2B5EF4-FFF2-40B4-BE49-F238E27FC236}">
                <a16:creationId xmlns:a16="http://schemas.microsoft.com/office/drawing/2014/main" id="{8BC220EA-1D28-45EA-8CEC-98AF13E7EA6C}"/>
              </a:ext>
            </a:extLst>
          </p:cNvPr>
          <p:cNvSpPr/>
          <p:nvPr/>
        </p:nvSpPr>
        <p:spPr>
          <a:xfrm>
            <a:off x="13579" y="1083013"/>
            <a:ext cx="12262506" cy="3502497"/>
          </a:xfrm>
          <a:prstGeom prst="rect">
            <a:avLst/>
          </a:prstGeom>
        </p:spPr>
        <p:txBody>
          <a:bodyPr wrap="square">
            <a:spAutoFit/>
          </a:bodyPr>
          <a:lstStyle/>
          <a:p>
            <a:pPr marL="285750"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Blue Origin lunar gravity suborbital flight awarded through Flight Opportunities Program </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Objective – Reduce risk by testing the flow of regolith into and out of a bucket drum in lunar-g</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Target flight - Spring 2023</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Payload will consist of 8 bucket drum assemblies, performing total of 32 experimental runs </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Lunar-g, vacuum, flight materials/construction, high fidelity regolith simulants</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Discrete Element Model using EDEM software in work to predict flow. Ground test validation followed by flight.</a:t>
            </a:r>
          </a:p>
          <a:p>
            <a:pPr marL="742950" lvl="1" indent="-285750" defTabSz="457200">
              <a:spcBef>
                <a:spcPct val="20000"/>
              </a:spcBef>
              <a:buFont typeface="Wingdings" panose="05000000000000000000" pitchFamily="2" charset="2"/>
              <a:buChar char="Ø"/>
            </a:pPr>
            <a:endParaRPr lang="en-US" sz="2400" dirty="0">
              <a:latin typeface="Arial" panose="020B0604020202020204" pitchFamily="34" charset="0"/>
              <a:ea typeface="ＭＳ Ｐゴシック" charset="-128"/>
              <a:cs typeface="Arial" panose="020B0604020202020204" pitchFamily="34" charset="0"/>
            </a:endParaRPr>
          </a:p>
          <a:p>
            <a:pPr marL="742950" lvl="1" indent="-285750" defTabSz="457200">
              <a:spcBef>
                <a:spcPct val="20000"/>
              </a:spcBef>
              <a:buFont typeface="Wingdings" panose="05000000000000000000" pitchFamily="2" charset="2"/>
              <a:buChar char="Ø"/>
            </a:pPr>
            <a:endParaRPr lang="en-US" sz="2400" dirty="0">
              <a:latin typeface="Arial" panose="020B0604020202020204" pitchFamily="34" charset="0"/>
              <a:ea typeface="ＭＳ Ｐゴシック" charset="-128"/>
              <a:cs typeface="Arial" panose="020B0604020202020204" pitchFamily="34" charset="0"/>
            </a:endParaRPr>
          </a:p>
        </p:txBody>
      </p:sp>
      <p:pic>
        <p:nvPicPr>
          <p:cNvPr id="12" name="Picture 11" descr="C:\Users\jschuler\Documents\Surface Systems\Bucket Drum Reduced Gravity Flight\Reduced Gravity Bucket Drum Pics\DSC06167.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40299" y="3601576"/>
            <a:ext cx="4356101" cy="2584441"/>
          </a:xfrm>
          <a:prstGeom prst="rect">
            <a:avLst/>
          </a:prstGeom>
          <a:noFill/>
          <a:ln>
            <a:noFill/>
          </a:ln>
        </p:spPr>
      </p:pic>
      <p:sp>
        <p:nvSpPr>
          <p:cNvPr id="7" name="TextBox 6">
            <a:extLst>
              <a:ext uri="{FF2B5EF4-FFF2-40B4-BE49-F238E27FC236}">
                <a16:creationId xmlns:a16="http://schemas.microsoft.com/office/drawing/2014/main" id="{1568F4AB-A1F1-4CCF-969D-F0B69BBCAA1F}"/>
              </a:ext>
            </a:extLst>
          </p:cNvPr>
          <p:cNvSpPr txBox="1"/>
          <p:nvPr/>
        </p:nvSpPr>
        <p:spPr>
          <a:xfrm>
            <a:off x="7680569" y="3601576"/>
            <a:ext cx="1615831" cy="646331"/>
          </a:xfrm>
          <a:prstGeom prst="rect">
            <a:avLst/>
          </a:prstGeom>
          <a:solidFill>
            <a:srgbClr val="FFFFFF">
              <a:alpha val="50196"/>
            </a:srgbClr>
          </a:solidFill>
        </p:spPr>
        <p:txBody>
          <a:bodyPr wrap="square" rtlCol="0">
            <a:spAutoFit/>
          </a:bodyPr>
          <a:lstStyle/>
          <a:p>
            <a:r>
              <a:rPr lang="en-US" dirty="0"/>
              <a:t>Bucket Drum Cross-section</a:t>
            </a:r>
          </a:p>
        </p:txBody>
      </p:sp>
      <p:sp>
        <p:nvSpPr>
          <p:cNvPr id="13" name="TextBox 12">
            <a:extLst>
              <a:ext uri="{FF2B5EF4-FFF2-40B4-BE49-F238E27FC236}">
                <a16:creationId xmlns:a16="http://schemas.microsoft.com/office/drawing/2014/main" id="{9FD62237-489E-4FCD-B062-1783D6B9701D}"/>
              </a:ext>
            </a:extLst>
          </p:cNvPr>
          <p:cNvSpPr txBox="1"/>
          <p:nvPr/>
        </p:nvSpPr>
        <p:spPr>
          <a:xfrm>
            <a:off x="8292225" y="5826518"/>
            <a:ext cx="1004175" cy="369332"/>
          </a:xfrm>
          <a:prstGeom prst="rect">
            <a:avLst/>
          </a:prstGeom>
          <a:solidFill>
            <a:srgbClr val="FFFFFF">
              <a:alpha val="50196"/>
            </a:srgbClr>
          </a:solidFill>
        </p:spPr>
        <p:txBody>
          <a:bodyPr wrap="square" rtlCol="0">
            <a:spAutoFit/>
          </a:bodyPr>
          <a:lstStyle/>
          <a:p>
            <a:r>
              <a:rPr lang="en-US" dirty="0"/>
              <a:t>Camera</a:t>
            </a:r>
          </a:p>
        </p:txBody>
      </p:sp>
      <p:sp>
        <p:nvSpPr>
          <p:cNvPr id="14" name="TextBox 13">
            <a:extLst>
              <a:ext uri="{FF2B5EF4-FFF2-40B4-BE49-F238E27FC236}">
                <a16:creationId xmlns:a16="http://schemas.microsoft.com/office/drawing/2014/main" id="{01C7E796-AD48-4E57-B99C-D3ADBED1E7A0}"/>
              </a:ext>
            </a:extLst>
          </p:cNvPr>
          <p:cNvSpPr txBox="1"/>
          <p:nvPr/>
        </p:nvSpPr>
        <p:spPr>
          <a:xfrm>
            <a:off x="8182319" y="4944332"/>
            <a:ext cx="1114081" cy="369332"/>
          </a:xfrm>
          <a:prstGeom prst="rect">
            <a:avLst/>
          </a:prstGeom>
          <a:solidFill>
            <a:srgbClr val="FFFFFF">
              <a:alpha val="50196"/>
            </a:srgbClr>
          </a:solidFill>
        </p:spPr>
        <p:txBody>
          <a:bodyPr wrap="square" rtlCol="0">
            <a:spAutoFit/>
          </a:bodyPr>
          <a:lstStyle/>
          <a:p>
            <a:r>
              <a:rPr lang="en-US" dirty="0"/>
              <a:t>Regolith</a:t>
            </a:r>
          </a:p>
        </p:txBody>
      </p:sp>
      <p:cxnSp>
        <p:nvCxnSpPr>
          <p:cNvPr id="16" name="Straight Arrow Connector 15">
            <a:extLst>
              <a:ext uri="{FF2B5EF4-FFF2-40B4-BE49-F238E27FC236}">
                <a16:creationId xmlns:a16="http://schemas.microsoft.com/office/drawing/2014/main" id="{9A45AF61-1EE8-48A7-9C95-78A2C10118B8}"/>
              </a:ext>
            </a:extLst>
          </p:cNvPr>
          <p:cNvCxnSpPr>
            <a:cxnSpLocks/>
            <a:stCxn id="7" idx="1"/>
          </p:cNvCxnSpPr>
          <p:nvPr/>
        </p:nvCxnSpPr>
        <p:spPr>
          <a:xfrm flipH="1">
            <a:off x="7248939" y="3924742"/>
            <a:ext cx="431630" cy="514301"/>
          </a:xfrm>
          <a:prstGeom prst="straightConnector1">
            <a:avLst/>
          </a:prstGeom>
          <a:ln w="57150">
            <a:solidFill>
              <a:schemeClr val="bg1">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7A28A9FF-5072-4EBB-9B85-EFF6B5760A13}"/>
              </a:ext>
            </a:extLst>
          </p:cNvPr>
          <p:cNvCxnSpPr>
            <a:cxnSpLocks/>
            <a:stCxn id="14" idx="1"/>
          </p:cNvCxnSpPr>
          <p:nvPr/>
        </p:nvCxnSpPr>
        <p:spPr>
          <a:xfrm flipH="1">
            <a:off x="7213879" y="5128998"/>
            <a:ext cx="968440" cy="16379"/>
          </a:xfrm>
          <a:prstGeom prst="straightConnector1">
            <a:avLst/>
          </a:prstGeom>
          <a:ln w="57150">
            <a:solidFill>
              <a:schemeClr val="bg1">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DDA40BEF-1270-446C-A248-9A1EA5D8F73B}"/>
              </a:ext>
            </a:extLst>
          </p:cNvPr>
          <p:cNvCxnSpPr>
            <a:cxnSpLocks/>
            <a:stCxn id="13" idx="1"/>
          </p:cNvCxnSpPr>
          <p:nvPr/>
        </p:nvCxnSpPr>
        <p:spPr>
          <a:xfrm flipH="1" flipV="1">
            <a:off x="7213879" y="5738610"/>
            <a:ext cx="1078346" cy="272574"/>
          </a:xfrm>
          <a:prstGeom prst="straightConnector1">
            <a:avLst/>
          </a:prstGeom>
          <a:ln w="57150">
            <a:solidFill>
              <a:schemeClr val="bg1">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20" name="TextBox 3">
            <a:extLst>
              <a:ext uri="{FF2B5EF4-FFF2-40B4-BE49-F238E27FC236}">
                <a16:creationId xmlns:a16="http://schemas.microsoft.com/office/drawing/2014/main" id="{6CF1FC85-1E3B-4AE6-AFA8-958CC43C6C48}"/>
              </a:ext>
            </a:extLst>
          </p:cNvPr>
          <p:cNvSpPr txBox="1"/>
          <p:nvPr/>
        </p:nvSpPr>
        <p:spPr>
          <a:xfrm>
            <a:off x="6361" y="6248400"/>
            <a:ext cx="4792033"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Examples of EDEM Software discrete element modeling </a:t>
            </a:r>
          </a:p>
        </p:txBody>
      </p:sp>
      <p:pic>
        <p:nvPicPr>
          <p:cNvPr id="1026" name="Picture 2">
            <a:extLst>
              <a:ext uri="{FF2B5EF4-FFF2-40B4-BE49-F238E27FC236}">
                <a16:creationId xmlns:a16="http://schemas.microsoft.com/office/drawing/2014/main" id="{F17F8DCB-B5BF-4481-B5E6-C3C1A2182C9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1553" y="3924743"/>
            <a:ext cx="4193919" cy="2323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5685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37" y="26062"/>
            <a:ext cx="8250115" cy="1066800"/>
          </a:xfrm>
        </p:spPr>
        <p:txBody>
          <a:bodyPr/>
          <a:lstStyle/>
          <a:p>
            <a:r>
              <a:rPr lang="en-US" sz="4000" dirty="0">
                <a:solidFill>
                  <a:schemeClr val="bg1">
                    <a:lumMod val="85000"/>
                  </a:schemeClr>
                </a:solidFill>
              </a:rPr>
              <a:t>Accomplishments</a:t>
            </a:r>
          </a:p>
        </p:txBody>
      </p:sp>
      <p:sp>
        <p:nvSpPr>
          <p:cNvPr id="4" name="Content Placeholder 2"/>
          <p:cNvSpPr txBox="1">
            <a:spLocks/>
          </p:cNvSpPr>
          <p:nvPr/>
        </p:nvSpPr>
        <p:spPr>
          <a:xfrm>
            <a:off x="140677" y="1248508"/>
            <a:ext cx="11895992" cy="4999892"/>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lvl="1" indent="0">
              <a:buNone/>
            </a:pP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18</a:t>
            </a:fld>
            <a:endParaRPr lang="uk-UA"/>
          </a:p>
        </p:txBody>
      </p:sp>
      <p:sp>
        <p:nvSpPr>
          <p:cNvPr id="11" name="TextBox 11">
            <a:extLst>
              <a:ext uri="{FF2B5EF4-FFF2-40B4-BE49-F238E27FC236}">
                <a16:creationId xmlns:a16="http://schemas.microsoft.com/office/drawing/2014/main" id="{C42CF90C-06AB-40C6-BC08-3A64419A88E7}"/>
              </a:ext>
            </a:extLst>
          </p:cNvPr>
          <p:cNvSpPr txBox="1"/>
          <p:nvPr/>
        </p:nvSpPr>
        <p:spPr>
          <a:xfrm>
            <a:off x="8000999" y="6430546"/>
            <a:ext cx="3855533"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CubeRover single board computer</a:t>
            </a:r>
          </a:p>
        </p:txBody>
      </p:sp>
      <p:sp>
        <p:nvSpPr>
          <p:cNvPr id="8" name="Rectangle 7">
            <a:extLst>
              <a:ext uri="{FF2B5EF4-FFF2-40B4-BE49-F238E27FC236}">
                <a16:creationId xmlns:a16="http://schemas.microsoft.com/office/drawing/2014/main" id="{8BC220EA-1D28-45EA-8CEC-98AF13E7EA6C}"/>
              </a:ext>
            </a:extLst>
          </p:cNvPr>
          <p:cNvSpPr/>
          <p:nvPr/>
        </p:nvSpPr>
        <p:spPr>
          <a:xfrm>
            <a:off x="139699" y="1188112"/>
            <a:ext cx="11896969" cy="3046988"/>
          </a:xfrm>
          <a:prstGeom prst="rect">
            <a:avLst/>
          </a:prstGeom>
        </p:spPr>
        <p:txBody>
          <a:bodyPr wrap="square">
            <a:spAutoFit/>
          </a:bodyPr>
          <a:lstStyle/>
          <a:p>
            <a:pPr marL="285750"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Astrobotic Avionics/Software Development</a:t>
            </a:r>
          </a:p>
          <a:p>
            <a:pPr marL="742950" lvl="1"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Based on heritage CubeRover. Targeting lunar surface demo 2022</a:t>
            </a:r>
          </a:p>
          <a:p>
            <a:pPr marL="742950" lvl="1"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Awarded Phase III SBIR contract to develop requirements and architecture documents</a:t>
            </a:r>
          </a:p>
          <a:p>
            <a:pPr marL="742950" lvl="1"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Follow on contract to develop TRL 5 and 6 hardware and software</a:t>
            </a:r>
          </a:p>
          <a:p>
            <a:pPr marL="742950" lvl="1" indent="-285750" defTabSz="457200">
              <a:spcBef>
                <a:spcPct val="20000"/>
              </a:spcBef>
              <a:buFont typeface="Wingdings" panose="05000000000000000000" pitchFamily="2" charset="2"/>
              <a:buChar char="Ø"/>
            </a:pPr>
            <a:endParaRPr lang="en-US" sz="2400" dirty="0">
              <a:latin typeface="Arial" panose="020B0604020202020204" pitchFamily="34" charset="0"/>
              <a:ea typeface="ＭＳ Ｐゴシック" charset="-128"/>
              <a:cs typeface="Arial" panose="020B0604020202020204" pitchFamily="34" charset="0"/>
            </a:endParaRPr>
          </a:p>
          <a:p>
            <a:pPr marL="742950" lvl="1" indent="-285750" defTabSz="457200">
              <a:spcBef>
                <a:spcPct val="20000"/>
              </a:spcBef>
              <a:buFont typeface="Wingdings" panose="05000000000000000000" pitchFamily="2" charset="2"/>
              <a:buChar char="Ø"/>
            </a:pPr>
            <a:endParaRPr lang="en-US" sz="2400" dirty="0">
              <a:latin typeface="Arial" panose="020B0604020202020204" pitchFamily="34" charset="0"/>
              <a:ea typeface="ＭＳ Ｐゴシック" charset="-128"/>
              <a:cs typeface="Arial" panose="020B0604020202020204" pitchFamily="34" charset="0"/>
            </a:endParaRPr>
          </a:p>
        </p:txBody>
      </p:sp>
      <p:pic>
        <p:nvPicPr>
          <p:cNvPr id="13" name="Picture 12" descr="A picture containing indoor, building, table, sitting&#10;&#10;Description automatically generated">
            <a:extLst>
              <a:ext uri="{FF2B5EF4-FFF2-40B4-BE49-F238E27FC236}">
                <a16:creationId xmlns:a16="http://schemas.microsoft.com/office/drawing/2014/main" id="{AACE6157-1D8E-4202-BC7B-0DFD39902EBD}"/>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7930" r="14825"/>
          <a:stretch/>
        </p:blipFill>
        <p:spPr>
          <a:xfrm>
            <a:off x="3466906" y="3471540"/>
            <a:ext cx="4057250" cy="2955583"/>
          </a:xfrm>
          <a:prstGeom prst="rect">
            <a:avLst/>
          </a:prstGeom>
        </p:spPr>
      </p:pic>
      <p:pic>
        <p:nvPicPr>
          <p:cNvPr id="14" name="Picture 13" descr="A circuit board&#10;&#10;Description automatically generated">
            <a:extLst>
              <a:ext uri="{FF2B5EF4-FFF2-40B4-BE49-F238E27FC236}">
                <a16:creationId xmlns:a16="http://schemas.microsoft.com/office/drawing/2014/main" id="{A6B73BF4-A881-4D94-B6F5-E1BA5023A821}"/>
              </a:ext>
            </a:extLst>
          </p:cNvPr>
          <p:cNvPicPr>
            <a:picLocks noChangeAspect="1"/>
          </p:cNvPicPr>
          <p:nvPr/>
        </p:nvPicPr>
        <p:blipFill rotWithShape="1">
          <a:blip r:embed="rId5" cstate="hqprint">
            <a:extLst>
              <a:ext uri="{28A0092B-C50C-407E-A947-70E740481C1C}">
                <a14:useLocalDpi xmlns:a14="http://schemas.microsoft.com/office/drawing/2010/main" val="0"/>
              </a:ext>
            </a:extLst>
          </a:blip>
          <a:srcRect l="18061" t="26515" r="15983" b="5849"/>
          <a:stretch/>
        </p:blipFill>
        <p:spPr>
          <a:xfrm>
            <a:off x="8001000" y="3461858"/>
            <a:ext cx="3855533" cy="2965265"/>
          </a:xfrm>
          <a:prstGeom prst="rect">
            <a:avLst/>
          </a:prstGeom>
          <a:solidFill>
            <a:schemeClr val="tx2">
              <a:lumMod val="75000"/>
            </a:schemeClr>
          </a:solidFill>
        </p:spPr>
      </p:pic>
      <p:pic>
        <p:nvPicPr>
          <p:cNvPr id="3074" name="Picture 2" descr="Astrobotic and Spacebit Announce Agreement to Bring the First UK Commercial  Payload to the Moon"/>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423706" y="4091747"/>
            <a:ext cx="2804778" cy="146887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3">
            <a:extLst>
              <a:ext uri="{FF2B5EF4-FFF2-40B4-BE49-F238E27FC236}">
                <a16:creationId xmlns:a16="http://schemas.microsoft.com/office/drawing/2014/main" id="{FD45588C-4EA9-4B39-B695-EBA0BC7284D6}"/>
              </a:ext>
            </a:extLst>
          </p:cNvPr>
          <p:cNvSpPr txBox="1"/>
          <p:nvPr/>
        </p:nvSpPr>
        <p:spPr>
          <a:xfrm>
            <a:off x="3466906" y="6425619"/>
            <a:ext cx="4057250"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CubeRover EMI testing</a:t>
            </a:r>
          </a:p>
        </p:txBody>
      </p:sp>
    </p:spTree>
    <p:extLst>
      <p:ext uri="{BB962C8B-B14F-4D97-AF65-F5344CB8AC3E}">
        <p14:creationId xmlns:p14="http://schemas.microsoft.com/office/powerpoint/2010/main" val="2141741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6FF6115-290D-49E2-A6CF-78F107CF39B7}"/>
              </a:ext>
            </a:extLst>
          </p:cNvPr>
          <p:cNvPicPr>
            <a:picLocks noChangeAspect="1"/>
          </p:cNvPicPr>
          <p:nvPr/>
        </p:nvPicPr>
        <p:blipFill rotWithShape="1">
          <a:blip r:embed="rId2"/>
          <a:srcRect b="2365"/>
          <a:stretch/>
        </p:blipFill>
        <p:spPr>
          <a:xfrm>
            <a:off x="6939777" y="1862646"/>
            <a:ext cx="5275384" cy="4431929"/>
          </a:xfrm>
          <a:prstGeom prst="rect">
            <a:avLst/>
          </a:prstGeom>
        </p:spPr>
      </p:pic>
      <p:sp>
        <p:nvSpPr>
          <p:cNvPr id="2" name="Slide Number Placeholder 1">
            <a:extLst>
              <a:ext uri="{FF2B5EF4-FFF2-40B4-BE49-F238E27FC236}">
                <a16:creationId xmlns:a16="http://schemas.microsoft.com/office/drawing/2014/main" id="{6BB43D35-B321-4862-A544-377A99067C0C}"/>
              </a:ext>
            </a:extLst>
          </p:cNvPr>
          <p:cNvSpPr>
            <a:spLocks noGrp="1"/>
          </p:cNvSpPr>
          <p:nvPr>
            <p:ph type="sldNum" sz="quarter" idx="10"/>
          </p:nvPr>
        </p:nvSpPr>
        <p:spPr/>
        <p:txBody>
          <a:bodyPr/>
          <a:lstStyle/>
          <a:p>
            <a:pPr>
              <a:defRPr/>
            </a:pPr>
            <a:fld id="{75D13D49-2B6F-174C-9E1E-1013A06E5C50}" type="slidenum">
              <a:rPr lang="uk-UA" smtClean="0"/>
              <a:pPr>
                <a:defRPr/>
              </a:pPr>
              <a:t>19</a:t>
            </a:fld>
            <a:endParaRPr lang="uk-UA"/>
          </a:p>
        </p:txBody>
      </p:sp>
      <p:pic>
        <p:nvPicPr>
          <p:cNvPr id="4" name="Picture 3">
            <a:extLst>
              <a:ext uri="{FF2B5EF4-FFF2-40B4-BE49-F238E27FC236}">
                <a16:creationId xmlns:a16="http://schemas.microsoft.com/office/drawing/2014/main" id="{4BA923D2-462F-4F6F-AFE4-5EB32B15CBD4}"/>
              </a:ext>
            </a:extLst>
          </p:cNvPr>
          <p:cNvPicPr>
            <a:picLocks noChangeAspect="1"/>
          </p:cNvPicPr>
          <p:nvPr/>
        </p:nvPicPr>
        <p:blipFill>
          <a:blip r:embed="rId3"/>
          <a:stretch>
            <a:fillRect/>
          </a:stretch>
        </p:blipFill>
        <p:spPr>
          <a:xfrm>
            <a:off x="525962" y="3358227"/>
            <a:ext cx="6215933" cy="2104693"/>
          </a:xfrm>
          <a:prstGeom prst="rect">
            <a:avLst/>
          </a:prstGeom>
        </p:spPr>
      </p:pic>
      <p:sp>
        <p:nvSpPr>
          <p:cNvPr id="5" name="Title 1">
            <a:extLst>
              <a:ext uri="{FF2B5EF4-FFF2-40B4-BE49-F238E27FC236}">
                <a16:creationId xmlns:a16="http://schemas.microsoft.com/office/drawing/2014/main" id="{331ECCE5-E2B2-4DB5-ADE1-33732927F7C6}"/>
              </a:ext>
            </a:extLst>
          </p:cNvPr>
          <p:cNvSpPr txBox="1">
            <a:spLocks/>
          </p:cNvSpPr>
          <p:nvPr/>
        </p:nvSpPr>
        <p:spPr>
          <a:xfrm>
            <a:off x="1861037" y="121312"/>
            <a:ext cx="8250115" cy="1066800"/>
          </a:xfrm>
          <a:prstGeom prst="rect">
            <a:avLst/>
          </a:prstGeom>
        </p:spPr>
        <p:txBody>
          <a:bodyPr anchor="ctr"/>
          <a:lstStyle>
            <a:lvl1pPr algn="ctr" defTabSz="457200" rtl="0" eaLnBrk="0" fontAlgn="base" hangingPunct="0">
              <a:spcBef>
                <a:spcPct val="0"/>
              </a:spcBef>
              <a:spcAft>
                <a:spcPct val="0"/>
              </a:spcAft>
              <a:defRPr lang="en-US" sz="2400" kern="1200" baseline="0">
                <a:solidFill>
                  <a:schemeClr val="bg1"/>
                </a:solidFill>
                <a:latin typeface="Arial Bold" charset="0"/>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a:lstStyle>
          <a:p>
            <a:r>
              <a:rPr lang="en-US" sz="4000" dirty="0">
                <a:solidFill>
                  <a:schemeClr val="bg1">
                    <a:lumMod val="85000"/>
                  </a:schemeClr>
                </a:solidFill>
              </a:rPr>
              <a:t>Accomplishments</a:t>
            </a:r>
          </a:p>
        </p:txBody>
      </p:sp>
      <p:pic>
        <p:nvPicPr>
          <p:cNvPr id="6" name="Picture 5">
            <a:extLst>
              <a:ext uri="{FF2B5EF4-FFF2-40B4-BE49-F238E27FC236}">
                <a16:creationId xmlns:a16="http://schemas.microsoft.com/office/drawing/2014/main" id="{F6A29C4D-11C4-4A64-A282-E2612C1EDF08}"/>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7" name="Rectangle 6">
            <a:extLst>
              <a:ext uri="{FF2B5EF4-FFF2-40B4-BE49-F238E27FC236}">
                <a16:creationId xmlns:a16="http://schemas.microsoft.com/office/drawing/2014/main" id="{281430E8-B8D2-4FD0-A845-EB858BF83850}"/>
              </a:ext>
            </a:extLst>
          </p:cNvPr>
          <p:cNvSpPr/>
          <p:nvPr/>
        </p:nvSpPr>
        <p:spPr>
          <a:xfrm>
            <a:off x="139700" y="1188112"/>
            <a:ext cx="11649964" cy="1569660"/>
          </a:xfrm>
          <a:prstGeom prst="rect">
            <a:avLst/>
          </a:prstGeom>
        </p:spPr>
        <p:txBody>
          <a:bodyPr wrap="square">
            <a:spAutoFit/>
          </a:bodyPr>
          <a:lstStyle/>
          <a:p>
            <a:pPr marL="285750" indent="-285750" defTabSz="457200">
              <a:spcBef>
                <a:spcPct val="20000"/>
              </a:spcBef>
              <a:buFont typeface="Wingdings" panose="05000000000000000000" pitchFamily="2" charset="2"/>
              <a:buChar char="Ø"/>
            </a:pPr>
            <a:r>
              <a:rPr lang="en-US" sz="2400" dirty="0">
                <a:latin typeface="Arial" panose="020B0604020202020204" pitchFamily="34" charset="0"/>
                <a:ea typeface="ＭＳ Ｐゴシック" charset="-128"/>
                <a:cs typeface="Arial" panose="020B0604020202020204" pitchFamily="34" charset="0"/>
              </a:rPr>
              <a:t>Astrobotic Technology partner has provided FY21 contract deliverables</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Requirements matrix for the avionics &amp; software application – Rev A</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Hardware Development Plan – Rev A</a:t>
            </a:r>
          </a:p>
          <a:p>
            <a:pPr marL="742950" lvl="1" indent="-285750" defTabSz="457200">
              <a:spcBef>
                <a:spcPct val="20000"/>
              </a:spcBef>
              <a:buFont typeface="Wingdings" panose="05000000000000000000" pitchFamily="2" charset="2"/>
              <a:buChar char="Ø"/>
            </a:pPr>
            <a:r>
              <a:rPr lang="en-US" sz="2000" dirty="0">
                <a:latin typeface="Arial" panose="020B0604020202020204" pitchFamily="34" charset="0"/>
                <a:ea typeface="ＭＳ Ｐゴシック" charset="-128"/>
                <a:cs typeface="Arial" panose="020B0604020202020204" pitchFamily="34" charset="0"/>
              </a:rPr>
              <a:t>Software Development Plan – Rev A</a:t>
            </a:r>
          </a:p>
        </p:txBody>
      </p:sp>
      <p:sp>
        <p:nvSpPr>
          <p:cNvPr id="8" name="TextBox 3">
            <a:extLst>
              <a:ext uri="{FF2B5EF4-FFF2-40B4-BE49-F238E27FC236}">
                <a16:creationId xmlns:a16="http://schemas.microsoft.com/office/drawing/2014/main" id="{0EA7B0C5-DB98-4935-8C44-266F225EB05F}"/>
              </a:ext>
            </a:extLst>
          </p:cNvPr>
          <p:cNvSpPr txBox="1"/>
          <p:nvPr/>
        </p:nvSpPr>
        <p:spPr>
          <a:xfrm>
            <a:off x="1094674" y="5404276"/>
            <a:ext cx="4726263"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Pilot Excavator Avionics Main Sub-systems</a:t>
            </a:r>
          </a:p>
        </p:txBody>
      </p:sp>
      <p:sp>
        <p:nvSpPr>
          <p:cNvPr id="10" name="TextBox 3">
            <a:extLst>
              <a:ext uri="{FF2B5EF4-FFF2-40B4-BE49-F238E27FC236}">
                <a16:creationId xmlns:a16="http://schemas.microsoft.com/office/drawing/2014/main" id="{59D8B7D9-4004-4DB2-A630-1C583920AA30}"/>
              </a:ext>
            </a:extLst>
          </p:cNvPr>
          <p:cNvSpPr txBox="1"/>
          <p:nvPr/>
        </p:nvSpPr>
        <p:spPr>
          <a:xfrm>
            <a:off x="7063401" y="6294575"/>
            <a:ext cx="4726263"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Pilot Excavator Core Flight System Architecture</a:t>
            </a:r>
          </a:p>
        </p:txBody>
      </p:sp>
    </p:spTree>
    <p:extLst>
      <p:ext uri="{BB962C8B-B14F-4D97-AF65-F5344CB8AC3E}">
        <p14:creationId xmlns:p14="http://schemas.microsoft.com/office/powerpoint/2010/main" val="1259633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Rectangle 113">
            <a:extLst>
              <a:ext uri="{FF2B5EF4-FFF2-40B4-BE49-F238E27FC236}">
                <a16:creationId xmlns:a16="http://schemas.microsoft.com/office/drawing/2014/main" id="{D3F20096-845B-D147-97BF-BA0AFEBC446B}"/>
              </a:ext>
            </a:extLst>
          </p:cNvPr>
          <p:cNvSpPr/>
          <p:nvPr/>
        </p:nvSpPr>
        <p:spPr>
          <a:xfrm>
            <a:off x="6805960" y="1620536"/>
            <a:ext cx="1661611" cy="4194472"/>
          </a:xfrm>
          <a:prstGeom prst="rect">
            <a:avLst/>
          </a:prstGeom>
          <a:solidFill>
            <a:schemeClr val="bg1">
              <a:lumMod val="9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6786291" y="1614674"/>
            <a:ext cx="9372" cy="4261805"/>
          </a:xfrm>
          <a:prstGeom prst="line">
            <a:avLst/>
          </a:prstGeom>
          <a:ln>
            <a:solidFill>
              <a:schemeClr val="tx1"/>
            </a:solidFill>
            <a:prstDash val="dash"/>
          </a:ln>
        </p:spPr>
        <p:style>
          <a:lnRef idx="2">
            <a:schemeClr val="accent1"/>
          </a:lnRef>
          <a:fillRef idx="0">
            <a:schemeClr val="accent1"/>
          </a:fillRef>
          <a:effectRef idx="1">
            <a:schemeClr val="accent1"/>
          </a:effectRef>
          <a:fontRef idx="minor">
            <a:schemeClr val="tx1"/>
          </a:fontRef>
        </p:style>
      </p:cxnSp>
      <p:sp>
        <p:nvSpPr>
          <p:cNvPr id="100" name="Rectangle 99"/>
          <p:cNvSpPr/>
          <p:nvPr/>
        </p:nvSpPr>
        <p:spPr>
          <a:xfrm>
            <a:off x="6801525" y="5882341"/>
            <a:ext cx="3359396" cy="601573"/>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p:cNvSpPr/>
          <p:nvPr/>
        </p:nvSpPr>
        <p:spPr>
          <a:xfrm>
            <a:off x="1887871" y="5882353"/>
            <a:ext cx="4904282" cy="601561"/>
          </a:xfrm>
          <a:prstGeom prst="rect">
            <a:avLst/>
          </a:prstGeom>
          <a:solidFill>
            <a:schemeClr val="tx2">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D3F20096-845B-D147-97BF-BA0AFEBC446B}"/>
              </a:ext>
            </a:extLst>
          </p:cNvPr>
          <p:cNvSpPr/>
          <p:nvPr/>
        </p:nvSpPr>
        <p:spPr>
          <a:xfrm>
            <a:off x="3569150" y="1620536"/>
            <a:ext cx="1661611" cy="4194472"/>
          </a:xfrm>
          <a:prstGeom prst="rect">
            <a:avLst/>
          </a:prstGeom>
          <a:solidFill>
            <a:schemeClr val="bg1">
              <a:lumMod val="9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5" name="TextBox 104">
            <a:extLst>
              <a:ext uri="{FF2B5EF4-FFF2-40B4-BE49-F238E27FC236}">
                <a16:creationId xmlns:a16="http://schemas.microsoft.com/office/drawing/2014/main" id="{E9CB0D0B-8D5C-4EB9-AD31-94F2FD039CC8}"/>
              </a:ext>
            </a:extLst>
          </p:cNvPr>
          <p:cNvSpPr txBox="1"/>
          <p:nvPr/>
        </p:nvSpPr>
        <p:spPr>
          <a:xfrm rot="19676369">
            <a:off x="4469351" y="3225785"/>
            <a:ext cx="3005951" cy="1107996"/>
          </a:xfrm>
          <a:prstGeom prst="rect">
            <a:avLst/>
          </a:prstGeom>
          <a:noFill/>
        </p:spPr>
        <p:txBody>
          <a:bodyPr wrap="none" rtlCol="0">
            <a:spAutoFit/>
          </a:bodyPr>
          <a:lstStyle/>
          <a:p>
            <a:r>
              <a:rPr lang="en-US" sz="6600" dirty="0">
                <a:solidFill>
                  <a:schemeClr val="bg1">
                    <a:lumMod val="75000"/>
                  </a:schemeClr>
                </a:solidFill>
              </a:rPr>
              <a:t>DRAFT</a:t>
            </a: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7" name="Slide Number Placeholder 6"/>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D13D49-2B6F-174C-9E1E-1013A06E5C50}" type="slidenum">
              <a:rPr kumimoji="0" lang="uk-UA" sz="800" b="0" i="0" u="none" strike="noStrike" kern="1200" cap="none" spc="0" normalizeH="0" baseline="0" noProof="0" smtClean="0">
                <a:ln>
                  <a:noFill/>
                </a:ln>
                <a:solidFill>
                  <a:prstClr val="black"/>
                </a:solidFill>
                <a:effectLst/>
                <a:uLnTx/>
                <a:uFillTx/>
                <a:latin typeface="Arial"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uk-UA" sz="800" b="0" i="0" u="none" strike="noStrike" kern="1200" cap="none" spc="0" normalizeH="0" baseline="0" noProof="0">
              <a:ln>
                <a:noFill/>
              </a:ln>
              <a:solidFill>
                <a:prstClr val="black"/>
              </a:solidFill>
              <a:effectLst/>
              <a:uLnTx/>
              <a:uFillTx/>
              <a:latin typeface="Arial" charset="0"/>
              <a:cs typeface="+mn-cs"/>
            </a:endParaRPr>
          </a:p>
        </p:txBody>
      </p:sp>
      <p:sp>
        <p:nvSpPr>
          <p:cNvPr id="54" name="Title 1">
            <a:extLst>
              <a:ext uri="{FF2B5EF4-FFF2-40B4-BE49-F238E27FC236}">
                <a16:creationId xmlns:a16="http://schemas.microsoft.com/office/drawing/2014/main" id="{E6950C6F-ECA0-A142-8AA5-413799DB1598}"/>
              </a:ext>
            </a:extLst>
          </p:cNvPr>
          <p:cNvSpPr txBox="1">
            <a:spLocks/>
          </p:cNvSpPr>
          <p:nvPr/>
        </p:nvSpPr>
        <p:spPr>
          <a:xfrm>
            <a:off x="720799" y="30934"/>
            <a:ext cx="11009616" cy="1066800"/>
          </a:xfrm>
          <a:prstGeom prst="rect">
            <a:avLst/>
          </a:prstGeom>
        </p:spPr>
        <p:txBody>
          <a:bodyPr anchor="ctr"/>
          <a:lstStyle>
            <a:lvl1pPr algn="ctr" defTabSz="457200" rtl="0" eaLnBrk="0" fontAlgn="base" hangingPunct="0">
              <a:spcBef>
                <a:spcPct val="0"/>
              </a:spcBef>
              <a:spcAft>
                <a:spcPct val="0"/>
              </a:spcAft>
              <a:defRPr lang="en-US" sz="2400" kern="1200" baseline="0">
                <a:solidFill>
                  <a:schemeClr val="bg1"/>
                </a:solidFill>
                <a:latin typeface="Arial Bold" charset="0"/>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a:lstStyle>
          <a:p>
            <a:r>
              <a:rPr lang="en-US" sz="3600" dirty="0"/>
              <a:t>ISRU Pilot Excavator</a:t>
            </a:r>
          </a:p>
          <a:p>
            <a:r>
              <a:rPr lang="en-US" sz="3600" dirty="0"/>
              <a:t>Technology Maturation Schedule</a:t>
            </a:r>
          </a:p>
        </p:txBody>
      </p:sp>
      <p:grpSp>
        <p:nvGrpSpPr>
          <p:cNvPr id="55" name="Group 54"/>
          <p:cNvGrpSpPr/>
          <p:nvPr/>
        </p:nvGrpSpPr>
        <p:grpSpPr>
          <a:xfrm>
            <a:off x="1467872" y="1111449"/>
            <a:ext cx="9001683" cy="306697"/>
            <a:chOff x="1595159" y="1277965"/>
            <a:chExt cx="9001683" cy="306697"/>
          </a:xfrm>
        </p:grpSpPr>
        <p:sp>
          <p:nvSpPr>
            <p:cNvPr id="56" name="Rectangle 55"/>
            <p:cNvSpPr/>
            <p:nvPr/>
          </p:nvSpPr>
          <p:spPr>
            <a:xfrm>
              <a:off x="1595159" y="1277965"/>
              <a:ext cx="9001683" cy="306697"/>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endParaRPr lang="en-US">
                <a:solidFill>
                  <a:prstClr val="black"/>
                </a:solidFill>
              </a:endParaRPr>
            </a:p>
          </p:txBody>
        </p:sp>
        <p:grpSp>
          <p:nvGrpSpPr>
            <p:cNvPr id="58" name="Group 57"/>
            <p:cNvGrpSpPr/>
            <p:nvPr/>
          </p:nvGrpSpPr>
          <p:grpSpPr>
            <a:xfrm>
              <a:off x="1939988" y="1315897"/>
              <a:ext cx="1559896" cy="230832"/>
              <a:chOff x="1939988" y="1331194"/>
              <a:chExt cx="1559896" cy="230832"/>
            </a:xfrm>
          </p:grpSpPr>
          <p:sp>
            <p:nvSpPr>
              <p:cNvPr id="67" name="TextBox 66"/>
              <p:cNvSpPr txBox="1"/>
              <p:nvPr/>
            </p:nvSpPr>
            <p:spPr>
              <a:xfrm>
                <a:off x="2072568" y="1331194"/>
                <a:ext cx="1427316" cy="230832"/>
              </a:xfrm>
              <a:prstGeom prst="rect">
                <a:avLst/>
              </a:prstGeom>
              <a:noFill/>
            </p:spPr>
            <p:txBody>
              <a:bodyPr wrap="square" rtlCol="0">
                <a:spAutoFit/>
              </a:bodyPr>
              <a:lstStyle/>
              <a:p>
                <a:r>
                  <a:rPr lang="en-US" sz="900" b="1">
                    <a:solidFill>
                      <a:prstClr val="black"/>
                    </a:solidFill>
                  </a:rPr>
                  <a:t>Project Milestone</a:t>
                </a:r>
              </a:p>
            </p:txBody>
          </p:sp>
          <p:sp>
            <p:nvSpPr>
              <p:cNvPr id="68" name="Regular Pentagon 67"/>
              <p:cNvSpPr/>
              <p:nvPr/>
            </p:nvSpPr>
            <p:spPr>
              <a:xfrm flipV="1">
                <a:off x="1939988" y="1379672"/>
                <a:ext cx="142482" cy="133877"/>
              </a:xfrm>
              <a:prstGeom prst="pentagon">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black"/>
                  </a:solidFill>
                </a:endParaRPr>
              </a:p>
            </p:txBody>
          </p:sp>
        </p:grpSp>
        <p:grpSp>
          <p:nvGrpSpPr>
            <p:cNvPr id="59" name="Group 58"/>
            <p:cNvGrpSpPr/>
            <p:nvPr/>
          </p:nvGrpSpPr>
          <p:grpSpPr>
            <a:xfrm>
              <a:off x="4161016" y="1315897"/>
              <a:ext cx="1583648" cy="230832"/>
              <a:chOff x="4161016" y="1324190"/>
              <a:chExt cx="1583648" cy="230832"/>
            </a:xfrm>
          </p:grpSpPr>
          <p:sp>
            <p:nvSpPr>
              <p:cNvPr id="65" name="TextBox 64"/>
              <p:cNvSpPr txBox="1"/>
              <p:nvPr/>
            </p:nvSpPr>
            <p:spPr>
              <a:xfrm>
                <a:off x="4317348" y="1324190"/>
                <a:ext cx="1427316" cy="230832"/>
              </a:xfrm>
              <a:prstGeom prst="rect">
                <a:avLst/>
              </a:prstGeom>
              <a:noFill/>
            </p:spPr>
            <p:txBody>
              <a:bodyPr wrap="square" rtlCol="0" anchor="ctr">
                <a:spAutoFit/>
              </a:bodyPr>
              <a:lstStyle/>
              <a:p>
                <a:r>
                  <a:rPr lang="en-US" sz="900" b="1">
                    <a:solidFill>
                      <a:prstClr val="black"/>
                    </a:solidFill>
                  </a:rPr>
                  <a:t>GCD (Key) Milestone</a:t>
                </a:r>
              </a:p>
            </p:txBody>
          </p:sp>
          <p:sp>
            <p:nvSpPr>
              <p:cNvPr id="66" name="Diamond 65"/>
              <p:cNvSpPr/>
              <p:nvPr/>
            </p:nvSpPr>
            <p:spPr>
              <a:xfrm>
                <a:off x="4161016" y="1371026"/>
                <a:ext cx="160573" cy="137160"/>
              </a:xfrm>
              <a:prstGeom prst="diamond">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grpSp>
        <p:grpSp>
          <p:nvGrpSpPr>
            <p:cNvPr id="60" name="Group 59"/>
            <p:cNvGrpSpPr/>
            <p:nvPr/>
          </p:nvGrpSpPr>
          <p:grpSpPr>
            <a:xfrm>
              <a:off x="6222073" y="1315897"/>
              <a:ext cx="1556408" cy="230832"/>
              <a:chOff x="6270927" y="1379672"/>
              <a:chExt cx="1556408" cy="230832"/>
            </a:xfrm>
          </p:grpSpPr>
          <p:sp>
            <p:nvSpPr>
              <p:cNvPr id="63" name="TextBox 62"/>
              <p:cNvSpPr txBox="1"/>
              <p:nvPr/>
            </p:nvSpPr>
            <p:spPr>
              <a:xfrm>
                <a:off x="6400019" y="1379672"/>
                <a:ext cx="1427316" cy="230832"/>
              </a:xfrm>
              <a:prstGeom prst="rect">
                <a:avLst/>
              </a:prstGeom>
              <a:noFill/>
            </p:spPr>
            <p:txBody>
              <a:bodyPr wrap="square" rtlCol="0" anchor="ctr">
                <a:spAutoFit/>
              </a:bodyPr>
              <a:lstStyle/>
              <a:p>
                <a:r>
                  <a:rPr lang="en-US" sz="900" b="1">
                    <a:solidFill>
                      <a:prstClr val="black"/>
                    </a:solidFill>
                  </a:rPr>
                  <a:t>Controlled Milestone</a:t>
                </a:r>
              </a:p>
            </p:txBody>
          </p:sp>
          <p:sp>
            <p:nvSpPr>
              <p:cNvPr id="64" name="Isosceles Triangle 63"/>
              <p:cNvSpPr/>
              <p:nvPr/>
            </p:nvSpPr>
            <p:spPr>
              <a:xfrm flipV="1">
                <a:off x="6270927" y="1427566"/>
                <a:ext cx="160573" cy="137160"/>
              </a:xfrm>
              <a:prstGeom prst="triangle">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grpSp>
        <p:cxnSp>
          <p:nvCxnSpPr>
            <p:cNvPr id="61" name="Straight Connector 60"/>
            <p:cNvCxnSpPr/>
            <p:nvPr/>
          </p:nvCxnSpPr>
          <p:spPr>
            <a:xfrm>
              <a:off x="8280054" y="1431313"/>
              <a:ext cx="713658" cy="0"/>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62" name="TextBox 61"/>
            <p:cNvSpPr txBox="1"/>
            <p:nvPr/>
          </p:nvSpPr>
          <p:spPr>
            <a:xfrm>
              <a:off x="8999757" y="1315897"/>
              <a:ext cx="1427316" cy="230832"/>
            </a:xfrm>
            <a:prstGeom prst="rect">
              <a:avLst/>
            </a:prstGeom>
            <a:noFill/>
          </p:spPr>
          <p:txBody>
            <a:bodyPr wrap="square" rtlCol="0">
              <a:spAutoFit/>
            </a:bodyPr>
            <a:lstStyle/>
            <a:p>
              <a:r>
                <a:rPr lang="en-US" sz="900" b="1">
                  <a:solidFill>
                    <a:prstClr val="black"/>
                  </a:solidFill>
                </a:rPr>
                <a:t>TRL Progression</a:t>
              </a:r>
            </a:p>
          </p:txBody>
        </p:sp>
      </p:grpSp>
      <p:cxnSp>
        <p:nvCxnSpPr>
          <p:cNvPr id="72" name="Straight Connector 71">
            <a:extLst>
              <a:ext uri="{FF2B5EF4-FFF2-40B4-BE49-F238E27FC236}">
                <a16:creationId xmlns:a16="http://schemas.microsoft.com/office/drawing/2014/main" id="{E586413B-9C39-CB48-A96B-4A941491DA33}"/>
              </a:ext>
            </a:extLst>
          </p:cNvPr>
          <p:cNvCxnSpPr/>
          <p:nvPr/>
        </p:nvCxnSpPr>
        <p:spPr>
          <a:xfrm>
            <a:off x="1887871" y="3642834"/>
            <a:ext cx="7959546" cy="13258"/>
          </a:xfrm>
          <a:prstGeom prst="line">
            <a:avLst/>
          </a:prstGeom>
          <a:ln w="15875">
            <a:prstDash val="sysDot"/>
          </a:ln>
        </p:spPr>
        <p:style>
          <a:lnRef idx="1">
            <a:schemeClr val="dk1"/>
          </a:lnRef>
          <a:fillRef idx="0">
            <a:schemeClr val="dk1"/>
          </a:fillRef>
          <a:effectRef idx="0">
            <a:schemeClr val="dk1"/>
          </a:effectRef>
          <a:fontRef idx="minor">
            <a:schemeClr val="tx1"/>
          </a:fontRef>
        </p:style>
      </p:cxnSp>
      <p:cxnSp>
        <p:nvCxnSpPr>
          <p:cNvPr id="73" name="Straight Connector 72">
            <a:extLst>
              <a:ext uri="{FF2B5EF4-FFF2-40B4-BE49-F238E27FC236}">
                <a16:creationId xmlns:a16="http://schemas.microsoft.com/office/drawing/2014/main" id="{83CB66F8-26E9-4A40-A2BD-7127C1C6F777}"/>
              </a:ext>
            </a:extLst>
          </p:cNvPr>
          <p:cNvCxnSpPr/>
          <p:nvPr/>
        </p:nvCxnSpPr>
        <p:spPr>
          <a:xfrm>
            <a:off x="1887871" y="2762487"/>
            <a:ext cx="7959546" cy="23077"/>
          </a:xfrm>
          <a:prstGeom prst="line">
            <a:avLst/>
          </a:prstGeom>
          <a:ln w="15875">
            <a:prstDash val="sysDot"/>
          </a:ln>
        </p:spPr>
        <p:style>
          <a:lnRef idx="1">
            <a:schemeClr val="dk1"/>
          </a:lnRef>
          <a:fillRef idx="0">
            <a:schemeClr val="dk1"/>
          </a:fillRef>
          <a:effectRef idx="0">
            <a:schemeClr val="dk1"/>
          </a:effectRef>
          <a:fontRef idx="minor">
            <a:schemeClr val="tx1"/>
          </a:fontRef>
        </p:style>
      </p:cxnSp>
      <p:sp>
        <p:nvSpPr>
          <p:cNvPr id="75"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1887871" y="4681710"/>
            <a:ext cx="1266363" cy="461657"/>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High risk subsystems trade studies report </a:t>
            </a:r>
          </a:p>
        </p:txBody>
      </p:sp>
      <p:sp>
        <p:nvSpPr>
          <p:cNvPr id="80" name="Rectangle 79">
            <a:extLst>
              <a:ext uri="{FF2B5EF4-FFF2-40B4-BE49-F238E27FC236}">
                <a16:creationId xmlns:a16="http://schemas.microsoft.com/office/drawing/2014/main" id="{6CB6ACC1-2FAA-504E-B288-C448395F8A6F}"/>
              </a:ext>
            </a:extLst>
          </p:cNvPr>
          <p:cNvSpPr/>
          <p:nvPr/>
        </p:nvSpPr>
        <p:spPr>
          <a:xfrm>
            <a:off x="2336279" y="5856530"/>
            <a:ext cx="717961" cy="42672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ysClr val="windowText" lastClr="000000"/>
                </a:solidFill>
              </a:rPr>
              <a:t>FY22</a:t>
            </a:r>
          </a:p>
        </p:txBody>
      </p:sp>
      <p:sp>
        <p:nvSpPr>
          <p:cNvPr id="81" name="Rectangle 80">
            <a:extLst>
              <a:ext uri="{FF2B5EF4-FFF2-40B4-BE49-F238E27FC236}">
                <a16:creationId xmlns:a16="http://schemas.microsoft.com/office/drawing/2014/main" id="{2C9C5183-6EDE-9A47-848C-F092770E0027}"/>
              </a:ext>
            </a:extLst>
          </p:cNvPr>
          <p:cNvSpPr/>
          <p:nvPr/>
        </p:nvSpPr>
        <p:spPr>
          <a:xfrm>
            <a:off x="4040974" y="5856530"/>
            <a:ext cx="717961" cy="42672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ysClr val="windowText" lastClr="000000"/>
                </a:solidFill>
              </a:rPr>
              <a:t>FY23</a:t>
            </a:r>
          </a:p>
        </p:txBody>
      </p:sp>
      <p:cxnSp>
        <p:nvCxnSpPr>
          <p:cNvPr id="83" name="Straight Connector 82">
            <a:extLst>
              <a:ext uri="{FF2B5EF4-FFF2-40B4-BE49-F238E27FC236}">
                <a16:creationId xmlns:a16="http://schemas.microsoft.com/office/drawing/2014/main" id="{15A23958-6BC4-6D4E-A817-C72139E7FF59}"/>
              </a:ext>
            </a:extLst>
          </p:cNvPr>
          <p:cNvCxnSpPr/>
          <p:nvPr/>
        </p:nvCxnSpPr>
        <p:spPr>
          <a:xfrm>
            <a:off x="1891180" y="1611827"/>
            <a:ext cx="0" cy="4194472"/>
          </a:xfrm>
          <a:prstGeom prst="line">
            <a:avLst/>
          </a:prstGeom>
          <a:ln w="15875"/>
        </p:spPr>
        <p:style>
          <a:lnRef idx="1">
            <a:schemeClr val="dk1"/>
          </a:lnRef>
          <a:fillRef idx="0">
            <a:schemeClr val="dk1"/>
          </a:fillRef>
          <a:effectRef idx="0">
            <a:schemeClr val="dk1"/>
          </a:effectRef>
          <a:fontRef idx="minor">
            <a:schemeClr val="tx1"/>
          </a:fontRef>
        </p:style>
      </p:cxnSp>
      <p:cxnSp>
        <p:nvCxnSpPr>
          <p:cNvPr id="84" name="Straight Connector 83">
            <a:extLst>
              <a:ext uri="{FF2B5EF4-FFF2-40B4-BE49-F238E27FC236}">
                <a16:creationId xmlns:a16="http://schemas.microsoft.com/office/drawing/2014/main" id="{DE5738E2-4804-294C-A62E-A449872E18FB}"/>
              </a:ext>
            </a:extLst>
          </p:cNvPr>
          <p:cNvCxnSpPr/>
          <p:nvPr/>
        </p:nvCxnSpPr>
        <p:spPr>
          <a:xfrm>
            <a:off x="1887871" y="5409126"/>
            <a:ext cx="7959546" cy="22258"/>
          </a:xfrm>
          <a:prstGeom prst="line">
            <a:avLst/>
          </a:prstGeom>
          <a:ln w="15875">
            <a:prstDash val="sysDot"/>
          </a:ln>
        </p:spPr>
        <p:style>
          <a:lnRef idx="1">
            <a:schemeClr val="dk1"/>
          </a:lnRef>
          <a:fillRef idx="0">
            <a:schemeClr val="dk1"/>
          </a:fillRef>
          <a:effectRef idx="0">
            <a:schemeClr val="dk1"/>
          </a:effectRef>
          <a:fontRef idx="minor">
            <a:schemeClr val="tx1"/>
          </a:fontRef>
        </p:style>
      </p:cxnSp>
      <p:cxnSp>
        <p:nvCxnSpPr>
          <p:cNvPr id="85" name="Straight Connector 84">
            <a:extLst>
              <a:ext uri="{FF2B5EF4-FFF2-40B4-BE49-F238E27FC236}">
                <a16:creationId xmlns:a16="http://schemas.microsoft.com/office/drawing/2014/main" id="{62142AA3-189D-CB44-AA9F-032DD56CBDB0}"/>
              </a:ext>
            </a:extLst>
          </p:cNvPr>
          <p:cNvCxnSpPr/>
          <p:nvPr/>
        </p:nvCxnSpPr>
        <p:spPr>
          <a:xfrm>
            <a:off x="1887871" y="1880220"/>
            <a:ext cx="7959546" cy="23077"/>
          </a:xfrm>
          <a:prstGeom prst="line">
            <a:avLst/>
          </a:prstGeom>
          <a:ln w="15875">
            <a:prstDash val="sysDot"/>
          </a:ln>
        </p:spPr>
        <p:style>
          <a:lnRef idx="1">
            <a:schemeClr val="dk1"/>
          </a:lnRef>
          <a:fillRef idx="0">
            <a:schemeClr val="dk1"/>
          </a:fillRef>
          <a:effectRef idx="0">
            <a:schemeClr val="dk1"/>
          </a:effectRef>
          <a:fontRef idx="minor">
            <a:schemeClr val="tx1"/>
          </a:fontRef>
        </p:style>
      </p:cxnSp>
      <p:cxnSp>
        <p:nvCxnSpPr>
          <p:cNvPr id="86" name="Straight Connector 85">
            <a:extLst>
              <a:ext uri="{FF2B5EF4-FFF2-40B4-BE49-F238E27FC236}">
                <a16:creationId xmlns:a16="http://schemas.microsoft.com/office/drawing/2014/main" id="{07E4778E-C2AF-3E4E-9A8C-5A3361DAD212}"/>
              </a:ext>
            </a:extLst>
          </p:cNvPr>
          <p:cNvCxnSpPr/>
          <p:nvPr/>
        </p:nvCxnSpPr>
        <p:spPr>
          <a:xfrm flipV="1">
            <a:off x="1887871" y="4510572"/>
            <a:ext cx="7959546" cy="9986"/>
          </a:xfrm>
          <a:prstGeom prst="line">
            <a:avLst/>
          </a:prstGeom>
          <a:ln w="15875">
            <a:prstDash val="sysDot"/>
          </a:ln>
        </p:spPr>
        <p:style>
          <a:lnRef idx="1">
            <a:schemeClr val="dk1"/>
          </a:lnRef>
          <a:fillRef idx="0">
            <a:schemeClr val="dk1"/>
          </a:fillRef>
          <a:effectRef idx="0">
            <a:schemeClr val="dk1"/>
          </a:effectRef>
          <a:fontRef idx="minor">
            <a:schemeClr val="tx1"/>
          </a:fontRef>
        </p:style>
      </p:cxnSp>
      <p:sp>
        <p:nvSpPr>
          <p:cNvPr id="87" name="TextBox 86">
            <a:extLst>
              <a:ext uri="{FF2B5EF4-FFF2-40B4-BE49-F238E27FC236}">
                <a16:creationId xmlns:a16="http://schemas.microsoft.com/office/drawing/2014/main" id="{F00517E3-400B-434C-9CDA-170424648DD7}"/>
              </a:ext>
            </a:extLst>
          </p:cNvPr>
          <p:cNvSpPr txBox="1"/>
          <p:nvPr/>
        </p:nvSpPr>
        <p:spPr>
          <a:xfrm>
            <a:off x="1514381" y="5169404"/>
            <a:ext cx="420037" cy="400110"/>
          </a:xfrm>
          <a:prstGeom prst="rect">
            <a:avLst/>
          </a:prstGeom>
          <a:noFill/>
        </p:spPr>
        <p:txBody>
          <a:bodyPr wrap="square" rtlCol="0">
            <a:spAutoFit/>
          </a:bodyPr>
          <a:lstStyle/>
          <a:p>
            <a:r>
              <a:rPr lang="en-US" sz="2000" b="1" dirty="0"/>
              <a:t>3</a:t>
            </a:r>
          </a:p>
        </p:txBody>
      </p:sp>
      <p:sp>
        <p:nvSpPr>
          <p:cNvPr id="88" name="TextBox 87">
            <a:extLst>
              <a:ext uri="{FF2B5EF4-FFF2-40B4-BE49-F238E27FC236}">
                <a16:creationId xmlns:a16="http://schemas.microsoft.com/office/drawing/2014/main" id="{7263C5D8-784D-5A4A-8C54-48FE09AF76E7}"/>
              </a:ext>
            </a:extLst>
          </p:cNvPr>
          <p:cNvSpPr txBox="1"/>
          <p:nvPr/>
        </p:nvSpPr>
        <p:spPr>
          <a:xfrm>
            <a:off x="1514382" y="4300442"/>
            <a:ext cx="420037" cy="400110"/>
          </a:xfrm>
          <a:prstGeom prst="rect">
            <a:avLst/>
          </a:prstGeom>
          <a:noFill/>
        </p:spPr>
        <p:txBody>
          <a:bodyPr wrap="square" rtlCol="0">
            <a:spAutoFit/>
          </a:bodyPr>
          <a:lstStyle/>
          <a:p>
            <a:r>
              <a:rPr lang="en-US" sz="2000" b="1" dirty="0"/>
              <a:t>4</a:t>
            </a:r>
          </a:p>
        </p:txBody>
      </p:sp>
      <p:sp>
        <p:nvSpPr>
          <p:cNvPr id="89" name="TextBox 88">
            <a:extLst>
              <a:ext uri="{FF2B5EF4-FFF2-40B4-BE49-F238E27FC236}">
                <a16:creationId xmlns:a16="http://schemas.microsoft.com/office/drawing/2014/main" id="{3064FE6F-9CDE-2240-BA74-CBBC7264C2E9}"/>
              </a:ext>
            </a:extLst>
          </p:cNvPr>
          <p:cNvSpPr txBox="1"/>
          <p:nvPr/>
        </p:nvSpPr>
        <p:spPr>
          <a:xfrm>
            <a:off x="1518617" y="3423954"/>
            <a:ext cx="420037" cy="400110"/>
          </a:xfrm>
          <a:prstGeom prst="rect">
            <a:avLst/>
          </a:prstGeom>
          <a:noFill/>
        </p:spPr>
        <p:txBody>
          <a:bodyPr wrap="square" rtlCol="0">
            <a:spAutoFit/>
          </a:bodyPr>
          <a:lstStyle/>
          <a:p>
            <a:r>
              <a:rPr lang="en-US" sz="2000" b="1" dirty="0"/>
              <a:t>5</a:t>
            </a:r>
          </a:p>
        </p:txBody>
      </p:sp>
      <p:sp>
        <p:nvSpPr>
          <p:cNvPr id="90" name="TextBox 89">
            <a:extLst>
              <a:ext uri="{FF2B5EF4-FFF2-40B4-BE49-F238E27FC236}">
                <a16:creationId xmlns:a16="http://schemas.microsoft.com/office/drawing/2014/main" id="{759B26E5-3EDE-4E45-951B-0404C78C081A}"/>
              </a:ext>
            </a:extLst>
          </p:cNvPr>
          <p:cNvSpPr txBox="1"/>
          <p:nvPr/>
        </p:nvSpPr>
        <p:spPr>
          <a:xfrm>
            <a:off x="1494322" y="2554992"/>
            <a:ext cx="420037" cy="400110"/>
          </a:xfrm>
          <a:prstGeom prst="rect">
            <a:avLst/>
          </a:prstGeom>
          <a:noFill/>
        </p:spPr>
        <p:txBody>
          <a:bodyPr wrap="square" rtlCol="0">
            <a:spAutoFit/>
          </a:bodyPr>
          <a:lstStyle/>
          <a:p>
            <a:r>
              <a:rPr lang="en-US" sz="2000" b="1" dirty="0"/>
              <a:t>6</a:t>
            </a:r>
          </a:p>
        </p:txBody>
      </p:sp>
      <p:sp>
        <p:nvSpPr>
          <p:cNvPr id="91" name="TextBox 90">
            <a:extLst>
              <a:ext uri="{FF2B5EF4-FFF2-40B4-BE49-F238E27FC236}">
                <a16:creationId xmlns:a16="http://schemas.microsoft.com/office/drawing/2014/main" id="{E93D5675-1456-7A47-A635-D44037FEA9EC}"/>
              </a:ext>
            </a:extLst>
          </p:cNvPr>
          <p:cNvSpPr txBox="1"/>
          <p:nvPr/>
        </p:nvSpPr>
        <p:spPr>
          <a:xfrm>
            <a:off x="1499773" y="1680250"/>
            <a:ext cx="420037" cy="400110"/>
          </a:xfrm>
          <a:prstGeom prst="rect">
            <a:avLst/>
          </a:prstGeom>
          <a:noFill/>
        </p:spPr>
        <p:txBody>
          <a:bodyPr wrap="square" rtlCol="0">
            <a:spAutoFit/>
          </a:bodyPr>
          <a:lstStyle/>
          <a:p>
            <a:r>
              <a:rPr lang="en-US" sz="2000" b="1" dirty="0"/>
              <a:t>7</a:t>
            </a:r>
          </a:p>
        </p:txBody>
      </p:sp>
      <p:sp>
        <p:nvSpPr>
          <p:cNvPr id="93" name="TextBox 92">
            <a:extLst>
              <a:ext uri="{FF2B5EF4-FFF2-40B4-BE49-F238E27FC236}">
                <a16:creationId xmlns:a16="http://schemas.microsoft.com/office/drawing/2014/main" id="{3AFB4615-5D58-4C29-B81F-1A092B62D5ED}"/>
              </a:ext>
            </a:extLst>
          </p:cNvPr>
          <p:cNvSpPr txBox="1"/>
          <p:nvPr/>
        </p:nvSpPr>
        <p:spPr>
          <a:xfrm>
            <a:off x="1955183" y="1556793"/>
            <a:ext cx="1859805" cy="307777"/>
          </a:xfrm>
          <a:prstGeom prst="rect">
            <a:avLst/>
          </a:prstGeom>
          <a:noFill/>
        </p:spPr>
        <p:txBody>
          <a:bodyPr wrap="none" rtlCol="0">
            <a:spAutoFit/>
          </a:bodyPr>
          <a:lstStyle/>
          <a:p>
            <a:pPr lvl="0" algn="ctr">
              <a:defRPr/>
            </a:pPr>
            <a:r>
              <a:rPr lang="en-US" sz="1400" dirty="0">
                <a:solidFill>
                  <a:srgbClr val="3333CC"/>
                </a:solidFill>
              </a:rPr>
              <a:t>ISRU Pilot Excavator</a:t>
            </a:r>
          </a:p>
        </p:txBody>
      </p:sp>
      <p:sp>
        <p:nvSpPr>
          <p:cNvPr id="96"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3963609" y="3692306"/>
            <a:ext cx="919479" cy="584767"/>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TRL 5 system excavation demo</a:t>
            </a:r>
          </a:p>
        </p:txBody>
      </p:sp>
      <p:sp>
        <p:nvSpPr>
          <p:cNvPr id="97"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6046590" y="3752841"/>
            <a:ext cx="827168" cy="461657"/>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TRL 6 system test report</a:t>
            </a:r>
          </a:p>
        </p:txBody>
      </p:sp>
      <p:cxnSp>
        <p:nvCxnSpPr>
          <p:cNvPr id="102" name="Straight Connector 101">
            <a:extLst>
              <a:ext uri="{FF2B5EF4-FFF2-40B4-BE49-F238E27FC236}">
                <a16:creationId xmlns:a16="http://schemas.microsoft.com/office/drawing/2014/main" id="{A204A490-5CBD-DA4E-A1DC-EA1A77954228}"/>
              </a:ext>
            </a:extLst>
          </p:cNvPr>
          <p:cNvCxnSpPr>
            <a:cxnSpLocks/>
          </p:cNvCxnSpPr>
          <p:nvPr/>
        </p:nvCxnSpPr>
        <p:spPr>
          <a:xfrm>
            <a:off x="1887871" y="4514515"/>
            <a:ext cx="2183745" cy="23909"/>
          </a:xfrm>
          <a:prstGeom prst="line">
            <a:avLst/>
          </a:prstGeom>
          <a:ln w="22225">
            <a:solidFill>
              <a:srgbClr val="3333CC"/>
            </a:solidFill>
          </a:ln>
        </p:spPr>
        <p:style>
          <a:lnRef idx="2">
            <a:schemeClr val="dk1"/>
          </a:lnRef>
          <a:fillRef idx="0">
            <a:schemeClr val="dk1"/>
          </a:fillRef>
          <a:effectRef idx="1">
            <a:schemeClr val="dk1"/>
          </a:effectRef>
          <a:fontRef idx="minor">
            <a:schemeClr val="tx1"/>
          </a:fontRef>
        </p:style>
      </p:cxnSp>
      <p:sp>
        <p:nvSpPr>
          <p:cNvPr id="82" name="Rectangle 81">
            <a:extLst>
              <a:ext uri="{FF2B5EF4-FFF2-40B4-BE49-F238E27FC236}">
                <a16:creationId xmlns:a16="http://schemas.microsoft.com/office/drawing/2014/main" id="{2C9C5183-6EDE-9A47-848C-F092770E0027}"/>
              </a:ext>
            </a:extLst>
          </p:cNvPr>
          <p:cNvSpPr/>
          <p:nvPr/>
        </p:nvSpPr>
        <p:spPr>
          <a:xfrm>
            <a:off x="5659379" y="5856530"/>
            <a:ext cx="717961" cy="42672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ysClr val="windowText" lastClr="000000"/>
                </a:solidFill>
              </a:rPr>
              <a:t>FY24</a:t>
            </a:r>
          </a:p>
        </p:txBody>
      </p:sp>
      <p:sp>
        <p:nvSpPr>
          <p:cNvPr id="99" name="Rectangle 98">
            <a:extLst>
              <a:ext uri="{FF2B5EF4-FFF2-40B4-BE49-F238E27FC236}">
                <a16:creationId xmlns:a16="http://schemas.microsoft.com/office/drawing/2014/main" id="{2C9C5183-6EDE-9A47-848C-F092770E0027}"/>
              </a:ext>
            </a:extLst>
          </p:cNvPr>
          <p:cNvSpPr/>
          <p:nvPr/>
        </p:nvSpPr>
        <p:spPr>
          <a:xfrm>
            <a:off x="7277784" y="5856530"/>
            <a:ext cx="717961" cy="42672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ysClr val="windowText" lastClr="000000"/>
                </a:solidFill>
              </a:rPr>
              <a:t>FY25</a:t>
            </a:r>
          </a:p>
        </p:txBody>
      </p:sp>
      <p:sp>
        <p:nvSpPr>
          <p:cNvPr id="101" name="Rectangle 100">
            <a:extLst>
              <a:ext uri="{FF2B5EF4-FFF2-40B4-BE49-F238E27FC236}">
                <a16:creationId xmlns:a16="http://schemas.microsoft.com/office/drawing/2014/main" id="{2C9C5183-6EDE-9A47-848C-F092770E0027}"/>
              </a:ext>
            </a:extLst>
          </p:cNvPr>
          <p:cNvSpPr/>
          <p:nvPr/>
        </p:nvSpPr>
        <p:spPr>
          <a:xfrm>
            <a:off x="8896189" y="5856530"/>
            <a:ext cx="717961" cy="42672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ysClr val="windowText" lastClr="000000"/>
                </a:solidFill>
              </a:rPr>
              <a:t>FY26</a:t>
            </a:r>
          </a:p>
        </p:txBody>
      </p:sp>
      <p:sp>
        <p:nvSpPr>
          <p:cNvPr id="116"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2596941" y="5496685"/>
            <a:ext cx="1266363" cy="215436"/>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MCR/SRR</a:t>
            </a:r>
          </a:p>
        </p:txBody>
      </p:sp>
      <p:sp>
        <p:nvSpPr>
          <p:cNvPr id="121"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4088383" y="5528125"/>
            <a:ext cx="458639" cy="215436"/>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PDR</a:t>
            </a:r>
          </a:p>
        </p:txBody>
      </p:sp>
      <p:sp>
        <p:nvSpPr>
          <p:cNvPr id="123"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4387947" y="3233983"/>
            <a:ext cx="919479" cy="338546"/>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CLPS TO Kickoff</a:t>
            </a:r>
          </a:p>
        </p:txBody>
      </p:sp>
      <p:sp>
        <p:nvSpPr>
          <p:cNvPr id="125"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5613046" y="5476948"/>
            <a:ext cx="474287" cy="215436"/>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CDR</a:t>
            </a:r>
          </a:p>
        </p:txBody>
      </p:sp>
      <p:sp>
        <p:nvSpPr>
          <p:cNvPr id="127"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7183972" y="2883244"/>
            <a:ext cx="840920" cy="461657"/>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Hardware delivered to CLPS</a:t>
            </a:r>
          </a:p>
        </p:txBody>
      </p:sp>
      <p:sp>
        <p:nvSpPr>
          <p:cNvPr id="129"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8317522" y="2928156"/>
            <a:ext cx="840920" cy="215436"/>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Launch</a:t>
            </a:r>
          </a:p>
        </p:txBody>
      </p:sp>
      <p:sp>
        <p:nvSpPr>
          <p:cNvPr id="131"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6779303" y="5535906"/>
            <a:ext cx="474287" cy="215436"/>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SAR</a:t>
            </a:r>
          </a:p>
        </p:txBody>
      </p:sp>
      <p:sp>
        <p:nvSpPr>
          <p:cNvPr id="108" name="Isosceles Triangle 94">
            <a:extLst>
              <a:ext uri="{FF2B5EF4-FFF2-40B4-BE49-F238E27FC236}">
                <a16:creationId xmlns:a16="http://schemas.microsoft.com/office/drawing/2014/main" id="{91255E4F-F8A3-9A4E-88F9-E8F3CD5AF428}"/>
              </a:ext>
            </a:extLst>
          </p:cNvPr>
          <p:cNvSpPr/>
          <p:nvPr/>
        </p:nvSpPr>
        <p:spPr bwMode="auto">
          <a:xfrm rot="10800000">
            <a:off x="2465867" y="4438739"/>
            <a:ext cx="155448" cy="155448"/>
          </a:xfrm>
          <a:prstGeom prst="diamond">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cxnSp>
        <p:nvCxnSpPr>
          <p:cNvPr id="134" name="Straight Connector 133">
            <a:extLst>
              <a:ext uri="{FF2B5EF4-FFF2-40B4-BE49-F238E27FC236}">
                <a16:creationId xmlns:a16="http://schemas.microsoft.com/office/drawing/2014/main" id="{A204A490-5CBD-DA4E-A1DC-EA1A77954228}"/>
              </a:ext>
            </a:extLst>
          </p:cNvPr>
          <p:cNvCxnSpPr>
            <a:cxnSpLocks/>
          </p:cNvCxnSpPr>
          <p:nvPr/>
        </p:nvCxnSpPr>
        <p:spPr>
          <a:xfrm flipH="1">
            <a:off x="4043837" y="3592731"/>
            <a:ext cx="4152" cy="945853"/>
          </a:xfrm>
          <a:prstGeom prst="line">
            <a:avLst/>
          </a:prstGeom>
          <a:ln w="22225">
            <a:solidFill>
              <a:srgbClr val="3333CC"/>
            </a:solidFill>
          </a:ln>
        </p:spPr>
        <p:style>
          <a:lnRef idx="2">
            <a:schemeClr val="dk1"/>
          </a:lnRef>
          <a:fillRef idx="0">
            <a:schemeClr val="dk1"/>
          </a:fillRef>
          <a:effectRef idx="1">
            <a:schemeClr val="dk1"/>
          </a:effectRef>
          <a:fontRef idx="minor">
            <a:schemeClr val="tx1"/>
          </a:fontRef>
        </p:style>
      </p:cxnSp>
      <p:sp>
        <p:nvSpPr>
          <p:cNvPr id="95"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3077601" y="3947134"/>
            <a:ext cx="917807" cy="461657"/>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TRL 5 subsystems test report</a:t>
            </a:r>
          </a:p>
        </p:txBody>
      </p:sp>
      <p:cxnSp>
        <p:nvCxnSpPr>
          <p:cNvPr id="135" name="Straight Connector 134">
            <a:extLst>
              <a:ext uri="{FF2B5EF4-FFF2-40B4-BE49-F238E27FC236}">
                <a16:creationId xmlns:a16="http://schemas.microsoft.com/office/drawing/2014/main" id="{A204A490-5CBD-DA4E-A1DC-EA1A77954228}"/>
              </a:ext>
            </a:extLst>
          </p:cNvPr>
          <p:cNvCxnSpPr>
            <a:cxnSpLocks/>
            <a:stCxn id="109" idx="1"/>
          </p:cNvCxnSpPr>
          <p:nvPr/>
        </p:nvCxnSpPr>
        <p:spPr>
          <a:xfrm>
            <a:off x="4093131" y="3670455"/>
            <a:ext cx="2791243" cy="1153"/>
          </a:xfrm>
          <a:prstGeom prst="line">
            <a:avLst/>
          </a:prstGeom>
          <a:ln w="22225">
            <a:solidFill>
              <a:srgbClr val="3333CC"/>
            </a:solidFill>
          </a:ln>
        </p:spPr>
        <p:style>
          <a:lnRef idx="2">
            <a:schemeClr val="dk1"/>
          </a:lnRef>
          <a:fillRef idx="0">
            <a:schemeClr val="dk1"/>
          </a:fillRef>
          <a:effectRef idx="1">
            <a:schemeClr val="dk1"/>
          </a:effectRef>
          <a:fontRef idx="minor">
            <a:schemeClr val="tx1"/>
          </a:fontRef>
        </p:style>
      </p:cxnSp>
      <p:sp>
        <p:nvSpPr>
          <p:cNvPr id="107" name="Isosceles Triangle 94">
            <a:extLst>
              <a:ext uri="{FF2B5EF4-FFF2-40B4-BE49-F238E27FC236}">
                <a16:creationId xmlns:a16="http://schemas.microsoft.com/office/drawing/2014/main" id="{91255E4F-F8A3-9A4E-88F9-E8F3CD5AF428}"/>
              </a:ext>
            </a:extLst>
          </p:cNvPr>
          <p:cNvSpPr/>
          <p:nvPr/>
        </p:nvSpPr>
        <p:spPr bwMode="auto">
          <a:xfrm rot="10800000">
            <a:off x="6529492" y="3572916"/>
            <a:ext cx="155448" cy="155448"/>
          </a:xfrm>
          <a:prstGeom prst="diamond">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109" name="Isosceles Triangle 94">
            <a:extLst>
              <a:ext uri="{FF2B5EF4-FFF2-40B4-BE49-F238E27FC236}">
                <a16:creationId xmlns:a16="http://schemas.microsoft.com/office/drawing/2014/main" id="{99BCC3BF-6C08-314E-AC56-5DDEB050A5B3}"/>
              </a:ext>
            </a:extLst>
          </p:cNvPr>
          <p:cNvSpPr/>
          <p:nvPr/>
        </p:nvSpPr>
        <p:spPr bwMode="auto">
          <a:xfrm rot="10800000">
            <a:off x="3976545" y="3592731"/>
            <a:ext cx="155448" cy="155448"/>
          </a:xfrm>
          <a:prstGeom prst="triangle">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119" name="Isosceles Triangle 94">
            <a:extLst>
              <a:ext uri="{FF2B5EF4-FFF2-40B4-BE49-F238E27FC236}">
                <a16:creationId xmlns:a16="http://schemas.microsoft.com/office/drawing/2014/main" id="{91255E4F-F8A3-9A4E-88F9-E8F3CD5AF428}"/>
              </a:ext>
            </a:extLst>
          </p:cNvPr>
          <p:cNvSpPr/>
          <p:nvPr/>
        </p:nvSpPr>
        <p:spPr bwMode="auto">
          <a:xfrm rot="10800000">
            <a:off x="4776948" y="3567419"/>
            <a:ext cx="155448" cy="155448"/>
          </a:xfrm>
          <a:prstGeom prst="diamond">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cxnSp>
        <p:nvCxnSpPr>
          <p:cNvPr id="137" name="Straight Connector 136">
            <a:extLst>
              <a:ext uri="{FF2B5EF4-FFF2-40B4-BE49-F238E27FC236}">
                <a16:creationId xmlns:a16="http://schemas.microsoft.com/office/drawing/2014/main" id="{A204A490-5CBD-DA4E-A1DC-EA1A77954228}"/>
              </a:ext>
            </a:extLst>
          </p:cNvPr>
          <p:cNvCxnSpPr>
            <a:cxnSpLocks/>
            <a:stCxn id="110" idx="0"/>
          </p:cNvCxnSpPr>
          <p:nvPr/>
        </p:nvCxnSpPr>
        <p:spPr>
          <a:xfrm flipH="1">
            <a:off x="6761605" y="2852424"/>
            <a:ext cx="1059" cy="797063"/>
          </a:xfrm>
          <a:prstGeom prst="line">
            <a:avLst/>
          </a:prstGeom>
          <a:ln w="22225">
            <a:solidFill>
              <a:srgbClr val="3333CC"/>
            </a:solidFill>
          </a:ln>
        </p:spPr>
        <p:style>
          <a:lnRef idx="2">
            <a:schemeClr val="dk1"/>
          </a:lnRef>
          <a:fillRef idx="0">
            <a:schemeClr val="dk1"/>
          </a:fillRef>
          <a:effectRef idx="1">
            <a:schemeClr val="dk1"/>
          </a:effectRef>
          <a:fontRef idx="minor">
            <a:schemeClr val="tx1"/>
          </a:fontRef>
        </p:style>
      </p:cxnSp>
      <p:sp>
        <p:nvSpPr>
          <p:cNvPr id="98"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5790036" y="2323000"/>
            <a:ext cx="1030664" cy="461657"/>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TRL 6 system excavation demo</a:t>
            </a:r>
          </a:p>
        </p:txBody>
      </p:sp>
      <p:cxnSp>
        <p:nvCxnSpPr>
          <p:cNvPr id="138" name="Straight Connector 137">
            <a:extLst>
              <a:ext uri="{FF2B5EF4-FFF2-40B4-BE49-F238E27FC236}">
                <a16:creationId xmlns:a16="http://schemas.microsoft.com/office/drawing/2014/main" id="{A204A490-5CBD-DA4E-A1DC-EA1A77954228}"/>
              </a:ext>
            </a:extLst>
          </p:cNvPr>
          <p:cNvCxnSpPr>
            <a:cxnSpLocks/>
            <a:stCxn id="110" idx="1"/>
            <a:endCxn id="128" idx="5"/>
          </p:cNvCxnSpPr>
          <p:nvPr/>
        </p:nvCxnSpPr>
        <p:spPr>
          <a:xfrm>
            <a:off x="6801526" y="2774700"/>
            <a:ext cx="1897594" cy="7453"/>
          </a:xfrm>
          <a:prstGeom prst="line">
            <a:avLst/>
          </a:prstGeom>
          <a:ln w="22225">
            <a:solidFill>
              <a:srgbClr val="3333CC"/>
            </a:solidFill>
          </a:ln>
        </p:spPr>
        <p:style>
          <a:lnRef idx="2">
            <a:schemeClr val="dk1"/>
          </a:lnRef>
          <a:fillRef idx="0">
            <a:schemeClr val="dk1"/>
          </a:fillRef>
          <a:effectRef idx="1">
            <a:schemeClr val="dk1"/>
          </a:effectRef>
          <a:fontRef idx="minor">
            <a:schemeClr val="tx1"/>
          </a:fontRef>
        </p:style>
      </p:cxnSp>
      <p:sp>
        <p:nvSpPr>
          <p:cNvPr id="110" name="Isosceles Triangle 94">
            <a:extLst>
              <a:ext uri="{FF2B5EF4-FFF2-40B4-BE49-F238E27FC236}">
                <a16:creationId xmlns:a16="http://schemas.microsoft.com/office/drawing/2014/main" id="{99BCC3BF-6C08-314E-AC56-5DDEB050A5B3}"/>
              </a:ext>
            </a:extLst>
          </p:cNvPr>
          <p:cNvSpPr/>
          <p:nvPr/>
        </p:nvSpPr>
        <p:spPr bwMode="auto">
          <a:xfrm rot="10800000">
            <a:off x="6684940" y="2696976"/>
            <a:ext cx="155448" cy="155448"/>
          </a:xfrm>
          <a:prstGeom prst="triangle">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126" name="Isosceles Triangle 94">
            <a:extLst>
              <a:ext uri="{FF2B5EF4-FFF2-40B4-BE49-F238E27FC236}">
                <a16:creationId xmlns:a16="http://schemas.microsoft.com/office/drawing/2014/main" id="{99BCC3BF-6C08-314E-AC56-5DDEB050A5B3}"/>
              </a:ext>
            </a:extLst>
          </p:cNvPr>
          <p:cNvSpPr/>
          <p:nvPr/>
        </p:nvSpPr>
        <p:spPr bwMode="auto">
          <a:xfrm rot="10800000">
            <a:off x="7436907" y="2709871"/>
            <a:ext cx="155448" cy="155448"/>
          </a:xfrm>
          <a:prstGeom prst="triangle">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74"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8316574" y="1490046"/>
            <a:ext cx="840920" cy="338546"/>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Mission  Ops</a:t>
            </a:r>
          </a:p>
        </p:txBody>
      </p:sp>
      <p:sp>
        <p:nvSpPr>
          <p:cNvPr id="76" name="Isosceles Triangle 94">
            <a:extLst>
              <a:ext uri="{FF2B5EF4-FFF2-40B4-BE49-F238E27FC236}">
                <a16:creationId xmlns:a16="http://schemas.microsoft.com/office/drawing/2014/main" id="{99BCC3BF-6C08-314E-AC56-5DDEB050A5B3}"/>
              </a:ext>
            </a:extLst>
          </p:cNvPr>
          <p:cNvSpPr/>
          <p:nvPr/>
        </p:nvSpPr>
        <p:spPr bwMode="auto">
          <a:xfrm rot="10800000">
            <a:off x="8668199" y="1823452"/>
            <a:ext cx="155448" cy="155448"/>
          </a:xfrm>
          <a:prstGeom prst="triangle">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77" name="Text Box 197">
            <a:extLst>
              <a:ext uri="{FF2B5EF4-FFF2-40B4-BE49-F238E27FC236}">
                <a16:creationId xmlns:a16="http://schemas.microsoft.com/office/drawing/2014/main" id="{A72E0854-C7D7-FD47-9F49-6F1D2158CD93}"/>
              </a:ext>
            </a:extLst>
          </p:cNvPr>
          <p:cNvSpPr txBox="1">
            <a:spLocks noChangeArrowheads="1"/>
          </p:cNvSpPr>
          <p:nvPr/>
        </p:nvSpPr>
        <p:spPr bwMode="auto">
          <a:xfrm>
            <a:off x="8841035" y="1993098"/>
            <a:ext cx="951228" cy="338546"/>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Mission Assessment</a:t>
            </a:r>
          </a:p>
        </p:txBody>
      </p:sp>
      <p:cxnSp>
        <p:nvCxnSpPr>
          <p:cNvPr id="92" name="Straight Connector 91">
            <a:extLst>
              <a:ext uri="{FF2B5EF4-FFF2-40B4-BE49-F238E27FC236}">
                <a16:creationId xmlns:a16="http://schemas.microsoft.com/office/drawing/2014/main" id="{A204A490-5CBD-DA4E-A1DC-EA1A77954228}"/>
              </a:ext>
            </a:extLst>
          </p:cNvPr>
          <p:cNvCxnSpPr>
            <a:cxnSpLocks/>
            <a:stCxn id="128" idx="3"/>
            <a:endCxn id="76" idx="0"/>
          </p:cNvCxnSpPr>
          <p:nvPr/>
        </p:nvCxnSpPr>
        <p:spPr>
          <a:xfrm flipV="1">
            <a:off x="8737982" y="1978900"/>
            <a:ext cx="7941" cy="725529"/>
          </a:xfrm>
          <a:prstGeom prst="line">
            <a:avLst/>
          </a:prstGeom>
          <a:ln w="22225">
            <a:solidFill>
              <a:srgbClr val="3333CC"/>
            </a:solidFill>
          </a:ln>
        </p:spPr>
        <p:style>
          <a:lnRef idx="2">
            <a:schemeClr val="dk1"/>
          </a:lnRef>
          <a:fillRef idx="0">
            <a:schemeClr val="dk1"/>
          </a:fillRef>
          <a:effectRef idx="1">
            <a:schemeClr val="dk1"/>
          </a:effectRef>
          <a:fontRef idx="minor">
            <a:schemeClr val="tx1"/>
          </a:fontRef>
        </p:style>
      </p:cxnSp>
      <p:cxnSp>
        <p:nvCxnSpPr>
          <p:cNvPr id="94" name="Straight Connector 93">
            <a:extLst>
              <a:ext uri="{FF2B5EF4-FFF2-40B4-BE49-F238E27FC236}">
                <a16:creationId xmlns:a16="http://schemas.microsoft.com/office/drawing/2014/main" id="{A204A490-5CBD-DA4E-A1DC-EA1A77954228}"/>
              </a:ext>
            </a:extLst>
          </p:cNvPr>
          <p:cNvCxnSpPr>
            <a:cxnSpLocks/>
            <a:endCxn id="76" idx="1"/>
          </p:cNvCxnSpPr>
          <p:nvPr/>
        </p:nvCxnSpPr>
        <p:spPr>
          <a:xfrm flipH="1">
            <a:off x="8784785" y="1901176"/>
            <a:ext cx="493002" cy="0"/>
          </a:xfrm>
          <a:prstGeom prst="line">
            <a:avLst/>
          </a:prstGeom>
          <a:ln w="22225">
            <a:solidFill>
              <a:srgbClr val="3333CC"/>
            </a:solidFill>
          </a:ln>
        </p:spPr>
        <p:style>
          <a:lnRef idx="2">
            <a:schemeClr val="dk1"/>
          </a:lnRef>
          <a:fillRef idx="0">
            <a:schemeClr val="dk1"/>
          </a:fillRef>
          <a:effectRef idx="1">
            <a:schemeClr val="dk1"/>
          </a:effectRef>
          <a:fontRef idx="minor">
            <a:schemeClr val="tx1"/>
          </a:fontRef>
        </p:style>
      </p:cxnSp>
      <p:sp>
        <p:nvSpPr>
          <p:cNvPr id="128" name="Isosceles Triangle 94">
            <a:extLst>
              <a:ext uri="{FF2B5EF4-FFF2-40B4-BE49-F238E27FC236}">
                <a16:creationId xmlns:a16="http://schemas.microsoft.com/office/drawing/2014/main" id="{99BCC3BF-6C08-314E-AC56-5DDEB050A5B3}"/>
              </a:ext>
            </a:extLst>
          </p:cNvPr>
          <p:cNvSpPr/>
          <p:nvPr/>
        </p:nvSpPr>
        <p:spPr bwMode="auto">
          <a:xfrm rot="10800000">
            <a:off x="8660258" y="2704429"/>
            <a:ext cx="155448" cy="155448"/>
          </a:xfrm>
          <a:prstGeom prst="triangle">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20" name="TextBox 19"/>
          <p:cNvSpPr txBox="1"/>
          <p:nvPr/>
        </p:nvSpPr>
        <p:spPr>
          <a:xfrm rot="16200000">
            <a:off x="-733881" y="3590265"/>
            <a:ext cx="4264654" cy="307777"/>
          </a:xfrm>
          <a:prstGeom prst="rect">
            <a:avLst/>
          </a:prstGeom>
          <a:noFill/>
        </p:spPr>
        <p:txBody>
          <a:bodyPr wrap="square" rtlCol="0">
            <a:spAutoFit/>
          </a:bodyPr>
          <a:lstStyle/>
          <a:p>
            <a:pPr algn="ctr"/>
            <a:r>
              <a:rPr lang="en-US" sz="1400" b="1" dirty="0"/>
              <a:t>Technology Readiness Level</a:t>
            </a:r>
          </a:p>
        </p:txBody>
      </p:sp>
      <p:sp>
        <p:nvSpPr>
          <p:cNvPr id="103" name="TextBox 102"/>
          <p:cNvSpPr txBox="1"/>
          <p:nvPr/>
        </p:nvSpPr>
        <p:spPr>
          <a:xfrm>
            <a:off x="6809011" y="6185029"/>
            <a:ext cx="3359395" cy="307777"/>
          </a:xfrm>
          <a:prstGeom prst="rect">
            <a:avLst/>
          </a:prstGeom>
          <a:noFill/>
        </p:spPr>
        <p:txBody>
          <a:bodyPr wrap="square" rtlCol="0">
            <a:spAutoFit/>
          </a:bodyPr>
          <a:lstStyle/>
          <a:p>
            <a:pPr algn="ctr"/>
            <a:r>
              <a:rPr lang="en-US" sz="1400" b="1" dirty="0"/>
              <a:t>Flight Phase</a:t>
            </a:r>
          </a:p>
        </p:txBody>
      </p:sp>
      <p:sp>
        <p:nvSpPr>
          <p:cNvPr id="104" name="TextBox 103"/>
          <p:cNvSpPr txBox="1"/>
          <p:nvPr/>
        </p:nvSpPr>
        <p:spPr>
          <a:xfrm>
            <a:off x="1892439" y="6175715"/>
            <a:ext cx="4904282" cy="307777"/>
          </a:xfrm>
          <a:prstGeom prst="rect">
            <a:avLst/>
          </a:prstGeom>
          <a:noFill/>
        </p:spPr>
        <p:txBody>
          <a:bodyPr wrap="square" rtlCol="0">
            <a:spAutoFit/>
          </a:bodyPr>
          <a:lstStyle/>
          <a:p>
            <a:pPr algn="ctr"/>
            <a:r>
              <a:rPr lang="en-US" sz="1400" b="1" dirty="0"/>
              <a:t>Tech Development Phase</a:t>
            </a:r>
          </a:p>
        </p:txBody>
      </p:sp>
      <p:sp>
        <p:nvSpPr>
          <p:cNvPr id="79" name="TextBox 78">
            <a:extLst>
              <a:ext uri="{FF2B5EF4-FFF2-40B4-BE49-F238E27FC236}">
                <a16:creationId xmlns:a16="http://schemas.microsoft.com/office/drawing/2014/main" id="{C1150147-252B-41BF-8D04-D02253014877}"/>
              </a:ext>
            </a:extLst>
          </p:cNvPr>
          <p:cNvSpPr txBox="1"/>
          <p:nvPr/>
        </p:nvSpPr>
        <p:spPr>
          <a:xfrm>
            <a:off x="2169243" y="6564840"/>
            <a:ext cx="9296400" cy="369332"/>
          </a:xfrm>
          <a:prstGeom prst="rect">
            <a:avLst/>
          </a:prstGeom>
          <a:noFill/>
        </p:spPr>
        <p:txBody>
          <a:bodyPr wrap="square" rtlCol="0">
            <a:spAutoFit/>
          </a:bodyPr>
          <a:lstStyle/>
          <a:p>
            <a:r>
              <a:rPr lang="en-US" i="1" dirty="0">
                <a:solidFill>
                  <a:srgbClr val="00B0F0"/>
                </a:solidFill>
              </a:rPr>
              <a:t>Note – This is a draft schedule. Project Plan is not yet approved.</a:t>
            </a:r>
            <a:endParaRPr lang="en-US" dirty="0">
              <a:solidFill>
                <a:srgbClr val="00B0F0"/>
              </a:solidFill>
            </a:endParaRPr>
          </a:p>
        </p:txBody>
      </p:sp>
      <p:sp>
        <p:nvSpPr>
          <p:cNvPr id="106" name="Regular Pentagon 67">
            <a:extLst>
              <a:ext uri="{FF2B5EF4-FFF2-40B4-BE49-F238E27FC236}">
                <a16:creationId xmlns:a16="http://schemas.microsoft.com/office/drawing/2014/main" id="{FBAB444F-65B5-4D00-A4A3-5BBD9C28F58C}"/>
              </a:ext>
            </a:extLst>
          </p:cNvPr>
          <p:cNvSpPr/>
          <p:nvPr/>
        </p:nvSpPr>
        <p:spPr>
          <a:xfrm flipV="1">
            <a:off x="3121734" y="5309075"/>
            <a:ext cx="186432" cy="164544"/>
          </a:xfrm>
          <a:prstGeom prst="pentagon">
            <a:avLst/>
          </a:prstGeom>
          <a:solidFill>
            <a:srgbClr val="3333CC"/>
          </a:solidFill>
          <a:ln>
            <a:solidFill>
              <a:srgbClr val="3333C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black"/>
              </a:solidFill>
            </a:endParaRPr>
          </a:p>
        </p:txBody>
      </p:sp>
      <p:sp>
        <p:nvSpPr>
          <p:cNvPr id="111" name="Regular Pentagon 67">
            <a:extLst>
              <a:ext uri="{FF2B5EF4-FFF2-40B4-BE49-F238E27FC236}">
                <a16:creationId xmlns:a16="http://schemas.microsoft.com/office/drawing/2014/main" id="{1510A8A8-ABE0-4162-8F1F-855058C2EC2B}"/>
              </a:ext>
            </a:extLst>
          </p:cNvPr>
          <p:cNvSpPr/>
          <p:nvPr/>
        </p:nvSpPr>
        <p:spPr>
          <a:xfrm flipV="1">
            <a:off x="4224486" y="5294404"/>
            <a:ext cx="186432" cy="164544"/>
          </a:xfrm>
          <a:prstGeom prst="pentagon">
            <a:avLst/>
          </a:prstGeom>
          <a:solidFill>
            <a:srgbClr val="3333CC"/>
          </a:solidFill>
          <a:ln>
            <a:solidFill>
              <a:srgbClr val="3333C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black"/>
              </a:solidFill>
            </a:endParaRPr>
          </a:p>
        </p:txBody>
      </p:sp>
      <p:sp>
        <p:nvSpPr>
          <p:cNvPr id="112" name="Regular Pentagon 67">
            <a:extLst>
              <a:ext uri="{FF2B5EF4-FFF2-40B4-BE49-F238E27FC236}">
                <a16:creationId xmlns:a16="http://schemas.microsoft.com/office/drawing/2014/main" id="{EF290520-E8F6-48F8-BFBA-96FEDCA103B4}"/>
              </a:ext>
            </a:extLst>
          </p:cNvPr>
          <p:cNvSpPr/>
          <p:nvPr/>
        </p:nvSpPr>
        <p:spPr>
          <a:xfrm flipV="1">
            <a:off x="5756973" y="5312603"/>
            <a:ext cx="186432" cy="164544"/>
          </a:xfrm>
          <a:prstGeom prst="pentagon">
            <a:avLst/>
          </a:prstGeom>
          <a:solidFill>
            <a:srgbClr val="3333CC"/>
          </a:solidFill>
          <a:ln>
            <a:solidFill>
              <a:srgbClr val="3333C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black"/>
              </a:solidFill>
            </a:endParaRPr>
          </a:p>
        </p:txBody>
      </p:sp>
      <p:sp>
        <p:nvSpPr>
          <p:cNvPr id="115" name="Regular Pentagon 67">
            <a:extLst>
              <a:ext uri="{FF2B5EF4-FFF2-40B4-BE49-F238E27FC236}">
                <a16:creationId xmlns:a16="http://schemas.microsoft.com/office/drawing/2014/main" id="{E62FB936-73BD-48C5-B202-D1C56DEB69D6}"/>
              </a:ext>
            </a:extLst>
          </p:cNvPr>
          <p:cNvSpPr/>
          <p:nvPr/>
        </p:nvSpPr>
        <p:spPr>
          <a:xfrm flipV="1">
            <a:off x="6898728" y="5315654"/>
            <a:ext cx="186432" cy="164544"/>
          </a:xfrm>
          <a:prstGeom prst="pentagon">
            <a:avLst/>
          </a:prstGeom>
          <a:solidFill>
            <a:srgbClr val="3333CC"/>
          </a:solidFill>
          <a:ln>
            <a:solidFill>
              <a:srgbClr val="3333C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black"/>
              </a:solidFill>
            </a:endParaRPr>
          </a:p>
        </p:txBody>
      </p:sp>
      <p:sp>
        <p:nvSpPr>
          <p:cNvPr id="122" name="Isosceles Triangle 94">
            <a:extLst>
              <a:ext uri="{FF2B5EF4-FFF2-40B4-BE49-F238E27FC236}">
                <a16:creationId xmlns:a16="http://schemas.microsoft.com/office/drawing/2014/main" id="{E18ECD6D-D81F-4E1E-9F75-1B66AD438607}"/>
              </a:ext>
            </a:extLst>
          </p:cNvPr>
          <p:cNvSpPr/>
          <p:nvPr/>
        </p:nvSpPr>
        <p:spPr bwMode="auto">
          <a:xfrm rot="10800000">
            <a:off x="9214369" y="1805885"/>
            <a:ext cx="155448" cy="155448"/>
          </a:xfrm>
          <a:prstGeom prst="diamond">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132" name="Isosceles Triangle 94">
            <a:extLst>
              <a:ext uri="{FF2B5EF4-FFF2-40B4-BE49-F238E27FC236}">
                <a16:creationId xmlns:a16="http://schemas.microsoft.com/office/drawing/2014/main" id="{46D3B902-0A97-412F-8D8F-701F6F8FD4F5}"/>
              </a:ext>
            </a:extLst>
          </p:cNvPr>
          <p:cNvSpPr/>
          <p:nvPr/>
        </p:nvSpPr>
        <p:spPr bwMode="auto">
          <a:xfrm rot="10800000">
            <a:off x="3471204" y="4426657"/>
            <a:ext cx="155448" cy="155448"/>
          </a:xfrm>
          <a:prstGeom prst="triangle">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117" name="Isosceles Triangle 94">
            <a:extLst>
              <a:ext uri="{FF2B5EF4-FFF2-40B4-BE49-F238E27FC236}">
                <a16:creationId xmlns:a16="http://schemas.microsoft.com/office/drawing/2014/main" id="{DC758A68-E4AC-4CDA-9A0B-D579167E02EE}"/>
              </a:ext>
            </a:extLst>
          </p:cNvPr>
          <p:cNvSpPr/>
          <p:nvPr/>
        </p:nvSpPr>
        <p:spPr bwMode="auto">
          <a:xfrm rot="10800000">
            <a:off x="3771765" y="3533609"/>
            <a:ext cx="155448" cy="155448"/>
          </a:xfrm>
          <a:prstGeom prst="diamond">
            <a:avLst/>
          </a:prstGeom>
          <a:solidFill>
            <a:srgbClr val="3333CC"/>
          </a:solidFill>
          <a:ln w="28575" cap="flat" cmpd="sng" algn="ctr">
            <a:solidFill>
              <a:srgbClr val="3333CC"/>
            </a:solidFill>
            <a:prstDash val="solid"/>
            <a:round/>
            <a:headEnd type="none" w="med" len="med"/>
            <a:tailEnd type="none" w="med" len="med"/>
          </a:ln>
          <a:effectLst/>
        </p:spPr>
        <p:txBody>
          <a:bodyPr lIns="91432" tIns="45716" rIns="91432" bIns="45716"/>
          <a:lstStyle/>
          <a:p>
            <a:pPr eaLnBrk="0" hangingPunct="0">
              <a:defRPr/>
            </a:pPr>
            <a:endParaRPr lang="en-US" sz="900">
              <a:solidFill>
                <a:prstClr val="black"/>
              </a:solidFill>
              <a:ea typeface="ＭＳ Ｐゴシック" pitchFamily="-108" charset="-128"/>
              <a:cs typeface="ＭＳ Ｐゴシック" pitchFamily="-108" charset="-128"/>
            </a:endParaRPr>
          </a:p>
        </p:txBody>
      </p:sp>
      <p:sp>
        <p:nvSpPr>
          <p:cNvPr id="118" name="Text Box 197">
            <a:extLst>
              <a:ext uri="{FF2B5EF4-FFF2-40B4-BE49-F238E27FC236}">
                <a16:creationId xmlns:a16="http://schemas.microsoft.com/office/drawing/2014/main" id="{7691A27D-D009-45AB-887E-74E40CD56551}"/>
              </a:ext>
            </a:extLst>
          </p:cNvPr>
          <p:cNvSpPr txBox="1">
            <a:spLocks noChangeArrowheads="1"/>
          </p:cNvSpPr>
          <p:nvPr/>
        </p:nvSpPr>
        <p:spPr bwMode="auto">
          <a:xfrm>
            <a:off x="3208530" y="3069491"/>
            <a:ext cx="1055017" cy="461657"/>
          </a:xfrm>
          <a:prstGeom prst="rect">
            <a:avLst/>
          </a:prstGeom>
          <a:noFill/>
          <a:ln w="9525">
            <a:noFill/>
            <a:miter lim="800000"/>
            <a:headEnd/>
            <a:tailEnd/>
          </a:ln>
        </p:spPr>
        <p:txBody>
          <a:bodyPr wrap="square" lIns="91432" tIns="45716" rIns="91432" bIns="45716" anchor="b">
            <a:spAutoFit/>
          </a:bodyPr>
          <a:lstStyle/>
          <a:p>
            <a:pPr algn="ctr">
              <a:lnSpc>
                <a:spcPct val="80000"/>
              </a:lnSpc>
              <a:defRPr/>
            </a:pPr>
            <a:r>
              <a:rPr lang="en-US" sz="1000" b="1" dirty="0">
                <a:solidFill>
                  <a:srgbClr val="3333CC"/>
                </a:solidFill>
                <a:cs typeface="Helvetica"/>
              </a:rPr>
              <a:t>BO Lunar-g Flight Bucket Drums</a:t>
            </a:r>
          </a:p>
        </p:txBody>
      </p:sp>
    </p:spTree>
    <p:extLst>
      <p:ext uri="{BB962C8B-B14F-4D97-AF65-F5344CB8AC3E}">
        <p14:creationId xmlns:p14="http://schemas.microsoft.com/office/powerpoint/2010/main" val="17773344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0" y="0"/>
            <a:ext cx="6858000" cy="1066800"/>
          </a:xfrm>
        </p:spPr>
        <p:txBody>
          <a:bodyPr/>
          <a:lstStyle/>
          <a:p>
            <a:r>
              <a:rPr lang="en-US" sz="3600">
                <a:solidFill>
                  <a:schemeClr val="bg1">
                    <a:lumMod val="85000"/>
                  </a:schemeClr>
                </a:solidFill>
              </a:rPr>
              <a:t>Technical Assessment</a:t>
            </a:r>
          </a:p>
        </p:txBody>
      </p:sp>
      <p:pic>
        <p:nvPicPr>
          <p:cNvPr id="4" name="Picture 3"/>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5" name="Slide Number Placeholder 4"/>
          <p:cNvSpPr>
            <a:spLocks noGrp="1"/>
          </p:cNvSpPr>
          <p:nvPr>
            <p:ph type="sldNum" sz="quarter" idx="10"/>
          </p:nvPr>
        </p:nvSpPr>
        <p:spPr/>
        <p:txBody>
          <a:bodyPr/>
          <a:lstStyle/>
          <a:p>
            <a:pPr>
              <a:defRPr/>
            </a:pPr>
            <a:fld id="{75D13D49-2B6F-174C-9E1E-1013A06E5C50}" type="slidenum">
              <a:rPr lang="uk-UA" smtClean="0"/>
              <a:pPr>
                <a:defRPr/>
              </a:pPr>
              <a:t>21</a:t>
            </a:fld>
            <a:endParaRPr lang="uk-UA"/>
          </a:p>
        </p:txBody>
      </p:sp>
      <p:graphicFrame>
        <p:nvGraphicFramePr>
          <p:cNvPr id="8" name="Table 7"/>
          <p:cNvGraphicFramePr>
            <a:graphicFrameLocks noGrp="1"/>
          </p:cNvGraphicFramePr>
          <p:nvPr>
            <p:extLst>
              <p:ext uri="{D42A27DB-BD31-4B8C-83A1-F6EECF244321}">
                <p14:modId xmlns:p14="http://schemas.microsoft.com/office/powerpoint/2010/main" val="1749808094"/>
              </p:ext>
            </p:extLst>
          </p:nvPr>
        </p:nvGraphicFramePr>
        <p:xfrm>
          <a:off x="391592" y="1157788"/>
          <a:ext cx="11408816" cy="1828800"/>
        </p:xfrm>
        <a:graphic>
          <a:graphicData uri="http://schemas.openxmlformats.org/drawingml/2006/table">
            <a:tbl>
              <a:tblPr firstRow="1" firstCol="1" bandRow="1"/>
              <a:tblGrid>
                <a:gridCol w="2561815">
                  <a:extLst>
                    <a:ext uri="{9D8B030D-6E8A-4147-A177-3AD203B41FA5}">
                      <a16:colId xmlns:a16="http://schemas.microsoft.com/office/drawing/2014/main" val="2378872457"/>
                    </a:ext>
                  </a:extLst>
                </a:gridCol>
                <a:gridCol w="1061545">
                  <a:extLst>
                    <a:ext uri="{9D8B030D-6E8A-4147-A177-3AD203B41FA5}">
                      <a16:colId xmlns:a16="http://schemas.microsoft.com/office/drawing/2014/main" val="1843815966"/>
                    </a:ext>
                  </a:extLst>
                </a:gridCol>
                <a:gridCol w="945931">
                  <a:extLst>
                    <a:ext uri="{9D8B030D-6E8A-4147-A177-3AD203B41FA5}">
                      <a16:colId xmlns:a16="http://schemas.microsoft.com/office/drawing/2014/main" val="719889787"/>
                    </a:ext>
                  </a:extLst>
                </a:gridCol>
                <a:gridCol w="1103586">
                  <a:extLst>
                    <a:ext uri="{9D8B030D-6E8A-4147-A177-3AD203B41FA5}">
                      <a16:colId xmlns:a16="http://schemas.microsoft.com/office/drawing/2014/main" val="1438908295"/>
                    </a:ext>
                  </a:extLst>
                </a:gridCol>
                <a:gridCol w="3713351">
                  <a:extLst>
                    <a:ext uri="{9D8B030D-6E8A-4147-A177-3AD203B41FA5}">
                      <a16:colId xmlns:a16="http://schemas.microsoft.com/office/drawing/2014/main" val="2863494539"/>
                    </a:ext>
                  </a:extLst>
                </a:gridCol>
                <a:gridCol w="1012166">
                  <a:extLst>
                    <a:ext uri="{9D8B030D-6E8A-4147-A177-3AD203B41FA5}">
                      <a16:colId xmlns:a16="http://schemas.microsoft.com/office/drawing/2014/main" val="447722525"/>
                    </a:ext>
                  </a:extLst>
                </a:gridCol>
                <a:gridCol w="1010422">
                  <a:extLst>
                    <a:ext uri="{9D8B030D-6E8A-4147-A177-3AD203B41FA5}">
                      <a16:colId xmlns:a16="http://schemas.microsoft.com/office/drawing/2014/main" val="3999504466"/>
                    </a:ext>
                  </a:extLst>
                </a:gridCol>
              </a:tblGrid>
              <a:tr h="365760">
                <a:tc rowSpan="2">
                  <a:txBody>
                    <a:bodyPr/>
                    <a:lstStyle/>
                    <a:p>
                      <a:pPr marL="0" marR="0" algn="ctr">
                        <a:spcBef>
                          <a:spcPts val="600"/>
                        </a:spcBef>
                        <a:spcAft>
                          <a:spcPts val="600"/>
                        </a:spcAft>
                        <a:tabLst>
                          <a:tab pos="914400" algn="l"/>
                          <a:tab pos="2628900" algn="l"/>
                          <a:tab pos="5029200" algn="l"/>
                        </a:tabLst>
                      </a:pPr>
                      <a:r>
                        <a:rPr lang="en-US" sz="1200" b="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Technical Elements</a:t>
                      </a:r>
                      <a:endParaRPr lang="en-US" sz="1200">
                        <a:solidFill>
                          <a:schemeClr val="bg1"/>
                        </a:solidFill>
                        <a:effectLst/>
                        <a:latin typeface="Book Antiqua" panose="02040602050305030304" pitchFamily="18" charset="0"/>
                        <a:ea typeface="Times New Roman" panose="02020603050405020304" pitchFamily="18" charset="0"/>
                        <a:cs typeface="Times New Roman" panose="02020603050405020304" pitchFamily="18" charset="0"/>
                      </a:endParaRPr>
                    </a:p>
                  </a:txBody>
                  <a:tcPr marL="0" marR="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gridSpan="4">
                  <a:txBody>
                    <a:bodyPr/>
                    <a:lstStyle/>
                    <a:p>
                      <a:pPr marL="0" marR="0" algn="ctr">
                        <a:spcBef>
                          <a:spcPts val="600"/>
                        </a:spcBef>
                        <a:spcAft>
                          <a:spcPts val="600"/>
                        </a:spcAft>
                        <a:tabLst>
                          <a:tab pos="914400" algn="l"/>
                          <a:tab pos="2628900" algn="l"/>
                          <a:tab pos="5029200" algn="l"/>
                        </a:tabLst>
                      </a:pPr>
                      <a:r>
                        <a:rPr lang="en-US" sz="1200" b="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TRL</a:t>
                      </a:r>
                      <a:endParaRPr lang="en-US" sz="1200">
                        <a:solidFill>
                          <a:schemeClr val="bg1"/>
                        </a:solidFill>
                        <a:effectLst/>
                        <a:latin typeface="Book Antiqua" panose="02040602050305030304" pitchFamily="18" charset="0"/>
                        <a:ea typeface="Times New Roman" panose="02020603050405020304" pitchFamily="18" charset="0"/>
                        <a:cs typeface="Times New Roman" panose="02020603050405020304" pitchFamily="18" charset="0"/>
                      </a:endParaRPr>
                    </a:p>
                  </a:txBody>
                  <a:tcPr marL="0" marR="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hMerge="1">
                  <a:txBody>
                    <a:bodyPr/>
                    <a:lstStyle/>
                    <a:p>
                      <a:endParaRPr lang="en-US"/>
                    </a:p>
                  </a:txBody>
                  <a:tcPr/>
                </a:tc>
                <a:tc hMerge="1">
                  <a:txBody>
                    <a:bodyPr/>
                    <a:lstStyle/>
                    <a:p>
                      <a:endParaRPr lang="en-US"/>
                    </a:p>
                  </a:txBody>
                  <a:tcPr/>
                </a:tc>
                <a:tc hMerge="1">
                  <a:txBody>
                    <a:bodyPr/>
                    <a:lstStyle/>
                    <a:p>
                      <a:pPr marL="0" marR="0" algn="ctr">
                        <a:spcBef>
                          <a:spcPts val="600"/>
                        </a:spcBef>
                        <a:spcAft>
                          <a:spcPts val="600"/>
                        </a:spcAft>
                        <a:tabLst>
                          <a:tab pos="914400" algn="l"/>
                          <a:tab pos="2628900" algn="l"/>
                          <a:tab pos="5029200" algn="l"/>
                        </a:tabLst>
                      </a:pPr>
                      <a:endParaRPr lang="en-US" sz="1600">
                        <a:solidFill>
                          <a:schemeClr val="bg1"/>
                        </a:solidFill>
                        <a:effectLst/>
                        <a:latin typeface="Book Antiqua" panose="02040602050305030304" pitchFamily="18" charset="0"/>
                        <a:ea typeface="Times New Roman" panose="02020603050405020304" pitchFamily="18" charset="0"/>
                        <a:cs typeface="Times New Roman" panose="02020603050405020304" pitchFamily="18" charset="0"/>
                      </a:endParaRPr>
                    </a:p>
                  </a:txBody>
                  <a:tcPr marL="0" marR="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gridSpan="2">
                  <a:txBody>
                    <a:bodyPr/>
                    <a:lstStyle/>
                    <a:p>
                      <a:pPr marL="0" marR="0" algn="ctr">
                        <a:spcBef>
                          <a:spcPts val="600"/>
                        </a:spcBef>
                        <a:spcAft>
                          <a:spcPts val="600"/>
                        </a:spcAft>
                        <a:tabLst>
                          <a:tab pos="914400" algn="l"/>
                          <a:tab pos="2628900" algn="l"/>
                          <a:tab pos="5029200" algn="l"/>
                        </a:tabLst>
                      </a:pPr>
                      <a:r>
                        <a:rPr lang="en-US" sz="1200" b="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AD</a:t>
                      </a:r>
                      <a:r>
                        <a:rPr lang="en-US" sz="1200" b="1" baseline="300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US" sz="1200" baseline="30000">
                        <a:solidFill>
                          <a:schemeClr val="bg1"/>
                        </a:solidFill>
                        <a:effectLst/>
                        <a:latin typeface="Book Antiqua" panose="02040602050305030304" pitchFamily="18" charset="0"/>
                        <a:ea typeface="Times New Roman" panose="02020603050405020304" pitchFamily="18" charset="0"/>
                        <a:cs typeface="Times New Roman" panose="02020603050405020304" pitchFamily="18" charset="0"/>
                      </a:endParaRP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hMerge="1">
                  <a:txBody>
                    <a:bodyPr/>
                    <a:lstStyle/>
                    <a:p>
                      <a:pPr marL="0" marR="0" algn="ctr">
                        <a:spcBef>
                          <a:spcPts val="600"/>
                        </a:spcBef>
                        <a:spcAft>
                          <a:spcPts val="600"/>
                        </a:spcAft>
                        <a:tabLst>
                          <a:tab pos="914400" algn="l"/>
                          <a:tab pos="2628900" algn="l"/>
                          <a:tab pos="5029200" algn="l"/>
                        </a:tabLst>
                      </a:pPr>
                      <a:endParaRPr lang="en-US" sz="1600">
                        <a:solidFill>
                          <a:schemeClr val="bg1"/>
                        </a:solidFill>
                        <a:effectLst/>
                        <a:latin typeface="Book Antiqua" panose="02040602050305030304" pitchFamily="18" charset="0"/>
                        <a:ea typeface="Times New Roman" panose="02020603050405020304" pitchFamily="18" charset="0"/>
                        <a:cs typeface="Times New Roman" panose="02020603050405020304" pitchFamily="18" charset="0"/>
                      </a:endParaRP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extLst>
                  <a:ext uri="{0D108BD9-81ED-4DB2-BD59-A6C34878D82A}">
                    <a16:rowId xmlns:a16="http://schemas.microsoft.com/office/drawing/2014/main" val="1768640184"/>
                  </a:ext>
                </a:extLst>
              </a:tr>
              <a:tr h="365760">
                <a:tc vMerge="1">
                  <a:txBody>
                    <a:bodyPr/>
                    <a:lstStyle/>
                    <a:p>
                      <a:endParaRPr lang="en-US"/>
                    </a:p>
                  </a:txBody>
                  <a:tcPr/>
                </a:tc>
                <a:tc>
                  <a:txBody>
                    <a:bodyPr/>
                    <a:lstStyle/>
                    <a:p>
                      <a:pPr marL="0" marR="0" algn="ctr">
                        <a:spcBef>
                          <a:spcPts val="600"/>
                        </a:spcBef>
                        <a:spcAft>
                          <a:spcPts val="600"/>
                        </a:spcAft>
                        <a:tabLst>
                          <a:tab pos="914400" algn="l"/>
                          <a:tab pos="2628900" algn="l"/>
                          <a:tab pos="5029200" algn="l"/>
                        </a:tabLst>
                      </a:pPr>
                      <a:r>
                        <a:rPr lang="en-US" sz="1200" b="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Entry</a:t>
                      </a:r>
                      <a:endParaRPr lang="en-US" sz="1200">
                        <a:solidFill>
                          <a:schemeClr val="bg1"/>
                        </a:solidFill>
                        <a:effectLst/>
                        <a:latin typeface="Book Antiqua" panose="02040602050305030304" pitchFamily="18" charset="0"/>
                        <a:ea typeface="Times New Roman" panose="02020603050405020304" pitchFamily="18" charset="0"/>
                        <a:cs typeface="Times New Roman" panose="02020603050405020304" pitchFamily="18" charset="0"/>
                      </a:endParaRPr>
                    </a:p>
                  </a:txBody>
                  <a:tcPr marL="0" marR="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a:txBody>
                    <a:bodyPr/>
                    <a:lstStyle/>
                    <a:p>
                      <a:pPr marL="0" marR="0" algn="ctr">
                        <a:spcBef>
                          <a:spcPts val="600"/>
                        </a:spcBef>
                        <a:spcAft>
                          <a:spcPts val="600"/>
                        </a:spcAft>
                        <a:tabLst>
                          <a:tab pos="914400" algn="l"/>
                          <a:tab pos="2628900" algn="l"/>
                          <a:tab pos="5029200" algn="l"/>
                        </a:tabLst>
                      </a:pPr>
                      <a:r>
                        <a:rPr lang="en-US" sz="1200" b="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Current</a:t>
                      </a:r>
                      <a:r>
                        <a:rPr lang="en-US" sz="1200" b="1" baseline="300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US" sz="1200" baseline="30000">
                        <a:solidFill>
                          <a:schemeClr val="bg1"/>
                        </a:solidFill>
                        <a:effectLst/>
                        <a:latin typeface="Book Antiqua" panose="02040602050305030304" pitchFamily="18" charset="0"/>
                        <a:ea typeface="Times New Roman" panose="02020603050405020304" pitchFamily="18" charset="0"/>
                        <a:cs typeface="Times New Roman" panose="02020603050405020304" pitchFamily="18" charset="0"/>
                      </a:endParaRPr>
                    </a:p>
                  </a:txBody>
                  <a:tcPr marL="0" marR="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a:txBody>
                    <a:bodyPr/>
                    <a:lstStyle/>
                    <a:p>
                      <a:pPr marL="0" marR="0" algn="ctr">
                        <a:spcBef>
                          <a:spcPts val="600"/>
                        </a:spcBef>
                        <a:spcAft>
                          <a:spcPts val="600"/>
                        </a:spcAft>
                        <a:tabLst>
                          <a:tab pos="914400" algn="l"/>
                          <a:tab pos="2628900" algn="l"/>
                          <a:tab pos="5029200" algn="l"/>
                        </a:tabLst>
                      </a:pPr>
                      <a:r>
                        <a:rPr lang="en-US" sz="1200" b="1" kern="12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Exit </a:t>
                      </a:r>
                    </a:p>
                  </a:txBody>
                  <a:tcPr marL="0" marR="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a:txBody>
                    <a:bodyPr/>
                    <a:lstStyle/>
                    <a:p>
                      <a:pPr marL="0" marR="0" algn="ctr">
                        <a:spcBef>
                          <a:spcPts val="600"/>
                        </a:spcBef>
                        <a:spcAft>
                          <a:spcPts val="600"/>
                        </a:spcAft>
                        <a:tabLst>
                          <a:tab pos="914400" algn="l"/>
                          <a:tab pos="2628900" algn="l"/>
                          <a:tab pos="5029200" algn="l"/>
                        </a:tabLst>
                      </a:pPr>
                      <a:r>
                        <a:rPr lang="en-US" sz="1200" b="1" kern="1200" baseline="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Verification</a:t>
                      </a:r>
                      <a:endParaRPr lang="en-US" sz="1200" b="1" kern="12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a:txBody>
                    <a:bodyPr/>
                    <a:lstStyle/>
                    <a:p>
                      <a:pPr marL="0" marR="0" algn="ctr">
                        <a:spcBef>
                          <a:spcPts val="600"/>
                        </a:spcBef>
                        <a:spcAft>
                          <a:spcPts val="600"/>
                        </a:spcAft>
                        <a:tabLst>
                          <a:tab pos="914400" algn="l"/>
                          <a:tab pos="2628900" algn="l"/>
                          <a:tab pos="5029200" algn="l"/>
                        </a:tabLst>
                      </a:pPr>
                      <a:r>
                        <a:rPr lang="en-US" sz="1200" b="1" kern="12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Entry</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tc>
                  <a:txBody>
                    <a:bodyPr/>
                    <a:lstStyle/>
                    <a:p>
                      <a:pPr marL="0" marR="0" algn="ctr">
                        <a:spcBef>
                          <a:spcPts val="600"/>
                        </a:spcBef>
                        <a:spcAft>
                          <a:spcPts val="600"/>
                        </a:spcAft>
                        <a:tabLst>
                          <a:tab pos="914400" algn="l"/>
                          <a:tab pos="2628900" algn="l"/>
                          <a:tab pos="5029200" algn="l"/>
                        </a:tabLst>
                      </a:pPr>
                      <a:r>
                        <a:rPr lang="en-US" sz="1200" b="1" kern="12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Current </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rgbClr val="002060"/>
                    </a:solidFill>
                  </a:tcPr>
                </a:tc>
                <a:extLst>
                  <a:ext uri="{0D108BD9-81ED-4DB2-BD59-A6C34878D82A}">
                    <a16:rowId xmlns:a16="http://schemas.microsoft.com/office/drawing/2014/main" val="3151647521"/>
                  </a:ext>
                </a:extLst>
              </a:tr>
              <a:tr h="365760">
                <a:tc>
                  <a:txBody>
                    <a:bodyPr/>
                    <a:lstStyle/>
                    <a:p>
                      <a:pPr marL="0" marR="0" algn="just">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Bucket Drum</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4</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4</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7</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Milestone ID#TBD – CLPS Mission Demo</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5</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5</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623470491"/>
                  </a:ext>
                </a:extLst>
              </a:tr>
              <a:tr h="365760">
                <a:tc>
                  <a:txBody>
                    <a:bodyPr/>
                    <a:lstStyle/>
                    <a:p>
                      <a:pPr marL="0" marR="0" algn="just">
                        <a:spcBef>
                          <a:spcPts val="600"/>
                        </a:spcBef>
                        <a:spcAft>
                          <a:spcPts val="600"/>
                        </a:spcAft>
                        <a:tabLst>
                          <a:tab pos="914400" algn="l"/>
                          <a:tab pos="2628900" algn="l"/>
                          <a:tab pos="5029200" algn="l"/>
                        </a:tabLs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Thermal Control System</a:t>
                      </a:r>
                      <a:endParaRPr lang="en-US" sz="1200" dirty="0">
                        <a:effectLst/>
                        <a:latin typeface="Book Antiqua" panose="02040602050305030304" pitchFamily="18" charset="0"/>
                        <a:ea typeface="Times New Roman" panose="02020603050405020304" pitchFamily="18" charset="0"/>
                        <a:cs typeface="Times New Roman" panose="02020603050405020304" pitchFamily="18" charset="0"/>
                      </a:endParaRP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a:spcBef>
                          <a:spcPts val="600"/>
                        </a:spcBef>
                        <a:spcAft>
                          <a:spcPts val="600"/>
                        </a:spcAft>
                        <a:tabLst>
                          <a:tab pos="914400" algn="l"/>
                          <a:tab pos="2628900" algn="l"/>
                          <a:tab pos="5029200" algn="l"/>
                        </a:tabLs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 4</a:t>
                      </a:r>
                      <a:endParaRPr lang="en-US" sz="1200" b="1" dirty="0">
                        <a:effectLst/>
                        <a:latin typeface="Book Antiqua" panose="02040602050305030304" pitchFamily="18" charset="0"/>
                        <a:ea typeface="Times New Roman" panose="02020603050405020304" pitchFamily="18" charset="0"/>
                        <a:cs typeface="Times New Roman" panose="02020603050405020304" pitchFamily="18" charset="0"/>
                      </a:endParaRP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4</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a:spcBef>
                          <a:spcPts val="600"/>
                        </a:spcBef>
                        <a:spcAft>
                          <a:spcPts val="600"/>
                        </a:spcAft>
                        <a:tabLst>
                          <a:tab pos="914400" algn="l"/>
                          <a:tab pos="2628900" algn="l"/>
                          <a:tab pos="5029200" algn="l"/>
                        </a:tabLs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7</a:t>
                      </a:r>
                      <a:endParaRPr lang="en-US" sz="1200" b="1" dirty="0">
                        <a:effectLst/>
                        <a:latin typeface="Book Antiqua" panose="02040602050305030304" pitchFamily="18" charset="0"/>
                        <a:ea typeface="Times New Roman" panose="02020603050405020304" pitchFamily="18" charset="0"/>
                        <a:cs typeface="Times New Roman" panose="02020603050405020304" pitchFamily="18" charset="0"/>
                      </a:endParaRP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Milestone ID#TBD – CLPS Mission Demo</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5</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5</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671223683"/>
                  </a:ext>
                </a:extLst>
              </a:tr>
              <a:tr h="365760">
                <a:tc>
                  <a:txBody>
                    <a:bodyPr/>
                    <a:lstStyle/>
                    <a:p>
                      <a:pPr marL="0" marR="0" algn="just">
                        <a:spcBef>
                          <a:spcPts val="600"/>
                        </a:spcBef>
                        <a:spcAft>
                          <a:spcPts val="600"/>
                        </a:spcAft>
                        <a:tabLst>
                          <a:tab pos="914400" algn="l"/>
                          <a:tab pos="2628900" algn="l"/>
                          <a:tab pos="5029200" algn="l"/>
                        </a:tabLs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Mobility System</a:t>
                      </a:r>
                      <a:endParaRPr lang="en-US" sz="1200" dirty="0">
                        <a:effectLst/>
                        <a:latin typeface="Book Antiqua" panose="02040602050305030304" pitchFamily="18" charset="0"/>
                        <a:ea typeface="Times New Roman" panose="02020603050405020304" pitchFamily="18" charset="0"/>
                        <a:cs typeface="Times New Roman" panose="02020603050405020304" pitchFamily="18" charset="0"/>
                      </a:endParaRP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a:spcBef>
                          <a:spcPts val="600"/>
                        </a:spcBef>
                        <a:spcAft>
                          <a:spcPts val="600"/>
                        </a:spcAft>
                        <a:tabLst>
                          <a:tab pos="914400" algn="l"/>
                          <a:tab pos="2628900" algn="l"/>
                          <a:tab pos="5029200" algn="l"/>
                        </a:tabLs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 4</a:t>
                      </a:r>
                      <a:endParaRPr lang="en-US" sz="1200" b="1" dirty="0">
                        <a:effectLst/>
                        <a:latin typeface="Book Antiqua" panose="02040602050305030304" pitchFamily="18" charset="0"/>
                        <a:ea typeface="Times New Roman" panose="02020603050405020304" pitchFamily="18" charset="0"/>
                        <a:cs typeface="Times New Roman" panose="02020603050405020304" pitchFamily="18" charset="0"/>
                      </a:endParaRP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4</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a:spcBef>
                          <a:spcPts val="600"/>
                        </a:spcBef>
                        <a:spcAft>
                          <a:spcPts val="600"/>
                        </a:spcAft>
                        <a:tabLst>
                          <a:tab pos="914400" algn="l"/>
                          <a:tab pos="2628900" algn="l"/>
                          <a:tab pos="5029200" algn="l"/>
                        </a:tabLs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7</a:t>
                      </a:r>
                      <a:endParaRPr lang="en-US" sz="1200" b="1" dirty="0">
                        <a:effectLst/>
                        <a:latin typeface="Book Antiqua" panose="02040602050305030304" pitchFamily="18" charset="0"/>
                        <a:ea typeface="Times New Roman" panose="02020603050405020304" pitchFamily="18" charset="0"/>
                        <a:cs typeface="Times New Roman" panose="02020603050405020304" pitchFamily="18" charset="0"/>
                      </a:endParaRP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lvl="0" indent="0" algn="l" defTabSz="457200" rtl="0" eaLnBrk="1" fontAlgn="auto" latinLnBrk="0" hangingPunct="1">
                        <a:lnSpc>
                          <a:spcPct val="100000"/>
                        </a:lnSpc>
                        <a:spcBef>
                          <a:spcPts val="600"/>
                        </a:spcBef>
                        <a:spcAft>
                          <a:spcPts val="600"/>
                        </a:spcAft>
                        <a:buClrTx/>
                        <a:buSzTx/>
                        <a:buFontTx/>
                        <a:buNone/>
                        <a:tabLst>
                          <a:tab pos="914400" algn="l"/>
                          <a:tab pos="2628900" algn="l"/>
                          <a:tab pos="5029200" algn="l"/>
                        </a:tabLst>
                        <a:defRPr/>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Milestone ID#TBD – CLPS Mission Demo</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5</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marL="0" marR="0" algn="ctr" defTabSz="457200" rtl="0" eaLnBrk="1" latinLnBrk="0" hangingPunct="1">
                        <a:spcBef>
                          <a:spcPts val="600"/>
                        </a:spcBef>
                        <a:spcAft>
                          <a:spcPts val="600"/>
                        </a:spcAft>
                        <a:tabLst>
                          <a:tab pos="914400" algn="l"/>
                          <a:tab pos="2628900" algn="l"/>
                          <a:tab pos="5029200" algn="l"/>
                        </a:tabLst>
                      </a:pPr>
                      <a:r>
                        <a:rPr lang="en-US" sz="1200" b="1"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5</a:t>
                      </a:r>
                    </a:p>
                  </a:txBody>
                  <a:tcPr marL="68580" marR="68580" marT="0" marB="0"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646830162"/>
                  </a:ext>
                </a:extLst>
              </a:tr>
            </a:tbl>
          </a:graphicData>
        </a:graphic>
      </p:graphicFrame>
      <p:sp>
        <p:nvSpPr>
          <p:cNvPr id="3" name="TextBox 2">
            <a:extLst>
              <a:ext uri="{FF2B5EF4-FFF2-40B4-BE49-F238E27FC236}">
                <a16:creationId xmlns:a16="http://schemas.microsoft.com/office/drawing/2014/main" id="{33E3A5E1-CCB5-4478-970B-70D306D68B5E}"/>
              </a:ext>
            </a:extLst>
          </p:cNvPr>
          <p:cNvSpPr txBox="1"/>
          <p:nvPr/>
        </p:nvSpPr>
        <p:spPr>
          <a:xfrm>
            <a:off x="9046464" y="6647137"/>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000" dirty="0">
                <a:latin typeface="Arial"/>
                <a:ea typeface="MS PGothic"/>
                <a:cs typeface="Times New Roman"/>
              </a:rPr>
              <a:t>Technical Assessment not performed yet</a:t>
            </a:r>
            <a:endParaRPr lang="en-US" sz="1000" dirty="0">
              <a:solidFill>
                <a:srgbClr val="FF0000"/>
              </a:solidFill>
              <a:latin typeface="Arial"/>
              <a:ea typeface="MS PGothic"/>
              <a:cs typeface="Times New Roman"/>
            </a:endParaRPr>
          </a:p>
        </p:txBody>
      </p:sp>
    </p:spTree>
    <p:extLst>
      <p:ext uri="{BB962C8B-B14F-4D97-AF65-F5344CB8AC3E}">
        <p14:creationId xmlns:p14="http://schemas.microsoft.com/office/powerpoint/2010/main" val="1904020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87" y="70487"/>
            <a:ext cx="11147351" cy="1066800"/>
          </a:xfrm>
        </p:spPr>
        <p:txBody>
          <a:bodyPr/>
          <a:lstStyle/>
          <a:p>
            <a:r>
              <a:rPr lang="en-US" sz="3000" dirty="0">
                <a:solidFill>
                  <a:schemeClr val="bg1">
                    <a:lumMod val="85000"/>
                  </a:schemeClr>
                </a:solidFill>
              </a:rPr>
              <a:t>ISRU Pilot Excavator </a:t>
            </a:r>
            <a:br>
              <a:rPr lang="en-US" sz="3000" dirty="0">
                <a:solidFill>
                  <a:schemeClr val="bg1">
                    <a:lumMod val="85000"/>
                  </a:schemeClr>
                </a:solidFill>
              </a:rPr>
            </a:br>
            <a:r>
              <a:rPr lang="en-US" sz="3000" dirty="0">
                <a:solidFill>
                  <a:schemeClr val="bg1">
                    <a:lumMod val="85000"/>
                  </a:schemeClr>
                </a:solidFill>
              </a:rPr>
              <a:t>Key Performance Parameter (KPP) Status</a:t>
            </a:r>
          </a:p>
        </p:txBody>
      </p:sp>
      <p:pic>
        <p:nvPicPr>
          <p:cNvPr id="6" name="Picture 5"/>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7" name="Slide Number Placeholder 6"/>
          <p:cNvSpPr>
            <a:spLocks noGrp="1"/>
          </p:cNvSpPr>
          <p:nvPr>
            <p:ph type="sldNum" sz="quarter" idx="10"/>
          </p:nvPr>
        </p:nvSpPr>
        <p:spPr/>
        <p:txBody>
          <a:bodyPr/>
          <a:lstStyle/>
          <a:p>
            <a:pPr>
              <a:defRPr/>
            </a:pPr>
            <a:fld id="{75D13D49-2B6F-174C-9E1E-1013A06E5C50}" type="slidenum">
              <a:rPr lang="uk-UA" smtClean="0"/>
              <a:pPr>
                <a:defRPr/>
              </a:pPr>
              <a:t>22</a:t>
            </a:fld>
            <a:endParaRPr lang="uk-UA"/>
          </a:p>
        </p:txBody>
      </p:sp>
      <p:sp>
        <p:nvSpPr>
          <p:cNvPr id="10" name="TextBox 9">
            <a:extLst>
              <a:ext uri="{FF2B5EF4-FFF2-40B4-BE49-F238E27FC236}">
                <a16:creationId xmlns:a16="http://schemas.microsoft.com/office/drawing/2014/main" id="{21C5366D-753D-4BB3-B989-B0C329C7E258}"/>
              </a:ext>
            </a:extLst>
          </p:cNvPr>
          <p:cNvSpPr txBox="1"/>
          <p:nvPr/>
        </p:nvSpPr>
        <p:spPr>
          <a:xfrm>
            <a:off x="420131" y="4864578"/>
            <a:ext cx="10083112" cy="830997"/>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KPPs have been approved in PCD &amp; entered into MAKE tool. Currently considering modifying some values for approval in Project Plan.</a:t>
            </a:r>
          </a:p>
          <a:p>
            <a:r>
              <a:rPr lang="en-US" sz="1600" i="1" dirty="0">
                <a:latin typeface="Arial" panose="020B0604020202020204" pitchFamily="34" charset="0"/>
                <a:cs typeface="Arial" panose="020B0604020202020204" pitchFamily="34" charset="0"/>
              </a:rPr>
              <a:t> </a:t>
            </a:r>
          </a:p>
        </p:txBody>
      </p:sp>
      <p:graphicFrame>
        <p:nvGraphicFramePr>
          <p:cNvPr id="3" name="Table 2">
            <a:extLst>
              <a:ext uri="{FF2B5EF4-FFF2-40B4-BE49-F238E27FC236}">
                <a16:creationId xmlns:a16="http://schemas.microsoft.com/office/drawing/2014/main" id="{FCED12C2-7C15-426B-B841-DA9F94783C50}"/>
              </a:ext>
            </a:extLst>
          </p:cNvPr>
          <p:cNvGraphicFramePr>
            <a:graphicFrameLocks noGrp="1"/>
          </p:cNvGraphicFramePr>
          <p:nvPr>
            <p:extLst>
              <p:ext uri="{D42A27DB-BD31-4B8C-83A1-F6EECF244321}">
                <p14:modId xmlns:p14="http://schemas.microsoft.com/office/powerpoint/2010/main" val="1201637845"/>
              </p:ext>
            </p:extLst>
          </p:nvPr>
        </p:nvGraphicFramePr>
        <p:xfrm>
          <a:off x="554421" y="1354224"/>
          <a:ext cx="10515601" cy="3217218"/>
        </p:xfrm>
        <a:graphic>
          <a:graphicData uri="http://schemas.openxmlformats.org/drawingml/2006/table">
            <a:tbl>
              <a:tblPr/>
              <a:tblGrid>
                <a:gridCol w="1059335">
                  <a:extLst>
                    <a:ext uri="{9D8B030D-6E8A-4147-A177-3AD203B41FA5}">
                      <a16:colId xmlns:a16="http://schemas.microsoft.com/office/drawing/2014/main" val="2101007749"/>
                    </a:ext>
                  </a:extLst>
                </a:gridCol>
                <a:gridCol w="1059335">
                  <a:extLst>
                    <a:ext uri="{9D8B030D-6E8A-4147-A177-3AD203B41FA5}">
                      <a16:colId xmlns:a16="http://schemas.microsoft.com/office/drawing/2014/main" val="2859011611"/>
                    </a:ext>
                  </a:extLst>
                </a:gridCol>
                <a:gridCol w="855243">
                  <a:extLst>
                    <a:ext uri="{9D8B030D-6E8A-4147-A177-3AD203B41FA5}">
                      <a16:colId xmlns:a16="http://schemas.microsoft.com/office/drawing/2014/main" val="1396107200"/>
                    </a:ext>
                  </a:extLst>
                </a:gridCol>
                <a:gridCol w="855243">
                  <a:extLst>
                    <a:ext uri="{9D8B030D-6E8A-4147-A177-3AD203B41FA5}">
                      <a16:colId xmlns:a16="http://schemas.microsoft.com/office/drawing/2014/main" val="854624659"/>
                    </a:ext>
                  </a:extLst>
                </a:gridCol>
                <a:gridCol w="826087">
                  <a:extLst>
                    <a:ext uri="{9D8B030D-6E8A-4147-A177-3AD203B41FA5}">
                      <a16:colId xmlns:a16="http://schemas.microsoft.com/office/drawing/2014/main" val="3922761132"/>
                    </a:ext>
                  </a:extLst>
                </a:gridCol>
                <a:gridCol w="1127366">
                  <a:extLst>
                    <a:ext uri="{9D8B030D-6E8A-4147-A177-3AD203B41FA5}">
                      <a16:colId xmlns:a16="http://schemas.microsoft.com/office/drawing/2014/main" val="1545711130"/>
                    </a:ext>
                  </a:extLst>
                </a:gridCol>
                <a:gridCol w="1584143">
                  <a:extLst>
                    <a:ext uri="{9D8B030D-6E8A-4147-A177-3AD203B41FA5}">
                      <a16:colId xmlns:a16="http://schemas.microsoft.com/office/drawing/2014/main" val="4250326976"/>
                    </a:ext>
                  </a:extLst>
                </a:gridCol>
                <a:gridCol w="1700767">
                  <a:extLst>
                    <a:ext uri="{9D8B030D-6E8A-4147-A177-3AD203B41FA5}">
                      <a16:colId xmlns:a16="http://schemas.microsoft.com/office/drawing/2014/main" val="437897047"/>
                    </a:ext>
                  </a:extLst>
                </a:gridCol>
                <a:gridCol w="1448082">
                  <a:extLst>
                    <a:ext uri="{9D8B030D-6E8A-4147-A177-3AD203B41FA5}">
                      <a16:colId xmlns:a16="http://schemas.microsoft.com/office/drawing/2014/main" val="3460054483"/>
                    </a:ext>
                  </a:extLst>
                </a:gridCol>
              </a:tblGrid>
              <a:tr h="549591">
                <a:tc gridSpan="9">
                  <a:txBody>
                    <a:bodyPr/>
                    <a:lstStyle/>
                    <a:p>
                      <a:pPr algn="ctr" fontAlgn="ctr"/>
                      <a:r>
                        <a:rPr lang="en-US" sz="1200" b="1" i="0" u="none" strike="noStrike" dirty="0">
                          <a:solidFill>
                            <a:srgbClr val="FFFFFF"/>
                          </a:solidFill>
                          <a:effectLst/>
                          <a:latin typeface="Calibri" panose="020F0502020204030204" pitchFamily="34" charset="0"/>
                        </a:rPr>
                        <a:t>Key Performance Parameters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78261032"/>
                  </a:ext>
                </a:extLst>
              </a:tr>
              <a:tr h="530639">
                <a:tc>
                  <a:txBody>
                    <a:bodyPr/>
                    <a:lstStyle/>
                    <a:p>
                      <a:pPr algn="ctr" fontAlgn="ctr"/>
                      <a:r>
                        <a:rPr lang="en-US" sz="1200" b="1" i="0" u="none" strike="noStrike">
                          <a:solidFill>
                            <a:srgbClr val="FFFFFF"/>
                          </a:solidFill>
                          <a:effectLst/>
                          <a:latin typeface="Calibri" panose="020F0502020204030204" pitchFamily="34" charset="0"/>
                        </a:rPr>
                        <a:t>Parameter Name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tc>
                  <a:txBody>
                    <a:bodyPr/>
                    <a:lstStyle/>
                    <a:p>
                      <a:pPr algn="ctr" fontAlgn="ctr"/>
                      <a:r>
                        <a:rPr lang="en-US" sz="1200" b="1" i="0" u="none" strike="noStrike">
                          <a:solidFill>
                            <a:srgbClr val="FFFFFF"/>
                          </a:solidFill>
                          <a:effectLst/>
                          <a:latin typeface="Calibri" panose="020F0502020204030204" pitchFamily="34" charset="0"/>
                        </a:rPr>
                        <a:t>Unit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tc>
                  <a:txBody>
                    <a:bodyPr/>
                    <a:lstStyle/>
                    <a:p>
                      <a:pPr algn="ctr" fontAlgn="ctr"/>
                      <a:r>
                        <a:rPr lang="en-US" sz="1200" b="1" i="0" u="none" strike="noStrike">
                          <a:solidFill>
                            <a:srgbClr val="FFFFFF"/>
                          </a:solidFill>
                          <a:effectLst/>
                          <a:latin typeface="Calibri" panose="020F0502020204030204" pitchFamily="34" charset="0"/>
                        </a:rPr>
                        <a:t>State of the Art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tc>
                  <a:txBody>
                    <a:bodyPr/>
                    <a:lstStyle/>
                    <a:p>
                      <a:pPr algn="ctr" fontAlgn="ctr"/>
                      <a:r>
                        <a:rPr lang="en-US" sz="1200" b="1" i="0" u="none" strike="noStrike">
                          <a:solidFill>
                            <a:srgbClr val="FFFFFF"/>
                          </a:solidFill>
                          <a:effectLst/>
                          <a:latin typeface="Calibri" panose="020F0502020204030204" pitchFamily="34" charset="0"/>
                        </a:rPr>
                        <a:t>Threshold Value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tc>
                  <a:txBody>
                    <a:bodyPr/>
                    <a:lstStyle/>
                    <a:p>
                      <a:pPr algn="ctr" fontAlgn="ctr"/>
                      <a:r>
                        <a:rPr lang="en-US" sz="1200" b="1" i="0" u="none" strike="noStrike">
                          <a:solidFill>
                            <a:srgbClr val="FFFFFF"/>
                          </a:solidFill>
                          <a:effectLst/>
                          <a:latin typeface="Calibri" panose="020F0502020204030204" pitchFamily="34" charset="0"/>
                        </a:rPr>
                        <a:t>Project Goal</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tc>
                  <a:txBody>
                    <a:bodyPr/>
                    <a:lstStyle/>
                    <a:p>
                      <a:pPr algn="ctr" fontAlgn="ctr"/>
                      <a:r>
                        <a:rPr lang="en-US" sz="1200" b="1" i="0" u="none" strike="noStrike">
                          <a:solidFill>
                            <a:srgbClr val="FFFFFF"/>
                          </a:solidFill>
                          <a:effectLst/>
                          <a:latin typeface="Calibri" panose="020F0502020204030204" pitchFamily="34" charset="0"/>
                        </a:rPr>
                        <a:t>Current Value to Date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tc>
                  <a:txBody>
                    <a:bodyPr/>
                    <a:lstStyle/>
                    <a:p>
                      <a:pPr algn="ctr" fontAlgn="ctr"/>
                      <a:r>
                        <a:rPr lang="en-US" sz="1200" b="1" i="0" u="none" strike="noStrike">
                          <a:solidFill>
                            <a:srgbClr val="FFFFFF"/>
                          </a:solidFill>
                          <a:effectLst/>
                          <a:latin typeface="Calibri" panose="020F0502020204030204" pitchFamily="34" charset="0"/>
                        </a:rPr>
                        <a:t>TBoE for the Provided Current Value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tc>
                  <a:txBody>
                    <a:bodyPr/>
                    <a:lstStyle/>
                    <a:p>
                      <a:pPr algn="ctr" fontAlgn="ctr"/>
                      <a:r>
                        <a:rPr lang="en-US" sz="1200" b="1" i="0" u="none" strike="noStrike">
                          <a:solidFill>
                            <a:srgbClr val="FFFFFF"/>
                          </a:solidFill>
                          <a:effectLst/>
                          <a:latin typeface="Calibri" panose="020F0502020204030204" pitchFamily="34" charset="0"/>
                        </a:rPr>
                        <a:t>Expected Exit Value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tc>
                  <a:txBody>
                    <a:bodyPr/>
                    <a:lstStyle/>
                    <a:p>
                      <a:pPr algn="ctr" fontAlgn="ctr"/>
                      <a:r>
                        <a:rPr lang="en-US" sz="1200" b="1" i="0" u="none" strike="noStrike">
                          <a:solidFill>
                            <a:srgbClr val="FFFFFF"/>
                          </a:solidFill>
                          <a:effectLst/>
                          <a:latin typeface="Calibri" panose="020F0502020204030204" pitchFamily="34" charset="0"/>
                        </a:rPr>
                        <a:t>TBoE for the Provided Exit Value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5493"/>
                    </a:solidFill>
                  </a:tcPr>
                </a:tc>
                <a:extLst>
                  <a:ext uri="{0D108BD9-81ED-4DB2-BD59-A6C34878D82A}">
                    <a16:rowId xmlns:a16="http://schemas.microsoft.com/office/drawing/2014/main" val="2052095423"/>
                  </a:ext>
                </a:extLst>
              </a:tr>
              <a:tr h="491279">
                <a:tc>
                  <a:txBody>
                    <a:bodyPr/>
                    <a:lstStyle/>
                    <a:p>
                      <a:pPr algn="ctr" fontAlgn="ctr"/>
                      <a:r>
                        <a:rPr lang="en-US" sz="1200" b="1" i="0" u="none" strike="noStrike">
                          <a:solidFill>
                            <a:srgbClr val="000000"/>
                          </a:solidFill>
                          <a:effectLst/>
                          <a:latin typeface="Calibri" panose="020F0502020204030204" pitchFamily="34" charset="0"/>
                        </a:rPr>
                        <a:t>Distance traversed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km</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45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75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150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zero</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Verified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150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Verified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83162389"/>
                  </a:ext>
                </a:extLst>
              </a:tr>
              <a:tr h="432967">
                <a:tc>
                  <a:txBody>
                    <a:bodyPr/>
                    <a:lstStyle/>
                    <a:p>
                      <a:pPr algn="ctr" fontAlgn="ctr"/>
                      <a:r>
                        <a:rPr lang="en-US" sz="1200" b="1" i="0" u="none" strike="noStrike">
                          <a:solidFill>
                            <a:srgbClr val="000000"/>
                          </a:solidFill>
                          <a:effectLst/>
                          <a:latin typeface="Calibri" panose="020F0502020204030204" pitchFamily="34" charset="0"/>
                        </a:rPr>
                        <a:t>Regolith excavated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kg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50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5,000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10000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zero</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Verified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10000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Verified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17357904"/>
                  </a:ext>
                </a:extLst>
              </a:tr>
              <a:tr h="389233">
                <a:tc>
                  <a:txBody>
                    <a:bodyPr/>
                    <a:lstStyle/>
                    <a:p>
                      <a:pPr algn="ctr" fontAlgn="ctr"/>
                      <a:r>
                        <a:rPr lang="en-US" sz="1200" b="1" i="0" u="none" strike="noStrike">
                          <a:solidFill>
                            <a:srgbClr val="000000"/>
                          </a:solidFill>
                          <a:effectLst/>
                          <a:latin typeface="Calibri" panose="020F0502020204030204" pitchFamily="34" charset="0"/>
                        </a:rPr>
                        <a:t>Repeated trafficking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times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350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700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zero</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Verified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700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Verified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65515979"/>
                  </a:ext>
                </a:extLst>
              </a:tr>
              <a:tr h="457749">
                <a:tc>
                  <a:txBody>
                    <a:bodyPr/>
                    <a:lstStyle/>
                    <a:p>
                      <a:pPr algn="ctr" fontAlgn="ctr"/>
                      <a:r>
                        <a:rPr lang="en-US" sz="1200" b="1" i="0" u="none" strike="noStrike" dirty="0">
                          <a:solidFill>
                            <a:srgbClr val="000000"/>
                          </a:solidFill>
                          <a:effectLst/>
                          <a:latin typeface="Calibri" panose="020F0502020204030204" pitchFamily="34" charset="0"/>
                        </a:rPr>
                        <a:t>Regolith delivery rate*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kg/hour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N/A</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21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0000"/>
                          </a:solidFill>
                          <a:effectLst/>
                          <a:latin typeface="Calibri" panose="020F0502020204030204" pitchFamily="34" charset="0"/>
                        </a:rPr>
                        <a:t>42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zero</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Verified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42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200" b="0" i="0" u="none" strike="noStrike">
                          <a:solidFill>
                            <a:srgbClr val="0070C0"/>
                          </a:solidFill>
                          <a:effectLst/>
                          <a:latin typeface="Calibri" panose="020F0502020204030204" pitchFamily="34" charset="0"/>
                        </a:rPr>
                        <a:t>Verified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14363138"/>
                  </a:ext>
                </a:extLst>
              </a:tr>
              <a:tr h="335294">
                <a:tc gridSpan="9">
                  <a:txBody>
                    <a:bodyPr/>
                    <a:lstStyle/>
                    <a:p>
                      <a:pPr algn="l" fontAlgn="t"/>
                      <a:r>
                        <a:rPr lang="en-US" sz="1200" b="0" i="0" u="none" strike="noStrike" dirty="0">
                          <a:solidFill>
                            <a:srgbClr val="000000"/>
                          </a:solidFill>
                          <a:effectLst/>
                          <a:latin typeface="Calibri" panose="020F0502020204030204" pitchFamily="34" charset="0"/>
                        </a:rPr>
                        <a:t> *Assumes a distance of 100m between ISRU processing plant and excavation zone.</a:t>
                      </a:r>
                    </a:p>
                    <a:p>
                      <a:pPr algn="l" fontAlgn="t"/>
                      <a:r>
                        <a:rPr lang="en-US" sz="1200" b="0" i="0" u="none" strike="noStrike" dirty="0">
                          <a:solidFill>
                            <a:srgbClr val="000000"/>
                          </a:solidFill>
                          <a:effectLst/>
                          <a:latin typeface="Calibri" panose="020F0502020204030204" pitchFamily="34" charset="0"/>
                        </a:rPr>
                        <a:t>Note - KPP progress will be estimated based on ground system demonstrations. </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dirty="0"/>
                    </a:p>
                  </a:txBody>
                  <a:tcPr/>
                </a:tc>
                <a:extLst>
                  <a:ext uri="{0D108BD9-81ED-4DB2-BD59-A6C34878D82A}">
                    <a16:rowId xmlns:a16="http://schemas.microsoft.com/office/drawing/2014/main" val="590370035"/>
                  </a:ext>
                </a:extLst>
              </a:tr>
            </a:tbl>
          </a:graphicData>
        </a:graphic>
      </p:graphicFrame>
      <p:sp>
        <p:nvSpPr>
          <p:cNvPr id="9" name="TextBox 8">
            <a:extLst>
              <a:ext uri="{FF2B5EF4-FFF2-40B4-BE49-F238E27FC236}">
                <a16:creationId xmlns:a16="http://schemas.microsoft.com/office/drawing/2014/main" id="{1C95CDED-8D96-4BB0-A564-C43650690D3D}"/>
              </a:ext>
            </a:extLst>
          </p:cNvPr>
          <p:cNvSpPr txBox="1"/>
          <p:nvPr/>
        </p:nvSpPr>
        <p:spPr>
          <a:xfrm>
            <a:off x="420131" y="5503776"/>
            <a:ext cx="10515601" cy="830997"/>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Although previous testing has been performed with RASSOR, the current KPP values to date are listed as zero </a:t>
            </a:r>
            <a:r>
              <a:rPr lang="en-US" sz="1600" dirty="0"/>
              <a:t> while the team works on the TRL 5 subsystems. Once the full TRL 5 system is assembled and demonstrated the project will be able to provide updated KPP values.</a:t>
            </a:r>
            <a:endParaRPr lang="en-US" sz="16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92824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0" y="27198"/>
            <a:ext cx="6858000" cy="1066800"/>
          </a:xfrm>
        </p:spPr>
        <p:txBody>
          <a:bodyPr/>
          <a:lstStyle/>
          <a:p>
            <a:r>
              <a:rPr lang="en-US" sz="4000">
                <a:solidFill>
                  <a:schemeClr val="bg1">
                    <a:lumMod val="85000"/>
                  </a:schemeClr>
                </a:solidFill>
              </a:rPr>
              <a:t>Risk Summary</a:t>
            </a:r>
          </a:p>
        </p:txBody>
      </p:sp>
      <p:graphicFrame>
        <p:nvGraphicFramePr>
          <p:cNvPr id="4" name="Group 1371"/>
          <p:cNvGraphicFramePr>
            <a:graphicFrameLocks noGrp="1"/>
          </p:cNvGraphicFramePr>
          <p:nvPr>
            <p:extLst>
              <p:ext uri="{D42A27DB-BD31-4B8C-83A1-F6EECF244321}">
                <p14:modId xmlns:p14="http://schemas.microsoft.com/office/powerpoint/2010/main" val="3318580091"/>
              </p:ext>
            </p:extLst>
          </p:nvPr>
        </p:nvGraphicFramePr>
        <p:xfrm>
          <a:off x="4703885" y="1315203"/>
          <a:ext cx="7350369" cy="2005464"/>
        </p:xfrm>
        <a:graphic>
          <a:graphicData uri="http://schemas.openxmlformats.org/drawingml/2006/table">
            <a:tbl>
              <a:tblPr/>
              <a:tblGrid>
                <a:gridCol w="703384">
                  <a:extLst>
                    <a:ext uri="{9D8B030D-6E8A-4147-A177-3AD203B41FA5}">
                      <a16:colId xmlns:a16="http://schemas.microsoft.com/office/drawing/2014/main" val="20000"/>
                    </a:ext>
                  </a:extLst>
                </a:gridCol>
                <a:gridCol w="859060">
                  <a:extLst>
                    <a:ext uri="{9D8B030D-6E8A-4147-A177-3AD203B41FA5}">
                      <a16:colId xmlns:a16="http://schemas.microsoft.com/office/drawing/2014/main" val="20001"/>
                    </a:ext>
                  </a:extLst>
                </a:gridCol>
                <a:gridCol w="5056095">
                  <a:extLst>
                    <a:ext uri="{9D8B030D-6E8A-4147-A177-3AD203B41FA5}">
                      <a16:colId xmlns:a16="http://schemas.microsoft.com/office/drawing/2014/main" val="20002"/>
                    </a:ext>
                  </a:extLst>
                </a:gridCol>
                <a:gridCol w="731830">
                  <a:extLst>
                    <a:ext uri="{9D8B030D-6E8A-4147-A177-3AD203B41FA5}">
                      <a16:colId xmlns:a16="http://schemas.microsoft.com/office/drawing/2014/main" val="1300324858"/>
                    </a:ext>
                  </a:extLst>
                </a:gridCol>
              </a:tblGrid>
              <a:tr h="380348">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panose="020B0604020202020204" pitchFamily="34" charset="0"/>
                          <a:cs typeface="Arial" panose="020B0604020202020204" pitchFamily="34" charset="0"/>
                        </a:rPr>
                        <a:t>Risk ID </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000" b="1" i="0" u="none" strike="noStrike" cap="none" normalizeH="0" baseline="0">
                          <a:ln>
                            <a:noFill/>
                          </a:ln>
                          <a:solidFill>
                            <a:schemeClr val="tx1"/>
                          </a:solidFill>
                          <a:effectLst/>
                          <a:latin typeface="Arial" panose="020B0604020202020204" pitchFamily="34" charset="0"/>
                          <a:cs typeface="Arial" panose="020B0604020202020204" pitchFamily="34" charset="0"/>
                        </a:rPr>
                        <a:t>Affinity/ Approach</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t" latinLnBrk="0" hangingPunct="0">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Arial" panose="020B0604020202020204" pitchFamily="34" charset="0"/>
                          <a:cs typeface="Arial" panose="020B0604020202020204" pitchFamily="34" charset="0"/>
                        </a:rPr>
                        <a:t>Description/Status</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t" latinLnBrk="0" hangingPunct="0">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Arial" panose="020B0604020202020204" pitchFamily="34" charset="0"/>
                          <a:cs typeface="Arial" panose="020B0604020202020204" pitchFamily="34" charset="0"/>
                        </a:rPr>
                        <a:t>Trend </a:t>
                      </a:r>
                    </a:p>
                  </a:txBody>
                  <a:tcPr marT="45703" marB="4570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8869">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IPE-2</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algn="l" rtl="0" fontAlgn="base"/>
                      <a:r>
                        <a:rPr lang="en-US" b="0" i="0" u="none" strike="noStrike" dirty="0">
                          <a:solidFill>
                            <a:srgbClr val="000000"/>
                          </a:solidFill>
                          <a:effectLst/>
                          <a:latin typeface="Arial" panose="020B0604020202020204" pitchFamily="34" charset="0"/>
                        </a:rPr>
                        <a:t>Dust degrades thermal control system</a:t>
                      </a:r>
                      <a:r>
                        <a:rPr lang="en-US" b="0" i="0" dirty="0">
                          <a:solidFill>
                            <a:srgbClr val="000000"/>
                          </a:solidFill>
                          <a:effectLst/>
                          <a:latin typeface="Arial" panose="020B0604020202020204" pitchFamily="34" charset="0"/>
                        </a:rPr>
                        <a:t>​</a:t>
                      </a:r>
                      <a:endParaRPr lang="en-US" b="0" i="0" dirty="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t" latinLnBrk="0" hangingPunct="0">
                        <a:lnSpc>
                          <a:spcPct val="100000"/>
                        </a:lnSpc>
                        <a:spcBef>
                          <a:spcPct val="0"/>
                        </a:spcBef>
                        <a:spcAft>
                          <a:spcPct val="0"/>
                        </a:spcAft>
                        <a:buClrTx/>
                        <a:buSzTx/>
                        <a:buFontTx/>
                        <a:buNone/>
                        <a:tabLst/>
                      </a:pPr>
                      <a:endParaRPr kumimoji="0" 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38869">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IPE-3</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algn="l" rtl="0" fontAlgn="base"/>
                      <a:r>
                        <a:rPr lang="en-US" b="0" i="0" u="none" strike="noStrike">
                          <a:solidFill>
                            <a:srgbClr val="000000"/>
                          </a:solidFill>
                          <a:effectLst/>
                          <a:latin typeface="Arial" panose="020B0604020202020204" pitchFamily="34" charset="0"/>
                        </a:rPr>
                        <a:t>Dust interferes with battery recharging circuit</a:t>
                      </a:r>
                      <a:r>
                        <a:rPr lang="en-US" b="0" i="0">
                          <a:solidFill>
                            <a:srgbClr val="000000"/>
                          </a:solidFill>
                          <a:effectLst/>
                          <a:latin typeface="Arial" panose="020B06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t" latinLnBrk="0" hangingPunct="0">
                        <a:lnSpc>
                          <a:spcPct val="100000"/>
                        </a:lnSpc>
                        <a:spcBef>
                          <a:spcPct val="0"/>
                        </a:spcBef>
                        <a:spcAft>
                          <a:spcPct val="0"/>
                        </a:spcAft>
                        <a:buClrTx/>
                        <a:buSzTx/>
                        <a:buFontTx/>
                        <a:buNone/>
                        <a:tabLst/>
                      </a:pPr>
                      <a:endParaRPr kumimoji="0" 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6745539"/>
                  </a:ext>
                </a:extLst>
              </a:tr>
              <a:tr h="331641">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IPE-4</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algn="l" rtl="0" fontAlgn="base"/>
                      <a:r>
                        <a:rPr lang="en-US" b="0" i="0" u="none" strike="noStrike" dirty="0">
                          <a:solidFill>
                            <a:srgbClr val="000000"/>
                          </a:solidFill>
                          <a:effectLst/>
                          <a:latin typeface="Arial" panose="020B0604020202020204" pitchFamily="34" charset="0"/>
                        </a:rPr>
                        <a:t>Bandwidth limitations delay surface operations</a:t>
                      </a:r>
                      <a:r>
                        <a:rPr lang="en-US" b="0" i="0" dirty="0">
                          <a:solidFill>
                            <a:srgbClr val="000000"/>
                          </a:solidFill>
                          <a:effectLst/>
                          <a:latin typeface="Arial" panose="020B0604020202020204" pitchFamily="34" charset="0"/>
                        </a:rPr>
                        <a:t>​</a:t>
                      </a:r>
                      <a:endParaRPr lang="en-US" b="0" i="0" dirty="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t" latinLnBrk="0" hangingPunct="0">
                        <a:lnSpc>
                          <a:spcPct val="100000"/>
                        </a:lnSpc>
                        <a:spcBef>
                          <a:spcPct val="0"/>
                        </a:spcBef>
                        <a:spcAft>
                          <a:spcPct val="0"/>
                        </a:spcAft>
                        <a:buClrTx/>
                        <a:buSzTx/>
                        <a:buFontTx/>
                        <a:buNone/>
                        <a:tabLst/>
                      </a:pPr>
                      <a:endParaRPr kumimoji="0" 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17204">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IPE-6</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ctr"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t>
                      </a: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algn="l" rtl="0" fontAlgn="base"/>
                      <a:r>
                        <a:rPr lang="en-US" sz="1800" b="0" i="0" u="none" strike="noStrike" kern="1200" dirty="0">
                          <a:solidFill>
                            <a:srgbClr val="000000"/>
                          </a:solidFill>
                          <a:effectLst/>
                          <a:latin typeface="Arial" panose="020B0604020202020204" pitchFamily="34" charset="0"/>
                          <a:ea typeface="+mn-ea"/>
                          <a:cs typeface="+mn-cs"/>
                        </a:rPr>
                        <a:t>Regolith doesn’t flow in/out of bucket drum</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t" latinLnBrk="0" hangingPunct="0">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3" marB="4570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pSp>
        <p:nvGrpSpPr>
          <p:cNvPr id="82" name="Group 81"/>
          <p:cNvGrpSpPr/>
          <p:nvPr/>
        </p:nvGrpSpPr>
        <p:grpSpPr>
          <a:xfrm>
            <a:off x="102501" y="1173949"/>
            <a:ext cx="4232107" cy="3175503"/>
            <a:chOff x="128509" y="1185061"/>
            <a:chExt cx="4232107" cy="3175503"/>
          </a:xfrm>
        </p:grpSpPr>
        <p:sp>
          <p:nvSpPr>
            <p:cNvPr id="6" name="Rectangle 13"/>
            <p:cNvSpPr>
              <a:spLocks noChangeArrowheads="1"/>
            </p:cNvSpPr>
            <p:nvPr/>
          </p:nvSpPr>
          <p:spPr bwMode="auto">
            <a:xfrm>
              <a:off x="1010792" y="3885352"/>
              <a:ext cx="216883"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1</a:t>
              </a:r>
            </a:p>
          </p:txBody>
        </p:sp>
        <p:sp>
          <p:nvSpPr>
            <p:cNvPr id="7" name="Rectangle 14"/>
            <p:cNvSpPr>
              <a:spLocks noChangeArrowheads="1"/>
            </p:cNvSpPr>
            <p:nvPr/>
          </p:nvSpPr>
          <p:spPr bwMode="auto">
            <a:xfrm>
              <a:off x="1750066" y="3885351"/>
              <a:ext cx="216885"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2</a:t>
              </a:r>
            </a:p>
          </p:txBody>
        </p:sp>
        <p:sp>
          <p:nvSpPr>
            <p:cNvPr id="8" name="Rectangle 15"/>
            <p:cNvSpPr>
              <a:spLocks noChangeArrowheads="1"/>
            </p:cNvSpPr>
            <p:nvPr/>
          </p:nvSpPr>
          <p:spPr bwMode="auto">
            <a:xfrm>
              <a:off x="2489342" y="3885351"/>
              <a:ext cx="216883"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3</a:t>
              </a:r>
            </a:p>
          </p:txBody>
        </p:sp>
        <p:sp>
          <p:nvSpPr>
            <p:cNvPr id="9" name="Rectangle 16"/>
            <p:cNvSpPr>
              <a:spLocks noChangeArrowheads="1"/>
            </p:cNvSpPr>
            <p:nvPr/>
          </p:nvSpPr>
          <p:spPr bwMode="auto">
            <a:xfrm>
              <a:off x="3228616" y="3885351"/>
              <a:ext cx="216883"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4</a:t>
              </a:r>
            </a:p>
          </p:txBody>
        </p:sp>
        <p:sp>
          <p:nvSpPr>
            <p:cNvPr id="10" name="Rectangle 17"/>
            <p:cNvSpPr>
              <a:spLocks noChangeArrowheads="1"/>
            </p:cNvSpPr>
            <p:nvPr/>
          </p:nvSpPr>
          <p:spPr bwMode="auto">
            <a:xfrm>
              <a:off x="3967889" y="3885351"/>
              <a:ext cx="216885"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5</a:t>
              </a:r>
            </a:p>
          </p:txBody>
        </p:sp>
        <p:sp>
          <p:nvSpPr>
            <p:cNvPr id="35" name="Rectangle 42"/>
            <p:cNvSpPr>
              <a:spLocks noChangeArrowheads="1"/>
            </p:cNvSpPr>
            <p:nvPr/>
          </p:nvSpPr>
          <p:spPr bwMode="auto">
            <a:xfrm>
              <a:off x="519862" y="1345014"/>
              <a:ext cx="216885"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5</a:t>
              </a:r>
            </a:p>
          </p:txBody>
        </p:sp>
        <p:sp>
          <p:nvSpPr>
            <p:cNvPr id="36" name="Rectangle 43"/>
            <p:cNvSpPr>
              <a:spLocks noChangeArrowheads="1"/>
            </p:cNvSpPr>
            <p:nvPr/>
          </p:nvSpPr>
          <p:spPr bwMode="auto">
            <a:xfrm>
              <a:off x="519862" y="1866171"/>
              <a:ext cx="216885"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4</a:t>
              </a:r>
            </a:p>
          </p:txBody>
        </p:sp>
        <p:sp>
          <p:nvSpPr>
            <p:cNvPr id="37" name="Rectangle 44"/>
            <p:cNvSpPr>
              <a:spLocks noChangeArrowheads="1"/>
            </p:cNvSpPr>
            <p:nvPr/>
          </p:nvSpPr>
          <p:spPr bwMode="auto">
            <a:xfrm>
              <a:off x="546238" y="2387329"/>
              <a:ext cx="216885"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3</a:t>
              </a:r>
            </a:p>
          </p:txBody>
        </p:sp>
        <p:sp>
          <p:nvSpPr>
            <p:cNvPr id="38" name="Rectangle 45"/>
            <p:cNvSpPr>
              <a:spLocks noChangeArrowheads="1"/>
            </p:cNvSpPr>
            <p:nvPr/>
          </p:nvSpPr>
          <p:spPr bwMode="auto">
            <a:xfrm>
              <a:off x="519862" y="2908486"/>
              <a:ext cx="216885"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2</a:t>
              </a:r>
            </a:p>
          </p:txBody>
        </p:sp>
        <p:sp>
          <p:nvSpPr>
            <p:cNvPr id="39" name="Rectangle 46"/>
            <p:cNvSpPr>
              <a:spLocks noChangeArrowheads="1"/>
            </p:cNvSpPr>
            <p:nvPr/>
          </p:nvSpPr>
          <p:spPr bwMode="auto">
            <a:xfrm>
              <a:off x="519862" y="3429646"/>
              <a:ext cx="216885"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48827" tIns="23572" rIns="48827" bIns="23572">
              <a:spAutoFit/>
            </a:bodyPr>
            <a:lstStyle/>
            <a:p>
              <a:pPr defTabSz="720725" eaLnBrk="1" hangingPunct="1"/>
              <a:r>
                <a:rPr lang="en-US" sz="1200" b="1">
                  <a:ea typeface="ヒラギノ角ゴ Pro W3" charset="0"/>
                  <a:cs typeface="ヒラギノ角ゴ Pro W3" charset="0"/>
                </a:rPr>
                <a:t>1</a:t>
              </a:r>
            </a:p>
          </p:txBody>
        </p:sp>
        <p:sp>
          <p:nvSpPr>
            <p:cNvPr id="40" name="Rectangle 47"/>
            <p:cNvSpPr>
              <a:spLocks noChangeArrowheads="1"/>
            </p:cNvSpPr>
            <p:nvPr/>
          </p:nvSpPr>
          <p:spPr bwMode="auto">
            <a:xfrm>
              <a:off x="128509" y="1185061"/>
              <a:ext cx="313067" cy="2769989"/>
            </a:xfrm>
            <a:prstGeom prst="rect">
              <a:avLst/>
            </a:prstGeom>
            <a:solidFill>
              <a:srgbClr val="A8C1FE"/>
            </a:solidFill>
            <a:ln w="9525">
              <a:solidFill>
                <a:schemeClr val="tx1"/>
              </a:solidFill>
              <a:miter lim="800000"/>
              <a:headEnd/>
              <a:tailEnd/>
            </a:ln>
          </p:spPr>
          <p:txBody>
            <a:bodyPr lIns="0" tIns="457200" rIns="0" bIns="457200" anchor="ctr">
              <a:spAutoFit/>
            </a:bodyPr>
            <a:lstStyle/>
            <a:p>
              <a:pPr algn="ctr" defTabSz="969963" eaLnBrk="1" hangingPunct="1"/>
              <a:r>
                <a:rPr lang="en-US" sz="1200" b="1">
                  <a:solidFill>
                    <a:srgbClr val="000000"/>
                  </a:solidFill>
                  <a:ea typeface="ヒラギノ角ゴ Pro W3" charset="0"/>
                  <a:cs typeface="ヒラギノ角ゴ Pro W3" charset="0"/>
                </a:rPr>
                <a:t>L</a:t>
              </a:r>
            </a:p>
            <a:p>
              <a:pPr algn="ctr" defTabSz="969963" eaLnBrk="1" hangingPunct="1"/>
              <a:r>
                <a:rPr lang="en-US" sz="1200" b="1">
                  <a:solidFill>
                    <a:srgbClr val="000000"/>
                  </a:solidFill>
                  <a:ea typeface="ヒラギノ角ゴ Pro W3" charset="0"/>
                  <a:cs typeface="ヒラギノ角ゴ Pro W3" charset="0"/>
                </a:rPr>
                <a:t>I</a:t>
              </a:r>
            </a:p>
            <a:p>
              <a:pPr algn="ctr" defTabSz="969963" eaLnBrk="1" hangingPunct="1"/>
              <a:r>
                <a:rPr lang="en-US" sz="1200" b="1">
                  <a:solidFill>
                    <a:srgbClr val="000000"/>
                  </a:solidFill>
                  <a:ea typeface="ヒラギノ角ゴ Pro W3" charset="0"/>
                  <a:cs typeface="ヒラギノ角ゴ Pro W3" charset="0"/>
                </a:rPr>
                <a:t>K</a:t>
              </a:r>
            </a:p>
            <a:p>
              <a:pPr algn="ctr" defTabSz="969963" eaLnBrk="1" hangingPunct="1"/>
              <a:r>
                <a:rPr lang="en-US" sz="1200" b="1">
                  <a:solidFill>
                    <a:srgbClr val="000000"/>
                  </a:solidFill>
                  <a:ea typeface="ヒラギノ角ゴ Pro W3" charset="0"/>
                  <a:cs typeface="ヒラギノ角ゴ Pro W3" charset="0"/>
                </a:rPr>
                <a:t>E</a:t>
              </a:r>
            </a:p>
            <a:p>
              <a:pPr algn="ctr" defTabSz="969963" eaLnBrk="1" hangingPunct="1"/>
              <a:r>
                <a:rPr lang="en-US" sz="1200" b="1">
                  <a:solidFill>
                    <a:srgbClr val="000000"/>
                  </a:solidFill>
                  <a:ea typeface="ヒラギノ角ゴ Pro W3" charset="0"/>
                  <a:cs typeface="ヒラギノ角ゴ Pro W3" charset="0"/>
                </a:rPr>
                <a:t>L</a:t>
              </a:r>
            </a:p>
            <a:p>
              <a:pPr algn="ctr" defTabSz="969963" eaLnBrk="1" hangingPunct="1"/>
              <a:r>
                <a:rPr lang="en-US" sz="1200" b="1">
                  <a:solidFill>
                    <a:srgbClr val="000000"/>
                  </a:solidFill>
                  <a:ea typeface="ヒラギノ角ゴ Pro W3" charset="0"/>
                  <a:cs typeface="ヒラギノ角ゴ Pro W3" charset="0"/>
                </a:rPr>
                <a:t>I</a:t>
              </a:r>
            </a:p>
            <a:p>
              <a:pPr algn="ctr" defTabSz="969963" eaLnBrk="1" hangingPunct="1"/>
              <a:r>
                <a:rPr lang="en-US" sz="1200" b="1">
                  <a:solidFill>
                    <a:srgbClr val="000000"/>
                  </a:solidFill>
                  <a:ea typeface="ヒラギノ角ゴ Pro W3" charset="0"/>
                  <a:cs typeface="ヒラギノ角ゴ Pro W3" charset="0"/>
                </a:rPr>
                <a:t>H</a:t>
              </a:r>
            </a:p>
            <a:p>
              <a:pPr algn="ctr" defTabSz="969963" eaLnBrk="1" hangingPunct="1"/>
              <a:r>
                <a:rPr lang="en-US" sz="1200" b="1">
                  <a:solidFill>
                    <a:srgbClr val="000000"/>
                  </a:solidFill>
                  <a:ea typeface="ヒラギノ角ゴ Pro W3" charset="0"/>
                  <a:cs typeface="ヒラギノ角ゴ Pro W3" charset="0"/>
                </a:rPr>
                <a:t>O</a:t>
              </a:r>
            </a:p>
            <a:p>
              <a:pPr algn="ctr" defTabSz="969963" eaLnBrk="1" hangingPunct="1"/>
              <a:r>
                <a:rPr lang="en-US" sz="1200" b="1">
                  <a:solidFill>
                    <a:srgbClr val="000000"/>
                  </a:solidFill>
                  <a:ea typeface="ヒラギノ角ゴ Pro W3" charset="0"/>
                  <a:cs typeface="ヒラギノ角ゴ Pro W3" charset="0"/>
                </a:rPr>
                <a:t>O</a:t>
              </a:r>
            </a:p>
            <a:p>
              <a:pPr algn="ctr" defTabSz="969963" eaLnBrk="1" hangingPunct="1"/>
              <a:r>
                <a:rPr lang="en-US" sz="1200" b="1">
                  <a:solidFill>
                    <a:srgbClr val="000000"/>
                  </a:solidFill>
                  <a:ea typeface="ヒラギノ角ゴ Pro W3" charset="0"/>
                  <a:cs typeface="ヒラギノ角ゴ Pro W3" charset="0"/>
                </a:rPr>
                <a:t>D</a:t>
              </a:r>
              <a:endParaRPr lang="en-US" sz="1200">
                <a:ea typeface="ヒラギノ角ゴ Pro W3" charset="0"/>
                <a:cs typeface="ヒラギノ角ゴ Pro W3" charset="0"/>
              </a:endParaRPr>
            </a:p>
          </p:txBody>
        </p:sp>
        <p:sp>
          <p:nvSpPr>
            <p:cNvPr id="42" name="Rectangle 48"/>
            <p:cNvSpPr>
              <a:spLocks noChangeArrowheads="1"/>
            </p:cNvSpPr>
            <p:nvPr/>
          </p:nvSpPr>
          <p:spPr bwMode="auto">
            <a:xfrm>
              <a:off x="736747" y="4138314"/>
              <a:ext cx="3623869" cy="222250"/>
            </a:xfrm>
            <a:prstGeom prst="rect">
              <a:avLst/>
            </a:prstGeom>
            <a:solidFill>
              <a:srgbClr val="A8C1FE"/>
            </a:solidFill>
            <a:ln w="9525">
              <a:solidFill>
                <a:schemeClr val="tx1"/>
              </a:solidFill>
              <a:miter lim="800000"/>
              <a:headEnd/>
              <a:tailEnd/>
            </a:ln>
          </p:spPr>
          <p:txBody>
            <a:bodyPr wrap="square" lIns="0" tIns="0" rIns="0" bIns="0">
              <a:spAutoFit/>
            </a:bodyPr>
            <a:lstStyle/>
            <a:p>
              <a:pPr algn="ctr" defTabSz="969963" eaLnBrk="1" hangingPunct="1"/>
              <a:r>
                <a:rPr lang="en-US" sz="1400" b="1">
                  <a:solidFill>
                    <a:srgbClr val="000000"/>
                  </a:solidFill>
                  <a:ea typeface="ヒラギノ角ゴ Pro W3" charset="0"/>
                  <a:cs typeface="ヒラギノ角ゴ Pro W3" charset="0"/>
                </a:rPr>
                <a:t>CONSEQUENCES</a:t>
              </a:r>
              <a:endParaRPr lang="en-US" sz="800">
                <a:ea typeface="ヒラギノ角ゴ Pro W3" charset="0"/>
                <a:cs typeface="ヒラギノ角ゴ Pro W3" charset="0"/>
              </a:endParaRPr>
            </a:p>
          </p:txBody>
        </p:sp>
      </p:grpSp>
      <p:graphicFrame>
        <p:nvGraphicFramePr>
          <p:cNvPr id="57" name="Table 56"/>
          <p:cNvGraphicFramePr>
            <a:graphicFrameLocks noGrp="1"/>
          </p:cNvGraphicFramePr>
          <p:nvPr>
            <p:extLst>
              <p:ext uri="{D42A27DB-BD31-4B8C-83A1-F6EECF244321}">
                <p14:modId xmlns:p14="http://schemas.microsoft.com/office/powerpoint/2010/main" val="4216908974"/>
              </p:ext>
            </p:extLst>
          </p:nvPr>
        </p:nvGraphicFramePr>
        <p:xfrm>
          <a:off x="721283" y="1186549"/>
          <a:ext cx="3613325" cy="2702332"/>
        </p:xfrm>
        <a:graphic>
          <a:graphicData uri="http://schemas.openxmlformats.org/drawingml/2006/table">
            <a:tbl>
              <a:tblPr firstRow="1" bandRow="1">
                <a:tableStyleId>{5C22544A-7EE6-4342-B048-85BDC9FD1C3A}</a:tableStyleId>
              </a:tblPr>
              <a:tblGrid>
                <a:gridCol w="722665">
                  <a:extLst>
                    <a:ext uri="{9D8B030D-6E8A-4147-A177-3AD203B41FA5}">
                      <a16:colId xmlns:a16="http://schemas.microsoft.com/office/drawing/2014/main" val="497075010"/>
                    </a:ext>
                  </a:extLst>
                </a:gridCol>
                <a:gridCol w="722665">
                  <a:extLst>
                    <a:ext uri="{9D8B030D-6E8A-4147-A177-3AD203B41FA5}">
                      <a16:colId xmlns:a16="http://schemas.microsoft.com/office/drawing/2014/main" val="916435836"/>
                    </a:ext>
                  </a:extLst>
                </a:gridCol>
                <a:gridCol w="722665">
                  <a:extLst>
                    <a:ext uri="{9D8B030D-6E8A-4147-A177-3AD203B41FA5}">
                      <a16:colId xmlns:a16="http://schemas.microsoft.com/office/drawing/2014/main" val="939616828"/>
                    </a:ext>
                  </a:extLst>
                </a:gridCol>
                <a:gridCol w="722665">
                  <a:extLst>
                    <a:ext uri="{9D8B030D-6E8A-4147-A177-3AD203B41FA5}">
                      <a16:colId xmlns:a16="http://schemas.microsoft.com/office/drawing/2014/main" val="1721341597"/>
                    </a:ext>
                  </a:extLst>
                </a:gridCol>
                <a:gridCol w="722665">
                  <a:extLst>
                    <a:ext uri="{9D8B030D-6E8A-4147-A177-3AD203B41FA5}">
                      <a16:colId xmlns:a16="http://schemas.microsoft.com/office/drawing/2014/main" val="4091835808"/>
                    </a:ext>
                  </a:extLst>
                </a:gridCol>
              </a:tblGrid>
              <a:tr h="530803">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sz="1600" dirty="0">
                        <a:solidFill>
                          <a:schemeClr val="tx1"/>
                        </a:solidFill>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000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000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148351713"/>
                  </a:ext>
                </a:extLst>
              </a:tr>
              <a:tr h="530803">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r>
                        <a:rPr lang="en-US" sz="1600" b="1" dirty="0"/>
                        <a:t>IPE-4</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000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3896838398"/>
                  </a:ext>
                </a:extLst>
              </a:tr>
              <a:tr h="530803">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dirty="0"/>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tc>
                  <a:txBody>
                    <a:bodyPr/>
                    <a:lstStyle/>
                    <a:p>
                      <a:pPr marL="0" algn="l" defTabSz="457200" rtl="0" eaLnBrk="1" latinLnBrk="0" hangingPunct="1"/>
                      <a:r>
                        <a:rPr lang="en-US" sz="1600" b="1" kern="1200" dirty="0">
                          <a:solidFill>
                            <a:schemeClr val="dk1"/>
                          </a:solidFill>
                          <a:latin typeface="+mn-lt"/>
                          <a:ea typeface="+mn-ea"/>
                          <a:cs typeface="+mn-cs"/>
                        </a:rPr>
                        <a:t>IPE-2</a:t>
                      </a:r>
                    </a:p>
                    <a:p>
                      <a:pPr marL="0" algn="l" defTabSz="457200" rtl="0" eaLnBrk="1" latinLnBrk="0" hangingPunct="1"/>
                      <a:r>
                        <a:rPr lang="en-US" sz="1600" b="1" kern="1200" dirty="0">
                          <a:solidFill>
                            <a:schemeClr val="dk1"/>
                          </a:solidFill>
                          <a:latin typeface="+mn-lt"/>
                          <a:ea typeface="+mn-ea"/>
                          <a:cs typeface="+mn-cs"/>
                        </a:rPr>
                        <a:t>IPE-3</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tc>
                  <a:txBody>
                    <a:bodyPr/>
                    <a:lstStyle/>
                    <a:p>
                      <a:endParaRPr lang="en-US" dirty="0"/>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2889991741"/>
                  </a:ext>
                </a:extLst>
              </a:tr>
              <a:tr h="530803">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tc>
                  <a:txBody>
                    <a:bodyPr/>
                    <a:lstStyle/>
                    <a:p>
                      <a:pPr marL="0" algn="l" defTabSz="457200" rtl="0" eaLnBrk="1" latinLnBrk="0" hangingPunct="1"/>
                      <a:r>
                        <a:rPr lang="en-US" sz="1600" b="1" kern="1200" dirty="0">
                          <a:solidFill>
                            <a:schemeClr val="dk1"/>
                          </a:solidFill>
                          <a:latin typeface="+mn-lt"/>
                          <a:ea typeface="+mn-ea"/>
                          <a:cs typeface="+mn-cs"/>
                        </a:rPr>
                        <a:t>IPE-6</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3247335671"/>
                  </a:ext>
                </a:extLst>
              </a:tr>
              <a:tr h="530803">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dirty="0"/>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1658269138"/>
                  </a:ext>
                </a:extLst>
              </a:tr>
            </a:tbl>
          </a:graphicData>
        </a:graphic>
      </p:graphicFrame>
      <p:pic>
        <p:nvPicPr>
          <p:cNvPr id="33" name="Picture 32"/>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pic>
        <p:nvPicPr>
          <p:cNvPr id="5" name="Picture 4"/>
          <p:cNvPicPr>
            <a:picLocks noChangeAspect="1"/>
          </p:cNvPicPr>
          <p:nvPr/>
        </p:nvPicPr>
        <p:blipFill>
          <a:blip r:embed="rId4"/>
          <a:stretch>
            <a:fillRect/>
          </a:stretch>
        </p:blipFill>
        <p:spPr>
          <a:xfrm>
            <a:off x="259034" y="4396893"/>
            <a:ext cx="4139383" cy="1593118"/>
          </a:xfrm>
          <a:prstGeom prst="rect">
            <a:avLst/>
          </a:prstGeom>
        </p:spPr>
      </p:pic>
      <p:sp>
        <p:nvSpPr>
          <p:cNvPr id="11" name="Slide Number Placeholder 10"/>
          <p:cNvSpPr>
            <a:spLocks noGrp="1"/>
          </p:cNvSpPr>
          <p:nvPr>
            <p:ph type="sldNum" sz="quarter" idx="10"/>
          </p:nvPr>
        </p:nvSpPr>
        <p:spPr/>
        <p:txBody>
          <a:bodyPr/>
          <a:lstStyle/>
          <a:p>
            <a:pPr>
              <a:defRPr/>
            </a:pPr>
            <a:fld id="{75D13D49-2B6F-174C-9E1E-1013A06E5C50}" type="slidenum">
              <a:rPr lang="uk-UA" smtClean="0"/>
              <a:pPr>
                <a:defRPr/>
              </a:pPr>
              <a:t>23</a:t>
            </a:fld>
            <a:endParaRPr lang="uk-UA"/>
          </a:p>
        </p:txBody>
      </p:sp>
      <p:sp>
        <p:nvSpPr>
          <p:cNvPr id="12" name="Arrow: Right 11">
            <a:extLst>
              <a:ext uri="{FF2B5EF4-FFF2-40B4-BE49-F238E27FC236}">
                <a16:creationId xmlns:a16="http://schemas.microsoft.com/office/drawing/2014/main" id="{2FDBC885-CD97-4DD8-B2DA-A40E0AFA9A4A}"/>
              </a:ext>
            </a:extLst>
          </p:cNvPr>
          <p:cNvSpPr/>
          <p:nvPr/>
        </p:nvSpPr>
        <p:spPr>
          <a:xfrm>
            <a:off x="11478948" y="3003590"/>
            <a:ext cx="390618" cy="292963"/>
          </a:xfrm>
          <a:prstGeom prst="rightArrow">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3" name="Arrow: Right 22">
            <a:extLst>
              <a:ext uri="{FF2B5EF4-FFF2-40B4-BE49-F238E27FC236}">
                <a16:creationId xmlns:a16="http://schemas.microsoft.com/office/drawing/2014/main" id="{B7D0FD08-F177-41F9-9E9A-C41E213F3C5A}"/>
              </a:ext>
            </a:extLst>
          </p:cNvPr>
          <p:cNvSpPr/>
          <p:nvPr/>
        </p:nvSpPr>
        <p:spPr>
          <a:xfrm>
            <a:off x="11497083" y="2633875"/>
            <a:ext cx="390618" cy="292963"/>
          </a:xfrm>
          <a:prstGeom prst="rightArrow">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4" name="Arrow: Right 23">
            <a:extLst>
              <a:ext uri="{FF2B5EF4-FFF2-40B4-BE49-F238E27FC236}">
                <a16:creationId xmlns:a16="http://schemas.microsoft.com/office/drawing/2014/main" id="{9BCC3FE1-26E0-4F81-9C7A-499ED40AF5BB}"/>
              </a:ext>
            </a:extLst>
          </p:cNvPr>
          <p:cNvSpPr/>
          <p:nvPr/>
        </p:nvSpPr>
        <p:spPr>
          <a:xfrm rot="5400000">
            <a:off x="11499126" y="2221813"/>
            <a:ext cx="365053" cy="305565"/>
          </a:xfrm>
          <a:prstGeom prst="rightArrow">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Arrow: Right 24">
            <a:extLst>
              <a:ext uri="{FF2B5EF4-FFF2-40B4-BE49-F238E27FC236}">
                <a16:creationId xmlns:a16="http://schemas.microsoft.com/office/drawing/2014/main" id="{95CC4668-EB43-4F51-A460-F2A4822E7F4D}"/>
              </a:ext>
            </a:extLst>
          </p:cNvPr>
          <p:cNvSpPr/>
          <p:nvPr/>
        </p:nvSpPr>
        <p:spPr>
          <a:xfrm rot="5400000">
            <a:off x="11500987" y="1755544"/>
            <a:ext cx="365053" cy="305565"/>
          </a:xfrm>
          <a:prstGeom prst="rightArrow">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5074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007" y="94935"/>
            <a:ext cx="7737985" cy="1066800"/>
          </a:xfrm>
        </p:spPr>
        <p:txBody>
          <a:bodyPr/>
          <a:lstStyle/>
          <a:p>
            <a:r>
              <a:rPr lang="en-US" sz="4000">
                <a:solidFill>
                  <a:schemeClr val="bg1">
                    <a:lumMod val="85000"/>
                  </a:schemeClr>
                </a:solidFill>
              </a:rPr>
              <a:t>Project Assessment Summary</a:t>
            </a:r>
          </a:p>
        </p:txBody>
      </p:sp>
      <p:graphicFrame>
        <p:nvGraphicFramePr>
          <p:cNvPr id="5" name="Table 4"/>
          <p:cNvGraphicFramePr>
            <a:graphicFrameLocks noGrp="1"/>
          </p:cNvGraphicFramePr>
          <p:nvPr>
            <p:extLst>
              <p:ext uri="{D42A27DB-BD31-4B8C-83A1-F6EECF244321}">
                <p14:modId xmlns:p14="http://schemas.microsoft.com/office/powerpoint/2010/main" val="1449374636"/>
              </p:ext>
            </p:extLst>
          </p:nvPr>
        </p:nvGraphicFramePr>
        <p:xfrm>
          <a:off x="502846" y="1528080"/>
          <a:ext cx="11140514" cy="3970594"/>
        </p:xfrm>
        <a:graphic>
          <a:graphicData uri="http://schemas.openxmlformats.org/drawingml/2006/table">
            <a:tbl>
              <a:tblPr/>
              <a:tblGrid>
                <a:gridCol w="1504661">
                  <a:extLst>
                    <a:ext uri="{9D8B030D-6E8A-4147-A177-3AD203B41FA5}">
                      <a16:colId xmlns:a16="http://schemas.microsoft.com/office/drawing/2014/main" val="20000"/>
                    </a:ext>
                  </a:extLst>
                </a:gridCol>
                <a:gridCol w="458243">
                  <a:extLst>
                    <a:ext uri="{9D8B030D-6E8A-4147-A177-3AD203B41FA5}">
                      <a16:colId xmlns:a16="http://schemas.microsoft.com/office/drawing/2014/main" val="3885110848"/>
                    </a:ext>
                  </a:extLst>
                </a:gridCol>
                <a:gridCol w="458243">
                  <a:extLst>
                    <a:ext uri="{9D8B030D-6E8A-4147-A177-3AD203B41FA5}">
                      <a16:colId xmlns:a16="http://schemas.microsoft.com/office/drawing/2014/main" val="3130830848"/>
                    </a:ext>
                  </a:extLst>
                </a:gridCol>
                <a:gridCol w="458243">
                  <a:extLst>
                    <a:ext uri="{9D8B030D-6E8A-4147-A177-3AD203B41FA5}">
                      <a16:colId xmlns:a16="http://schemas.microsoft.com/office/drawing/2014/main" val="260731836"/>
                    </a:ext>
                  </a:extLst>
                </a:gridCol>
                <a:gridCol w="458243">
                  <a:extLst>
                    <a:ext uri="{9D8B030D-6E8A-4147-A177-3AD203B41FA5}">
                      <a16:colId xmlns:a16="http://schemas.microsoft.com/office/drawing/2014/main" val="1853114543"/>
                    </a:ext>
                  </a:extLst>
                </a:gridCol>
                <a:gridCol w="7802881">
                  <a:extLst>
                    <a:ext uri="{9D8B030D-6E8A-4147-A177-3AD203B41FA5}">
                      <a16:colId xmlns:a16="http://schemas.microsoft.com/office/drawing/2014/main" val="20005"/>
                    </a:ext>
                  </a:extLst>
                </a:gridCol>
              </a:tblGrid>
              <a:tr h="565963">
                <a:tc rowSpan="2">
                  <a:txBody>
                    <a:bodyPr/>
                    <a:lstStyle/>
                    <a:p>
                      <a:pPr algn="ctr" rtl="0" fontAlgn="ctr"/>
                      <a:r>
                        <a:rPr lang="en-US" sz="1600" b="1" i="0" u="none" strike="noStrike">
                          <a:solidFill>
                            <a:srgbClr val="FFFFFF"/>
                          </a:solidFill>
                          <a:effectLst/>
                          <a:latin typeface="Arial" panose="020B0604020202020204" pitchFamily="34" charset="0"/>
                          <a:cs typeface="Arial" panose="020B0604020202020204" pitchFamily="34" charset="0"/>
                        </a:rPr>
                        <a:t>Project Name </a:t>
                      </a:r>
                    </a:p>
                  </a:txBody>
                  <a:tcPr marL="8193" marR="8193" marT="8193" marB="0" anchor="ctr">
                    <a:lnL w="38100" cap="flat" cmpd="sng" algn="ctr">
                      <a:solidFill>
                        <a:schemeClr val="tx1"/>
                      </a:solidFill>
                      <a:prstDash val="solid"/>
                      <a:round/>
                      <a:headEnd type="none" w="med" len="med"/>
                      <a:tailEnd type="none" w="med" len="med"/>
                    </a:lnL>
                    <a:lnR w="6350" cap="flat" cmpd="sng" algn="ctr">
                      <a:solidFill>
                        <a:srgbClr val="FFFFFF"/>
                      </a:solidFill>
                      <a:prstDash val="solid"/>
                      <a:round/>
                      <a:headEnd type="none" w="med" len="med"/>
                      <a:tailEnd type="none" w="med" len="med"/>
                    </a:lnR>
                    <a:lnT w="3810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gridSpan="4">
                  <a:txBody>
                    <a:bodyPr/>
                    <a:lstStyle/>
                    <a:p>
                      <a:pPr marL="0" algn="ctr" defTabSz="457200" rtl="0" eaLnBrk="1" fontAlgn="ctr" latinLnBrk="0" hangingPunct="1"/>
                      <a:r>
                        <a:rPr lang="en-US" sz="1400" b="1" i="0" u="none" strike="noStrike" kern="1200" baseline="0">
                          <a:solidFill>
                            <a:schemeClr val="bg1"/>
                          </a:solidFill>
                          <a:effectLst/>
                          <a:latin typeface="Arial" panose="020B0604020202020204" pitchFamily="34" charset="0"/>
                          <a:ea typeface="+mn-ea"/>
                          <a:cs typeface="Arial" panose="020B0604020202020204" pitchFamily="34" charset="0"/>
                        </a:rPr>
                        <a:t>Performance </a:t>
                      </a:r>
                      <a:endParaRPr lang="en-US" sz="1400" b="1" i="0" u="none" strike="noStrike" kern="1200">
                        <a:solidFill>
                          <a:schemeClr val="bg1"/>
                        </a:solidFill>
                        <a:effectLst/>
                        <a:latin typeface="Arial" panose="020B0604020202020204" pitchFamily="34" charset="0"/>
                        <a:ea typeface="+mn-ea"/>
                        <a:cs typeface="Arial" panose="020B0604020202020204" pitchFamily="34" charset="0"/>
                      </a:endParaRPr>
                    </a:p>
                  </a:txBody>
                  <a:tcPr marL="8193" marR="8193" marT="8193" marB="0" anchor="ctr">
                    <a:lnL w="635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hMerge="1">
                  <a:txBody>
                    <a:bodyPr/>
                    <a:lstStyle/>
                    <a:p>
                      <a:pPr marL="0" algn="ctr" defTabSz="457200" rtl="0" eaLnBrk="1" fontAlgn="ctr" latinLnBrk="0" hangingPunct="1"/>
                      <a:endParaRPr lang="en-US" sz="1200" b="0" i="0" u="none" strike="noStrike" kern="1200">
                        <a:solidFill>
                          <a:schemeClr val="bg1"/>
                        </a:solidFill>
                        <a:effectLst/>
                        <a:latin typeface="Arial" panose="020B0604020202020204" pitchFamily="34" charset="0"/>
                        <a:ea typeface="+mn-ea"/>
                        <a:cs typeface="Arial" panose="020B0604020202020204" pitchFamily="34" charset="0"/>
                      </a:endParaRP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hMerge="1">
                  <a:txBody>
                    <a:bodyPr/>
                    <a:lstStyle/>
                    <a:p>
                      <a:endParaRPr lang="en-US"/>
                    </a:p>
                  </a:txBody>
                  <a:tcPr/>
                </a:tc>
                <a:tc hMerge="1">
                  <a:txBody>
                    <a:bodyPr/>
                    <a:lstStyle/>
                    <a:p>
                      <a:endParaRPr lang="en-US"/>
                    </a:p>
                  </a:txBody>
                  <a:tcPr/>
                </a:tc>
                <a:tc rowSpan="2">
                  <a:txBody>
                    <a:bodyPr/>
                    <a:lstStyle/>
                    <a:p>
                      <a:pPr algn="ctr" rtl="0" fontAlgn="ctr"/>
                      <a:r>
                        <a:rPr lang="en-US" sz="1800" b="1" i="0" u="none" strike="noStrike">
                          <a:solidFill>
                            <a:srgbClr val="FFFFFF"/>
                          </a:solidFill>
                          <a:effectLst/>
                          <a:latin typeface="Arial" panose="020B0604020202020204" pitchFamily="34" charset="0"/>
                          <a:cs typeface="Arial" panose="020B0604020202020204" pitchFamily="34" charset="0"/>
                        </a:rPr>
                        <a:t>Comments</a:t>
                      </a:r>
                    </a:p>
                  </a:txBody>
                  <a:tcPr marL="8193" marR="8193" marT="8193" marB="0" anchor="ctr">
                    <a:lnL w="12700" cap="flat" cmpd="sng" algn="ctr">
                      <a:solidFill>
                        <a:schemeClr val="bg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0000"/>
                  </a:ext>
                </a:extLst>
              </a:tr>
              <a:tr h="295671">
                <a:tc vMerge="1">
                  <a:txBody>
                    <a:bodyPr/>
                    <a:lstStyle/>
                    <a:p>
                      <a:endParaRPr lang="en-US"/>
                    </a:p>
                  </a:txBody>
                  <a:tcPr/>
                </a:tc>
                <a:tc>
                  <a:txBody>
                    <a:bodyPr/>
                    <a:lstStyle/>
                    <a:p>
                      <a:pPr marL="0" algn="ctr" defTabSz="457200" rtl="0" eaLnBrk="1" fontAlgn="ctr" latinLnBrk="0" hangingPunct="1"/>
                      <a:r>
                        <a:rPr lang="en-US" sz="1600" b="1" i="0" u="none" strike="noStrike" kern="1200">
                          <a:solidFill>
                            <a:schemeClr val="bg1"/>
                          </a:solidFill>
                          <a:effectLst/>
                          <a:latin typeface="Arial" panose="020B0604020202020204" pitchFamily="34" charset="0"/>
                          <a:ea typeface="+mn-ea"/>
                          <a:cs typeface="Arial" panose="020B0604020202020204" pitchFamily="34" charset="0"/>
                        </a:rPr>
                        <a:t>C</a:t>
                      </a: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a:txBody>
                    <a:bodyPr/>
                    <a:lstStyle/>
                    <a:p>
                      <a:pPr marL="0" algn="ctr" defTabSz="457200" rtl="0" eaLnBrk="1" fontAlgn="ctr" latinLnBrk="0" hangingPunct="1"/>
                      <a:r>
                        <a:rPr lang="en-US" sz="1600" b="1" i="0" u="none" strike="noStrike" kern="1200">
                          <a:solidFill>
                            <a:schemeClr val="bg1"/>
                          </a:solidFill>
                          <a:effectLst/>
                          <a:latin typeface="Arial" panose="020B0604020202020204" pitchFamily="34" charset="0"/>
                          <a:ea typeface="+mn-ea"/>
                          <a:cs typeface="Arial" panose="020B0604020202020204" pitchFamily="34" charset="0"/>
                        </a:rPr>
                        <a:t>S</a:t>
                      </a: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a:txBody>
                    <a:bodyPr/>
                    <a:lstStyle/>
                    <a:p>
                      <a:pPr marL="0" algn="ctr" defTabSz="457200" rtl="0" eaLnBrk="1" fontAlgn="ctr" latinLnBrk="0" hangingPunct="1"/>
                      <a:r>
                        <a:rPr lang="en-US" sz="1600" b="1" i="0" u="none" strike="noStrike" kern="1200">
                          <a:solidFill>
                            <a:schemeClr val="bg1"/>
                          </a:solidFill>
                          <a:effectLst/>
                          <a:latin typeface="Arial" panose="020B0604020202020204" pitchFamily="34" charset="0"/>
                          <a:ea typeface="+mn-ea"/>
                          <a:cs typeface="Arial" panose="020B0604020202020204" pitchFamily="34" charset="0"/>
                        </a:rPr>
                        <a:t>T</a:t>
                      </a: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a:txBody>
                    <a:bodyPr/>
                    <a:lstStyle/>
                    <a:p>
                      <a:pPr marL="0" algn="ctr" defTabSz="457200" rtl="0" eaLnBrk="1" fontAlgn="ctr" latinLnBrk="0" hangingPunct="1"/>
                      <a:r>
                        <a:rPr lang="en-US" sz="1600" b="1" i="0" u="none" strike="noStrike" kern="1200">
                          <a:solidFill>
                            <a:schemeClr val="bg1"/>
                          </a:solidFill>
                          <a:effectLst/>
                          <a:latin typeface="Arial" panose="020B0604020202020204" pitchFamily="34" charset="0"/>
                          <a:ea typeface="+mn-ea"/>
                          <a:cs typeface="Arial" panose="020B0604020202020204" pitchFamily="34" charset="0"/>
                        </a:rPr>
                        <a:t>P</a:t>
                      </a: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vMerge="1">
                  <a:txBody>
                    <a:bodyPr/>
                    <a:lstStyle/>
                    <a:p>
                      <a:endParaRPr lang="en-US"/>
                    </a:p>
                  </a:txBody>
                  <a:tcPr/>
                </a:tc>
                <a:extLst>
                  <a:ext uri="{0D108BD9-81ED-4DB2-BD59-A6C34878D82A}">
                    <a16:rowId xmlns:a16="http://schemas.microsoft.com/office/drawing/2014/main" val="167343537"/>
                  </a:ext>
                </a:extLst>
              </a:tr>
              <a:tr h="833544">
                <a:tc>
                  <a:txBody>
                    <a:bodyPr/>
                    <a:lstStyle/>
                    <a:p>
                      <a:pPr algn="ctr" rtl="0" fontAlgn="ctr"/>
                      <a:r>
                        <a:rPr lang="en-US" sz="1800" b="1" i="0" u="none" strike="noStrike">
                          <a:solidFill>
                            <a:srgbClr val="FFFFFF"/>
                          </a:solidFill>
                          <a:effectLst/>
                          <a:latin typeface="Arial" panose="020B0604020202020204" pitchFamily="34" charset="0"/>
                          <a:cs typeface="Arial" panose="020B0604020202020204" pitchFamily="34" charset="0"/>
                        </a:rPr>
                        <a:t>Mid Year</a:t>
                      </a:r>
                    </a:p>
                  </a:txBody>
                  <a:tcPr marL="8193" marR="8193" marT="8193" marB="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tc>
                  <a:txBody>
                    <a:bodyPr/>
                    <a:lstStyle/>
                    <a:p>
                      <a:pPr marL="0" algn="ctr" defTabSz="457200" rtl="0" eaLnBrk="1" fontAlgn="ctr" latinLnBrk="0" hangingPunct="1"/>
                      <a:endParaRPr lang="en-US" sz="1600" b="0" i="0" u="none" strike="noStrike" kern="1200" dirty="0">
                        <a:solidFill>
                          <a:srgbClr val="000000"/>
                        </a:solidFill>
                        <a:effectLst/>
                        <a:latin typeface="Arial" panose="020B0604020202020204" pitchFamily="34" charset="0"/>
                        <a:ea typeface="+mn-ea"/>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marL="0" algn="ctr" defTabSz="457200" rtl="0" eaLnBrk="1" fontAlgn="ctr" latinLnBrk="0" hangingPunct="1"/>
                      <a:endParaRPr lang="en-US" sz="1600" b="0" i="0" u="none" strike="noStrike" kern="1200" dirty="0">
                        <a:solidFill>
                          <a:srgbClr val="000000"/>
                        </a:solidFill>
                        <a:effectLst/>
                        <a:latin typeface="Arial" panose="020B0604020202020204" pitchFamily="34" charset="0"/>
                        <a:ea typeface="+mn-ea"/>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endParaRPr lang="en-US" sz="2400" dirty="0">
                        <a:latin typeface="Arial" panose="020B0604020202020204" pitchFamily="34" charset="0"/>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endParaRPr lang="en-US" sz="2400" dirty="0">
                        <a:latin typeface="Arial" panose="020B0604020202020204" pitchFamily="34" charset="0"/>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l" rtl="0" fontAlgn="b"/>
                      <a:r>
                        <a:rPr lang="en-US" sz="1600" b="0" i="0" u="none" strike="noStrike" dirty="0">
                          <a:solidFill>
                            <a:srgbClr val="000000"/>
                          </a:solidFill>
                          <a:effectLst/>
                          <a:latin typeface="Arial" panose="020B0604020202020204" pitchFamily="34" charset="0"/>
                          <a:cs typeface="Arial" panose="020B0604020202020204" pitchFamily="34" charset="0"/>
                        </a:rPr>
                        <a:t>Technical</a:t>
                      </a:r>
                      <a:r>
                        <a:rPr lang="en-US" sz="1600" b="0" i="0" u="none" strike="noStrike" baseline="0" dirty="0">
                          <a:solidFill>
                            <a:srgbClr val="000000"/>
                          </a:solidFill>
                          <a:effectLst/>
                          <a:latin typeface="Arial" panose="020B0604020202020204" pitchFamily="34" charset="0"/>
                          <a:cs typeface="Arial" panose="020B0604020202020204" pitchFamily="34" charset="0"/>
                        </a:rPr>
                        <a:t> – None</a:t>
                      </a:r>
                    </a:p>
                    <a:p>
                      <a:pPr algn="l" rtl="0" fontAlgn="b"/>
                      <a:r>
                        <a:rPr lang="en-US" sz="1600" b="0" i="0" u="none" strike="noStrike" baseline="0" dirty="0">
                          <a:solidFill>
                            <a:srgbClr val="000000"/>
                          </a:solidFill>
                          <a:effectLst/>
                          <a:latin typeface="Arial" panose="020B0604020202020204" pitchFamily="34" charset="0"/>
                          <a:cs typeface="Arial" panose="020B0604020202020204" pitchFamily="34" charset="0"/>
                        </a:rPr>
                        <a:t>Cost – Did not receive full FY21 budget, impacting ability to meet original planned schedule of 2024 CLPS Mission.</a:t>
                      </a:r>
                    </a:p>
                    <a:p>
                      <a:pPr marL="0" marR="0" lvl="0" indent="0" algn="l" defTabSz="457200" rtl="0" eaLnBrk="1" fontAlgn="b" latinLnBrk="0" hangingPunct="1">
                        <a:lnSpc>
                          <a:spcPct val="100000"/>
                        </a:lnSpc>
                        <a:spcBef>
                          <a:spcPts val="0"/>
                        </a:spcBef>
                        <a:spcAft>
                          <a:spcPts val="0"/>
                        </a:spcAft>
                        <a:buClrTx/>
                        <a:buSzTx/>
                        <a:buFontTx/>
                        <a:buNone/>
                        <a:tabLst/>
                        <a:defRPr/>
                      </a:pPr>
                      <a:r>
                        <a:rPr lang="en-US" sz="1600" b="0" i="0" u="none" strike="noStrike" baseline="0" dirty="0">
                          <a:solidFill>
                            <a:srgbClr val="000000"/>
                          </a:solidFill>
                          <a:effectLst/>
                          <a:latin typeface="Arial" panose="020B0604020202020204" pitchFamily="34" charset="0"/>
                          <a:cs typeface="Arial" panose="020B0604020202020204" pitchFamily="34" charset="0"/>
                        </a:rPr>
                        <a:t>Schedule – Did not receive full FY21 budget, impacting ability to meet original planned schedule of 2024 CLPS Mission.</a:t>
                      </a:r>
                    </a:p>
                    <a:p>
                      <a:pPr algn="l" rtl="0" fontAlgn="b"/>
                      <a:r>
                        <a:rPr lang="en-US" sz="1600" b="0" i="0" u="none" strike="noStrike" baseline="0" dirty="0">
                          <a:solidFill>
                            <a:srgbClr val="000000"/>
                          </a:solidFill>
                          <a:effectLst/>
                          <a:latin typeface="Arial" panose="020B0604020202020204" pitchFamily="34" charset="0"/>
                          <a:cs typeface="Arial" panose="020B0604020202020204" pitchFamily="34" charset="0"/>
                        </a:rPr>
                        <a:t>Programmatic - None</a:t>
                      </a:r>
                    </a:p>
                  </a:txBody>
                  <a:tcPr marL="45720" marR="4572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833544">
                <a:tc>
                  <a:txBody>
                    <a:bodyPr/>
                    <a:lstStyle/>
                    <a:p>
                      <a:pPr algn="ctr" rtl="0" fontAlgn="ctr"/>
                      <a:r>
                        <a:rPr lang="en-US" sz="1800" b="1" i="0" u="none" strike="noStrike">
                          <a:solidFill>
                            <a:srgbClr val="FFFFFF"/>
                          </a:solidFill>
                          <a:effectLst/>
                          <a:latin typeface="Arial" panose="020B0604020202020204" pitchFamily="34" charset="0"/>
                          <a:cs typeface="Arial" panose="020B0604020202020204" pitchFamily="34" charset="0"/>
                        </a:rPr>
                        <a:t>Annual</a:t>
                      </a:r>
                    </a:p>
                  </a:txBody>
                  <a:tcPr marL="8193" marR="8193" marT="8193" marB="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70C0"/>
                    </a:solidFill>
                  </a:tcPr>
                </a:tc>
                <a:tc>
                  <a:txBody>
                    <a:bodyPr/>
                    <a:lstStyle/>
                    <a:p>
                      <a:pPr marL="0" algn="ctr" defTabSz="457200" rtl="0" eaLnBrk="1" fontAlgn="ctr" latinLnBrk="0" hangingPunct="1"/>
                      <a:endParaRPr lang="en-US" sz="1600" b="0" i="0" u="none" strike="noStrike" kern="1200" dirty="0">
                        <a:solidFill>
                          <a:srgbClr val="000000"/>
                        </a:solidFill>
                        <a:effectLst/>
                        <a:latin typeface="Arial" panose="020B0604020202020204" pitchFamily="34" charset="0"/>
                        <a:ea typeface="+mn-ea"/>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pPr marL="0" algn="ctr" defTabSz="457200" rtl="0" eaLnBrk="1" fontAlgn="ctr" latinLnBrk="0" hangingPunct="1"/>
                      <a:endParaRPr lang="en-US" sz="1600" b="0" i="0" u="none" strike="noStrike" kern="1200" dirty="0">
                        <a:solidFill>
                          <a:srgbClr val="000000"/>
                        </a:solidFill>
                        <a:effectLst/>
                        <a:latin typeface="Arial" panose="020B0604020202020204" pitchFamily="34" charset="0"/>
                        <a:ea typeface="+mn-ea"/>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sz="2400" dirty="0">
                        <a:latin typeface="Arial" panose="020B0604020202020204" pitchFamily="34" charset="0"/>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sz="2400" dirty="0">
                        <a:latin typeface="Arial" panose="020B0604020202020204" pitchFamily="34" charset="0"/>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pPr algn="l" rtl="0" fontAlgn="b"/>
                      <a:r>
                        <a:rPr lang="en-US" sz="1600" b="0" i="0" u="none" strike="noStrike" dirty="0">
                          <a:solidFill>
                            <a:srgbClr val="000000"/>
                          </a:solidFill>
                          <a:effectLst/>
                          <a:latin typeface="Arial" panose="020B0604020202020204" pitchFamily="34" charset="0"/>
                          <a:cs typeface="Arial" panose="020B0604020202020204" pitchFamily="34" charset="0"/>
                        </a:rPr>
                        <a:t>Technical</a:t>
                      </a:r>
                      <a:r>
                        <a:rPr lang="en-US" sz="1600" b="0" i="0" u="none" strike="noStrike" baseline="0" dirty="0">
                          <a:solidFill>
                            <a:srgbClr val="000000"/>
                          </a:solidFill>
                          <a:effectLst/>
                          <a:latin typeface="Arial" panose="020B0604020202020204" pitchFamily="34" charset="0"/>
                          <a:cs typeface="Arial" panose="020B0604020202020204" pitchFamily="34" charset="0"/>
                        </a:rPr>
                        <a:t> – None</a:t>
                      </a:r>
                    </a:p>
                    <a:p>
                      <a:pPr algn="l" rtl="0" fontAlgn="b"/>
                      <a:r>
                        <a:rPr lang="en-US" sz="1600" b="0" i="0" u="none" strike="noStrike" baseline="0" dirty="0">
                          <a:solidFill>
                            <a:srgbClr val="000000"/>
                          </a:solidFill>
                          <a:effectLst/>
                          <a:latin typeface="Arial" panose="020B0604020202020204" pitchFamily="34" charset="0"/>
                          <a:cs typeface="Arial" panose="020B0604020202020204" pitchFamily="34" charset="0"/>
                        </a:rPr>
                        <a:t>Cost – PPBE23 replanned budget/schedule for remaining years to support a 2026 CLPS Mission.</a:t>
                      </a:r>
                    </a:p>
                    <a:p>
                      <a:pPr marL="0" marR="0" lvl="0" indent="0" algn="l" defTabSz="457200" rtl="0" eaLnBrk="1" fontAlgn="b" latinLnBrk="0" hangingPunct="1">
                        <a:lnSpc>
                          <a:spcPct val="100000"/>
                        </a:lnSpc>
                        <a:spcBef>
                          <a:spcPts val="0"/>
                        </a:spcBef>
                        <a:spcAft>
                          <a:spcPts val="0"/>
                        </a:spcAft>
                        <a:buClrTx/>
                        <a:buSzTx/>
                        <a:buFontTx/>
                        <a:buNone/>
                        <a:tabLst/>
                        <a:defRPr/>
                      </a:pPr>
                      <a:r>
                        <a:rPr lang="en-US" sz="1600" b="0" i="0" u="none" strike="noStrike" baseline="0" dirty="0">
                          <a:solidFill>
                            <a:srgbClr val="000000"/>
                          </a:solidFill>
                          <a:effectLst/>
                          <a:latin typeface="Arial" panose="020B0604020202020204" pitchFamily="34" charset="0"/>
                          <a:cs typeface="Arial" panose="020B0604020202020204" pitchFamily="34" charset="0"/>
                        </a:rPr>
                        <a:t>Schedule –  PPBE23 replanned budget/schedule for remaining years to support a 2026 CLPS Mission.</a:t>
                      </a:r>
                    </a:p>
                    <a:p>
                      <a:pPr algn="l" rtl="0" fontAlgn="b"/>
                      <a:r>
                        <a:rPr lang="en-US" sz="1600" b="0" i="0" u="none" strike="noStrike" baseline="0" dirty="0">
                          <a:solidFill>
                            <a:srgbClr val="000000"/>
                          </a:solidFill>
                          <a:effectLst/>
                          <a:latin typeface="Arial" panose="020B0604020202020204" pitchFamily="34" charset="0"/>
                          <a:cs typeface="Arial" panose="020B0604020202020204" pitchFamily="34" charset="0"/>
                        </a:rPr>
                        <a:t>Programmatic - None</a:t>
                      </a:r>
                    </a:p>
                  </a:txBody>
                  <a:tcPr marL="45720" marR="4572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30043784"/>
                  </a:ext>
                </a:extLst>
              </a:tr>
            </a:tbl>
          </a:graphicData>
        </a:graphic>
      </p:graphicFrame>
      <p:pic>
        <p:nvPicPr>
          <p:cNvPr id="9" name="Picture 8"/>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10" name="Slide Number Placeholder 9"/>
          <p:cNvSpPr>
            <a:spLocks noGrp="1"/>
          </p:cNvSpPr>
          <p:nvPr>
            <p:ph type="sldNum" sz="quarter" idx="10"/>
          </p:nvPr>
        </p:nvSpPr>
        <p:spPr/>
        <p:txBody>
          <a:bodyPr/>
          <a:lstStyle/>
          <a:p>
            <a:pPr>
              <a:defRPr/>
            </a:pPr>
            <a:fld id="{75D13D49-2B6F-174C-9E1E-1013A06E5C50}" type="slidenum">
              <a:rPr lang="uk-UA" smtClean="0"/>
              <a:pPr>
                <a:defRPr/>
              </a:pPr>
              <a:t>24</a:t>
            </a:fld>
            <a:endParaRPr lang="uk-UA"/>
          </a:p>
        </p:txBody>
      </p:sp>
    </p:spTree>
    <p:extLst>
      <p:ext uri="{BB962C8B-B14F-4D97-AF65-F5344CB8AC3E}">
        <p14:creationId xmlns:p14="http://schemas.microsoft.com/office/powerpoint/2010/main" val="33768531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5100" y="66528"/>
            <a:ext cx="6858000" cy="1066800"/>
          </a:xfrm>
        </p:spPr>
        <p:txBody>
          <a:bodyPr/>
          <a:lstStyle/>
          <a:p>
            <a:r>
              <a:rPr lang="en-US" sz="4000">
                <a:solidFill>
                  <a:schemeClr val="bg1">
                    <a:lumMod val="85000"/>
                  </a:schemeClr>
                </a:solidFill>
              </a:rPr>
              <a:t>EPO Update</a:t>
            </a:r>
          </a:p>
        </p:txBody>
      </p:sp>
      <p:sp>
        <p:nvSpPr>
          <p:cNvPr id="4" name="Content Placeholder 2"/>
          <p:cNvSpPr txBox="1">
            <a:spLocks/>
          </p:cNvSpPr>
          <p:nvPr/>
        </p:nvSpPr>
        <p:spPr>
          <a:xfrm>
            <a:off x="72429" y="5560540"/>
            <a:ext cx="9156081" cy="1921913"/>
          </a:xfrm>
          <a:prstGeom prst="rect">
            <a:avLst/>
          </a:prstGeom>
        </p:spPr>
        <p:txBody>
          <a:bodyPr>
            <a:normAutofit/>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indent="-457200">
              <a:buFont typeface="Wingdings" panose="05000000000000000000" pitchFamily="2" charset="2"/>
              <a:buChar char="Ø"/>
            </a:pPr>
            <a:r>
              <a:rPr lang="en-US" sz="2400" dirty="0">
                <a:latin typeface="Arial" panose="020B0604020202020204" pitchFamily="34" charset="0"/>
                <a:cs typeface="Arial" panose="020B0604020202020204" pitchFamily="34" charset="0"/>
              </a:rPr>
              <a:t>Upcoming Conference Participation:</a:t>
            </a:r>
          </a:p>
          <a:p>
            <a:pPr marL="857250" lvl="1" indent="-457200">
              <a:buFont typeface="Wingdings" panose="05000000000000000000" pitchFamily="2" charset="2"/>
              <a:buChar char="Ø"/>
            </a:pPr>
            <a:r>
              <a:rPr lang="en-US" sz="2000" dirty="0">
                <a:latin typeface="Arial" panose="020B0604020202020204" pitchFamily="34" charset="0"/>
                <a:cs typeface="Arial" panose="020B0604020202020204" pitchFamily="34" charset="0"/>
              </a:rPr>
              <a:t>Jason Schuler will be presenting the topic of Pilot Excavator Bucket Drum Testing at the Earth &amp; Space Conference – Spring 2022</a:t>
            </a:r>
          </a:p>
          <a:p>
            <a:pPr marL="0" indent="0">
              <a:buNone/>
            </a:pPr>
            <a:endParaRPr lang="en-US"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25</a:t>
            </a:fld>
            <a:endParaRPr lang="uk-UA"/>
          </a:p>
        </p:txBody>
      </p:sp>
      <p:pic>
        <p:nvPicPr>
          <p:cNvPr id="8" name="Picture 7">
            <a:extLst>
              <a:ext uri="{FF2B5EF4-FFF2-40B4-BE49-F238E27FC236}">
                <a16:creationId xmlns:a16="http://schemas.microsoft.com/office/drawing/2014/main" id="{77281804-9D5F-430F-945B-37447E237FFC}"/>
              </a:ext>
            </a:extLst>
          </p:cNvPr>
          <p:cNvPicPr/>
          <p:nvPr/>
        </p:nvPicPr>
        <p:blipFill rotWithShape="1">
          <a:blip r:embed="rId4">
            <a:extLst>
              <a:ext uri="{28A0092B-C50C-407E-A947-70E740481C1C}">
                <a14:useLocalDpi xmlns:a14="http://schemas.microsoft.com/office/drawing/2010/main" val="0"/>
              </a:ext>
            </a:extLst>
          </a:blip>
          <a:srcRect l="18967" t="2274" r="34186" b="29238"/>
          <a:stretch/>
        </p:blipFill>
        <p:spPr bwMode="auto">
          <a:xfrm>
            <a:off x="7092032" y="1152219"/>
            <a:ext cx="3042568" cy="3245610"/>
          </a:xfrm>
          <a:prstGeom prst="rect">
            <a:avLst/>
          </a:prstGeom>
          <a:noFill/>
          <a:ln>
            <a:noFill/>
          </a:ln>
        </p:spPr>
      </p:pic>
      <p:pic>
        <p:nvPicPr>
          <p:cNvPr id="10" name="Picture 9">
            <a:extLst>
              <a:ext uri="{FF2B5EF4-FFF2-40B4-BE49-F238E27FC236}">
                <a16:creationId xmlns:a16="http://schemas.microsoft.com/office/drawing/2014/main" id="{DAAB262F-087D-4D36-AC57-37BA08045027}"/>
              </a:ext>
            </a:extLst>
          </p:cNvPr>
          <p:cNvPicPr>
            <a:picLocks noChangeAspect="1"/>
          </p:cNvPicPr>
          <p:nvPr/>
        </p:nvPicPr>
        <p:blipFill rotWithShape="1">
          <a:blip r:embed="rId5" cstate="hqprint">
            <a:extLst>
              <a:ext uri="{28A0092B-C50C-407E-A947-70E740481C1C}">
                <a14:useLocalDpi xmlns:a14="http://schemas.microsoft.com/office/drawing/2010/main" val="0"/>
              </a:ext>
            </a:extLst>
          </a:blip>
          <a:srcRect r="17261"/>
          <a:stretch/>
        </p:blipFill>
        <p:spPr>
          <a:xfrm rot="5400000">
            <a:off x="9155529" y="3574411"/>
            <a:ext cx="3109452" cy="2818631"/>
          </a:xfrm>
          <a:prstGeom prst="rect">
            <a:avLst/>
          </a:prstGeom>
        </p:spPr>
      </p:pic>
      <p:sp>
        <p:nvSpPr>
          <p:cNvPr id="11" name="TextBox 10">
            <a:extLst>
              <a:ext uri="{FF2B5EF4-FFF2-40B4-BE49-F238E27FC236}">
                <a16:creationId xmlns:a16="http://schemas.microsoft.com/office/drawing/2014/main" id="{F4425547-B76B-4478-8148-24213654CAF9}"/>
              </a:ext>
            </a:extLst>
          </p:cNvPr>
          <p:cNvSpPr txBox="1"/>
          <p:nvPr/>
        </p:nvSpPr>
        <p:spPr>
          <a:xfrm>
            <a:off x="9300939" y="6046291"/>
            <a:ext cx="2818632" cy="584775"/>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Excavated trench during </a:t>
            </a:r>
          </a:p>
          <a:p>
            <a:r>
              <a:rPr lang="en-US" dirty="0"/>
              <a:t>bucket drum testing</a:t>
            </a:r>
          </a:p>
        </p:txBody>
      </p:sp>
      <p:sp>
        <p:nvSpPr>
          <p:cNvPr id="9" name="TextBox 8">
            <a:extLst>
              <a:ext uri="{FF2B5EF4-FFF2-40B4-BE49-F238E27FC236}">
                <a16:creationId xmlns:a16="http://schemas.microsoft.com/office/drawing/2014/main" id="{7F1B31DC-CE85-4A2A-969B-80862DFAA947}"/>
              </a:ext>
            </a:extLst>
          </p:cNvPr>
          <p:cNvSpPr txBox="1"/>
          <p:nvPr/>
        </p:nvSpPr>
        <p:spPr>
          <a:xfrm>
            <a:off x="7092032" y="1152219"/>
            <a:ext cx="3042568" cy="338554"/>
          </a:xfrm>
          <a:prstGeom prst="rect">
            <a:avLst/>
          </a:prstGeom>
          <a:solidFill>
            <a:schemeClr val="tx2">
              <a:lumMod val="75000"/>
            </a:schemeClr>
          </a:solidFill>
        </p:spPr>
        <p:txBody>
          <a:bodyPr wrap="square" lIns="91440" tIns="45720" rIns="91440" bIns="45720" rtlCol="0" anchor="t">
            <a:spAutoFit/>
          </a:bodyPr>
          <a:lstStyle>
            <a:defPPr>
              <a:defRPr lang="en-US"/>
            </a:defPPr>
            <a:lvl1pPr marL="0" algn="ctr" defTabSz="914400" eaLnBrk="1" latinLnBrk="0" hangingPunct="1">
              <a:defRPr sz="1600">
                <a:solidFill>
                  <a:schemeClr val="bg1"/>
                </a:solidFill>
                <a:latin typeface="+mn-lt"/>
                <a:ea typeface="+mn-ea"/>
              </a:defRPr>
            </a:lvl1pPr>
            <a:lvl2pPr defTabSz="914400" eaLnBrk="1" latinLnBrk="0" hangingPunct="1">
              <a:defRPr sz="1800">
                <a:latin typeface="+mn-lt"/>
                <a:ea typeface="+mn-ea"/>
              </a:defRPr>
            </a:lvl2pPr>
            <a:lvl3pPr defTabSz="914400" eaLnBrk="1" latinLnBrk="0" hangingPunct="1">
              <a:defRPr sz="1800">
                <a:latin typeface="+mn-lt"/>
                <a:ea typeface="+mn-ea"/>
              </a:defRPr>
            </a:lvl3pPr>
            <a:lvl4pPr defTabSz="914400" eaLnBrk="1" latinLnBrk="0" hangingPunct="1">
              <a:defRPr sz="1800">
                <a:latin typeface="+mn-lt"/>
                <a:ea typeface="+mn-ea"/>
              </a:defRPr>
            </a:lvl4pPr>
            <a:lvl5pPr defTabSz="914400" eaLnBrk="1" latinLnBrk="0" hangingPunct="1">
              <a:defRPr sz="1800">
                <a:latin typeface="+mn-lt"/>
                <a:ea typeface="+mn-ea"/>
              </a:defRPr>
            </a:lvl5pPr>
            <a:lvl6pPr>
              <a:defRPr sz="1800">
                <a:latin typeface="+mn-lt"/>
                <a:ea typeface="+mn-ea"/>
              </a:defRPr>
            </a:lvl6pPr>
            <a:lvl7pPr>
              <a:defRPr sz="1800">
                <a:latin typeface="+mn-lt"/>
                <a:ea typeface="+mn-ea"/>
              </a:defRPr>
            </a:lvl7pPr>
            <a:lvl8pPr>
              <a:defRPr sz="1800">
                <a:latin typeface="+mn-lt"/>
                <a:ea typeface="+mn-ea"/>
              </a:defRPr>
            </a:lvl8pPr>
            <a:lvl9pPr>
              <a:defRPr sz="1800">
                <a:latin typeface="+mn-lt"/>
                <a:ea typeface="+mn-ea"/>
              </a:defRPr>
            </a:lvl9pPr>
          </a:lstStyle>
          <a:p>
            <a:r>
              <a:rPr lang="en-US" dirty="0"/>
              <a:t>Testing with small bucket drum</a:t>
            </a:r>
          </a:p>
        </p:txBody>
      </p:sp>
      <p:sp>
        <p:nvSpPr>
          <p:cNvPr id="12" name="Content Placeholder 2">
            <a:extLst>
              <a:ext uri="{FF2B5EF4-FFF2-40B4-BE49-F238E27FC236}">
                <a16:creationId xmlns:a16="http://schemas.microsoft.com/office/drawing/2014/main" id="{85DF9657-12C1-4D1B-89F1-B17AB3523FDB}"/>
              </a:ext>
            </a:extLst>
          </p:cNvPr>
          <p:cNvSpPr txBox="1">
            <a:spLocks/>
          </p:cNvSpPr>
          <p:nvPr/>
        </p:nvSpPr>
        <p:spPr>
          <a:xfrm>
            <a:off x="72429" y="1152219"/>
            <a:ext cx="6937971" cy="2045968"/>
          </a:xfrm>
          <a:prstGeom prst="rect">
            <a:avLst/>
          </a:prstGeom>
        </p:spPr>
        <p:txBody>
          <a:bodyPr>
            <a:normAutofit fontScale="85000" lnSpcReduction="10000"/>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indent="-457200">
              <a:buFont typeface="Wingdings" panose="05000000000000000000" pitchFamily="2" charset="2"/>
              <a:buChar char="Ø"/>
            </a:pPr>
            <a:r>
              <a:rPr lang="en-US" sz="2800" dirty="0">
                <a:latin typeface="Arial" panose="020B0604020202020204" pitchFamily="34" charset="0"/>
                <a:cs typeface="Arial" panose="020B0604020202020204" pitchFamily="34" charset="0"/>
              </a:rPr>
              <a:t>Upcoming significant events to be featured:</a:t>
            </a:r>
          </a:p>
          <a:p>
            <a:pPr marL="857250" lvl="1" indent="-457200">
              <a:buFont typeface="Wingdings" panose="05000000000000000000" pitchFamily="2" charset="2"/>
              <a:buChar char="Ø"/>
            </a:pPr>
            <a:r>
              <a:rPr lang="en-US" sz="2400" dirty="0">
                <a:highlight>
                  <a:srgbClr val="FFFFFF"/>
                </a:highlight>
                <a:latin typeface="Arial" panose="020B0604020202020204" pitchFamily="34" charset="0"/>
                <a:cs typeface="Arial" panose="020B0604020202020204" pitchFamily="34" charset="0"/>
              </a:rPr>
              <a:t>Autonomous driving testing in KSC rock yard – plan to coordinate with KSC PAO</a:t>
            </a:r>
          </a:p>
          <a:p>
            <a:pPr marL="857250" lvl="1" indent="-457200">
              <a:buFont typeface="Wingdings" panose="05000000000000000000" pitchFamily="2" charset="2"/>
              <a:buChar char="Ø"/>
            </a:pPr>
            <a:r>
              <a:rPr lang="en-US" sz="2400" dirty="0">
                <a:latin typeface="Arial" panose="020B0604020202020204" pitchFamily="34" charset="0"/>
                <a:cs typeface="Arial" panose="020B0604020202020204" pitchFamily="34" charset="0"/>
              </a:rPr>
              <a:t>Working with NASA HUNCH program and local high school to build sheet metal prototypes of Pilot Excavator wheels and bucket drums. </a:t>
            </a:r>
            <a:endParaRPr lang="en-US" sz="2400" dirty="0">
              <a:highlight>
                <a:srgbClr val="FFFFFF"/>
              </a:highlight>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
        <p:nvSpPr>
          <p:cNvPr id="13" name="Content Placeholder 2">
            <a:extLst>
              <a:ext uri="{FF2B5EF4-FFF2-40B4-BE49-F238E27FC236}">
                <a16:creationId xmlns:a16="http://schemas.microsoft.com/office/drawing/2014/main" id="{72197ADC-B3DB-42FA-A176-D511121E6560}"/>
              </a:ext>
            </a:extLst>
          </p:cNvPr>
          <p:cNvSpPr txBox="1">
            <a:spLocks/>
          </p:cNvSpPr>
          <p:nvPr/>
        </p:nvSpPr>
        <p:spPr>
          <a:xfrm>
            <a:off x="-14070" y="3071555"/>
            <a:ext cx="9701766" cy="2610143"/>
          </a:xfrm>
          <a:prstGeom prst="rect">
            <a:avLst/>
          </a:prstGeom>
        </p:spPr>
        <p:txBody>
          <a:bodyPr>
            <a:normAutofit fontScale="92500" lnSpcReduction="20000"/>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200" indent="-457200">
              <a:buFont typeface="Wingdings" panose="05000000000000000000" pitchFamily="2" charset="2"/>
              <a:buChar char="Ø"/>
            </a:pPr>
            <a:r>
              <a:rPr lang="en-US" sz="2600" dirty="0">
                <a:latin typeface="Arial" panose="020B0604020202020204" pitchFamily="34" charset="0"/>
                <a:cs typeface="Arial" panose="020B0604020202020204" pitchFamily="34" charset="0"/>
              </a:rPr>
              <a:t>EPO Highlights FY21:</a:t>
            </a:r>
          </a:p>
          <a:p>
            <a:pPr marL="857250" lvl="1" indent="-457200">
              <a:buFont typeface="Wingdings" panose="05000000000000000000" pitchFamily="2" charset="2"/>
              <a:buChar char="Ø"/>
            </a:pPr>
            <a:r>
              <a:rPr lang="en-US" sz="1800" dirty="0">
                <a:latin typeface="Arial" panose="020B0604020202020204" pitchFamily="34" charset="0"/>
                <a:cs typeface="Arial" panose="020B0604020202020204" pitchFamily="34" charset="0"/>
              </a:rPr>
              <a:t>Pathways interns contributing to project </a:t>
            </a:r>
          </a:p>
          <a:p>
            <a:pPr marL="857250" lvl="1" indent="-457200">
              <a:buFont typeface="Wingdings" panose="05000000000000000000" pitchFamily="2" charset="2"/>
              <a:buChar char="Ø"/>
            </a:pPr>
            <a:r>
              <a:rPr lang="en-US" sz="1800" dirty="0">
                <a:latin typeface="Arial" panose="020B0604020202020204" pitchFamily="34" charset="0"/>
                <a:cs typeface="Arial" panose="020B0604020202020204" pitchFamily="34" charset="0"/>
              </a:rPr>
              <a:t>NFL Players Association externship program participation</a:t>
            </a:r>
          </a:p>
          <a:p>
            <a:pPr marL="857250" lvl="1" indent="-457200">
              <a:buFont typeface="Wingdings" panose="05000000000000000000" pitchFamily="2" charset="2"/>
              <a:buChar char="Ø"/>
            </a:pPr>
            <a:r>
              <a:rPr lang="en-US" sz="1800" dirty="0">
                <a:latin typeface="Arial" panose="020B0604020202020204" pitchFamily="34" charset="0"/>
                <a:cs typeface="Arial" panose="020B0604020202020204" pitchFamily="34" charset="0"/>
              </a:rPr>
              <a:t>KSC PAO featured story on bucket drum testing</a:t>
            </a:r>
          </a:p>
          <a:p>
            <a:pPr marL="857250" lvl="1" indent="-457200">
              <a:buFont typeface="Wingdings" panose="05000000000000000000" pitchFamily="2" charset="2"/>
              <a:buChar char="Ø"/>
            </a:pPr>
            <a:r>
              <a:rPr lang="en-US" sz="1800" dirty="0">
                <a:latin typeface="Arial" panose="020B0604020202020204" pitchFamily="34" charset="0"/>
                <a:cs typeface="Arial" panose="020B0604020202020204" pitchFamily="34" charset="0"/>
              </a:rPr>
              <a:t>Presented at ASCE Earth and Space Conference in April</a:t>
            </a:r>
          </a:p>
          <a:p>
            <a:pPr marL="857250" lvl="1" indent="-457200">
              <a:buFont typeface="Wingdings" panose="05000000000000000000" pitchFamily="2" charset="2"/>
              <a:buChar char="Ø"/>
            </a:pPr>
            <a:r>
              <a:rPr lang="en-US" sz="1800" dirty="0">
                <a:latin typeface="Arial" panose="020B0604020202020204" pitchFamily="34" charset="0"/>
                <a:cs typeface="Arial" panose="020B0604020202020204" pitchFamily="34" charset="0"/>
              </a:rPr>
              <a:t>Team member Kurt Leucht interview on NASA Edge in April talks Pilot Excavator</a:t>
            </a:r>
          </a:p>
          <a:p>
            <a:pPr marL="857250" lvl="1" indent="-457200">
              <a:buFont typeface="Wingdings" panose="05000000000000000000" pitchFamily="2" charset="2"/>
              <a:buChar char="Ø"/>
            </a:pPr>
            <a:r>
              <a:rPr lang="en-US" sz="1800" dirty="0">
                <a:latin typeface="Arial" panose="020B0604020202020204" pitchFamily="34" charset="0"/>
                <a:cs typeface="Arial" panose="020B0604020202020204" pitchFamily="34" charset="0"/>
              </a:rPr>
              <a:t>Interview with Leonard David highlighting RASSOR bucket drum </a:t>
            </a:r>
            <a:r>
              <a:rPr lang="en-US" sz="1800" dirty="0" err="1">
                <a:latin typeface="Arial" panose="020B0604020202020204" pitchFamily="34" charset="0"/>
                <a:cs typeface="Arial" panose="020B0604020202020204" pitchFamily="34" charset="0"/>
              </a:rPr>
              <a:t>GrabCAD</a:t>
            </a:r>
            <a:r>
              <a:rPr lang="en-US" sz="1800" dirty="0">
                <a:latin typeface="Arial" panose="020B0604020202020204" pitchFamily="34" charset="0"/>
                <a:cs typeface="Arial" panose="020B0604020202020204" pitchFamily="34" charset="0"/>
              </a:rPr>
              <a:t> challenge</a:t>
            </a:r>
          </a:p>
          <a:p>
            <a:pPr marL="857250" lvl="1" indent="-457200">
              <a:buFont typeface="Wingdings" panose="05000000000000000000" pitchFamily="2" charset="2"/>
              <a:buChar char="Ø"/>
            </a:pPr>
            <a:r>
              <a:rPr lang="en-US" sz="1800" dirty="0">
                <a:latin typeface="Arial" panose="020B0604020202020204" pitchFamily="34" charset="0"/>
                <a:cs typeface="Arial" panose="020B0604020202020204" pitchFamily="34" charset="0"/>
              </a:rPr>
              <a:t>Released external surface 3D CAD model of RASSOR to NASA 3D resources site: https://nasa3d.arc.nasa.gov/models</a:t>
            </a:r>
          </a:p>
          <a:p>
            <a:pPr marL="857250" lvl="1" indent="-457200">
              <a:buFont typeface="Wingdings" panose="05000000000000000000" pitchFamily="2" charset="2"/>
              <a:buChar char="Ø"/>
            </a:pPr>
            <a:endParaRPr lang="en-US" sz="2600" dirty="0">
              <a:latin typeface="Arial" panose="020B0604020202020204" pitchFamily="34" charset="0"/>
              <a:cs typeface="Arial" panose="020B0604020202020204" pitchFamily="34" charset="0"/>
            </a:endParaRPr>
          </a:p>
          <a:p>
            <a:pPr marL="857250" lvl="1" indent="-457200">
              <a:buFont typeface="Wingdings" panose="05000000000000000000" pitchFamily="2" charset="2"/>
              <a:buChar char="Ø"/>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6174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06328" y="1287498"/>
            <a:ext cx="12293873" cy="4999892"/>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Upcoming Plans:​</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Complete high-risk subsystem trade study &amp; report (FY22)​</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Complete design and tests of TRL 5 subsystems (actuators, thermal control, avionics, etc.) in a relevant environment (FY22)​</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Perform system level TRL 5 excavation demonstration​</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Incorporate lessons learned from TRL 5 test into TRL 6 design/fabrication​</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Perform system level TRL 6 excavation demonstration​</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Commercialization/Infusion Plans:​</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ISRU Pilot Excavator targeting a CLPS Mission in 2026​</a:t>
            </a:r>
          </a:p>
          <a:p>
            <a:pPr lvl="2">
              <a:buFont typeface="Wingdings" panose="05000000000000000000" pitchFamily="2" charset="2"/>
              <a:buChar char="Ø"/>
            </a:pPr>
            <a:r>
              <a:rPr lang="en-US" sz="1600" dirty="0">
                <a:latin typeface="Arial" panose="020B0604020202020204" pitchFamily="34" charset="0"/>
                <a:cs typeface="Arial" panose="020B0604020202020204" pitchFamily="34" charset="0"/>
              </a:rPr>
              <a:t>Working with STMD to manifest with complementary payloads. ​</a:t>
            </a:r>
          </a:p>
          <a:p>
            <a:pPr lvl="2">
              <a:buFont typeface="Wingdings" panose="05000000000000000000" pitchFamily="2" charset="2"/>
              <a:buChar char="Ø"/>
            </a:pPr>
            <a:r>
              <a:rPr lang="en-US" sz="1600" dirty="0">
                <a:latin typeface="Arial" panose="020B0604020202020204" pitchFamily="34" charset="0"/>
                <a:cs typeface="Arial" panose="020B0604020202020204" pitchFamily="34" charset="0"/>
              </a:rPr>
              <a:t>Preference for near polar latitudes. Regolith may be available for delivery to payload on CLPS lander.​</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Close coordination with ISRU teams for ISRU Pilot Plant integration. ​</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Supporting licensing efforts. 6 companies to-date have received licenses for use of the counter rotating bucket drum technology. </a:t>
            </a: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26</a:t>
            </a:fld>
            <a:endParaRPr lang="uk-UA"/>
          </a:p>
        </p:txBody>
      </p:sp>
      <p:sp>
        <p:nvSpPr>
          <p:cNvPr id="7" name="Oval 6">
            <a:extLst>
              <a:ext uri="{FF2B5EF4-FFF2-40B4-BE49-F238E27FC236}">
                <a16:creationId xmlns:a16="http://schemas.microsoft.com/office/drawing/2014/main" id="{BE19C520-1209-469B-AD51-B7BD110D2DE5}"/>
              </a:ext>
            </a:extLst>
          </p:cNvPr>
          <p:cNvSpPr/>
          <p:nvPr/>
        </p:nvSpPr>
        <p:spPr>
          <a:xfrm>
            <a:off x="7840717" y="819807"/>
            <a:ext cx="45719" cy="45719"/>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C4CE423C-BE81-4261-85E2-A4E195FBEC09}"/>
              </a:ext>
            </a:extLst>
          </p:cNvPr>
          <p:cNvSpPr txBox="1">
            <a:spLocks/>
          </p:cNvSpPr>
          <p:nvPr/>
        </p:nvSpPr>
        <p:spPr>
          <a:xfrm>
            <a:off x="2005257" y="111994"/>
            <a:ext cx="8250115" cy="1066800"/>
          </a:xfrm>
          <a:prstGeom prst="rect">
            <a:avLst/>
          </a:prstGeom>
        </p:spPr>
        <p:txBody>
          <a:bodyPr anchor="ctr"/>
          <a:lstStyle>
            <a:lvl1pPr algn="ctr" defTabSz="457200" rtl="0" eaLnBrk="0" fontAlgn="base" hangingPunct="0">
              <a:spcBef>
                <a:spcPct val="0"/>
              </a:spcBef>
              <a:spcAft>
                <a:spcPct val="0"/>
              </a:spcAft>
              <a:defRPr lang="en-US" sz="2400" kern="1200" baseline="0">
                <a:solidFill>
                  <a:schemeClr val="bg1"/>
                </a:solidFill>
                <a:latin typeface="Arial Bold" charset="0"/>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a:lstStyle>
          <a:p>
            <a:r>
              <a:rPr lang="en-US" sz="4000" dirty="0">
                <a:solidFill>
                  <a:schemeClr val="bg1">
                    <a:lumMod val="85000"/>
                  </a:schemeClr>
                </a:solidFill>
              </a:rPr>
              <a:t>Plans Forward and Infusion Plan </a:t>
            </a:r>
          </a:p>
        </p:txBody>
      </p:sp>
    </p:spTree>
    <p:extLst>
      <p:ext uri="{BB962C8B-B14F-4D97-AF65-F5344CB8AC3E}">
        <p14:creationId xmlns:p14="http://schemas.microsoft.com/office/powerpoint/2010/main" val="3488932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a:defRPr/>
            </a:pPr>
            <a:fld id="{75D13D49-2B6F-174C-9E1E-1013A06E5C50}" type="slidenum">
              <a:rPr lang="uk-UA" smtClean="0"/>
              <a:pPr>
                <a:defRPr/>
              </a:pPr>
              <a:t>27</a:t>
            </a:fld>
            <a:endParaRPr lang="uk-UA"/>
          </a:p>
        </p:txBody>
      </p:sp>
      <p:pic>
        <p:nvPicPr>
          <p:cNvPr id="2050" name="Picture 2">
            <a:extLst>
              <a:ext uri="{FF2B5EF4-FFF2-40B4-BE49-F238E27FC236}">
                <a16:creationId xmlns:a16="http://schemas.microsoft.com/office/drawing/2014/main" id="{983C81FB-8D17-4350-865B-6D75329A62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48878" y="1255130"/>
            <a:ext cx="3969419" cy="264627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AB95180-D5F2-4F22-9C36-2F2B9C8CB081}"/>
              </a:ext>
            </a:extLst>
          </p:cNvPr>
          <p:cNvSpPr/>
          <p:nvPr/>
        </p:nvSpPr>
        <p:spPr>
          <a:xfrm>
            <a:off x="193589" y="1188112"/>
            <a:ext cx="6268995" cy="4893647"/>
          </a:xfrm>
          <a:prstGeom prst="rect">
            <a:avLst/>
          </a:prstGeom>
        </p:spPr>
        <p:txBody>
          <a:bodyPr wrap="square">
            <a:spAutoFit/>
          </a:bodyPr>
          <a:lstStyle/>
          <a:p>
            <a:pPr marL="285750" indent="-285750">
              <a:buFont typeface="Wingdings" panose="05000000000000000000" pitchFamily="2" charset="2"/>
              <a:buChar char="Ø"/>
            </a:pPr>
            <a:r>
              <a:rPr lang="en-US" sz="2400" dirty="0">
                <a:solidFill>
                  <a:srgbClr val="000000"/>
                </a:solidFill>
                <a:latin typeface="Arial" panose="020B0604020202020204" pitchFamily="34" charset="0"/>
              </a:rPr>
              <a:t>Major Accomplishments for the Year​:</a:t>
            </a:r>
          </a:p>
          <a:p>
            <a:pPr marL="742950" lvl="1" indent="-285750">
              <a:buFont typeface="Wingdings" panose="05000000000000000000" pitchFamily="2" charset="2"/>
              <a:buChar char="Ø"/>
            </a:pPr>
            <a:r>
              <a:rPr lang="en-US" dirty="0">
                <a:solidFill>
                  <a:srgbClr val="000000"/>
                </a:solidFill>
                <a:latin typeface="Arial" panose="020B0604020202020204" pitchFamily="34" charset="0"/>
              </a:rPr>
              <a:t>Awarded Blue Origin lunar-g flight opportunity​</a:t>
            </a:r>
          </a:p>
          <a:p>
            <a:pPr marL="742950" lvl="1" indent="-285750">
              <a:buFont typeface="Wingdings" panose="05000000000000000000" pitchFamily="2" charset="2"/>
              <a:buChar char="Ø"/>
            </a:pPr>
            <a:r>
              <a:rPr lang="en-US" dirty="0">
                <a:solidFill>
                  <a:srgbClr val="000000"/>
                </a:solidFill>
                <a:latin typeface="Arial" panose="020B0604020202020204" pitchFamily="34" charset="0"/>
              </a:rPr>
              <a:t>Testing:​</a:t>
            </a:r>
          </a:p>
          <a:p>
            <a:pPr marL="1200150" lvl="2" indent="-285750">
              <a:buFont typeface="Wingdings" panose="05000000000000000000" pitchFamily="2" charset="2"/>
              <a:buChar char="Ø"/>
            </a:pPr>
            <a:r>
              <a:rPr lang="en-US" dirty="0">
                <a:solidFill>
                  <a:srgbClr val="000000"/>
                </a:solidFill>
                <a:latin typeface="Arial" panose="020B0604020202020204" pitchFamily="34" charset="0"/>
              </a:rPr>
              <a:t>Wireless charging ​</a:t>
            </a:r>
          </a:p>
          <a:p>
            <a:pPr marL="1200150" lvl="2" indent="-285750">
              <a:buFont typeface="Wingdings" panose="05000000000000000000" pitchFamily="2" charset="2"/>
              <a:buChar char="Ø"/>
            </a:pPr>
            <a:r>
              <a:rPr lang="en-US" dirty="0">
                <a:solidFill>
                  <a:srgbClr val="000000"/>
                </a:solidFill>
                <a:latin typeface="Arial" panose="020B0604020202020204" pitchFamily="34" charset="0"/>
              </a:rPr>
              <a:t>Autonomous driving ​</a:t>
            </a:r>
          </a:p>
          <a:p>
            <a:pPr marL="1200150" lvl="2" indent="-285750">
              <a:buFont typeface="Wingdings" panose="05000000000000000000" pitchFamily="2" charset="2"/>
              <a:buChar char="Ø"/>
            </a:pPr>
            <a:r>
              <a:rPr lang="en-US" dirty="0">
                <a:solidFill>
                  <a:srgbClr val="000000"/>
                </a:solidFill>
                <a:latin typeface="Arial" panose="020B0604020202020204" pitchFamily="34" charset="0"/>
              </a:rPr>
              <a:t>Bucket drum scaling​</a:t>
            </a:r>
          </a:p>
          <a:p>
            <a:pPr marL="742950" lvl="1" indent="-285750">
              <a:buFont typeface="Wingdings" panose="05000000000000000000" pitchFamily="2" charset="2"/>
              <a:buChar char="Ø"/>
            </a:pPr>
            <a:r>
              <a:rPr lang="en-US" dirty="0">
                <a:solidFill>
                  <a:srgbClr val="000000"/>
                </a:solidFill>
                <a:latin typeface="Arial" panose="020B0604020202020204" pitchFamily="34" charset="0"/>
              </a:rPr>
              <a:t>Design progression:​</a:t>
            </a:r>
          </a:p>
          <a:p>
            <a:pPr marL="1200150" lvl="2" indent="-285750">
              <a:buFont typeface="Wingdings" panose="05000000000000000000" pitchFamily="2" charset="2"/>
              <a:buChar char="Ø"/>
            </a:pPr>
            <a:r>
              <a:rPr lang="en-US" dirty="0">
                <a:solidFill>
                  <a:srgbClr val="000000"/>
                </a:solidFill>
                <a:latin typeface="Arial" panose="020B0604020202020204" pitchFamily="34" charset="0"/>
              </a:rPr>
              <a:t>TRL5 actuators and wheels​</a:t>
            </a:r>
          </a:p>
          <a:p>
            <a:pPr marL="742950" lvl="1" indent="-285750">
              <a:buFont typeface="Wingdings" panose="05000000000000000000" pitchFamily="2" charset="2"/>
              <a:buChar char="Ø"/>
            </a:pPr>
            <a:r>
              <a:rPr lang="en-US" dirty="0">
                <a:solidFill>
                  <a:srgbClr val="000000"/>
                </a:solidFill>
                <a:latin typeface="Arial" panose="020B0604020202020204" pitchFamily="34" charset="0"/>
              </a:rPr>
              <a:t>RASSOR Software upgrade &amp; GUI​</a:t>
            </a:r>
          </a:p>
          <a:p>
            <a:pPr marL="742950" lvl="1" indent="-285750">
              <a:buFont typeface="Wingdings" panose="05000000000000000000" pitchFamily="2" charset="2"/>
              <a:buChar char="Ø"/>
            </a:pPr>
            <a:r>
              <a:rPr lang="en-US" dirty="0">
                <a:solidFill>
                  <a:srgbClr val="000000"/>
                </a:solidFill>
                <a:latin typeface="Arial" panose="020B0604020202020204" pitchFamily="34" charset="0"/>
              </a:rPr>
              <a:t>Thermal modeling/analysis with dust considerations​</a:t>
            </a:r>
          </a:p>
          <a:p>
            <a:pPr marL="742950" lvl="1" indent="-285750">
              <a:buFont typeface="Wingdings" panose="05000000000000000000" pitchFamily="2" charset="2"/>
              <a:buChar char="Ø"/>
            </a:pPr>
            <a:r>
              <a:rPr lang="en-US" dirty="0">
                <a:solidFill>
                  <a:srgbClr val="000000"/>
                </a:solidFill>
                <a:latin typeface="Arial" panose="020B0604020202020204" pitchFamily="34" charset="0"/>
              </a:rPr>
              <a:t>Documentation &amp; SE:​</a:t>
            </a:r>
          </a:p>
          <a:p>
            <a:pPr marL="1200150" lvl="2" indent="-285750">
              <a:buFont typeface="Wingdings" panose="05000000000000000000" pitchFamily="2" charset="2"/>
              <a:buChar char="Ø"/>
            </a:pPr>
            <a:r>
              <a:rPr lang="en-US" dirty="0">
                <a:solidFill>
                  <a:srgbClr val="000000"/>
                </a:solidFill>
                <a:latin typeface="Arial" panose="020B0604020202020204" pitchFamily="34" charset="0"/>
              </a:rPr>
              <a:t>Rev A of avionics hardware/software development plan &amp; requirements​</a:t>
            </a:r>
          </a:p>
          <a:p>
            <a:pPr marL="1200150" lvl="2" indent="-285750">
              <a:buFont typeface="Wingdings" panose="05000000000000000000" pitchFamily="2" charset="2"/>
              <a:buChar char="Ø"/>
            </a:pPr>
            <a:r>
              <a:rPr lang="en-US" dirty="0">
                <a:solidFill>
                  <a:srgbClr val="000000"/>
                </a:solidFill>
                <a:latin typeface="Arial" panose="020B0604020202020204" pitchFamily="34" charset="0"/>
              </a:rPr>
              <a:t>Requirements tailoring matrix approved with KSC OCE​</a:t>
            </a:r>
          </a:p>
          <a:p>
            <a:pPr marL="742950" lvl="1" indent="-285750">
              <a:buFont typeface="Wingdings" panose="05000000000000000000" pitchFamily="2" charset="2"/>
              <a:buChar char="Ø"/>
            </a:pPr>
            <a:r>
              <a:rPr lang="en-US" dirty="0">
                <a:solidFill>
                  <a:srgbClr val="000000"/>
                </a:solidFill>
                <a:latin typeface="Arial" panose="020B0604020202020204" pitchFamily="34" charset="0"/>
              </a:rPr>
              <a:t>Facility usage agreement for outdoor KSC Robotics Test Area​</a:t>
            </a:r>
            <a:endParaRPr lang="en-US" b="0" i="0" dirty="0">
              <a:solidFill>
                <a:srgbClr val="000000"/>
              </a:solidFill>
              <a:effectLst/>
              <a:latin typeface="Arial" panose="020B0604020202020204" pitchFamily="34" charset="0"/>
            </a:endParaRPr>
          </a:p>
        </p:txBody>
      </p:sp>
      <p:sp>
        <p:nvSpPr>
          <p:cNvPr id="9" name="Rectangle 8">
            <a:extLst>
              <a:ext uri="{FF2B5EF4-FFF2-40B4-BE49-F238E27FC236}">
                <a16:creationId xmlns:a16="http://schemas.microsoft.com/office/drawing/2014/main" id="{97433246-8320-40A0-A33B-492123131A9F}"/>
              </a:ext>
            </a:extLst>
          </p:cNvPr>
          <p:cNvSpPr/>
          <p:nvPr/>
        </p:nvSpPr>
        <p:spPr>
          <a:xfrm>
            <a:off x="7226916" y="3968427"/>
            <a:ext cx="4763916" cy="2693045"/>
          </a:xfrm>
          <a:prstGeom prst="rect">
            <a:avLst/>
          </a:prstGeom>
          <a:solidFill>
            <a:schemeClr val="tx2">
              <a:lumMod val="40000"/>
              <a:lumOff val="60000"/>
            </a:schemeClr>
          </a:solidFill>
          <a:ln>
            <a:noFill/>
          </a:ln>
          <a:effectLst/>
          <a:scene3d>
            <a:camera prst="orthographicFront">
              <a:rot lat="0" lon="0" rev="0"/>
            </a:camera>
            <a:lightRig rig="glow" dir="t">
              <a:rot lat="0" lon="0" rev="14100000"/>
            </a:lightRig>
          </a:scene3d>
          <a:sp3d prstMaterial="softEdge">
            <a:bevelT w="127000" prst="artDeco"/>
          </a:sp3d>
        </p:spPr>
        <p:txBody>
          <a:bodyPr wrap="square">
            <a:spAutoFit/>
          </a:bodyPr>
          <a:lstStyle/>
          <a:p>
            <a:pPr algn="ctr"/>
            <a:r>
              <a:rPr lang="en-US" b="1" u="sng" dirty="0" err="1">
                <a:solidFill>
                  <a:srgbClr val="000000"/>
                </a:solidFill>
                <a:latin typeface="Arial" panose="020B0604020202020204" pitchFamily="34" charset="0"/>
              </a:rPr>
              <a:t>TechMat</a:t>
            </a:r>
            <a:r>
              <a:rPr lang="en-US" b="1" u="sng" dirty="0">
                <a:solidFill>
                  <a:srgbClr val="000000"/>
                </a:solidFill>
                <a:latin typeface="Arial" panose="020B0604020202020204" pitchFamily="34" charset="0"/>
              </a:rPr>
              <a:t> Capability End State</a:t>
            </a:r>
            <a:r>
              <a:rPr lang="en-US" u="sng" dirty="0">
                <a:solidFill>
                  <a:srgbClr val="000000"/>
                </a:solidFill>
                <a:latin typeface="Arial" panose="020B0604020202020204" pitchFamily="34" charset="0"/>
              </a:rPr>
              <a:t>​</a:t>
            </a:r>
            <a:endParaRPr lang="en-US" u="sng" dirty="0">
              <a:solidFill>
                <a:srgbClr val="000000"/>
              </a:solidFill>
              <a:latin typeface="Segoe UI" panose="020B0502040204020203" pitchFamily="34" charset="0"/>
            </a:endParaRPr>
          </a:p>
          <a:p>
            <a:pPr algn="ctr">
              <a:spcAft>
                <a:spcPts val="600"/>
              </a:spcAft>
            </a:pPr>
            <a:r>
              <a:rPr lang="en-US" dirty="0">
                <a:solidFill>
                  <a:srgbClr val="000000"/>
                </a:solidFill>
                <a:latin typeface="Arial" panose="020B0604020202020204" pitchFamily="34" charset="0"/>
              </a:rPr>
              <a:t>Demonstration of robotic excavation of 10t of regolith on the lunar surface enabled by:  ​</a:t>
            </a:r>
            <a:endParaRPr lang="en-US" dirty="0">
              <a:solidFill>
                <a:srgbClr val="000000"/>
              </a:solidFill>
              <a:latin typeface="Segoe UI" panose="020B0502040204020203" pitchFamily="34" charset="0"/>
            </a:endParaRPr>
          </a:p>
          <a:p>
            <a:pPr>
              <a:spcAft>
                <a:spcPts val="600"/>
              </a:spcAft>
              <a:buFont typeface="Arial" panose="020B0604020202020204" pitchFamily="34" charset="0"/>
              <a:buChar char="•"/>
            </a:pPr>
            <a:r>
              <a:rPr lang="en-US" dirty="0">
                <a:solidFill>
                  <a:srgbClr val="000000"/>
                </a:solidFill>
                <a:latin typeface="Arial" panose="020B0604020202020204" pitchFamily="34" charset="0"/>
              </a:rPr>
              <a:t>Low gravity excavation system ​</a:t>
            </a:r>
          </a:p>
          <a:p>
            <a:pPr>
              <a:spcAft>
                <a:spcPts val="600"/>
              </a:spcAft>
              <a:buFont typeface="Arial" panose="020B0604020202020204" pitchFamily="34" charset="0"/>
              <a:buChar char="•"/>
            </a:pPr>
            <a:r>
              <a:rPr lang="en-US" dirty="0">
                <a:solidFill>
                  <a:srgbClr val="000000"/>
                </a:solidFill>
                <a:latin typeface="Arial" panose="020B0604020202020204" pitchFamily="34" charset="0"/>
              </a:rPr>
              <a:t>Robust Lunar surface system reliability ​</a:t>
            </a:r>
          </a:p>
          <a:p>
            <a:pPr>
              <a:spcAft>
                <a:spcPts val="600"/>
              </a:spcAft>
              <a:buFont typeface="Arial" panose="020B0604020202020204" pitchFamily="34" charset="0"/>
              <a:buChar char="•"/>
            </a:pPr>
            <a:r>
              <a:rPr lang="en-US" dirty="0">
                <a:solidFill>
                  <a:srgbClr val="000000"/>
                </a:solidFill>
                <a:latin typeface="Arial" panose="020B0604020202020204" pitchFamily="34" charset="0"/>
              </a:rPr>
              <a:t>Dust tolerant battery charging​</a:t>
            </a:r>
          </a:p>
          <a:p>
            <a:pPr>
              <a:spcAft>
                <a:spcPts val="600"/>
              </a:spcAft>
              <a:buFont typeface="Arial" panose="020B0604020202020204" pitchFamily="34" charset="0"/>
              <a:buChar char="•"/>
            </a:pPr>
            <a:r>
              <a:rPr lang="en-US" dirty="0">
                <a:solidFill>
                  <a:srgbClr val="000000"/>
                </a:solidFill>
                <a:latin typeface="Arial" panose="020B0604020202020204" pitchFamily="34" charset="0"/>
              </a:rPr>
              <a:t>Dust tolerant thermal control​</a:t>
            </a:r>
          </a:p>
          <a:p>
            <a:pPr>
              <a:spcAft>
                <a:spcPts val="600"/>
              </a:spcAft>
              <a:buFont typeface="Arial" panose="020B0604020202020204" pitchFamily="34" charset="0"/>
              <a:buChar char="•"/>
            </a:pPr>
            <a:r>
              <a:rPr lang="en-US" dirty="0">
                <a:solidFill>
                  <a:srgbClr val="000000"/>
                </a:solidFill>
                <a:latin typeface="Arial" panose="020B0604020202020204" pitchFamily="34" charset="0"/>
              </a:rPr>
              <a:t>Supervised autonomous operation</a:t>
            </a:r>
            <a:endParaRPr lang="en-US" b="0" i="0" dirty="0">
              <a:solidFill>
                <a:srgbClr val="000000"/>
              </a:solidFill>
              <a:effectLst/>
              <a:latin typeface="Arial" panose="020B0604020202020204" pitchFamily="34" charset="0"/>
            </a:endParaRPr>
          </a:p>
        </p:txBody>
      </p:sp>
      <p:sp>
        <p:nvSpPr>
          <p:cNvPr id="13" name="Title 1">
            <a:extLst>
              <a:ext uri="{FF2B5EF4-FFF2-40B4-BE49-F238E27FC236}">
                <a16:creationId xmlns:a16="http://schemas.microsoft.com/office/drawing/2014/main" id="{A3466997-2791-4AA3-8E9E-38B93CBBF93A}"/>
              </a:ext>
            </a:extLst>
          </p:cNvPr>
          <p:cNvSpPr txBox="1">
            <a:spLocks/>
          </p:cNvSpPr>
          <p:nvPr/>
        </p:nvSpPr>
        <p:spPr>
          <a:xfrm>
            <a:off x="1861037" y="121312"/>
            <a:ext cx="8250115" cy="1066800"/>
          </a:xfrm>
          <a:prstGeom prst="rect">
            <a:avLst/>
          </a:prstGeom>
        </p:spPr>
        <p:txBody>
          <a:bodyPr anchor="ctr"/>
          <a:lstStyle>
            <a:lvl1pPr algn="ctr" defTabSz="457200" rtl="0" eaLnBrk="0" fontAlgn="base" hangingPunct="0">
              <a:spcBef>
                <a:spcPct val="0"/>
              </a:spcBef>
              <a:spcAft>
                <a:spcPct val="0"/>
              </a:spcAft>
              <a:defRPr lang="en-US" sz="2400" kern="1200" baseline="0">
                <a:solidFill>
                  <a:schemeClr val="bg1"/>
                </a:solidFill>
                <a:latin typeface="Arial Bold" charset="0"/>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a:lstStyle>
          <a:p>
            <a:r>
              <a:rPr lang="en-US" sz="4000">
                <a:solidFill>
                  <a:schemeClr val="bg1">
                    <a:lumMod val="85000"/>
                  </a:schemeClr>
                </a:solidFill>
              </a:rPr>
              <a:t>Summary </a:t>
            </a:r>
          </a:p>
        </p:txBody>
      </p:sp>
    </p:spTree>
    <p:extLst>
      <p:ext uri="{BB962C8B-B14F-4D97-AF65-F5344CB8AC3E}">
        <p14:creationId xmlns:p14="http://schemas.microsoft.com/office/powerpoint/2010/main" val="12133993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75D13D49-2B6F-174C-9E1E-1013A06E5C50}" type="slidenum">
              <a:rPr lang="uk-UA" smtClean="0"/>
              <a:pPr>
                <a:defRPr/>
              </a:pPr>
              <a:t>28</a:t>
            </a:fld>
            <a:endParaRPr lang="uk-UA"/>
          </a:p>
        </p:txBody>
      </p:sp>
      <p:pic>
        <p:nvPicPr>
          <p:cNvPr id="6" name="Picture 5">
            <a:extLst>
              <a:ext uri="{FF2B5EF4-FFF2-40B4-BE49-F238E27FC236}">
                <a16:creationId xmlns:a16="http://schemas.microsoft.com/office/drawing/2014/main" id="{0A33C1AE-9E31-40A7-9E76-56312B4C3544}"/>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l="5470" t="10658" r="5188"/>
          <a:stretch/>
        </p:blipFill>
        <p:spPr>
          <a:xfrm>
            <a:off x="-12700" y="0"/>
            <a:ext cx="12192000" cy="6858000"/>
          </a:xfrm>
          <a:prstGeom prst="rect">
            <a:avLst/>
          </a:prstGeom>
        </p:spPr>
      </p:pic>
      <p:sp>
        <p:nvSpPr>
          <p:cNvPr id="3" name="Title 2"/>
          <p:cNvSpPr>
            <a:spLocks noGrp="1"/>
          </p:cNvSpPr>
          <p:nvPr>
            <p:ph type="title"/>
          </p:nvPr>
        </p:nvSpPr>
        <p:spPr>
          <a:xfrm>
            <a:off x="0" y="0"/>
            <a:ext cx="12179300" cy="6858000"/>
          </a:xfrm>
        </p:spPr>
        <p:txBody>
          <a:bodyPr/>
          <a:lstStyle/>
          <a:p>
            <a:r>
              <a:rPr lang="en-US" sz="6000" dirty="0"/>
              <a:t>Questions?</a:t>
            </a:r>
          </a:p>
        </p:txBody>
      </p:sp>
    </p:spTree>
    <p:extLst>
      <p:ext uri="{BB962C8B-B14F-4D97-AF65-F5344CB8AC3E}">
        <p14:creationId xmlns:p14="http://schemas.microsoft.com/office/powerpoint/2010/main" val="3235625210"/>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54AD68B1514488D78F190B66058FB" ma:contentTypeVersion="16" ma:contentTypeDescription="Create a new document." ma:contentTypeScope="" ma:versionID="9fd2f0e4bcc02462d91e22a480bbf382">
  <xsd:schema xmlns:xsd="http://www.w3.org/2001/XMLSchema" xmlns:xs="http://www.w3.org/2001/XMLSchema" xmlns:p="http://schemas.microsoft.com/office/2006/metadata/properties" xmlns:ns2="50d27530-d46d-4bb6-bd77-052c2fc248b9" xmlns:ns3="09198140-1c9f-453d-9162-ad88c9ef3998" xmlns:ns4="d900e117-17a0-4b24-9e47-511ef1d02c43" targetNamespace="http://schemas.microsoft.com/office/2006/metadata/properties" ma:root="true" ma:fieldsID="c6bf30ead2bd979d2220542d0c70e68a" ns2:_="" ns3:_="" ns4:_="">
    <xsd:import namespace="50d27530-d46d-4bb6-bd77-052c2fc248b9"/>
    <xsd:import namespace="09198140-1c9f-453d-9162-ad88c9ef3998"/>
    <xsd:import namespace="d900e117-17a0-4b24-9e47-511ef1d02c43"/>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Date" minOccurs="0"/>
                <xsd:element ref="ns2:MediaServiceLocation" minOccurs="0"/>
                <xsd:element ref="ns2:MediaLengthInSeconds" minOccurs="0"/>
                <xsd:element ref="ns3:SharedWithUsers" minOccurs="0"/>
                <xsd:element ref="ns3:SharedWithDetails" minOccurs="0"/>
                <xsd:element ref="ns2:lcf76f155ced4ddcb4097134ff3c332f" minOccurs="0"/>
                <xsd:element ref="ns4: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0d27530-d46d-4bb6-bd77-052c2fc248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Date" ma:index="14" nillable="true" ma:displayName="Date" ma:format="DateTime" ma:internalName="Date">
      <xsd:simpleType>
        <xsd:restriction base="dms:DateTime"/>
      </xsd:simpleType>
    </xsd:element>
    <xsd:element name="MediaServiceLocation" ma:index="15" nillable="true" ma:displayName="Location" ma:internalName="MediaServiceLocatio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0fb68aea-d2ee-4a6c-85e6-e4b5686e96e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9198140-1c9f-453d-9162-ad88c9ef3998"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00e117-17a0-4b24-9e47-511ef1d02c43"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c6bad1d4-a926-466e-bef8-ffee6af9bc5a}" ma:internalName="TaxCatchAll" ma:showField="CatchAllData" ma:web="09198140-1c9f-453d-9162-ad88c9ef399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ate xmlns="50d27530-d46d-4bb6-bd77-052c2fc248b9" xsi:nil="true"/>
    <lcf76f155ced4ddcb4097134ff3c332f xmlns="50d27530-d46d-4bb6-bd77-052c2fc248b9">
      <Terms xmlns="http://schemas.microsoft.com/office/infopath/2007/PartnerControls"/>
    </lcf76f155ced4ddcb4097134ff3c332f>
    <TaxCatchAll xmlns="d900e117-17a0-4b24-9e47-511ef1d02c43" xsi:nil="true"/>
  </documentManagement>
</p:properties>
</file>

<file path=customXml/itemProps1.xml><?xml version="1.0" encoding="utf-8"?>
<ds:datastoreItem xmlns:ds="http://schemas.openxmlformats.org/officeDocument/2006/customXml" ds:itemID="{1446B16F-A093-4531-8045-28E6E61BFB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0d27530-d46d-4bb6-bd77-052c2fc248b9"/>
    <ds:schemaRef ds:uri="09198140-1c9f-453d-9162-ad88c9ef3998"/>
    <ds:schemaRef ds:uri="d900e117-17a0-4b24-9e47-511ef1d02c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AE54FD-935F-41B7-A2AD-D82757891F94}">
  <ds:schemaRefs>
    <ds:schemaRef ds:uri="http://schemas.microsoft.com/sharepoint/v3/contenttype/forms"/>
  </ds:schemaRefs>
</ds:datastoreItem>
</file>

<file path=customXml/itemProps3.xml><?xml version="1.0" encoding="utf-8"?>
<ds:datastoreItem xmlns:ds="http://schemas.openxmlformats.org/officeDocument/2006/customXml" ds:itemID="{07F6CF94-3835-4291-A7F5-6B61552363F6}">
  <ds:schemaRefs>
    <ds:schemaRef ds:uri="25b6e98b-6c2a-48dd-80e6-f891601c0ec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50d27530-d46d-4bb6-bd77-052c2fc248b9"/>
    <ds:schemaRef ds:uri="d900e117-17a0-4b24-9e47-511ef1d02c43"/>
  </ds:schemaRefs>
</ds:datastoreItem>
</file>

<file path=docProps/app.xml><?xml version="1.0" encoding="utf-8"?>
<Properties xmlns="http://schemas.openxmlformats.org/officeDocument/2006/extended-properties" xmlns:vt="http://schemas.openxmlformats.org/officeDocument/2006/docPropsVTypes">
  <Template/>
  <TotalTime>3806</TotalTime>
  <Words>3090</Words>
  <Application>Microsoft Office PowerPoint</Application>
  <PresentationFormat>Widescreen</PresentationFormat>
  <Paragraphs>472</Paragraphs>
  <Slides>28</Slides>
  <Notes>24</Notes>
  <HiddenSlides>0</HiddenSlides>
  <MMClips>3</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28</vt:i4>
      </vt:variant>
    </vt:vector>
  </HeadingPairs>
  <TitlesOfParts>
    <vt:vector size="40" baseType="lpstr">
      <vt:lpstr>.AppleSystemUIFont</vt:lpstr>
      <vt:lpstr>Arial</vt:lpstr>
      <vt:lpstr>Arial</vt:lpstr>
      <vt:lpstr>Arial Bold</vt:lpstr>
      <vt:lpstr>Book Antiqua</vt:lpstr>
      <vt:lpstr>Calibri</vt:lpstr>
      <vt:lpstr>Helvetica Neue</vt:lpstr>
      <vt:lpstr>Segoe UI</vt:lpstr>
      <vt:lpstr>Times New Roman</vt:lpstr>
      <vt:lpstr>Wingdings</vt:lpstr>
      <vt:lpstr>2_Office Theme</vt:lpstr>
      <vt:lpstr>3_Office Theme</vt:lpstr>
      <vt:lpstr>PowerPoint Presentation</vt:lpstr>
      <vt:lpstr>Technology Overview</vt:lpstr>
      <vt:lpstr>Mission Infusion &amp; Partnerships  </vt:lpstr>
      <vt:lpstr>ISUR Pilot Excavator  Technology Goals &amp; Project Objectives</vt:lpstr>
      <vt:lpstr>ISUR Pilot Excavator Project Objectives Continued</vt:lpstr>
      <vt:lpstr>Notional Concept of Operations Animation</vt:lpstr>
      <vt:lpstr>Accomplishments</vt:lpstr>
      <vt:lpstr>Accomplishments</vt:lpstr>
      <vt:lpstr>Accomplishments</vt:lpstr>
      <vt:lpstr>Accomplishments</vt:lpstr>
      <vt:lpstr>Accomplishments</vt:lpstr>
      <vt:lpstr>Accomplishments</vt:lpstr>
      <vt:lpstr>Accomplishments</vt:lpstr>
      <vt:lpstr>Accomplishments</vt:lpstr>
      <vt:lpstr>Accomplishments</vt:lpstr>
      <vt:lpstr>Accomplishments</vt:lpstr>
      <vt:lpstr>Accomplishments</vt:lpstr>
      <vt:lpstr>Accomplishments</vt:lpstr>
      <vt:lpstr>PowerPoint Presentation</vt:lpstr>
      <vt:lpstr>PowerPoint Presentation</vt:lpstr>
      <vt:lpstr>Technical Assessment</vt:lpstr>
      <vt:lpstr>ISRU Pilot Excavator  Key Performance Parameter (KPP) Status</vt:lpstr>
      <vt:lpstr>Risk Summary</vt:lpstr>
      <vt:lpstr>Project Assessment Summary</vt:lpstr>
      <vt:lpstr>EPO Update</vt:lpstr>
      <vt:lpstr>PowerPoint Presentation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GCD Annual Program Review - Project Presentation Template</dc:title>
  <dc:creator>Lee</dc:creator>
  <cp:lastModifiedBy>Schuler, Jason M. (KSC-UBE00)</cp:lastModifiedBy>
  <cp:revision>177</cp:revision>
  <cp:lastPrinted>2017-06-09T12:17:02Z</cp:lastPrinted>
  <dcterms:created xsi:type="dcterms:W3CDTF">2011-06-13T11:07:26Z</dcterms:created>
  <dcterms:modified xsi:type="dcterms:W3CDTF">2023-10-17T14:45:51Z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0x01010027E54AD68B1514488D78F190B66058FB</vt:lpwstr>
  </property>
  <property fmtid="{D5CDD505-2E9C-101B-9397-08002B2CF9AE}" pid="3" name="Order">
    <vt:r8>939900</vt:r8>
  </property>
  <property fmtid="{D5CDD505-2E9C-101B-9397-08002B2CF9AE}" pid="4" name="ComplianceAssetId">
    <vt:lpwstr/>
  </property>
  <property fmtid="{D5CDD505-2E9C-101B-9397-08002B2CF9AE}" pid="5" name="PMDispositionComm">
    <vt:lpwstr/>
  </property>
  <property fmtid="{D5CDD505-2E9C-101B-9397-08002B2CF9AE}" pid="6" name="EvaluatorComments">
    <vt:lpwstr/>
  </property>
  <property fmtid="{D5CDD505-2E9C-101B-9397-08002B2CF9AE}" pid="7" name="Description0">
    <vt:lpwstr/>
  </property>
  <property fmtid="{D5CDD505-2E9C-101B-9397-08002B2CF9AE}" pid="8" name="ApprovedBy">
    <vt:lpwstr/>
  </property>
  <property fmtid="{D5CDD505-2E9C-101B-9397-08002B2CF9AE}" pid="9" name="Evaluators">
    <vt:lpwstr/>
  </property>
  <property fmtid="{D5CDD505-2E9C-101B-9397-08002B2CF9AE}" pid="10" name="DocumentLinkGen">
    <vt:lpwstr>, </vt:lpwstr>
  </property>
  <property fmtid="{D5CDD505-2E9C-101B-9397-08002B2CF9AE}" pid="11" name="DocumentLinkGenTest">
    <vt:lpwstr>, </vt:lpwstr>
  </property>
  <property fmtid="{D5CDD505-2E9C-101B-9397-08002B2CF9AE}" pid="12" name="MediaServiceImageTags">
    <vt:lpwstr/>
  </property>
</Properties>
</file>