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4"/>
  </p:sldMasterIdLst>
  <p:notesMasterIdLst>
    <p:notesMasterId r:id="rId27"/>
  </p:notesMasterIdLst>
  <p:sldIdLst>
    <p:sldId id="1832" r:id="rId5"/>
    <p:sldId id="1834" r:id="rId6"/>
    <p:sldId id="1864" r:id="rId7"/>
    <p:sldId id="1866" r:id="rId8"/>
    <p:sldId id="258" r:id="rId9"/>
    <p:sldId id="1870" r:id="rId10"/>
    <p:sldId id="1871" r:id="rId11"/>
    <p:sldId id="1843" r:id="rId12"/>
    <p:sldId id="1862" r:id="rId13"/>
    <p:sldId id="1872" r:id="rId14"/>
    <p:sldId id="1845" r:id="rId15"/>
    <p:sldId id="1854" r:id="rId16"/>
    <p:sldId id="1856" r:id="rId17"/>
    <p:sldId id="1844" r:id="rId18"/>
    <p:sldId id="1873" r:id="rId19"/>
    <p:sldId id="1835" r:id="rId20"/>
    <p:sldId id="263" r:id="rId21"/>
    <p:sldId id="1831" r:id="rId22"/>
    <p:sldId id="1830" r:id="rId23"/>
    <p:sldId id="1861" r:id="rId24"/>
    <p:sldId id="1858" r:id="rId25"/>
    <p:sldId id="1859" r:id="rId26"/>
  </p:sldIdLst>
  <p:sldSz cx="12188825" cy="6858000"/>
  <p:notesSz cx="6985000" cy="9283700"/>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9">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49A0D96-6AF0-444B-7A72-79416488A416}" name="Niese, Bradley (JSC-BA111)" initials="NB(B" userId="S::bniese@ndc.nasa.gov::8d859f5c-d918-4dd1-8dad-a0ce92ac2846"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Wiese, Mark D. (KSC-DS000)" initials="WMD(" lastIdx="10" clrIdx="0">
    <p:extLst>
      <p:ext uri="{19B8F6BF-5375-455C-9EA6-DF929625EA0E}">
        <p15:presenceInfo xmlns:p15="http://schemas.microsoft.com/office/powerpoint/2012/main" userId="S::mdwiese@ndc.nasa.gov::a6a64dcc-8685-40af-bb8b-ea243ea0b676" providerId="AD"/>
      </p:ext>
    </p:extLst>
  </p:cmAuthor>
  <p:cmAuthor id="2" name="Niese, Bradley (JSC-BA111)" initials="NB(" lastIdx="1" clrIdx="1">
    <p:extLst>
      <p:ext uri="{19B8F6BF-5375-455C-9EA6-DF929625EA0E}">
        <p15:presenceInfo xmlns:p15="http://schemas.microsoft.com/office/powerpoint/2012/main" userId="S::bniese@ndc.nasa.gov::8d859f5c-d918-4dd1-8dad-a0ce92ac284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D60A7"/>
    <a:srgbClr val="3081AC"/>
    <a:srgbClr val="BCBCBC"/>
    <a:srgbClr val="DDD9C3"/>
    <a:srgbClr val="38477D"/>
    <a:srgbClr val="5CB4C2"/>
    <a:srgbClr val="7C7C7C"/>
    <a:srgbClr val="ECB448"/>
    <a:srgbClr val="8BB74C"/>
    <a:srgbClr val="CFC09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598" autoAdjust="0"/>
    <p:restoredTop sz="94714" autoAdjust="0"/>
  </p:normalViewPr>
  <p:slideViewPr>
    <p:cSldViewPr>
      <p:cViewPr varScale="1">
        <p:scale>
          <a:sx n="65" d="100"/>
          <a:sy n="65" d="100"/>
        </p:scale>
        <p:origin x="95" y="225"/>
      </p:cViewPr>
      <p:guideLst>
        <p:guide orient="horz" pos="2160"/>
        <p:guide pos="3839"/>
      </p:guideLst>
    </p:cSldViewPr>
  </p:slideViewPr>
  <p:notesTextViewPr>
    <p:cViewPr>
      <p:scale>
        <a:sx n="1" d="1"/>
        <a:sy n="1" d="1"/>
      </p:scale>
      <p:origin x="0" y="0"/>
    </p:cViewPr>
  </p:notesTextViewPr>
  <p:sorterViewPr>
    <p:cViewPr>
      <p:scale>
        <a:sx n="60" d="100"/>
        <a:sy n="60" d="100"/>
      </p:scale>
      <p:origin x="0" y="0"/>
    </p:cViewPr>
  </p:sorterViewPr>
  <p:notesViewPr>
    <p:cSldViewPr>
      <p:cViewPr>
        <p:scale>
          <a:sx n="100" d="100"/>
          <a:sy n="100" d="100"/>
        </p:scale>
        <p:origin x="3510" y="-34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viewProps" Target="viewProps.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8" tIns="46479" rIns="92958" bIns="46479" rtlCol="0"/>
          <a:lstStyle>
            <a:lvl1pPr algn="l">
              <a:defRPr sz="1200"/>
            </a:lvl1pPr>
          </a:lstStyle>
          <a:p>
            <a:endParaRPr lang="en-US" dirty="0"/>
          </a:p>
        </p:txBody>
      </p:sp>
      <p:sp>
        <p:nvSpPr>
          <p:cNvPr id="3" name="Date Placeholder 2"/>
          <p:cNvSpPr>
            <a:spLocks noGrp="1"/>
          </p:cNvSpPr>
          <p:nvPr>
            <p:ph type="dt" idx="1"/>
          </p:nvPr>
        </p:nvSpPr>
        <p:spPr>
          <a:xfrm>
            <a:off x="3956550" y="0"/>
            <a:ext cx="3026833" cy="464185"/>
          </a:xfrm>
          <a:prstGeom prst="rect">
            <a:avLst/>
          </a:prstGeom>
        </p:spPr>
        <p:txBody>
          <a:bodyPr vert="horz" lIns="92958" tIns="46479" rIns="92958" bIns="46479" rtlCol="0"/>
          <a:lstStyle>
            <a:lvl1pPr algn="r">
              <a:defRPr sz="1200"/>
            </a:lvl1pPr>
          </a:lstStyle>
          <a:p>
            <a:fld id="{7AB488F7-1FAC-40D2-BB7E-BA3CE28D8950}" type="datetimeFigureOut">
              <a:rPr lang="en-US" smtClean="0"/>
              <a:pPr/>
              <a:t>9/7/2023</a:t>
            </a:fld>
            <a:endParaRPr lang="en-US" dirty="0"/>
          </a:p>
        </p:txBody>
      </p:sp>
      <p:sp>
        <p:nvSpPr>
          <p:cNvPr id="4" name="Slide Image Placeholder 3"/>
          <p:cNvSpPr>
            <a:spLocks noGrp="1" noRot="1" noChangeAspect="1"/>
          </p:cNvSpPr>
          <p:nvPr>
            <p:ph type="sldImg" idx="2"/>
          </p:nvPr>
        </p:nvSpPr>
        <p:spPr>
          <a:xfrm>
            <a:off x="398463" y="696913"/>
            <a:ext cx="6188075" cy="3481387"/>
          </a:xfrm>
          <a:prstGeom prst="rect">
            <a:avLst/>
          </a:prstGeom>
          <a:noFill/>
          <a:ln w="12700">
            <a:solidFill>
              <a:prstClr val="black"/>
            </a:solidFill>
          </a:ln>
        </p:spPr>
        <p:txBody>
          <a:bodyPr vert="horz" lIns="92958" tIns="46479" rIns="92958" bIns="46479" rtlCol="0" anchor="ctr"/>
          <a:lstStyle/>
          <a:p>
            <a:endParaRPr lang="en-US" dirty="0"/>
          </a:p>
        </p:txBody>
      </p:sp>
      <p:sp>
        <p:nvSpPr>
          <p:cNvPr id="5" name="Notes Placeholder 4"/>
          <p:cNvSpPr>
            <a:spLocks noGrp="1"/>
          </p:cNvSpPr>
          <p:nvPr>
            <p:ph type="body" sz="quarter" idx="3"/>
          </p:nvPr>
        </p:nvSpPr>
        <p:spPr>
          <a:xfrm>
            <a:off x="698500" y="4409758"/>
            <a:ext cx="5588000" cy="4177665"/>
          </a:xfrm>
          <a:prstGeom prst="rect">
            <a:avLst/>
          </a:prstGeom>
        </p:spPr>
        <p:txBody>
          <a:bodyPr vert="horz" lIns="92958" tIns="46479" rIns="92958" bIns="4647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17904"/>
            <a:ext cx="3026833" cy="464185"/>
          </a:xfrm>
          <a:prstGeom prst="rect">
            <a:avLst/>
          </a:prstGeom>
        </p:spPr>
        <p:txBody>
          <a:bodyPr vert="horz" lIns="92958" tIns="46479" rIns="92958" bIns="4647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56550" y="8817904"/>
            <a:ext cx="3026833" cy="464185"/>
          </a:xfrm>
          <a:prstGeom prst="rect">
            <a:avLst/>
          </a:prstGeom>
        </p:spPr>
        <p:txBody>
          <a:bodyPr vert="horz" lIns="92958" tIns="46479" rIns="92958" bIns="46479" rtlCol="0" anchor="b"/>
          <a:lstStyle>
            <a:lvl1pPr algn="r">
              <a:defRPr sz="1200"/>
            </a:lvl1pPr>
          </a:lstStyle>
          <a:p>
            <a:fld id="{CA2D21D1-52E2-420B-B491-CFF6D7BB79FB}" type="slidenum">
              <a:rPr lang="en-US" smtClean="0"/>
              <a:pPr/>
              <a:t>‹#›</a:t>
            </a:fld>
            <a:endParaRPr lang="en-US" dirty="0"/>
          </a:p>
        </p:txBody>
      </p:sp>
    </p:spTree>
    <p:extLst>
      <p:ext uri="{BB962C8B-B14F-4D97-AF65-F5344CB8AC3E}">
        <p14:creationId xmlns:p14="http://schemas.microsoft.com/office/powerpoint/2010/main" val="2239478695"/>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A2D21D1-52E2-420B-B491-CFF6D7BB79FB}" type="slidenum">
              <a:rPr lang="en-US" smtClean="0"/>
              <a:pPr/>
              <a:t>1</a:t>
            </a:fld>
            <a:endParaRPr lang="en-US" dirty="0"/>
          </a:p>
        </p:txBody>
      </p:sp>
    </p:spTree>
    <p:extLst>
      <p:ext uri="{BB962C8B-B14F-4D97-AF65-F5344CB8AC3E}">
        <p14:creationId xmlns:p14="http://schemas.microsoft.com/office/powerpoint/2010/main" val="2124648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A2D21D1-52E2-420B-B491-CFF6D7BB79FB}" type="slidenum">
              <a:rPr lang="en-US" smtClean="0"/>
              <a:pPr/>
              <a:t>14</a:t>
            </a:fld>
            <a:endParaRPr lang="en-US" dirty="0"/>
          </a:p>
        </p:txBody>
      </p:sp>
    </p:spTree>
    <p:extLst>
      <p:ext uri="{BB962C8B-B14F-4D97-AF65-F5344CB8AC3E}">
        <p14:creationId xmlns:p14="http://schemas.microsoft.com/office/powerpoint/2010/main" val="17001504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A2D21D1-52E2-420B-B491-CFF6D7BB79FB}" type="slidenum">
              <a:rPr lang="en-US" smtClean="0"/>
              <a:pPr/>
              <a:t>15</a:t>
            </a:fld>
            <a:endParaRPr lang="en-US" dirty="0"/>
          </a:p>
        </p:txBody>
      </p:sp>
    </p:spTree>
    <p:extLst>
      <p:ext uri="{BB962C8B-B14F-4D97-AF65-F5344CB8AC3E}">
        <p14:creationId xmlns:p14="http://schemas.microsoft.com/office/powerpoint/2010/main" val="18013642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A2D21D1-52E2-420B-B491-CFF6D7BB79FB}" type="slidenum">
              <a:rPr lang="en-US" smtClean="0"/>
              <a:pPr/>
              <a:t>16</a:t>
            </a:fld>
            <a:endParaRPr lang="en-US" dirty="0"/>
          </a:p>
        </p:txBody>
      </p:sp>
    </p:spTree>
    <p:extLst>
      <p:ext uri="{BB962C8B-B14F-4D97-AF65-F5344CB8AC3E}">
        <p14:creationId xmlns:p14="http://schemas.microsoft.com/office/powerpoint/2010/main" val="10881364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A2D21D1-52E2-420B-B491-CFF6D7BB79FB}" type="slidenum">
              <a:rPr lang="en-US" smtClean="0"/>
              <a:pPr/>
              <a:t>18</a:t>
            </a:fld>
            <a:endParaRPr lang="en-US" dirty="0"/>
          </a:p>
        </p:txBody>
      </p:sp>
    </p:spTree>
    <p:extLst>
      <p:ext uri="{BB962C8B-B14F-4D97-AF65-F5344CB8AC3E}">
        <p14:creationId xmlns:p14="http://schemas.microsoft.com/office/powerpoint/2010/main" val="27500640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A2D21D1-52E2-420B-B491-CFF6D7BB79FB}" type="slidenum">
              <a:rPr lang="en-US" smtClean="0"/>
              <a:pPr/>
              <a:t>19</a:t>
            </a:fld>
            <a:endParaRPr lang="en-US" dirty="0"/>
          </a:p>
        </p:txBody>
      </p:sp>
    </p:spTree>
    <p:extLst>
      <p:ext uri="{BB962C8B-B14F-4D97-AF65-F5344CB8AC3E}">
        <p14:creationId xmlns:p14="http://schemas.microsoft.com/office/powerpoint/2010/main" val="26499461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A2D21D1-52E2-420B-B491-CFF6D7BB79FB}" type="slidenum">
              <a:rPr lang="en-US" smtClean="0"/>
              <a:pPr/>
              <a:t>20</a:t>
            </a:fld>
            <a:endParaRPr lang="en-US" dirty="0"/>
          </a:p>
        </p:txBody>
      </p:sp>
    </p:spTree>
    <p:extLst>
      <p:ext uri="{BB962C8B-B14F-4D97-AF65-F5344CB8AC3E}">
        <p14:creationId xmlns:p14="http://schemas.microsoft.com/office/powerpoint/2010/main" val="39277492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A2D21D1-52E2-420B-B491-CFF6D7BB79FB}" type="slidenum">
              <a:rPr lang="en-US" smtClean="0"/>
              <a:pPr/>
              <a:t>21</a:t>
            </a:fld>
            <a:endParaRPr lang="en-US" dirty="0"/>
          </a:p>
        </p:txBody>
      </p:sp>
    </p:spTree>
    <p:extLst>
      <p:ext uri="{BB962C8B-B14F-4D97-AF65-F5344CB8AC3E}">
        <p14:creationId xmlns:p14="http://schemas.microsoft.com/office/powerpoint/2010/main" val="29702408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A2D21D1-52E2-420B-B491-CFF6D7BB79FB}" type="slidenum">
              <a:rPr lang="en-US" smtClean="0"/>
              <a:pPr/>
              <a:t>22</a:t>
            </a:fld>
            <a:endParaRPr lang="en-US" dirty="0"/>
          </a:p>
        </p:txBody>
      </p:sp>
    </p:spTree>
    <p:extLst>
      <p:ext uri="{BB962C8B-B14F-4D97-AF65-F5344CB8AC3E}">
        <p14:creationId xmlns:p14="http://schemas.microsoft.com/office/powerpoint/2010/main" val="6216889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A2D21D1-52E2-420B-B491-CFF6D7BB79FB}" type="slidenum">
              <a:rPr lang="en-US" smtClean="0"/>
              <a:pPr/>
              <a:t>2</a:t>
            </a:fld>
            <a:endParaRPr lang="en-US" dirty="0"/>
          </a:p>
        </p:txBody>
      </p:sp>
    </p:spTree>
    <p:extLst>
      <p:ext uri="{BB962C8B-B14F-4D97-AF65-F5344CB8AC3E}">
        <p14:creationId xmlns:p14="http://schemas.microsoft.com/office/powerpoint/2010/main" val="31253985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A2D21D1-52E2-420B-B491-CFF6D7BB79FB}" type="slidenum">
              <a:rPr lang="en-US" smtClean="0"/>
              <a:pPr/>
              <a:t>3</a:t>
            </a:fld>
            <a:endParaRPr lang="en-US" dirty="0"/>
          </a:p>
        </p:txBody>
      </p:sp>
    </p:spTree>
    <p:extLst>
      <p:ext uri="{BB962C8B-B14F-4D97-AF65-F5344CB8AC3E}">
        <p14:creationId xmlns:p14="http://schemas.microsoft.com/office/powerpoint/2010/main" val="2462972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A2D21D1-52E2-420B-B491-CFF6D7BB79FB}" type="slidenum">
              <a:rPr lang="en-US" smtClean="0"/>
              <a:pPr/>
              <a:t>4</a:t>
            </a:fld>
            <a:endParaRPr lang="en-US" dirty="0"/>
          </a:p>
        </p:txBody>
      </p:sp>
    </p:spTree>
    <p:extLst>
      <p:ext uri="{BB962C8B-B14F-4D97-AF65-F5344CB8AC3E}">
        <p14:creationId xmlns:p14="http://schemas.microsoft.com/office/powerpoint/2010/main" val="13139359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A2D21D1-52E2-420B-B491-CFF6D7BB79FB}" type="slidenum">
              <a:rPr lang="en-US" smtClean="0"/>
              <a:pPr/>
              <a:t>7</a:t>
            </a:fld>
            <a:endParaRPr lang="en-US" dirty="0"/>
          </a:p>
        </p:txBody>
      </p:sp>
    </p:spTree>
    <p:extLst>
      <p:ext uri="{BB962C8B-B14F-4D97-AF65-F5344CB8AC3E}">
        <p14:creationId xmlns:p14="http://schemas.microsoft.com/office/powerpoint/2010/main" val="4919449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A2D21D1-52E2-420B-B491-CFF6D7BB79FB}" type="slidenum">
              <a:rPr lang="en-US" smtClean="0"/>
              <a:pPr/>
              <a:t>8</a:t>
            </a:fld>
            <a:endParaRPr lang="en-US" dirty="0"/>
          </a:p>
        </p:txBody>
      </p:sp>
    </p:spTree>
    <p:extLst>
      <p:ext uri="{BB962C8B-B14F-4D97-AF65-F5344CB8AC3E}">
        <p14:creationId xmlns:p14="http://schemas.microsoft.com/office/powerpoint/2010/main" val="8966861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A2D21D1-52E2-420B-B491-CFF6D7BB79FB}" type="slidenum">
              <a:rPr lang="en-US" smtClean="0"/>
              <a:pPr/>
              <a:t>9</a:t>
            </a:fld>
            <a:endParaRPr lang="en-US" dirty="0"/>
          </a:p>
        </p:txBody>
      </p:sp>
    </p:spTree>
    <p:extLst>
      <p:ext uri="{BB962C8B-B14F-4D97-AF65-F5344CB8AC3E}">
        <p14:creationId xmlns:p14="http://schemas.microsoft.com/office/powerpoint/2010/main" val="9844559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A2D21D1-52E2-420B-B491-CFF6D7BB79FB}" type="slidenum">
              <a:rPr lang="en-US" smtClean="0"/>
              <a:pPr/>
              <a:t>10</a:t>
            </a:fld>
            <a:endParaRPr lang="en-US" dirty="0"/>
          </a:p>
        </p:txBody>
      </p:sp>
    </p:spTree>
    <p:extLst>
      <p:ext uri="{BB962C8B-B14F-4D97-AF65-F5344CB8AC3E}">
        <p14:creationId xmlns:p14="http://schemas.microsoft.com/office/powerpoint/2010/main" val="23222222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A2D21D1-52E2-420B-B491-CFF6D7BB79FB}" type="slidenum">
              <a:rPr lang="en-US" smtClean="0"/>
              <a:pPr/>
              <a:t>11</a:t>
            </a:fld>
            <a:endParaRPr lang="en-US" dirty="0"/>
          </a:p>
        </p:txBody>
      </p:sp>
    </p:spTree>
    <p:extLst>
      <p:ext uri="{BB962C8B-B14F-4D97-AF65-F5344CB8AC3E}">
        <p14:creationId xmlns:p14="http://schemas.microsoft.com/office/powerpoint/2010/main" val="17403138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1B9077D5-AE5E-D44D-8DFA-FD7EEF60C6B3}"/>
              </a:ext>
            </a:extLst>
          </p:cNvPr>
          <p:cNvSpPr>
            <a:spLocks noGrp="1"/>
          </p:cNvSpPr>
          <p:nvPr>
            <p:ph type="title"/>
          </p:nvPr>
        </p:nvSpPr>
        <p:spPr>
          <a:xfrm>
            <a:off x="420806" y="161417"/>
            <a:ext cx="10755913" cy="662782"/>
          </a:xfrm>
        </p:spPr>
        <p:txBody>
          <a:bodyPr/>
          <a:lstStyle/>
          <a:p>
            <a:r>
              <a:rPr lang="en-US"/>
              <a:t>Click to edit Master title style</a:t>
            </a:r>
          </a:p>
        </p:txBody>
      </p:sp>
      <p:sp>
        <p:nvSpPr>
          <p:cNvPr id="6" name="Slide Number Placeholder 5">
            <a:extLst>
              <a:ext uri="{FF2B5EF4-FFF2-40B4-BE49-F238E27FC236}">
                <a16:creationId xmlns:a16="http://schemas.microsoft.com/office/drawing/2014/main" id="{297C7943-F192-DA45-9ED7-F83BDE1D32C4}"/>
              </a:ext>
            </a:extLst>
          </p:cNvPr>
          <p:cNvSpPr>
            <a:spLocks noGrp="1"/>
          </p:cNvSpPr>
          <p:nvPr>
            <p:ph type="sldNum" sz="quarter" idx="4"/>
          </p:nvPr>
        </p:nvSpPr>
        <p:spPr>
          <a:xfrm>
            <a:off x="9321727" y="6332483"/>
            <a:ext cx="2742486" cy="365125"/>
          </a:xfrm>
          <a:prstGeom prst="rect">
            <a:avLst/>
          </a:prstGeom>
        </p:spPr>
        <p:txBody>
          <a:bodyPr vert="horz" lIns="91440" tIns="45720" rIns="91440" bIns="45720" rtlCol="0" anchor="ctr"/>
          <a:lstStyle>
            <a:lvl1pPr algn="r">
              <a:defRPr sz="1200">
                <a:solidFill>
                  <a:schemeClr val="tx1"/>
                </a:solidFill>
              </a:defRPr>
            </a:lvl1pPr>
          </a:lstStyle>
          <a:p>
            <a:fld id="{3DFB1783-7729-4B47-90BA-530FBB8BA88D}" type="slidenum">
              <a:rPr lang="en-US" smtClean="0"/>
              <a:pPr/>
              <a:t>‹#›</a:t>
            </a:fld>
            <a:endParaRPr lang="en-US" dirty="0"/>
          </a:p>
        </p:txBody>
      </p:sp>
    </p:spTree>
    <p:extLst>
      <p:ext uri="{BB962C8B-B14F-4D97-AF65-F5344CB8AC3E}">
        <p14:creationId xmlns:p14="http://schemas.microsoft.com/office/powerpoint/2010/main" val="39307370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442" y="1535113"/>
            <a:ext cx="5385514" cy="639762"/>
          </a:xfrm>
          <a:prstGeom prst="rect">
            <a:avLst/>
          </a:prstGeom>
        </p:spPr>
        <p:txBody>
          <a:bodyPr anchor="b"/>
          <a:lstStyle>
            <a:lvl1pPr marL="0" indent="0">
              <a:buNone/>
              <a:defRPr sz="1799" b="1"/>
            </a:lvl1pPr>
            <a:lvl2pPr marL="342789" indent="0">
              <a:buNone/>
              <a:defRPr sz="1500" b="1"/>
            </a:lvl2pPr>
            <a:lvl3pPr marL="685577" indent="0">
              <a:buNone/>
              <a:defRPr sz="1350" b="1"/>
            </a:lvl3pPr>
            <a:lvl4pPr marL="1028366" indent="0">
              <a:buNone/>
              <a:defRPr sz="1200" b="1"/>
            </a:lvl4pPr>
            <a:lvl5pPr marL="1371155" indent="0">
              <a:buNone/>
              <a:defRPr sz="1200" b="1"/>
            </a:lvl5pPr>
            <a:lvl6pPr marL="1713943" indent="0">
              <a:buNone/>
              <a:defRPr sz="1200" b="1"/>
            </a:lvl6pPr>
            <a:lvl7pPr marL="2056731" indent="0">
              <a:buNone/>
              <a:defRPr sz="1200" b="1"/>
            </a:lvl7pPr>
            <a:lvl8pPr marL="2399520" indent="0">
              <a:buNone/>
              <a:defRPr sz="1200" b="1"/>
            </a:lvl8pPr>
            <a:lvl9pPr marL="2742309" indent="0">
              <a:buNone/>
              <a:defRPr sz="1200" b="1"/>
            </a:lvl9pPr>
          </a:lstStyle>
          <a:p>
            <a:pPr lvl="0"/>
            <a:r>
              <a:rPr lang="en-US"/>
              <a:t>Click to edit Master text styles</a:t>
            </a:r>
          </a:p>
        </p:txBody>
      </p:sp>
      <p:sp>
        <p:nvSpPr>
          <p:cNvPr id="4" name="Content Placeholder 3"/>
          <p:cNvSpPr>
            <a:spLocks noGrp="1"/>
          </p:cNvSpPr>
          <p:nvPr>
            <p:ph sz="half" idx="2" hasCustomPrompt="1"/>
          </p:nvPr>
        </p:nvSpPr>
        <p:spPr>
          <a:xfrm>
            <a:off x="609442" y="2174875"/>
            <a:ext cx="5385514" cy="3951288"/>
          </a:xfrm>
          <a:prstGeom prst="rect">
            <a:avLst/>
          </a:prstGeom>
        </p:spPr>
        <p:txBody>
          <a:bodyPr/>
          <a:lstStyle>
            <a:lvl1pPr marL="228531" marR="0" indent="-228531" algn="l" defTabSz="457063" rtl="0" eaLnBrk="1" fontAlgn="auto" latinLnBrk="0" hangingPunct="1">
              <a:lnSpc>
                <a:spcPct val="90000"/>
              </a:lnSpc>
              <a:spcBef>
                <a:spcPts val="1000"/>
              </a:spcBef>
              <a:spcAft>
                <a:spcPts val="0"/>
              </a:spcAft>
              <a:buClr>
                <a:srgbClr val="0D60A7"/>
              </a:buClr>
              <a:buSzPct val="80000"/>
              <a:buFont typeface="Wingdings" pitchFamily="2" charset="2"/>
              <a:buChar char="v"/>
              <a:tabLst/>
              <a:defRPr sz="1799"/>
            </a:lvl1pPr>
            <a:lvl2pPr marL="685594" marR="0" indent="-228531" algn="l" defTabSz="457063" rtl="0" eaLnBrk="1" fontAlgn="auto" latinLnBrk="0" hangingPunct="1">
              <a:lnSpc>
                <a:spcPct val="90000"/>
              </a:lnSpc>
              <a:spcBef>
                <a:spcPts val="1000"/>
              </a:spcBef>
              <a:spcAft>
                <a:spcPts val="0"/>
              </a:spcAft>
              <a:buClr>
                <a:srgbClr val="ED7D31"/>
              </a:buClr>
              <a:buSzPct val="80000"/>
              <a:buFont typeface="Wingdings" panose="05000000000000000000" pitchFamily="2" charset="2"/>
              <a:buChar char="§"/>
              <a:tabLst/>
              <a:defRPr sz="1500"/>
            </a:lvl2pPr>
            <a:lvl3pPr marL="1142657" marR="0" indent="-228531" algn="l" defTabSz="457063" rtl="0" eaLnBrk="1" fontAlgn="auto" latinLnBrk="0" hangingPunct="1">
              <a:lnSpc>
                <a:spcPct val="90000"/>
              </a:lnSpc>
              <a:spcBef>
                <a:spcPts val="1000"/>
              </a:spcBef>
              <a:spcAft>
                <a:spcPts val="0"/>
              </a:spcAft>
              <a:buClr>
                <a:srgbClr val="ED7D31"/>
              </a:buClr>
              <a:buSzPct val="80000"/>
              <a:buFont typeface="Wingdings" panose="05000000000000000000" pitchFamily="2" charset="2"/>
              <a:buChar char="§"/>
              <a:tabLst/>
              <a:defRPr sz="1350"/>
            </a:lvl3pPr>
            <a:lvl4pPr marL="1599720" marR="0" indent="-228531" algn="l" defTabSz="457063" rtl="0" eaLnBrk="1" fontAlgn="auto" latinLnBrk="0" hangingPunct="1">
              <a:lnSpc>
                <a:spcPct val="90000"/>
              </a:lnSpc>
              <a:spcBef>
                <a:spcPts val="1000"/>
              </a:spcBef>
              <a:spcAft>
                <a:spcPts val="0"/>
              </a:spcAft>
              <a:buClr>
                <a:srgbClr val="ED7D31"/>
              </a:buClr>
              <a:buSzPct val="80000"/>
              <a:buFont typeface="Arial" panose="020B0604020202020204" pitchFamily="34" charset="0"/>
              <a:buChar char="•"/>
              <a:tabLst/>
              <a:defRPr sz="1200"/>
            </a:lvl4pPr>
            <a:lvl5pPr>
              <a:defRPr sz="1200"/>
            </a:lvl5pPr>
            <a:lvl6pPr>
              <a:defRPr sz="1200"/>
            </a:lvl6pPr>
            <a:lvl7pPr>
              <a:defRPr sz="1200"/>
            </a:lvl7pPr>
            <a:lvl8pPr>
              <a:defRPr sz="1200"/>
            </a:lvl8pPr>
            <a:lvl9pPr>
              <a:defRPr sz="1200"/>
            </a:lvl9pPr>
          </a:lstStyle>
          <a:p>
            <a:pPr marL="228531" marR="0" lvl="0" indent="-228531" algn="l" defTabSz="457063" rtl="0" eaLnBrk="1" fontAlgn="auto" latinLnBrk="0" hangingPunct="1">
              <a:lnSpc>
                <a:spcPct val="90000"/>
              </a:lnSpc>
              <a:spcBef>
                <a:spcPts val="1000"/>
              </a:spcBef>
              <a:spcAft>
                <a:spcPts val="0"/>
              </a:spcAft>
              <a:buClr>
                <a:srgbClr val="ED7D31"/>
              </a:buClr>
              <a:buSzPct val="80000"/>
              <a:buFont typeface="Wingdings 3" charset="2"/>
              <a:buChar char=""/>
              <a:tabLst/>
              <a:defRPr/>
            </a:pPr>
            <a:r>
              <a:rPr kumimoji="0" lang="en-US" sz="1799" b="0" i="0" u="none" strike="noStrike" kern="1200" cap="none" spc="0" normalizeH="0" baseline="0" noProof="0" dirty="0">
                <a:ln>
                  <a:noFill/>
                </a:ln>
                <a:solidFill>
                  <a:prstClr val="black">
                    <a:lumMod val="50000"/>
                    <a:lumOff val="50000"/>
                  </a:prstClr>
                </a:solidFill>
                <a:effectLst/>
                <a:uLnTx/>
                <a:uFillTx/>
                <a:latin typeface="Calibri" panose="020F0502020204030204"/>
                <a:ea typeface="+mn-ea"/>
                <a:cs typeface="+mn-cs"/>
              </a:rPr>
              <a:t>Edit Master text styles</a:t>
            </a:r>
          </a:p>
          <a:p>
            <a:pPr marL="685594" marR="0" lvl="1" indent="-228531" algn="l" defTabSz="457063" rtl="0" eaLnBrk="1" fontAlgn="auto" latinLnBrk="0" hangingPunct="1">
              <a:lnSpc>
                <a:spcPct val="90000"/>
              </a:lnSpc>
              <a:spcBef>
                <a:spcPts val="1000"/>
              </a:spcBef>
              <a:spcAft>
                <a:spcPts val="0"/>
              </a:spcAft>
              <a:buClr>
                <a:srgbClr val="ED7D31"/>
              </a:buClr>
              <a:buSzPct val="80000"/>
              <a:buFont typeface="Wingdings" panose="05000000000000000000" pitchFamily="2" charset="2"/>
              <a:buChar char="§"/>
              <a:tabLst/>
              <a:defRPr/>
            </a:pPr>
            <a:r>
              <a:rPr kumimoji="0" lang="en-US" sz="1600" b="0" i="0" u="none" strike="noStrike" kern="1200" cap="none" spc="0" normalizeH="0" baseline="0" noProof="0" dirty="0">
                <a:ln>
                  <a:noFill/>
                </a:ln>
                <a:solidFill>
                  <a:prstClr val="black">
                    <a:lumMod val="50000"/>
                    <a:lumOff val="50000"/>
                  </a:prstClr>
                </a:solidFill>
                <a:effectLst/>
                <a:uLnTx/>
                <a:uFillTx/>
                <a:latin typeface="Calibri" panose="020F0502020204030204"/>
                <a:ea typeface="+mn-ea"/>
                <a:cs typeface="+mn-cs"/>
              </a:rPr>
              <a:t>Second level</a:t>
            </a:r>
          </a:p>
          <a:p>
            <a:pPr marL="1142657" marR="0" lvl="2" indent="-228531" algn="l" defTabSz="457063" rtl="0" eaLnBrk="1" fontAlgn="auto" latinLnBrk="0" hangingPunct="1">
              <a:lnSpc>
                <a:spcPct val="90000"/>
              </a:lnSpc>
              <a:spcBef>
                <a:spcPts val="1000"/>
              </a:spcBef>
              <a:spcAft>
                <a:spcPts val="0"/>
              </a:spcAft>
              <a:buClr>
                <a:srgbClr val="ED7D31"/>
              </a:buClr>
              <a:buSzPct val="80000"/>
              <a:buFont typeface="Wingdings" panose="05000000000000000000" pitchFamily="2" charset="2"/>
              <a:buChar char="§"/>
              <a:tabLst/>
              <a:defRPr/>
            </a:pPr>
            <a:r>
              <a:rPr kumimoji="0" lang="en-US" sz="1400" b="0" i="0" u="none" strike="noStrike" kern="1200" cap="none" spc="0" normalizeH="0" baseline="0" noProof="0" dirty="0">
                <a:ln>
                  <a:noFill/>
                </a:ln>
                <a:solidFill>
                  <a:prstClr val="black">
                    <a:lumMod val="50000"/>
                    <a:lumOff val="50000"/>
                  </a:prstClr>
                </a:solidFill>
                <a:effectLst/>
                <a:uLnTx/>
                <a:uFillTx/>
                <a:latin typeface="Calibri" panose="020F0502020204030204"/>
                <a:ea typeface="+mn-ea"/>
                <a:cs typeface="+mn-cs"/>
              </a:rPr>
              <a:t>Third level</a:t>
            </a:r>
          </a:p>
          <a:p>
            <a:pPr marL="1599720" marR="0" lvl="3" indent="-228531" algn="l" defTabSz="457063" rtl="0" eaLnBrk="1" fontAlgn="auto" latinLnBrk="0" hangingPunct="1">
              <a:lnSpc>
                <a:spcPct val="90000"/>
              </a:lnSpc>
              <a:spcBef>
                <a:spcPts val="1000"/>
              </a:spcBef>
              <a:spcAft>
                <a:spcPts val="0"/>
              </a:spcAft>
              <a:buClr>
                <a:srgbClr val="ED7D31"/>
              </a:buClr>
              <a:buSzPct val="80000"/>
              <a:buFont typeface="Arial" panose="020B0604020202020204" pitchFamily="34" charset="0"/>
              <a:buChar char="•"/>
              <a:tabLst/>
              <a:defRPr/>
            </a:pPr>
            <a:r>
              <a:rPr kumimoji="0" lang="en-US" sz="1200" b="0" i="0" u="none" strike="noStrike" kern="1200" cap="none" spc="0" normalizeH="0" baseline="0" noProof="0" dirty="0">
                <a:ln>
                  <a:noFill/>
                </a:ln>
                <a:solidFill>
                  <a:prstClr val="black">
                    <a:lumMod val="50000"/>
                    <a:lumOff val="50000"/>
                  </a:prstClr>
                </a:solidFill>
                <a:effectLst/>
                <a:uLnTx/>
                <a:uFillTx/>
                <a:latin typeface="Calibri" panose="020F0502020204030204"/>
                <a:ea typeface="+mn-ea"/>
                <a:cs typeface="+mn-cs"/>
              </a:rPr>
              <a:t>Fourth level</a:t>
            </a:r>
          </a:p>
        </p:txBody>
      </p:sp>
      <p:sp>
        <p:nvSpPr>
          <p:cNvPr id="5" name="Text Placeholder 4"/>
          <p:cNvSpPr>
            <a:spLocks noGrp="1"/>
          </p:cNvSpPr>
          <p:nvPr>
            <p:ph type="body" sz="quarter" idx="3"/>
          </p:nvPr>
        </p:nvSpPr>
        <p:spPr>
          <a:xfrm>
            <a:off x="6191759" y="1535113"/>
            <a:ext cx="5387630" cy="639762"/>
          </a:xfrm>
          <a:prstGeom prst="rect">
            <a:avLst/>
          </a:prstGeom>
        </p:spPr>
        <p:txBody>
          <a:bodyPr anchor="b"/>
          <a:lstStyle>
            <a:lvl1pPr marL="0" indent="0">
              <a:buNone/>
              <a:defRPr sz="1799" b="1"/>
            </a:lvl1pPr>
            <a:lvl2pPr marL="342789" indent="0">
              <a:buNone/>
              <a:defRPr sz="1500" b="1"/>
            </a:lvl2pPr>
            <a:lvl3pPr marL="685577" indent="0">
              <a:buNone/>
              <a:defRPr sz="1350" b="1"/>
            </a:lvl3pPr>
            <a:lvl4pPr marL="1028366" indent="0">
              <a:buNone/>
              <a:defRPr sz="1200" b="1"/>
            </a:lvl4pPr>
            <a:lvl5pPr marL="1371155" indent="0">
              <a:buNone/>
              <a:defRPr sz="1200" b="1"/>
            </a:lvl5pPr>
            <a:lvl6pPr marL="1713943" indent="0">
              <a:buNone/>
              <a:defRPr sz="1200" b="1"/>
            </a:lvl6pPr>
            <a:lvl7pPr marL="2056731" indent="0">
              <a:buNone/>
              <a:defRPr sz="1200" b="1"/>
            </a:lvl7pPr>
            <a:lvl8pPr marL="2399520" indent="0">
              <a:buNone/>
              <a:defRPr sz="1200" b="1"/>
            </a:lvl8pPr>
            <a:lvl9pPr marL="2742309" indent="0">
              <a:buNone/>
              <a:defRPr sz="1200" b="1"/>
            </a:lvl9pPr>
          </a:lstStyle>
          <a:p>
            <a:pPr lvl="0"/>
            <a:r>
              <a:rPr lang="en-US"/>
              <a:t>Click to edit Master text styles</a:t>
            </a:r>
          </a:p>
        </p:txBody>
      </p:sp>
      <p:sp>
        <p:nvSpPr>
          <p:cNvPr id="6" name="Content Placeholder 5"/>
          <p:cNvSpPr>
            <a:spLocks noGrp="1"/>
          </p:cNvSpPr>
          <p:nvPr>
            <p:ph sz="quarter" idx="4" hasCustomPrompt="1"/>
          </p:nvPr>
        </p:nvSpPr>
        <p:spPr>
          <a:xfrm>
            <a:off x="6191759" y="2174875"/>
            <a:ext cx="5387630" cy="3951288"/>
          </a:xfrm>
          <a:prstGeom prst="rect">
            <a:avLst/>
          </a:prstGeom>
        </p:spPr>
        <p:txBody>
          <a:bodyPr/>
          <a:lstStyle>
            <a:lvl1pPr marL="228531" marR="0" indent="-228531" algn="l" defTabSz="457063" rtl="0" eaLnBrk="1" fontAlgn="auto" latinLnBrk="0" hangingPunct="1">
              <a:lnSpc>
                <a:spcPct val="90000"/>
              </a:lnSpc>
              <a:spcBef>
                <a:spcPts val="1000"/>
              </a:spcBef>
              <a:spcAft>
                <a:spcPts val="0"/>
              </a:spcAft>
              <a:buClr>
                <a:srgbClr val="3081AC"/>
              </a:buClr>
              <a:buSzPct val="80000"/>
              <a:buFont typeface="Wingdings" pitchFamily="2" charset="2"/>
              <a:buChar char="v"/>
              <a:tabLst/>
              <a:defRPr sz="1799"/>
            </a:lvl1pPr>
            <a:lvl2pPr marL="685594" marR="0" indent="-228531" algn="l" defTabSz="457063" rtl="0" eaLnBrk="1" fontAlgn="auto" latinLnBrk="0" hangingPunct="1">
              <a:lnSpc>
                <a:spcPct val="90000"/>
              </a:lnSpc>
              <a:spcBef>
                <a:spcPts val="1000"/>
              </a:spcBef>
              <a:spcAft>
                <a:spcPts val="0"/>
              </a:spcAft>
              <a:buClr>
                <a:srgbClr val="ED7D31"/>
              </a:buClr>
              <a:buSzPct val="80000"/>
              <a:buFont typeface="Wingdings" panose="05000000000000000000" pitchFamily="2" charset="2"/>
              <a:buChar char="§"/>
              <a:tabLst/>
              <a:defRPr sz="1500"/>
            </a:lvl2pPr>
            <a:lvl3pPr marL="1142657" marR="0" indent="-228531" algn="l" defTabSz="457063" rtl="0" eaLnBrk="1" fontAlgn="auto" latinLnBrk="0" hangingPunct="1">
              <a:lnSpc>
                <a:spcPct val="90000"/>
              </a:lnSpc>
              <a:spcBef>
                <a:spcPts val="1000"/>
              </a:spcBef>
              <a:spcAft>
                <a:spcPts val="0"/>
              </a:spcAft>
              <a:buClr>
                <a:srgbClr val="ED7D31"/>
              </a:buClr>
              <a:buSzPct val="80000"/>
              <a:buFont typeface="Wingdings" panose="05000000000000000000" pitchFamily="2" charset="2"/>
              <a:buChar char="§"/>
              <a:tabLst/>
              <a:defRPr sz="1350"/>
            </a:lvl3pPr>
            <a:lvl4pPr marL="1599720" marR="0" indent="-228531" algn="l" defTabSz="457063" rtl="0" eaLnBrk="1" fontAlgn="auto" latinLnBrk="0" hangingPunct="1">
              <a:lnSpc>
                <a:spcPct val="90000"/>
              </a:lnSpc>
              <a:spcBef>
                <a:spcPts val="1000"/>
              </a:spcBef>
              <a:spcAft>
                <a:spcPts val="0"/>
              </a:spcAft>
              <a:buClr>
                <a:srgbClr val="ED7D31"/>
              </a:buClr>
              <a:buSzPct val="80000"/>
              <a:buFont typeface="Arial" panose="020B0604020202020204" pitchFamily="34" charset="0"/>
              <a:buChar char="•"/>
              <a:tabLst/>
              <a:defRPr sz="1200"/>
            </a:lvl4pPr>
            <a:lvl5pPr>
              <a:defRPr sz="1200"/>
            </a:lvl5pPr>
            <a:lvl6pPr>
              <a:defRPr sz="1200"/>
            </a:lvl6pPr>
            <a:lvl7pPr>
              <a:defRPr sz="1200"/>
            </a:lvl7pPr>
            <a:lvl8pPr>
              <a:defRPr sz="1200"/>
            </a:lvl8pPr>
            <a:lvl9pPr>
              <a:defRPr sz="1200"/>
            </a:lvl9pPr>
          </a:lstStyle>
          <a:p>
            <a:pPr marL="228531" marR="0" lvl="0" indent="-228531" algn="l" defTabSz="457063" rtl="0" eaLnBrk="1" fontAlgn="auto" latinLnBrk="0" hangingPunct="1">
              <a:lnSpc>
                <a:spcPct val="90000"/>
              </a:lnSpc>
              <a:spcBef>
                <a:spcPts val="1000"/>
              </a:spcBef>
              <a:spcAft>
                <a:spcPts val="0"/>
              </a:spcAft>
              <a:buClr>
                <a:srgbClr val="ED7D31"/>
              </a:buClr>
              <a:buSzPct val="80000"/>
              <a:buFont typeface="Wingdings 3" charset="2"/>
              <a:buChar char=""/>
              <a:tabLst/>
              <a:defRPr/>
            </a:pPr>
            <a:r>
              <a:rPr kumimoji="0" lang="en-US" sz="1799" b="0" i="0" u="none" strike="noStrike" kern="1200" cap="none" spc="0" normalizeH="0" baseline="0" noProof="0" dirty="0">
                <a:ln>
                  <a:noFill/>
                </a:ln>
                <a:solidFill>
                  <a:prstClr val="black">
                    <a:lumMod val="50000"/>
                    <a:lumOff val="50000"/>
                  </a:prstClr>
                </a:solidFill>
                <a:effectLst/>
                <a:uLnTx/>
                <a:uFillTx/>
                <a:latin typeface="Calibri" panose="020F0502020204030204"/>
                <a:ea typeface="+mn-ea"/>
                <a:cs typeface="+mn-cs"/>
              </a:rPr>
              <a:t>Edit Master text styles</a:t>
            </a:r>
          </a:p>
          <a:p>
            <a:pPr marL="685594" marR="0" lvl="1" indent="-228531" algn="l" defTabSz="457063" rtl="0" eaLnBrk="1" fontAlgn="auto" latinLnBrk="0" hangingPunct="1">
              <a:lnSpc>
                <a:spcPct val="90000"/>
              </a:lnSpc>
              <a:spcBef>
                <a:spcPts val="1000"/>
              </a:spcBef>
              <a:spcAft>
                <a:spcPts val="0"/>
              </a:spcAft>
              <a:buClr>
                <a:srgbClr val="ED7D31"/>
              </a:buClr>
              <a:buSzPct val="80000"/>
              <a:buFont typeface="Wingdings" panose="05000000000000000000" pitchFamily="2" charset="2"/>
              <a:buChar char="§"/>
              <a:tabLst/>
              <a:defRPr/>
            </a:pPr>
            <a:r>
              <a:rPr kumimoji="0" lang="en-US" sz="1600" b="0" i="0" u="none" strike="noStrike" kern="1200" cap="none" spc="0" normalizeH="0" baseline="0" noProof="0" dirty="0">
                <a:ln>
                  <a:noFill/>
                </a:ln>
                <a:solidFill>
                  <a:prstClr val="black">
                    <a:lumMod val="50000"/>
                    <a:lumOff val="50000"/>
                  </a:prstClr>
                </a:solidFill>
                <a:effectLst/>
                <a:uLnTx/>
                <a:uFillTx/>
                <a:latin typeface="Calibri" panose="020F0502020204030204"/>
                <a:ea typeface="+mn-ea"/>
                <a:cs typeface="+mn-cs"/>
              </a:rPr>
              <a:t>Second level</a:t>
            </a:r>
          </a:p>
          <a:p>
            <a:pPr marL="1142657" marR="0" lvl="2" indent="-228531" algn="l" defTabSz="457063" rtl="0" eaLnBrk="1" fontAlgn="auto" latinLnBrk="0" hangingPunct="1">
              <a:lnSpc>
                <a:spcPct val="90000"/>
              </a:lnSpc>
              <a:spcBef>
                <a:spcPts val="1000"/>
              </a:spcBef>
              <a:spcAft>
                <a:spcPts val="0"/>
              </a:spcAft>
              <a:buClr>
                <a:srgbClr val="ED7D31"/>
              </a:buClr>
              <a:buSzPct val="80000"/>
              <a:buFont typeface="Wingdings" panose="05000000000000000000" pitchFamily="2" charset="2"/>
              <a:buChar char="§"/>
              <a:tabLst/>
              <a:defRPr/>
            </a:pPr>
            <a:r>
              <a:rPr kumimoji="0" lang="en-US" sz="1400" b="0" i="0" u="none" strike="noStrike" kern="1200" cap="none" spc="0" normalizeH="0" baseline="0" noProof="0" dirty="0">
                <a:ln>
                  <a:noFill/>
                </a:ln>
                <a:solidFill>
                  <a:prstClr val="black">
                    <a:lumMod val="50000"/>
                    <a:lumOff val="50000"/>
                  </a:prstClr>
                </a:solidFill>
                <a:effectLst/>
                <a:uLnTx/>
                <a:uFillTx/>
                <a:latin typeface="Calibri" panose="020F0502020204030204"/>
                <a:ea typeface="+mn-ea"/>
                <a:cs typeface="+mn-cs"/>
              </a:rPr>
              <a:t>Third level</a:t>
            </a:r>
          </a:p>
          <a:p>
            <a:pPr marL="1599720" marR="0" lvl="3" indent="-228531" algn="l" defTabSz="457063" rtl="0" eaLnBrk="1" fontAlgn="auto" latinLnBrk="0" hangingPunct="1">
              <a:lnSpc>
                <a:spcPct val="90000"/>
              </a:lnSpc>
              <a:spcBef>
                <a:spcPts val="1000"/>
              </a:spcBef>
              <a:spcAft>
                <a:spcPts val="0"/>
              </a:spcAft>
              <a:buClr>
                <a:srgbClr val="ED7D31"/>
              </a:buClr>
              <a:buSzPct val="80000"/>
              <a:buFont typeface="Arial" panose="020B0604020202020204" pitchFamily="34" charset="0"/>
              <a:buChar char="•"/>
              <a:tabLst/>
              <a:defRPr/>
            </a:pPr>
            <a:r>
              <a:rPr kumimoji="0" lang="en-US" sz="1200" b="0" i="0" u="none" strike="noStrike" kern="1200" cap="none" spc="0" normalizeH="0" baseline="0" noProof="0" dirty="0">
                <a:ln>
                  <a:noFill/>
                </a:ln>
                <a:solidFill>
                  <a:prstClr val="black">
                    <a:lumMod val="50000"/>
                    <a:lumOff val="50000"/>
                  </a:prstClr>
                </a:solidFill>
                <a:effectLst/>
                <a:uLnTx/>
                <a:uFillTx/>
                <a:latin typeface="Calibri" panose="020F0502020204030204"/>
                <a:ea typeface="+mn-ea"/>
                <a:cs typeface="+mn-cs"/>
              </a:rPr>
              <a:t>Fourth level</a:t>
            </a:r>
          </a:p>
        </p:txBody>
      </p:sp>
      <p:sp>
        <p:nvSpPr>
          <p:cNvPr id="8" name="Title 1">
            <a:extLst>
              <a:ext uri="{FF2B5EF4-FFF2-40B4-BE49-F238E27FC236}">
                <a16:creationId xmlns:a16="http://schemas.microsoft.com/office/drawing/2014/main" id="{1B9077D5-AE5E-D44D-8DFA-FD7EEF60C6B3}"/>
              </a:ext>
            </a:extLst>
          </p:cNvPr>
          <p:cNvSpPr>
            <a:spLocks noGrp="1"/>
          </p:cNvSpPr>
          <p:nvPr>
            <p:ph type="title"/>
          </p:nvPr>
        </p:nvSpPr>
        <p:spPr>
          <a:xfrm>
            <a:off x="420806" y="161417"/>
            <a:ext cx="10755913" cy="662782"/>
          </a:xfrm>
        </p:spPr>
        <p:txBody>
          <a:bodyPr/>
          <a:lstStyle/>
          <a:p>
            <a:r>
              <a:rPr lang="en-US"/>
              <a:t>Click to edit Master title style</a:t>
            </a:r>
          </a:p>
        </p:txBody>
      </p:sp>
      <p:sp>
        <p:nvSpPr>
          <p:cNvPr id="10" name="Slide Number Placeholder 5">
            <a:extLst>
              <a:ext uri="{FF2B5EF4-FFF2-40B4-BE49-F238E27FC236}">
                <a16:creationId xmlns:a16="http://schemas.microsoft.com/office/drawing/2014/main" id="{297C7943-F192-DA45-9ED7-F83BDE1D32C4}"/>
              </a:ext>
            </a:extLst>
          </p:cNvPr>
          <p:cNvSpPr>
            <a:spLocks noGrp="1"/>
          </p:cNvSpPr>
          <p:nvPr>
            <p:ph type="sldNum" sz="quarter" idx="10"/>
          </p:nvPr>
        </p:nvSpPr>
        <p:spPr>
          <a:xfrm>
            <a:off x="9321727" y="6332483"/>
            <a:ext cx="2742486" cy="365125"/>
          </a:xfrm>
          <a:prstGeom prst="rect">
            <a:avLst/>
          </a:prstGeom>
        </p:spPr>
        <p:txBody>
          <a:bodyPr vert="horz" lIns="91440" tIns="45720" rIns="91440" bIns="45720" rtlCol="0" anchor="ctr"/>
          <a:lstStyle>
            <a:lvl1pPr algn="r">
              <a:defRPr sz="1200">
                <a:solidFill>
                  <a:schemeClr val="tx1"/>
                </a:solidFill>
              </a:defRPr>
            </a:lvl1pPr>
          </a:lstStyle>
          <a:p>
            <a:fld id="{3DFB1783-7729-4B47-90BA-530FBB8BA88D}" type="slidenum">
              <a:rPr lang="en-US" smtClean="0"/>
              <a:pPr/>
              <a:t>‹#›</a:t>
            </a:fld>
            <a:endParaRPr lang="en-US" dirty="0"/>
          </a:p>
        </p:txBody>
      </p:sp>
    </p:spTree>
    <p:extLst>
      <p:ext uri="{BB962C8B-B14F-4D97-AF65-F5344CB8AC3E}">
        <p14:creationId xmlns:p14="http://schemas.microsoft.com/office/powerpoint/2010/main" val="288653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9077D5-AE5E-D44D-8DFA-FD7EEF60C6B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C42CADA-45BB-7544-B917-601DACB59E89}"/>
              </a:ext>
            </a:extLst>
          </p:cNvPr>
          <p:cNvSpPr>
            <a:spLocks noGrp="1"/>
          </p:cNvSpPr>
          <p:nvPr>
            <p:ph idx="1" hasCustomPrompt="1"/>
          </p:nvPr>
        </p:nvSpPr>
        <p:spPr>
          <a:xfrm>
            <a:off x="420805" y="979717"/>
            <a:ext cx="10930040" cy="5040083"/>
          </a:xfrm>
          <a:prstGeom prst="rect">
            <a:avLst/>
          </a:prstGeom>
        </p:spPr>
        <p:txBody>
          <a:bodyPr/>
          <a:lstStyle>
            <a:lvl1pPr marL="228531" marR="0" indent="-228531" algn="l" defTabSz="457063" rtl="0" eaLnBrk="1" fontAlgn="auto" latinLnBrk="0" hangingPunct="1">
              <a:lnSpc>
                <a:spcPct val="90000"/>
              </a:lnSpc>
              <a:spcBef>
                <a:spcPts val="1000"/>
              </a:spcBef>
              <a:spcAft>
                <a:spcPts val="0"/>
              </a:spcAft>
              <a:buClr>
                <a:schemeClr val="accent1"/>
              </a:buClr>
              <a:buSzPct val="80000"/>
              <a:buFont typeface="Wingdings" pitchFamily="2" charset="2"/>
              <a:buChar char="v"/>
              <a:tabLst/>
              <a:defRPr/>
            </a:lvl1pPr>
            <a:lvl2pPr marL="685594" marR="0" indent="-228531" algn="l" defTabSz="457063" rtl="0" eaLnBrk="1" fontAlgn="auto" latinLnBrk="0" hangingPunct="1">
              <a:lnSpc>
                <a:spcPct val="90000"/>
              </a:lnSpc>
              <a:spcBef>
                <a:spcPts val="1000"/>
              </a:spcBef>
              <a:spcAft>
                <a:spcPts val="0"/>
              </a:spcAft>
              <a:buClr>
                <a:srgbClr val="ED7D31"/>
              </a:buClr>
              <a:buSzPct val="80000"/>
              <a:buFont typeface="Wingdings" panose="05000000000000000000" pitchFamily="2" charset="2"/>
              <a:buChar char="§"/>
              <a:tabLst/>
              <a:defRPr/>
            </a:lvl2pPr>
            <a:lvl3pPr marL="1142657" marR="0" indent="-228531" algn="l" defTabSz="457063" rtl="0" eaLnBrk="1" fontAlgn="auto" latinLnBrk="0" hangingPunct="1">
              <a:lnSpc>
                <a:spcPct val="90000"/>
              </a:lnSpc>
              <a:spcBef>
                <a:spcPts val="1000"/>
              </a:spcBef>
              <a:spcAft>
                <a:spcPts val="0"/>
              </a:spcAft>
              <a:buClr>
                <a:srgbClr val="ED7D31"/>
              </a:buClr>
              <a:buSzPct val="80000"/>
              <a:buFont typeface="Wingdings" panose="05000000000000000000" pitchFamily="2" charset="2"/>
              <a:buChar char="§"/>
              <a:tabLst/>
              <a:defRPr/>
            </a:lvl3pPr>
            <a:lvl4pPr marL="1599720" marR="0" indent="-228531" algn="l" defTabSz="457063" rtl="0" eaLnBrk="1" fontAlgn="auto" latinLnBrk="0" hangingPunct="1">
              <a:lnSpc>
                <a:spcPct val="90000"/>
              </a:lnSpc>
              <a:spcBef>
                <a:spcPts val="1000"/>
              </a:spcBef>
              <a:spcAft>
                <a:spcPts val="0"/>
              </a:spcAft>
              <a:buClr>
                <a:srgbClr val="ED7D31"/>
              </a:buClr>
              <a:buSzPct val="80000"/>
              <a:buFont typeface="Arial" panose="020B0604020202020204" pitchFamily="34" charset="0"/>
              <a:buChar char="•"/>
              <a:tabLst/>
              <a:defRPr/>
            </a:lvl4pPr>
          </a:lstStyle>
          <a:p>
            <a:pPr marL="228531" marR="0" lvl="0" indent="-228531" algn="l" defTabSz="457063" rtl="0" eaLnBrk="1" fontAlgn="auto" latinLnBrk="0" hangingPunct="1">
              <a:lnSpc>
                <a:spcPct val="90000"/>
              </a:lnSpc>
              <a:spcBef>
                <a:spcPts val="1000"/>
              </a:spcBef>
              <a:spcAft>
                <a:spcPts val="0"/>
              </a:spcAft>
              <a:buClr>
                <a:srgbClr val="ED7D31"/>
              </a:buClr>
              <a:buSzPct val="80000"/>
              <a:buFont typeface="Wingdings 3" charset="2"/>
              <a:buChar char=""/>
              <a:tabLst/>
              <a:defRPr/>
            </a:pPr>
            <a:r>
              <a:rPr kumimoji="0" lang="en-US" sz="1799" b="0" i="0" u="none" strike="noStrike" kern="1200" cap="none" spc="0" normalizeH="0" baseline="0" noProof="0" dirty="0">
                <a:ln>
                  <a:noFill/>
                </a:ln>
                <a:solidFill>
                  <a:prstClr val="black">
                    <a:lumMod val="50000"/>
                    <a:lumOff val="50000"/>
                  </a:prstClr>
                </a:solidFill>
                <a:effectLst/>
                <a:uLnTx/>
                <a:uFillTx/>
                <a:latin typeface="Calibri" panose="020F0502020204030204"/>
                <a:ea typeface="+mn-ea"/>
                <a:cs typeface="+mn-cs"/>
              </a:rPr>
              <a:t>Edit Master text styles</a:t>
            </a:r>
          </a:p>
          <a:p>
            <a:pPr marL="685594" marR="0" lvl="1" indent="-228531" algn="l" defTabSz="457063" rtl="0" eaLnBrk="1" fontAlgn="auto" latinLnBrk="0" hangingPunct="1">
              <a:lnSpc>
                <a:spcPct val="90000"/>
              </a:lnSpc>
              <a:spcBef>
                <a:spcPts val="1000"/>
              </a:spcBef>
              <a:spcAft>
                <a:spcPts val="0"/>
              </a:spcAft>
              <a:buClr>
                <a:srgbClr val="ED7D31"/>
              </a:buClr>
              <a:buSzPct val="80000"/>
              <a:buFont typeface="Wingdings" panose="05000000000000000000" pitchFamily="2" charset="2"/>
              <a:buChar char="§"/>
              <a:tabLst/>
              <a:defRPr/>
            </a:pPr>
            <a:r>
              <a:rPr kumimoji="0" lang="en-US" sz="1600" b="0" i="0" u="none" strike="noStrike" kern="1200" cap="none" spc="0" normalizeH="0" baseline="0" noProof="0" dirty="0">
                <a:ln>
                  <a:noFill/>
                </a:ln>
                <a:solidFill>
                  <a:prstClr val="black">
                    <a:lumMod val="50000"/>
                    <a:lumOff val="50000"/>
                  </a:prstClr>
                </a:solidFill>
                <a:effectLst/>
                <a:uLnTx/>
                <a:uFillTx/>
                <a:latin typeface="Calibri" panose="020F0502020204030204"/>
                <a:ea typeface="+mn-ea"/>
                <a:cs typeface="+mn-cs"/>
              </a:rPr>
              <a:t>Second level</a:t>
            </a:r>
          </a:p>
          <a:p>
            <a:pPr marL="1142657" marR="0" lvl="2" indent="-228531" algn="l" defTabSz="457063" rtl="0" eaLnBrk="1" fontAlgn="auto" latinLnBrk="0" hangingPunct="1">
              <a:lnSpc>
                <a:spcPct val="90000"/>
              </a:lnSpc>
              <a:spcBef>
                <a:spcPts val="1000"/>
              </a:spcBef>
              <a:spcAft>
                <a:spcPts val="0"/>
              </a:spcAft>
              <a:buClr>
                <a:srgbClr val="ED7D31"/>
              </a:buClr>
              <a:buSzPct val="80000"/>
              <a:buFont typeface="Wingdings" panose="05000000000000000000" pitchFamily="2" charset="2"/>
              <a:buChar char="§"/>
              <a:tabLst/>
              <a:defRPr/>
            </a:pPr>
            <a:r>
              <a:rPr kumimoji="0" lang="en-US" sz="1400" b="0" i="0" u="none" strike="noStrike" kern="1200" cap="none" spc="0" normalizeH="0" baseline="0" noProof="0" dirty="0">
                <a:ln>
                  <a:noFill/>
                </a:ln>
                <a:solidFill>
                  <a:prstClr val="black">
                    <a:lumMod val="50000"/>
                    <a:lumOff val="50000"/>
                  </a:prstClr>
                </a:solidFill>
                <a:effectLst/>
                <a:uLnTx/>
                <a:uFillTx/>
                <a:latin typeface="Calibri" panose="020F0502020204030204"/>
                <a:ea typeface="+mn-ea"/>
                <a:cs typeface="+mn-cs"/>
              </a:rPr>
              <a:t>Third level</a:t>
            </a:r>
          </a:p>
          <a:p>
            <a:pPr marL="1599720" marR="0" lvl="3" indent="-228531" algn="l" defTabSz="457063" rtl="0" eaLnBrk="1" fontAlgn="auto" latinLnBrk="0" hangingPunct="1">
              <a:lnSpc>
                <a:spcPct val="90000"/>
              </a:lnSpc>
              <a:spcBef>
                <a:spcPts val="1000"/>
              </a:spcBef>
              <a:spcAft>
                <a:spcPts val="0"/>
              </a:spcAft>
              <a:buClr>
                <a:srgbClr val="ED7D31"/>
              </a:buClr>
              <a:buSzPct val="80000"/>
              <a:buFont typeface="Arial" panose="020B0604020202020204" pitchFamily="34" charset="0"/>
              <a:buChar char="•"/>
              <a:tabLst/>
              <a:defRPr/>
            </a:pPr>
            <a:r>
              <a:rPr kumimoji="0" lang="en-US" sz="1200" b="0" i="0" u="none" strike="noStrike" kern="1200" cap="none" spc="0" normalizeH="0" baseline="0" noProof="0" dirty="0">
                <a:ln>
                  <a:noFill/>
                </a:ln>
                <a:solidFill>
                  <a:prstClr val="black">
                    <a:lumMod val="50000"/>
                    <a:lumOff val="50000"/>
                  </a:prstClr>
                </a:solidFill>
                <a:effectLst/>
                <a:uLnTx/>
                <a:uFillTx/>
                <a:latin typeface="Calibri" panose="020F0502020204030204"/>
                <a:ea typeface="+mn-ea"/>
                <a:cs typeface="+mn-cs"/>
              </a:rPr>
              <a:t>Fourth level</a:t>
            </a:r>
          </a:p>
        </p:txBody>
      </p:sp>
      <p:sp>
        <p:nvSpPr>
          <p:cNvPr id="8" name="TextBox 7">
            <a:extLst>
              <a:ext uri="{FF2B5EF4-FFF2-40B4-BE49-F238E27FC236}">
                <a16:creationId xmlns:a16="http://schemas.microsoft.com/office/drawing/2014/main" id="{9C93E0EC-B99E-624D-A503-0312FACE001D}"/>
              </a:ext>
            </a:extLst>
          </p:cNvPr>
          <p:cNvSpPr txBox="1"/>
          <p:nvPr/>
        </p:nvSpPr>
        <p:spPr>
          <a:xfrm>
            <a:off x="439725" y="1088020"/>
            <a:ext cx="184683" cy="369332"/>
          </a:xfrm>
          <a:prstGeom prst="rect">
            <a:avLst/>
          </a:prstGeom>
          <a:noFill/>
        </p:spPr>
        <p:txBody>
          <a:bodyPr wrap="none" rtlCol="0">
            <a:spAutoFit/>
          </a:bodyPr>
          <a:lstStyle/>
          <a:p>
            <a:endParaRPr lang="en-US" sz="1799" dirty="0">
              <a:solidFill>
                <a:prstClr val="black"/>
              </a:solidFill>
            </a:endParaRPr>
          </a:p>
        </p:txBody>
      </p:sp>
      <p:sp>
        <p:nvSpPr>
          <p:cNvPr id="9" name="TextBox 8">
            <a:extLst>
              <a:ext uri="{FF2B5EF4-FFF2-40B4-BE49-F238E27FC236}">
                <a16:creationId xmlns:a16="http://schemas.microsoft.com/office/drawing/2014/main" id="{38F28939-6B4F-0947-920F-4108FEAB53C1}"/>
              </a:ext>
            </a:extLst>
          </p:cNvPr>
          <p:cNvSpPr txBox="1"/>
          <p:nvPr/>
        </p:nvSpPr>
        <p:spPr>
          <a:xfrm>
            <a:off x="219864" y="1041722"/>
            <a:ext cx="184683" cy="369332"/>
          </a:xfrm>
          <a:prstGeom prst="rect">
            <a:avLst/>
          </a:prstGeom>
          <a:noFill/>
        </p:spPr>
        <p:txBody>
          <a:bodyPr wrap="none" rtlCol="0">
            <a:spAutoFit/>
          </a:bodyPr>
          <a:lstStyle/>
          <a:p>
            <a:endParaRPr lang="en-US" sz="1799" dirty="0">
              <a:solidFill>
                <a:prstClr val="black"/>
              </a:solidFill>
            </a:endParaRPr>
          </a:p>
        </p:txBody>
      </p:sp>
      <p:sp>
        <p:nvSpPr>
          <p:cNvPr id="10" name="Slide Number Placeholder 5">
            <a:extLst>
              <a:ext uri="{FF2B5EF4-FFF2-40B4-BE49-F238E27FC236}">
                <a16:creationId xmlns:a16="http://schemas.microsoft.com/office/drawing/2014/main" id="{297C7943-F192-DA45-9ED7-F83BDE1D32C4}"/>
              </a:ext>
            </a:extLst>
          </p:cNvPr>
          <p:cNvSpPr>
            <a:spLocks noGrp="1"/>
          </p:cNvSpPr>
          <p:nvPr>
            <p:ph type="sldNum" sz="quarter" idx="4"/>
          </p:nvPr>
        </p:nvSpPr>
        <p:spPr>
          <a:xfrm>
            <a:off x="9321727" y="6332483"/>
            <a:ext cx="2742486" cy="365125"/>
          </a:xfrm>
          <a:prstGeom prst="rect">
            <a:avLst/>
          </a:prstGeom>
        </p:spPr>
        <p:txBody>
          <a:bodyPr vert="horz" lIns="91440" tIns="45720" rIns="91440" bIns="45720" rtlCol="0" anchor="ctr"/>
          <a:lstStyle>
            <a:lvl1pPr algn="r">
              <a:defRPr sz="1200">
                <a:solidFill>
                  <a:schemeClr val="tx1"/>
                </a:solidFill>
              </a:defRPr>
            </a:lvl1pPr>
          </a:lstStyle>
          <a:p>
            <a:fld id="{3DFB1783-7729-4B47-90BA-530FBB8BA88D}" type="slidenum">
              <a:rPr lang="en-US" smtClean="0"/>
              <a:pPr/>
              <a:t>‹#›</a:t>
            </a:fld>
            <a:endParaRPr lang="en-US" dirty="0"/>
          </a:p>
        </p:txBody>
      </p:sp>
    </p:spTree>
    <p:extLst>
      <p:ext uri="{BB962C8B-B14F-4D97-AF65-F5344CB8AC3E}">
        <p14:creationId xmlns:p14="http://schemas.microsoft.com/office/powerpoint/2010/main" val="4280018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B9077D5-AE5E-D44D-8DFA-FD7EEF60C6B3}"/>
              </a:ext>
            </a:extLst>
          </p:cNvPr>
          <p:cNvSpPr>
            <a:spLocks noGrp="1"/>
          </p:cNvSpPr>
          <p:nvPr>
            <p:ph type="title"/>
          </p:nvPr>
        </p:nvSpPr>
        <p:spPr>
          <a:xfrm>
            <a:off x="420806" y="161417"/>
            <a:ext cx="10755913" cy="662782"/>
          </a:xfrm>
        </p:spPr>
        <p:txBody>
          <a:bodyPr/>
          <a:lstStyle/>
          <a:p>
            <a:r>
              <a:rPr lang="en-US"/>
              <a:t>Click to edit Master title style</a:t>
            </a:r>
          </a:p>
        </p:txBody>
      </p:sp>
      <p:sp>
        <p:nvSpPr>
          <p:cNvPr id="5" name="Slide Number Placeholder 5">
            <a:extLst>
              <a:ext uri="{FF2B5EF4-FFF2-40B4-BE49-F238E27FC236}">
                <a16:creationId xmlns:a16="http://schemas.microsoft.com/office/drawing/2014/main" id="{297C7943-F192-DA45-9ED7-F83BDE1D32C4}"/>
              </a:ext>
            </a:extLst>
          </p:cNvPr>
          <p:cNvSpPr>
            <a:spLocks noGrp="1"/>
          </p:cNvSpPr>
          <p:nvPr>
            <p:ph type="sldNum" sz="quarter" idx="4"/>
          </p:nvPr>
        </p:nvSpPr>
        <p:spPr>
          <a:xfrm>
            <a:off x="9321727" y="6332483"/>
            <a:ext cx="2742486" cy="365125"/>
          </a:xfrm>
          <a:prstGeom prst="rect">
            <a:avLst/>
          </a:prstGeom>
        </p:spPr>
        <p:txBody>
          <a:bodyPr vert="horz" lIns="91440" tIns="45720" rIns="91440" bIns="45720" rtlCol="0" anchor="ctr"/>
          <a:lstStyle>
            <a:lvl1pPr algn="r">
              <a:defRPr sz="1200">
                <a:solidFill>
                  <a:schemeClr val="tx1"/>
                </a:solidFill>
              </a:defRPr>
            </a:lvl1pPr>
          </a:lstStyle>
          <a:p>
            <a:fld id="{3DFB1783-7729-4B47-90BA-530FBB8BA88D}" type="slidenum">
              <a:rPr lang="en-US" smtClean="0"/>
              <a:pPr/>
              <a:t>‹#›</a:t>
            </a:fld>
            <a:endParaRPr lang="en-US" dirty="0"/>
          </a:p>
        </p:txBody>
      </p:sp>
    </p:spTree>
    <p:extLst>
      <p:ext uri="{BB962C8B-B14F-4D97-AF65-F5344CB8AC3E}">
        <p14:creationId xmlns:p14="http://schemas.microsoft.com/office/powerpoint/2010/main" val="186492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0FF3C-D84B-EC4E-B942-F02935E433D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994A7FF-3A95-EF4B-AC7F-445C22C89896}"/>
              </a:ext>
            </a:extLst>
          </p:cNvPr>
          <p:cNvSpPr>
            <a:spLocks noGrp="1"/>
          </p:cNvSpPr>
          <p:nvPr>
            <p:ph type="body" orient="vert" idx="1"/>
          </p:nvPr>
        </p:nvSpPr>
        <p:spPr>
          <a:xfrm>
            <a:off x="420805" y="979717"/>
            <a:ext cx="10930040" cy="5116283"/>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a:extLst>
              <a:ext uri="{FF2B5EF4-FFF2-40B4-BE49-F238E27FC236}">
                <a16:creationId xmlns:a16="http://schemas.microsoft.com/office/drawing/2014/main" id="{297C7943-F192-DA45-9ED7-F83BDE1D32C4}"/>
              </a:ext>
            </a:extLst>
          </p:cNvPr>
          <p:cNvSpPr>
            <a:spLocks noGrp="1"/>
          </p:cNvSpPr>
          <p:nvPr>
            <p:ph type="sldNum" sz="quarter" idx="4"/>
          </p:nvPr>
        </p:nvSpPr>
        <p:spPr>
          <a:xfrm>
            <a:off x="9321727" y="6332483"/>
            <a:ext cx="2742486" cy="365125"/>
          </a:xfrm>
          <a:prstGeom prst="rect">
            <a:avLst/>
          </a:prstGeom>
        </p:spPr>
        <p:txBody>
          <a:bodyPr vert="horz" lIns="91440" tIns="45720" rIns="91440" bIns="45720" rtlCol="0" anchor="ctr"/>
          <a:lstStyle>
            <a:lvl1pPr algn="r">
              <a:defRPr sz="1200">
                <a:solidFill>
                  <a:schemeClr val="tx1"/>
                </a:solidFill>
              </a:defRPr>
            </a:lvl1pPr>
          </a:lstStyle>
          <a:p>
            <a:fld id="{3DFB1783-7729-4B47-90BA-530FBB8BA88D}" type="slidenum">
              <a:rPr lang="en-US" smtClean="0"/>
              <a:pPr/>
              <a:t>‹#›</a:t>
            </a:fld>
            <a:endParaRPr lang="en-US" dirty="0"/>
          </a:p>
        </p:txBody>
      </p:sp>
    </p:spTree>
    <p:extLst>
      <p:ext uri="{BB962C8B-B14F-4D97-AF65-F5344CB8AC3E}">
        <p14:creationId xmlns:p14="http://schemas.microsoft.com/office/powerpoint/2010/main" val="4178538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772DECB-5EF7-5244-8B2C-1338C2001002}"/>
              </a:ext>
            </a:extLst>
          </p:cNvPr>
          <p:cNvSpPr>
            <a:spLocks noGrp="1"/>
          </p:cNvSpPr>
          <p:nvPr>
            <p:ph type="title"/>
          </p:nvPr>
        </p:nvSpPr>
        <p:spPr>
          <a:xfrm>
            <a:off x="420806" y="161417"/>
            <a:ext cx="10755913" cy="662782"/>
          </a:xfrm>
          <a:prstGeom prst="rect">
            <a:avLst/>
          </a:prstGeom>
          <a:gradFill flip="none" rotWithShape="1">
            <a:gsLst>
              <a:gs pos="0">
                <a:schemeClr val="accent5">
                  <a:lumMod val="50000"/>
                </a:schemeClr>
              </a:gs>
              <a:gs pos="48000">
                <a:srgbClr val="0D60A7"/>
              </a:gs>
              <a:gs pos="100000">
                <a:srgbClr val="00B0F0"/>
              </a:gs>
            </a:gsLst>
            <a:lin ang="16200000" scaled="1"/>
            <a:tileRect/>
          </a:gradFill>
        </p:spPr>
        <p:txBody>
          <a:bodyPr vert="horz" lIns="91440" tIns="45720" rIns="91440" bIns="45720" rtlCol="0" anchor="ctr">
            <a:normAutofit/>
          </a:bodyPr>
          <a:lstStyle/>
          <a:p>
            <a:r>
              <a:rPr lang="en-US" dirty="0"/>
              <a:t>Click to edit Master title style</a:t>
            </a:r>
          </a:p>
        </p:txBody>
      </p:sp>
      <p:sp>
        <p:nvSpPr>
          <p:cNvPr id="6" name="Slide Number Placeholder 5">
            <a:extLst>
              <a:ext uri="{FF2B5EF4-FFF2-40B4-BE49-F238E27FC236}">
                <a16:creationId xmlns:a16="http://schemas.microsoft.com/office/drawing/2014/main" id="{297C7943-F192-DA45-9ED7-F83BDE1D32C4}"/>
              </a:ext>
            </a:extLst>
          </p:cNvPr>
          <p:cNvSpPr>
            <a:spLocks noGrp="1"/>
          </p:cNvSpPr>
          <p:nvPr>
            <p:ph type="sldNum" sz="quarter" idx="4"/>
          </p:nvPr>
        </p:nvSpPr>
        <p:spPr>
          <a:xfrm>
            <a:off x="9321727" y="6332483"/>
            <a:ext cx="2742486" cy="365125"/>
          </a:xfrm>
          <a:prstGeom prst="rect">
            <a:avLst/>
          </a:prstGeom>
        </p:spPr>
        <p:txBody>
          <a:bodyPr vert="horz" lIns="91440" tIns="45720" rIns="91440" bIns="45720" rtlCol="0" anchor="ctr"/>
          <a:lstStyle>
            <a:lvl1pPr algn="r">
              <a:defRPr sz="1200">
                <a:solidFill>
                  <a:schemeClr val="tx1"/>
                </a:solidFill>
              </a:defRPr>
            </a:lvl1pPr>
          </a:lstStyle>
          <a:p>
            <a:fld id="{3DFB1783-7729-4B47-90BA-530FBB8BA88D}" type="slidenum">
              <a:rPr lang="en-US" smtClean="0"/>
              <a:pPr/>
              <a:t>‹#›</a:t>
            </a:fld>
            <a:endParaRPr lang="en-US" dirty="0"/>
          </a:p>
        </p:txBody>
      </p:sp>
      <p:pic>
        <p:nvPicPr>
          <p:cNvPr id="10" name="Picture 25">
            <a:extLst>
              <a:ext uri="{FF2B5EF4-FFF2-40B4-BE49-F238E27FC236}">
                <a16:creationId xmlns:a16="http://schemas.microsoft.com/office/drawing/2014/main" id="{1974CF58-4078-B141-AC2E-DB5400845E6F}"/>
              </a:ext>
            </a:extLst>
          </p:cNvPr>
          <p:cNvPicPr preferRelativeResize="0">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p:blipFill>
        <p:spPr bwMode="auto">
          <a:xfrm>
            <a:off x="11290639" y="160391"/>
            <a:ext cx="691611" cy="7109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a:extLst>
              <a:ext uri="{FF2B5EF4-FFF2-40B4-BE49-F238E27FC236}">
                <a16:creationId xmlns:a16="http://schemas.microsoft.com/office/drawing/2014/main" id="{8AF84ACB-E209-1642-AEF5-97EF13B8EC1C}"/>
              </a:ext>
            </a:extLst>
          </p:cNvPr>
          <p:cNvPicPr>
            <a:picLocks noChangeAspect="1"/>
          </p:cNvPicPr>
          <p:nvPr userDrawn="1"/>
        </p:nvPicPr>
        <p:blipFill>
          <a:blip r:embed="rId8" cstate="print">
            <a:extLst>
              <a:ext uri="{28A0092B-C50C-407E-A947-70E740481C1C}">
                <a14:useLocalDpi xmlns:a14="http://schemas.microsoft.com/office/drawing/2010/main" val="0"/>
              </a:ext>
            </a:extLst>
          </a:blip>
          <a:srcRect/>
          <a:stretch/>
        </p:blipFill>
        <p:spPr>
          <a:xfrm>
            <a:off x="378684" y="6030633"/>
            <a:ext cx="2058128" cy="827367"/>
          </a:xfrm>
          <a:prstGeom prst="rect">
            <a:avLst/>
          </a:prstGeom>
        </p:spPr>
      </p:pic>
      <p:sp>
        <p:nvSpPr>
          <p:cNvPr id="12" name="Text Placeholder 11">
            <a:extLst>
              <a:ext uri="{FF2B5EF4-FFF2-40B4-BE49-F238E27FC236}">
                <a16:creationId xmlns:a16="http://schemas.microsoft.com/office/drawing/2014/main" id="{154D2DA4-AA10-6C4B-A7E8-486F4C963D1C}"/>
              </a:ext>
            </a:extLst>
          </p:cNvPr>
          <p:cNvSpPr>
            <a:spLocks noGrp="1"/>
          </p:cNvSpPr>
          <p:nvPr>
            <p:ph type="body" idx="1"/>
          </p:nvPr>
        </p:nvSpPr>
        <p:spPr>
          <a:xfrm>
            <a:off x="420806" y="1053454"/>
            <a:ext cx="10755913" cy="4800600"/>
          </a:xfrm>
          <a:prstGeom prst="rect">
            <a:avLst/>
          </a:prstGeom>
          <a:ln>
            <a:solidFill>
              <a:srgbClr val="3081AC"/>
            </a:solidFill>
          </a:ln>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extBox 2">
            <a:extLst>
              <a:ext uri="{FF2B5EF4-FFF2-40B4-BE49-F238E27FC236}">
                <a16:creationId xmlns:a16="http://schemas.microsoft.com/office/drawing/2014/main" id="{97DE9FAC-F0C1-E048-B9A0-C01AE5490577}"/>
              </a:ext>
            </a:extLst>
          </p:cNvPr>
          <p:cNvSpPr txBox="1"/>
          <p:nvPr userDrawn="1"/>
        </p:nvSpPr>
        <p:spPr>
          <a:xfrm>
            <a:off x="2741612" y="6448667"/>
            <a:ext cx="7010400" cy="276999"/>
          </a:xfrm>
          <a:prstGeom prst="rect">
            <a:avLst/>
          </a:prstGeom>
          <a:noFill/>
        </p:spPr>
        <p:txBody>
          <a:bodyPr wrap="square" rtlCol="0">
            <a:spAutoFit/>
          </a:bodyPr>
          <a:lstStyle/>
          <a:p>
            <a:pPr algn="ctr"/>
            <a:r>
              <a:rPr lang="en-US" sz="1200" spc="300" dirty="0">
                <a:solidFill>
                  <a:srgbClr val="0D60A7"/>
                </a:solidFill>
              </a:rPr>
              <a:t>The cornerstone of NASA’s current and future missions</a:t>
            </a:r>
          </a:p>
        </p:txBody>
      </p:sp>
    </p:spTree>
    <p:extLst>
      <p:ext uri="{BB962C8B-B14F-4D97-AF65-F5344CB8AC3E}">
        <p14:creationId xmlns:p14="http://schemas.microsoft.com/office/powerpoint/2010/main" val="1959176014"/>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Lst>
  <p:hf hdr="0" ftr="0" dt="0"/>
  <p:txStyles>
    <p:titleStyle>
      <a:lvl1pPr algn="l" defTabSz="914126" rtl="0" eaLnBrk="1" latinLnBrk="0" hangingPunct="1">
        <a:lnSpc>
          <a:spcPct val="90000"/>
        </a:lnSpc>
        <a:spcBef>
          <a:spcPct val="0"/>
        </a:spcBef>
        <a:buNone/>
        <a:defRPr sz="2800" kern="1200">
          <a:solidFill>
            <a:schemeClr val="bg1"/>
          </a:solidFill>
          <a:effectLst>
            <a:outerShdw blurRad="38100" dist="38100" dir="2700000" algn="tl">
              <a:srgbClr val="000000">
                <a:alpha val="43137"/>
              </a:srgbClr>
            </a:outerShdw>
          </a:effectLst>
          <a:latin typeface="+mj-lt"/>
          <a:ea typeface="+mj-ea"/>
          <a:cs typeface="+mj-cs"/>
        </a:defRPr>
      </a:lvl1pPr>
    </p:titleStyle>
    <p:bodyStyle>
      <a:lvl1pPr marL="285750" marR="0" indent="-285750" algn="l" defTabSz="457063" rtl="0" eaLnBrk="1" fontAlgn="auto" latinLnBrk="0" hangingPunct="1">
        <a:lnSpc>
          <a:spcPct val="90000"/>
        </a:lnSpc>
        <a:spcBef>
          <a:spcPts val="1000"/>
        </a:spcBef>
        <a:spcAft>
          <a:spcPts val="0"/>
        </a:spcAft>
        <a:buClr>
          <a:srgbClr val="0D60A7"/>
        </a:buClr>
        <a:buSzPct val="80000"/>
        <a:buFont typeface="Wingdings" pitchFamily="2" charset="2"/>
        <a:buChar char="v"/>
        <a:tabLst/>
        <a:defRPr sz="2799" kern="1200">
          <a:solidFill>
            <a:schemeClr val="tx1"/>
          </a:solidFill>
          <a:latin typeface="+mn-lt"/>
          <a:ea typeface="+mn-ea"/>
          <a:cs typeface="+mn-cs"/>
        </a:defRPr>
      </a:lvl1pPr>
      <a:lvl2pPr marL="685594" marR="0" indent="-228531" algn="l" defTabSz="457063" rtl="0" eaLnBrk="1" fontAlgn="auto" latinLnBrk="0" hangingPunct="1">
        <a:lnSpc>
          <a:spcPct val="90000"/>
        </a:lnSpc>
        <a:spcBef>
          <a:spcPts val="1000"/>
        </a:spcBef>
        <a:spcAft>
          <a:spcPts val="0"/>
        </a:spcAft>
        <a:buClr>
          <a:srgbClr val="0D60A7"/>
        </a:buClr>
        <a:buSzPct val="80000"/>
        <a:buFont typeface="Wingdings" pitchFamily="2" charset="2"/>
        <a:buChar char="v"/>
        <a:tabLst/>
        <a:defRPr sz="2399" kern="1200">
          <a:solidFill>
            <a:schemeClr val="tx1"/>
          </a:solidFill>
          <a:latin typeface="+mn-lt"/>
          <a:ea typeface="+mn-ea"/>
          <a:cs typeface="+mn-cs"/>
        </a:defRPr>
      </a:lvl2pPr>
      <a:lvl3pPr marL="1142657" marR="0" indent="-228531" algn="l" defTabSz="457063" rtl="0" eaLnBrk="1" fontAlgn="auto" latinLnBrk="0" hangingPunct="1">
        <a:lnSpc>
          <a:spcPct val="90000"/>
        </a:lnSpc>
        <a:spcBef>
          <a:spcPts val="1000"/>
        </a:spcBef>
        <a:spcAft>
          <a:spcPts val="0"/>
        </a:spcAft>
        <a:buClr>
          <a:srgbClr val="0D60A7"/>
        </a:buClr>
        <a:buSzPct val="80000"/>
        <a:buFont typeface="Wingdings" pitchFamily="2" charset="2"/>
        <a:buChar char="v"/>
        <a:tabLst/>
        <a:defRPr sz="1999" kern="1200">
          <a:solidFill>
            <a:schemeClr val="tx1"/>
          </a:solidFill>
          <a:latin typeface="+mn-lt"/>
          <a:ea typeface="+mn-ea"/>
          <a:cs typeface="+mn-cs"/>
        </a:defRPr>
      </a:lvl3pPr>
      <a:lvl4pPr marL="1599720" marR="0" indent="-228531" algn="l" defTabSz="457063" rtl="0" eaLnBrk="1" fontAlgn="auto" latinLnBrk="0" hangingPunct="1">
        <a:lnSpc>
          <a:spcPct val="90000"/>
        </a:lnSpc>
        <a:spcBef>
          <a:spcPts val="1000"/>
        </a:spcBef>
        <a:spcAft>
          <a:spcPts val="0"/>
        </a:spcAft>
        <a:buClr>
          <a:srgbClr val="0D60A7"/>
        </a:buClr>
        <a:buSzPct val="80000"/>
        <a:buFont typeface="Wingdings" pitchFamily="2" charset="2"/>
        <a:buChar char="v"/>
        <a:tabLst/>
        <a:defRPr sz="1799" kern="1200">
          <a:solidFill>
            <a:schemeClr val="tx1"/>
          </a:solidFill>
          <a:latin typeface="+mn-lt"/>
          <a:ea typeface="+mn-ea"/>
          <a:cs typeface="+mn-cs"/>
        </a:defRPr>
      </a:lvl4pPr>
      <a:lvl5pPr marL="2056783"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5pPr>
      <a:lvl6pPr marL="2513846"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6pPr>
      <a:lvl7pPr marL="2970908"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7pPr>
      <a:lvl8pPr marL="3427971"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8pPr>
      <a:lvl9pPr marL="3885034"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9pPr>
    </p:bodyStyle>
    <p:otherStyle>
      <a:defPPr>
        <a:defRPr lang="en-US"/>
      </a:defPPr>
      <a:lvl1pPr marL="0" algn="l" defTabSz="914126" rtl="0" eaLnBrk="1" latinLnBrk="0" hangingPunct="1">
        <a:defRPr sz="1799" kern="1200">
          <a:solidFill>
            <a:schemeClr val="tx1"/>
          </a:solidFill>
          <a:latin typeface="+mn-lt"/>
          <a:ea typeface="+mn-ea"/>
          <a:cs typeface="+mn-cs"/>
        </a:defRPr>
      </a:lvl1pPr>
      <a:lvl2pPr marL="457063" algn="l" defTabSz="914126" rtl="0" eaLnBrk="1" latinLnBrk="0" hangingPunct="1">
        <a:defRPr sz="1799" kern="1200">
          <a:solidFill>
            <a:schemeClr val="tx1"/>
          </a:solidFill>
          <a:latin typeface="+mn-lt"/>
          <a:ea typeface="+mn-ea"/>
          <a:cs typeface="+mn-cs"/>
        </a:defRPr>
      </a:lvl2pPr>
      <a:lvl3pPr marL="914126" algn="l" defTabSz="914126" rtl="0" eaLnBrk="1" latinLnBrk="0" hangingPunct="1">
        <a:defRPr sz="1799" kern="1200">
          <a:solidFill>
            <a:schemeClr val="tx1"/>
          </a:solidFill>
          <a:latin typeface="+mn-lt"/>
          <a:ea typeface="+mn-ea"/>
          <a:cs typeface="+mn-cs"/>
        </a:defRPr>
      </a:lvl3pPr>
      <a:lvl4pPr marL="1371189" algn="l" defTabSz="914126" rtl="0" eaLnBrk="1" latinLnBrk="0" hangingPunct="1">
        <a:defRPr sz="1799" kern="1200">
          <a:solidFill>
            <a:schemeClr val="tx1"/>
          </a:solidFill>
          <a:latin typeface="+mn-lt"/>
          <a:ea typeface="+mn-ea"/>
          <a:cs typeface="+mn-cs"/>
        </a:defRPr>
      </a:lvl4pPr>
      <a:lvl5pPr marL="1828251" algn="l" defTabSz="914126" rtl="0" eaLnBrk="1" latinLnBrk="0" hangingPunct="1">
        <a:defRPr sz="1799" kern="1200">
          <a:solidFill>
            <a:schemeClr val="tx1"/>
          </a:solidFill>
          <a:latin typeface="+mn-lt"/>
          <a:ea typeface="+mn-ea"/>
          <a:cs typeface="+mn-cs"/>
        </a:defRPr>
      </a:lvl5pPr>
      <a:lvl6pPr marL="2285314" algn="l" defTabSz="914126" rtl="0" eaLnBrk="1" latinLnBrk="0" hangingPunct="1">
        <a:defRPr sz="1799" kern="1200">
          <a:solidFill>
            <a:schemeClr val="tx1"/>
          </a:solidFill>
          <a:latin typeface="+mn-lt"/>
          <a:ea typeface="+mn-ea"/>
          <a:cs typeface="+mn-cs"/>
        </a:defRPr>
      </a:lvl6pPr>
      <a:lvl7pPr marL="2742377" algn="l" defTabSz="914126" rtl="0" eaLnBrk="1" latinLnBrk="0" hangingPunct="1">
        <a:defRPr sz="1799" kern="1200">
          <a:solidFill>
            <a:schemeClr val="tx1"/>
          </a:solidFill>
          <a:latin typeface="+mn-lt"/>
          <a:ea typeface="+mn-ea"/>
          <a:cs typeface="+mn-cs"/>
        </a:defRPr>
      </a:lvl7pPr>
      <a:lvl8pPr marL="3199440" algn="l" defTabSz="914126" rtl="0" eaLnBrk="1" latinLnBrk="0" hangingPunct="1">
        <a:defRPr sz="1799" kern="1200">
          <a:solidFill>
            <a:schemeClr val="tx1"/>
          </a:solidFill>
          <a:latin typeface="+mn-lt"/>
          <a:ea typeface="+mn-ea"/>
          <a:cs typeface="+mn-cs"/>
        </a:defRPr>
      </a:lvl8pPr>
      <a:lvl9pPr marL="3656503" algn="l" defTabSz="914126" rtl="0" eaLnBrk="1" latinLnBrk="0" hangingPunct="1">
        <a:defRPr sz="17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hyperlink" Target="https://www.hq.nasa.gov/office/procurement/regs/NFS.pdf#page=75" TargetMode="External"/><Relationship Id="rId2" Type="http://schemas.openxmlformats.org/officeDocument/2006/relationships/hyperlink" Target="https://www.acquisition.gov/far/part-9#FAR_Subpart_9_5" TargetMode="External"/><Relationship Id="rId1" Type="http://schemas.openxmlformats.org/officeDocument/2006/relationships/slideLayout" Target="../slideLayouts/slideLayout3.xml"/><Relationship Id="rId4" Type="http://schemas.openxmlformats.org/officeDocument/2006/relationships/hyperlink" Target="https://www.hq.nasa.gov/office/procurement/regs/guides/OCI_Guide.pdf"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hyperlink" Target="http://www.sam.gov/" TargetMode="External"/><Relationship Id="rId2" Type="http://schemas.openxmlformats.org/officeDocument/2006/relationships/notesSlide" Target="../notesSlides/notesSlide14.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hyperlink" Target="https://www.nasa.gov/jsc/procurement"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C183D7F6-B498-43B3-948B-1728B52AA6E4}">
                <adec:decorative xmlns:adec="http://schemas.microsoft.com/office/drawing/2017/decorative" val="1"/>
              </a:ext>
            </a:extLst>
          </p:cNvPr>
          <p:cNvSpPr>
            <a:spLocks noGrp="1"/>
          </p:cNvSpPr>
          <p:nvPr>
            <p:ph type="title"/>
          </p:nvPr>
        </p:nvSpPr>
        <p:spPr>
          <a:xfrm>
            <a:off x="531812" y="2209800"/>
            <a:ext cx="11049000" cy="1524000"/>
          </a:xfrm>
        </p:spPr>
        <p:txBody>
          <a:bodyPr>
            <a:normAutofit/>
          </a:bodyPr>
          <a:lstStyle/>
          <a:p>
            <a:pPr algn="ctr"/>
            <a:r>
              <a:rPr lang="en-US" sz="3200" b="1" dirty="0"/>
              <a:t>JSC Industry Forum: Informational Session on Organizational Conflicts of  Interest (OCI)</a:t>
            </a:r>
          </a:p>
        </p:txBody>
      </p:sp>
      <p:sp>
        <p:nvSpPr>
          <p:cNvPr id="3" name="Slide Number Placeholder 2">
            <a:extLst>
              <a:ext uri="{C183D7F6-B498-43B3-948B-1728B52AA6E4}">
                <adec:decorative xmlns:adec="http://schemas.microsoft.com/office/drawing/2017/decorative" val="1"/>
              </a:ext>
            </a:extLst>
          </p:cNvPr>
          <p:cNvSpPr>
            <a:spLocks noGrp="1"/>
          </p:cNvSpPr>
          <p:nvPr>
            <p:ph type="sldNum" sz="quarter" idx="4"/>
          </p:nvPr>
        </p:nvSpPr>
        <p:spPr/>
        <p:txBody>
          <a:bodyPr/>
          <a:lstStyle/>
          <a:p>
            <a:fld id="{3DFB1783-7729-4B47-90BA-530FBB8BA88D}" type="slidenum">
              <a:rPr lang="en-US" smtClean="0"/>
              <a:pPr/>
              <a:t>1</a:t>
            </a:fld>
            <a:endParaRPr lang="en-US" dirty="0"/>
          </a:p>
        </p:txBody>
      </p:sp>
      <p:sp>
        <p:nvSpPr>
          <p:cNvPr id="5" name="TextBox 4">
            <a:extLst>
              <a:ext uri="{FF2B5EF4-FFF2-40B4-BE49-F238E27FC236}">
                <a16:creationId xmlns:a16="http://schemas.microsoft.com/office/drawing/2014/main" id="{F22C9DB7-645A-CFAF-D7AF-BCAEDD7B52E2}"/>
              </a:ext>
              <a:ext uri="{C183D7F6-B498-43B3-948B-1728B52AA6E4}">
                <adec:decorative xmlns:adec="http://schemas.microsoft.com/office/drawing/2017/decorative" val="1"/>
              </a:ext>
            </a:extLst>
          </p:cNvPr>
          <p:cNvSpPr txBox="1"/>
          <p:nvPr/>
        </p:nvSpPr>
        <p:spPr>
          <a:xfrm>
            <a:off x="527285" y="4545044"/>
            <a:ext cx="10134600" cy="830997"/>
          </a:xfrm>
          <a:prstGeom prst="rect">
            <a:avLst/>
          </a:prstGeom>
          <a:noFill/>
        </p:spPr>
        <p:txBody>
          <a:bodyPr wrap="square" rtlCol="0">
            <a:spAutoFit/>
          </a:bodyPr>
          <a:lstStyle/>
          <a:p>
            <a:pPr lvl="1" algn="ctr"/>
            <a:r>
              <a:rPr lang="en-US" dirty="0"/>
              <a:t>JSC Gilruth Conference Center</a:t>
            </a:r>
          </a:p>
          <a:p>
            <a:pPr lvl="1" algn="ctr"/>
            <a:r>
              <a:rPr lang="en-US" dirty="0"/>
              <a:t>August 30, 2023</a:t>
            </a:r>
          </a:p>
        </p:txBody>
      </p:sp>
      <p:pic>
        <p:nvPicPr>
          <p:cNvPr id="6" name="Picture 11">
            <a:extLst>
              <a:ext uri="{FF2B5EF4-FFF2-40B4-BE49-F238E27FC236}">
                <a16:creationId xmlns:a16="http://schemas.microsoft.com/office/drawing/2014/main" id="{552AABE1-F6F9-7ACD-B3C6-583ADE6650BB}"/>
              </a:ext>
              <a:ext uri="{C183D7F6-B498-43B3-948B-1728B52AA6E4}">
                <adec:decorative xmlns:adec="http://schemas.microsoft.com/office/drawing/2017/decorative" val="1"/>
              </a:ext>
            </a:extLst>
          </p:cNvPr>
          <p:cNvPicPr>
            <a:picLocks noChangeAspect="1" noChangeArrowheads="1"/>
          </p:cNvPicPr>
          <p:nvPr/>
        </p:nvPicPr>
        <p:blipFill>
          <a:blip r:embed="rId3" cstate="print"/>
          <a:srcRect/>
          <a:stretch>
            <a:fillRect/>
          </a:stretch>
        </p:blipFill>
        <p:spPr bwMode="auto">
          <a:xfrm>
            <a:off x="206398" y="133409"/>
            <a:ext cx="726567" cy="618816"/>
          </a:xfrm>
          <a:prstGeom prst="rect">
            <a:avLst/>
          </a:prstGeom>
          <a:noFill/>
          <a:ln w="9525">
            <a:noFill/>
            <a:miter lim="800000"/>
            <a:headEnd/>
            <a:tailEnd/>
          </a:ln>
        </p:spPr>
      </p:pic>
    </p:spTree>
    <p:extLst>
      <p:ext uri="{BB962C8B-B14F-4D97-AF65-F5344CB8AC3E}">
        <p14:creationId xmlns:p14="http://schemas.microsoft.com/office/powerpoint/2010/main" val="4966937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4"/>
          </p:nvPr>
        </p:nvSpPr>
        <p:spPr>
          <a:xfrm>
            <a:off x="9321727" y="6332483"/>
            <a:ext cx="2742486" cy="365125"/>
          </a:xfrm>
        </p:spPr>
        <p:txBody>
          <a:bodyPr/>
          <a:lstStyle/>
          <a:p>
            <a:fld id="{3DFB1783-7729-4B47-90BA-530FBB8BA88D}" type="slidenum">
              <a:rPr lang="en-US" smtClean="0"/>
              <a:pPr/>
              <a:t>10</a:t>
            </a:fld>
            <a:endParaRPr lang="en-US" dirty="0"/>
          </a:p>
        </p:txBody>
      </p:sp>
      <p:sp>
        <p:nvSpPr>
          <p:cNvPr id="3" name="Content Placeholder 2">
            <a:extLst>
              <a:ext uri="{FF2B5EF4-FFF2-40B4-BE49-F238E27FC236}">
                <a16:creationId xmlns:a16="http://schemas.microsoft.com/office/drawing/2014/main" id="{5FB772F1-0E7F-7CB2-8B7D-7AB8CB9B8AC7}"/>
              </a:ext>
            </a:extLst>
          </p:cNvPr>
          <p:cNvSpPr>
            <a:spLocks noGrp="1"/>
          </p:cNvSpPr>
          <p:nvPr>
            <p:ph idx="1"/>
          </p:nvPr>
        </p:nvSpPr>
        <p:spPr/>
        <p:txBody>
          <a:bodyPr>
            <a:normAutofit fontScale="62500" lnSpcReduction="20000"/>
          </a:bodyPr>
          <a:lstStyle/>
          <a:p>
            <a:pPr lvl="0"/>
            <a:r>
              <a:rPr lang="en-US" dirty="0"/>
              <a:t>Step 1:  CO Considers Internal Information</a:t>
            </a:r>
          </a:p>
          <a:p>
            <a:pPr lvl="1"/>
            <a:r>
              <a:rPr lang="en-US" dirty="0"/>
              <a:t>SOW/PWS</a:t>
            </a:r>
          </a:p>
          <a:p>
            <a:pPr lvl="1"/>
            <a:r>
              <a:rPr lang="en-US" dirty="0"/>
              <a:t>Predecessor/related contracts feeding into the current acquisition</a:t>
            </a:r>
          </a:p>
          <a:p>
            <a:pPr lvl="1"/>
            <a:r>
              <a:rPr lang="en-US" dirty="0"/>
              <a:t>Govt oversight / insight approach </a:t>
            </a:r>
          </a:p>
          <a:p>
            <a:pPr lvl="1"/>
            <a:r>
              <a:rPr lang="en-US" dirty="0"/>
              <a:t>Other COs</a:t>
            </a:r>
          </a:p>
          <a:p>
            <a:pPr lvl="1"/>
            <a:r>
              <a:rPr lang="en-US" dirty="0"/>
              <a:t>CORS</a:t>
            </a:r>
          </a:p>
          <a:p>
            <a:pPr lvl="1"/>
            <a:r>
              <a:rPr lang="en-US" dirty="0"/>
              <a:t>Auditors</a:t>
            </a:r>
          </a:p>
          <a:p>
            <a:pPr lvl="0"/>
            <a:r>
              <a:rPr lang="en-US" dirty="0"/>
              <a:t>Step 2: CO Considers Information from Contractor(s)</a:t>
            </a:r>
          </a:p>
          <a:p>
            <a:pPr lvl="1"/>
            <a:r>
              <a:rPr lang="en-US" dirty="0"/>
              <a:t>Market Research RFI</a:t>
            </a:r>
          </a:p>
          <a:p>
            <a:pPr lvl="1"/>
            <a:r>
              <a:rPr lang="en-US" dirty="0"/>
              <a:t>OCI RFI</a:t>
            </a:r>
          </a:p>
          <a:p>
            <a:pPr lvl="1"/>
            <a:r>
              <a:rPr lang="en-US" dirty="0"/>
              <a:t>Industry Day Feedback</a:t>
            </a:r>
          </a:p>
          <a:p>
            <a:pPr lvl="1"/>
            <a:r>
              <a:rPr lang="en-US" dirty="0"/>
              <a:t>Contractor OCI DRD</a:t>
            </a:r>
          </a:p>
          <a:p>
            <a:pPr lvl="0"/>
            <a:r>
              <a:rPr lang="en-US" dirty="0"/>
              <a:t>Step 3: CO Written Analysis (i.e., OCI Determination Memo)</a:t>
            </a:r>
          </a:p>
          <a:p>
            <a:pPr lvl="1"/>
            <a:r>
              <a:rPr lang="en-US" dirty="0"/>
              <a:t>IDs actual or potential OCIs</a:t>
            </a:r>
          </a:p>
          <a:p>
            <a:pPr lvl="1"/>
            <a:r>
              <a:rPr lang="en-US" dirty="0"/>
              <a:t>Recommends actions to avoid, neutralize or mitigate</a:t>
            </a:r>
          </a:p>
          <a:p>
            <a:pPr lvl="1"/>
            <a:r>
              <a:rPr lang="en-US" dirty="0"/>
              <a:t>Defines any clauses needed</a:t>
            </a:r>
          </a:p>
          <a:p>
            <a:pPr lvl="1"/>
            <a:r>
              <a:rPr lang="en-US" dirty="0"/>
              <a:t>CO may seek a waiver</a:t>
            </a:r>
          </a:p>
        </p:txBody>
      </p:sp>
      <p:sp>
        <p:nvSpPr>
          <p:cNvPr id="6" name="Title 5">
            <a:extLst>
              <a:ext uri="{FF2B5EF4-FFF2-40B4-BE49-F238E27FC236}">
                <a16:creationId xmlns:a16="http://schemas.microsoft.com/office/drawing/2014/main" id="{B134F76D-8137-69CD-8FA3-18CE00036FC5}"/>
              </a:ext>
            </a:extLst>
          </p:cNvPr>
          <p:cNvSpPr>
            <a:spLocks noGrp="1"/>
          </p:cNvSpPr>
          <p:nvPr>
            <p:ph type="title"/>
          </p:nvPr>
        </p:nvSpPr>
        <p:spPr/>
        <p:txBody>
          <a:bodyPr/>
          <a:lstStyle/>
          <a:p>
            <a:r>
              <a:rPr lang="en-US" sz="2400" b="1" dirty="0"/>
              <a:t>OCI Process – FAR 9.506</a:t>
            </a:r>
          </a:p>
        </p:txBody>
      </p:sp>
    </p:spTree>
    <p:extLst>
      <p:ext uri="{BB962C8B-B14F-4D97-AF65-F5344CB8AC3E}">
        <p14:creationId xmlns:p14="http://schemas.microsoft.com/office/powerpoint/2010/main" val="33829724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3">
            <a:extLst>
              <a:ext uri="{FF2B5EF4-FFF2-40B4-BE49-F238E27FC236}">
                <a16:creationId xmlns:a16="http://schemas.microsoft.com/office/drawing/2014/main" id="{109DB1AD-B658-E25D-6BE9-7E189B5B528C}"/>
              </a:ext>
            </a:extLst>
          </p:cNvPr>
          <p:cNvSpPr>
            <a:spLocks noGrp="1"/>
          </p:cNvSpPr>
          <p:nvPr>
            <p:ph type="sldNum" sz="quarter" idx="4"/>
          </p:nvPr>
        </p:nvSpPr>
        <p:spPr>
          <a:xfrm>
            <a:off x="9321727" y="6332483"/>
            <a:ext cx="2742486" cy="365125"/>
          </a:xfrm>
        </p:spPr>
        <p:txBody>
          <a:bodyPr/>
          <a:lstStyle/>
          <a:p>
            <a:fld id="{3DFB1783-7729-4B47-90BA-530FBB8BA88D}" type="slidenum">
              <a:rPr lang="en-US" smtClean="0"/>
              <a:pPr/>
              <a:t>11</a:t>
            </a:fld>
            <a:endParaRPr lang="en-US" dirty="0"/>
          </a:p>
        </p:txBody>
      </p:sp>
      <p:sp>
        <p:nvSpPr>
          <p:cNvPr id="6" name="Title 5">
            <a:extLst>
              <a:ext uri="{FF2B5EF4-FFF2-40B4-BE49-F238E27FC236}">
                <a16:creationId xmlns:a16="http://schemas.microsoft.com/office/drawing/2014/main" id="{B134F76D-8137-69CD-8FA3-18CE00036FC5}"/>
              </a:ext>
            </a:extLst>
          </p:cNvPr>
          <p:cNvSpPr>
            <a:spLocks noGrp="1"/>
          </p:cNvSpPr>
          <p:nvPr>
            <p:ph type="title"/>
          </p:nvPr>
        </p:nvSpPr>
        <p:spPr/>
        <p:txBody>
          <a:bodyPr/>
          <a:lstStyle/>
          <a:p>
            <a:r>
              <a:rPr lang="en-US" sz="2400" b="1" dirty="0"/>
              <a:t>OCI Analysis</a:t>
            </a:r>
          </a:p>
        </p:txBody>
      </p:sp>
      <p:sp>
        <p:nvSpPr>
          <p:cNvPr id="3" name="Content Placeholder 2"/>
          <p:cNvSpPr>
            <a:spLocks noGrp="1"/>
          </p:cNvSpPr>
          <p:nvPr>
            <p:ph idx="1"/>
          </p:nvPr>
        </p:nvSpPr>
        <p:spPr>
          <a:xfrm>
            <a:off x="420806" y="1028700"/>
            <a:ext cx="11643407" cy="4800600"/>
          </a:xfrm>
          <a:ln>
            <a:noFill/>
          </a:ln>
        </p:spPr>
        <p:txBody>
          <a:bodyPr>
            <a:normAutofit lnSpcReduction="10000"/>
          </a:bodyPr>
          <a:lstStyle/>
          <a:p>
            <a:pPr marL="0" indent="0">
              <a:buNone/>
            </a:pPr>
            <a:r>
              <a:rPr lang="en-US" sz="2400" dirty="0"/>
              <a:t>COs seek to answer the following questions/conditions: </a:t>
            </a:r>
          </a:p>
          <a:p>
            <a:pPr marL="0" indent="0">
              <a:buNone/>
            </a:pPr>
            <a:endParaRPr lang="en-US" sz="2400" dirty="0"/>
          </a:p>
          <a:p>
            <a:pPr marL="457200" indent="-457200">
              <a:lnSpc>
                <a:spcPct val="100000"/>
              </a:lnSpc>
              <a:buClr>
                <a:schemeClr val="tx1"/>
              </a:buClr>
              <a:buSzPct val="90000"/>
              <a:buFont typeface="+mj-lt"/>
              <a:buAutoNum type="arabicPeriod"/>
            </a:pPr>
            <a:r>
              <a:rPr lang="en-US" sz="2400" dirty="0"/>
              <a:t>Will the contractor’s performance involve development of requirements (i.e., solicitation) for a future contract in any manner? </a:t>
            </a:r>
            <a:r>
              <a:rPr lang="en-US" sz="2400" b="1" dirty="0"/>
              <a:t>(</a:t>
            </a:r>
            <a:r>
              <a:rPr lang="en-US" altLang="en-US" sz="2400" b="1" dirty="0"/>
              <a:t>Biased ground rules) </a:t>
            </a:r>
            <a:endParaRPr lang="en-US" sz="2400" b="1" dirty="0"/>
          </a:p>
          <a:p>
            <a:pPr marL="457200" indent="-457200">
              <a:buClr>
                <a:schemeClr val="tx1"/>
              </a:buClr>
              <a:buSzPct val="90000"/>
              <a:buFont typeface="+mj-lt"/>
              <a:buAutoNum type="arabicPeriod"/>
            </a:pPr>
            <a:endParaRPr lang="en-US" sz="2400" dirty="0"/>
          </a:p>
          <a:p>
            <a:pPr marL="457200" indent="-457200">
              <a:buClr>
                <a:schemeClr val="tx1"/>
              </a:buClr>
              <a:buSzPct val="90000"/>
              <a:buFont typeface="+mj-lt"/>
              <a:buAutoNum type="arabicPeriod"/>
            </a:pPr>
            <a:r>
              <a:rPr lang="en-US" sz="2400" dirty="0"/>
              <a:t>Will the contractor’s performance involve access to contractor proprietary or sensitive/confidential government information that could create a competitive advantage in connection with a future contract. </a:t>
            </a:r>
            <a:r>
              <a:rPr lang="en-US" sz="2400" b="1" dirty="0"/>
              <a:t>(</a:t>
            </a:r>
            <a:r>
              <a:rPr lang="en-US" altLang="en-US" sz="2400" b="1" dirty="0"/>
              <a:t>Unfair access to data)</a:t>
            </a:r>
            <a:endParaRPr lang="en-US" sz="2400" b="1" dirty="0"/>
          </a:p>
          <a:p>
            <a:pPr marL="457200" indent="-457200">
              <a:buClr>
                <a:schemeClr val="tx1"/>
              </a:buClr>
              <a:buSzPct val="90000"/>
              <a:buFont typeface="+mj-lt"/>
              <a:buAutoNum type="arabicPeriod"/>
            </a:pPr>
            <a:endParaRPr lang="en-US" sz="2400" dirty="0"/>
          </a:p>
          <a:p>
            <a:pPr marL="457200" indent="-457200">
              <a:buClr>
                <a:schemeClr val="tx1"/>
              </a:buClr>
              <a:buSzPct val="90000"/>
              <a:buFont typeface="+mj-lt"/>
              <a:buAutoNum type="arabicPeriod"/>
            </a:pPr>
            <a:r>
              <a:rPr lang="en-US" sz="2400" dirty="0"/>
              <a:t>Can the same contractor perform the anticipated NASA contract alongside any other NASA contract without being placed in a position of evaluating its own work products or services? </a:t>
            </a:r>
            <a:r>
              <a:rPr lang="en-US" sz="2400" b="1" dirty="0"/>
              <a:t>(Impaired Objectivity)</a:t>
            </a:r>
          </a:p>
        </p:txBody>
      </p:sp>
    </p:spTree>
    <p:extLst>
      <p:ext uri="{BB962C8B-B14F-4D97-AF65-F5344CB8AC3E}">
        <p14:creationId xmlns:p14="http://schemas.microsoft.com/office/powerpoint/2010/main" val="40318592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FF426-DDB8-AA33-5E58-3F41E3F68363}"/>
              </a:ext>
            </a:extLst>
          </p:cNvPr>
          <p:cNvSpPr>
            <a:spLocks noGrp="1"/>
          </p:cNvSpPr>
          <p:nvPr>
            <p:ph type="title"/>
          </p:nvPr>
        </p:nvSpPr>
        <p:spPr/>
        <p:txBody>
          <a:bodyPr>
            <a:normAutofit/>
          </a:bodyPr>
          <a:lstStyle/>
          <a:p>
            <a:r>
              <a:rPr lang="en-US" sz="2400" b="1" dirty="0"/>
              <a:t>OCI Potential Resolutions</a:t>
            </a:r>
            <a:endParaRPr lang="en-US" sz="2400" dirty="0"/>
          </a:p>
        </p:txBody>
      </p:sp>
      <p:sp>
        <p:nvSpPr>
          <p:cNvPr id="4" name="Slide Number Placeholder 3">
            <a:extLst>
              <a:ext uri="{FF2B5EF4-FFF2-40B4-BE49-F238E27FC236}">
                <a16:creationId xmlns:a16="http://schemas.microsoft.com/office/drawing/2014/main" id="{51C4F886-638E-C631-F45C-5AE69AD842EF}"/>
              </a:ext>
            </a:extLst>
          </p:cNvPr>
          <p:cNvSpPr>
            <a:spLocks noGrp="1"/>
          </p:cNvSpPr>
          <p:nvPr>
            <p:ph type="sldNum" sz="quarter" idx="4"/>
          </p:nvPr>
        </p:nvSpPr>
        <p:spPr/>
        <p:txBody>
          <a:bodyPr/>
          <a:lstStyle/>
          <a:p>
            <a:fld id="{3DFB1783-7729-4B47-90BA-530FBB8BA88D}" type="slidenum">
              <a:rPr lang="en-US" smtClean="0"/>
              <a:pPr/>
              <a:t>12</a:t>
            </a:fld>
            <a:endParaRPr lang="en-US" dirty="0"/>
          </a:p>
        </p:txBody>
      </p:sp>
      <p:sp>
        <p:nvSpPr>
          <p:cNvPr id="5" name="Content Placeholder 2">
            <a:extLst>
              <a:ext uri="{FF2B5EF4-FFF2-40B4-BE49-F238E27FC236}">
                <a16:creationId xmlns:a16="http://schemas.microsoft.com/office/drawing/2014/main" id="{00BEAAB2-9ABC-09E5-9BAC-B6C01C48D1A1}"/>
              </a:ext>
            </a:extLst>
          </p:cNvPr>
          <p:cNvSpPr>
            <a:spLocks noGrp="1"/>
          </p:cNvSpPr>
          <p:nvPr>
            <p:ph idx="1"/>
          </p:nvPr>
        </p:nvSpPr>
        <p:spPr>
          <a:xfrm>
            <a:off x="420807" y="914401"/>
            <a:ext cx="11464806" cy="5105399"/>
          </a:xfrm>
          <a:ln>
            <a:noFill/>
          </a:ln>
        </p:spPr>
        <p:txBody>
          <a:bodyPr>
            <a:normAutofit fontScale="92500" lnSpcReduction="20000"/>
          </a:bodyPr>
          <a:lstStyle/>
          <a:p>
            <a:pPr marL="457200">
              <a:lnSpc>
                <a:spcPct val="100000"/>
              </a:lnSpc>
              <a:buClr>
                <a:schemeClr val="tx1"/>
              </a:buClr>
              <a:buSzPct val="90000"/>
              <a:buFont typeface="Wingdings" pitchFamily="2" charset="2"/>
              <a:buChar char="§"/>
            </a:pPr>
            <a:r>
              <a:rPr lang="en-US" sz="2000" b="1" dirty="0"/>
              <a:t>Biased ground rules</a:t>
            </a:r>
          </a:p>
          <a:p>
            <a:pPr marL="914263" lvl="1">
              <a:lnSpc>
                <a:spcPct val="100000"/>
              </a:lnSpc>
              <a:buClr>
                <a:schemeClr val="tx1"/>
              </a:buClr>
              <a:buSzPct val="90000"/>
            </a:pPr>
            <a:r>
              <a:rPr lang="en-US" sz="2000" dirty="0"/>
              <a:t>Government removes requirements that use subjective judgment.</a:t>
            </a:r>
          </a:p>
          <a:p>
            <a:pPr marL="914263" lvl="1">
              <a:lnSpc>
                <a:spcPct val="100000"/>
              </a:lnSpc>
              <a:buClr>
                <a:schemeClr val="tx1"/>
              </a:buClr>
              <a:buSzPct val="90000"/>
            </a:pPr>
            <a:r>
              <a:rPr lang="en-US" sz="2000" dirty="0"/>
              <a:t>Having more than one contractor preparing the requirement, so it is not biased to favor a particular offeror.  </a:t>
            </a:r>
          </a:p>
          <a:p>
            <a:pPr marL="914263" lvl="1">
              <a:lnSpc>
                <a:spcPct val="100000"/>
              </a:lnSpc>
              <a:buClr>
                <a:schemeClr val="tx1"/>
              </a:buClr>
              <a:buSzPct val="90000"/>
            </a:pPr>
            <a:r>
              <a:rPr lang="en-US" sz="2000" dirty="0"/>
              <a:t>If the anticipated contract requires the contractor to generate requirements, it will contain the Limitation on Future Contracting clause.  </a:t>
            </a:r>
          </a:p>
          <a:p>
            <a:pPr marL="457200">
              <a:lnSpc>
                <a:spcPct val="100000"/>
              </a:lnSpc>
              <a:buClr>
                <a:schemeClr val="tx1"/>
              </a:buClr>
              <a:buSzPct val="90000"/>
              <a:buFont typeface="Wingdings" pitchFamily="2" charset="2"/>
              <a:buChar char="§"/>
            </a:pPr>
            <a:endParaRPr lang="en-US" sz="2000" b="1" dirty="0"/>
          </a:p>
          <a:p>
            <a:pPr marL="457200">
              <a:lnSpc>
                <a:spcPct val="100000"/>
              </a:lnSpc>
              <a:buClr>
                <a:schemeClr val="tx1"/>
              </a:buClr>
              <a:buSzPct val="90000"/>
              <a:buFont typeface="Wingdings" pitchFamily="2" charset="2"/>
              <a:buChar char="§"/>
            </a:pPr>
            <a:r>
              <a:rPr lang="en-US" sz="2000" b="1" dirty="0"/>
              <a:t>Impaired objectivity</a:t>
            </a:r>
          </a:p>
          <a:p>
            <a:pPr marL="914263" lvl="1">
              <a:lnSpc>
                <a:spcPct val="100000"/>
              </a:lnSpc>
              <a:buClr>
                <a:schemeClr val="tx1"/>
              </a:buClr>
              <a:buSzPct val="90000"/>
            </a:pPr>
            <a:r>
              <a:rPr lang="en-US" sz="2000" dirty="0"/>
              <a:t>Government removes requirements that use subjective judgment.</a:t>
            </a:r>
          </a:p>
          <a:p>
            <a:pPr marL="914263" lvl="1">
              <a:lnSpc>
                <a:spcPct val="100000"/>
              </a:lnSpc>
              <a:buClr>
                <a:schemeClr val="tx1"/>
              </a:buClr>
              <a:buSzPct val="90000"/>
            </a:pPr>
            <a:r>
              <a:rPr lang="en-US" sz="2000" dirty="0"/>
              <a:t>Government does not issue work creating a conflict (e.g., not issuing a task order and either having the work performed under another contract or by Government personnel).</a:t>
            </a:r>
          </a:p>
          <a:p>
            <a:pPr marL="914263" lvl="1">
              <a:lnSpc>
                <a:spcPct val="100000"/>
              </a:lnSpc>
              <a:buClr>
                <a:schemeClr val="tx1"/>
              </a:buClr>
              <a:buSzPct val="90000"/>
            </a:pPr>
            <a:r>
              <a:rPr lang="en-US" sz="2000" dirty="0"/>
              <a:t>Contractor agrees not to perform the conflicting work (i.e., through the OCI Plan or through the Limitation on Future Contracting clause). </a:t>
            </a:r>
          </a:p>
          <a:p>
            <a:pPr marL="914263" lvl="1">
              <a:lnSpc>
                <a:spcPct val="100000"/>
              </a:lnSpc>
              <a:buClr>
                <a:schemeClr val="tx1"/>
              </a:buClr>
              <a:buSzPct val="90000"/>
            </a:pPr>
            <a:r>
              <a:rPr lang="en-US" sz="2000" dirty="0"/>
              <a:t>Contractor use of a non-conflicted subcontractor to perform the OCI-related </a:t>
            </a:r>
            <a:r>
              <a:rPr lang="en-US" sz="2000" b="1" u="sng" dirty="0"/>
              <a:t>and</a:t>
            </a:r>
            <a:r>
              <a:rPr lang="en-US" sz="2000" u="sng" dirty="0"/>
              <a:t> </a:t>
            </a:r>
            <a:r>
              <a:rPr lang="en-US" sz="2000" b="1" u="sng" dirty="0"/>
              <a:t>if</a:t>
            </a:r>
            <a:r>
              <a:rPr lang="en-US" sz="2000" dirty="0"/>
              <a:t> the CO determines the subcontractor does not have any additional issue.  </a:t>
            </a:r>
          </a:p>
          <a:p>
            <a:pPr marL="914263" lvl="1" indent="-457200">
              <a:lnSpc>
                <a:spcPct val="100000"/>
              </a:lnSpc>
              <a:buClr>
                <a:schemeClr val="tx1"/>
              </a:buClr>
              <a:buSzPct val="90000"/>
              <a:buFont typeface="+mj-lt"/>
              <a:buAutoNum type="alphaLcPeriod"/>
            </a:pPr>
            <a:endParaRPr lang="en-US" sz="700" dirty="0"/>
          </a:p>
        </p:txBody>
      </p:sp>
    </p:spTree>
    <p:extLst>
      <p:ext uri="{BB962C8B-B14F-4D97-AF65-F5344CB8AC3E}">
        <p14:creationId xmlns:p14="http://schemas.microsoft.com/office/powerpoint/2010/main" val="15349713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FF426-DDB8-AA33-5E58-3F41E3F68363}"/>
              </a:ext>
            </a:extLst>
          </p:cNvPr>
          <p:cNvSpPr>
            <a:spLocks noGrp="1"/>
          </p:cNvSpPr>
          <p:nvPr>
            <p:ph type="title"/>
          </p:nvPr>
        </p:nvSpPr>
        <p:spPr/>
        <p:txBody>
          <a:bodyPr>
            <a:normAutofit/>
          </a:bodyPr>
          <a:lstStyle/>
          <a:p>
            <a:r>
              <a:rPr lang="en-US" sz="2400" b="1" dirty="0"/>
              <a:t>OCI Potential Resolutions Continued</a:t>
            </a:r>
            <a:endParaRPr lang="en-US" sz="2400" dirty="0"/>
          </a:p>
        </p:txBody>
      </p:sp>
      <p:sp>
        <p:nvSpPr>
          <p:cNvPr id="4" name="Slide Number Placeholder 3">
            <a:extLst>
              <a:ext uri="{FF2B5EF4-FFF2-40B4-BE49-F238E27FC236}">
                <a16:creationId xmlns:a16="http://schemas.microsoft.com/office/drawing/2014/main" id="{51C4F886-638E-C631-F45C-5AE69AD842EF}"/>
              </a:ext>
            </a:extLst>
          </p:cNvPr>
          <p:cNvSpPr>
            <a:spLocks noGrp="1"/>
          </p:cNvSpPr>
          <p:nvPr>
            <p:ph type="sldNum" sz="quarter" idx="4"/>
          </p:nvPr>
        </p:nvSpPr>
        <p:spPr/>
        <p:txBody>
          <a:bodyPr/>
          <a:lstStyle/>
          <a:p>
            <a:fld id="{3DFB1783-7729-4B47-90BA-530FBB8BA88D}" type="slidenum">
              <a:rPr lang="en-US" smtClean="0"/>
              <a:pPr/>
              <a:t>13</a:t>
            </a:fld>
            <a:endParaRPr lang="en-US" dirty="0"/>
          </a:p>
        </p:txBody>
      </p:sp>
      <p:sp>
        <p:nvSpPr>
          <p:cNvPr id="5" name="Content Placeholder 2">
            <a:extLst>
              <a:ext uri="{FF2B5EF4-FFF2-40B4-BE49-F238E27FC236}">
                <a16:creationId xmlns:a16="http://schemas.microsoft.com/office/drawing/2014/main" id="{00BEAAB2-9ABC-09E5-9BAC-B6C01C48D1A1}"/>
              </a:ext>
            </a:extLst>
          </p:cNvPr>
          <p:cNvSpPr>
            <a:spLocks noGrp="1"/>
          </p:cNvSpPr>
          <p:nvPr>
            <p:ph idx="1"/>
          </p:nvPr>
        </p:nvSpPr>
        <p:spPr>
          <a:xfrm>
            <a:off x="420807" y="914401"/>
            <a:ext cx="11464806" cy="5181599"/>
          </a:xfrm>
          <a:ln>
            <a:noFill/>
          </a:ln>
        </p:spPr>
        <p:txBody>
          <a:bodyPr>
            <a:normAutofit/>
          </a:bodyPr>
          <a:lstStyle/>
          <a:p>
            <a:pPr marL="914263" lvl="1" indent="-457200">
              <a:lnSpc>
                <a:spcPct val="100000"/>
              </a:lnSpc>
              <a:buClr>
                <a:schemeClr val="tx1"/>
              </a:buClr>
              <a:buSzPct val="90000"/>
              <a:buFont typeface="+mj-lt"/>
              <a:buAutoNum type="alphaLcPeriod"/>
            </a:pPr>
            <a:endParaRPr lang="en-US" sz="700" dirty="0"/>
          </a:p>
          <a:p>
            <a:pPr marL="457200">
              <a:lnSpc>
                <a:spcPct val="100000"/>
              </a:lnSpc>
              <a:buClr>
                <a:schemeClr val="tx1"/>
              </a:buClr>
              <a:buSzPct val="90000"/>
              <a:buFont typeface="Wingdings" pitchFamily="2" charset="2"/>
              <a:buChar char="§"/>
            </a:pPr>
            <a:r>
              <a:rPr lang="en-US" sz="2000" b="1" dirty="0"/>
              <a:t>Unequal access to information</a:t>
            </a:r>
          </a:p>
          <a:p>
            <a:pPr marL="914263" lvl="1">
              <a:lnSpc>
                <a:spcPct val="100000"/>
              </a:lnSpc>
              <a:buClr>
                <a:schemeClr val="tx1"/>
              </a:buClr>
              <a:buSzPct val="90000"/>
            </a:pPr>
            <a:r>
              <a:rPr lang="en-US" sz="2000" dirty="0"/>
              <a:t>Government proactively releases information in a technical library and provides access to all offerors.</a:t>
            </a:r>
          </a:p>
          <a:p>
            <a:pPr marL="914263" lvl="1">
              <a:lnSpc>
                <a:spcPct val="100000"/>
              </a:lnSpc>
              <a:buClr>
                <a:schemeClr val="tx1"/>
              </a:buClr>
              <a:buSzPct val="90000"/>
            </a:pPr>
            <a:r>
              <a:rPr lang="en-US" sz="2000" dirty="0"/>
              <a:t>Contractor implements a “firewall” which involves corporate non-disclosure agreements (NDAs) (between the contractor and its employees) to prevent disclosure of information.</a:t>
            </a:r>
          </a:p>
          <a:p>
            <a:pPr marL="914263" lvl="1">
              <a:lnSpc>
                <a:spcPct val="100000"/>
              </a:lnSpc>
              <a:buClr>
                <a:schemeClr val="tx1"/>
              </a:buClr>
              <a:buSzPct val="90000"/>
            </a:pPr>
            <a:r>
              <a:rPr lang="en-US" sz="2000" dirty="0"/>
              <a:t>Contractor implements policies isolating and prohibiting the movement of personnel with access to the information from performing proposal writing duties. </a:t>
            </a:r>
          </a:p>
          <a:p>
            <a:pPr marL="914263" lvl="1">
              <a:lnSpc>
                <a:spcPct val="100000"/>
              </a:lnSpc>
              <a:buClr>
                <a:schemeClr val="tx1"/>
              </a:buClr>
              <a:buSzPct val="90000"/>
            </a:pPr>
            <a:r>
              <a:rPr lang="en-US" sz="2000" dirty="0"/>
              <a:t>If the instant contract requires access to sensitive non-public information, the solicitation will contain NFS 1852.237-72, Access to Sensitive Information. </a:t>
            </a:r>
          </a:p>
        </p:txBody>
      </p:sp>
    </p:spTree>
    <p:extLst>
      <p:ext uri="{BB962C8B-B14F-4D97-AF65-F5344CB8AC3E}">
        <p14:creationId xmlns:p14="http://schemas.microsoft.com/office/powerpoint/2010/main" val="32293967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4"/>
          </p:nvPr>
        </p:nvSpPr>
        <p:spPr>
          <a:xfrm>
            <a:off x="9321727" y="6332483"/>
            <a:ext cx="2742486" cy="365125"/>
          </a:xfrm>
        </p:spPr>
        <p:txBody>
          <a:bodyPr/>
          <a:lstStyle/>
          <a:p>
            <a:fld id="{3DFB1783-7729-4B47-90BA-530FBB8BA88D}" type="slidenum">
              <a:rPr lang="en-US" smtClean="0"/>
              <a:pPr/>
              <a:t>14</a:t>
            </a:fld>
            <a:endParaRPr lang="en-US" dirty="0"/>
          </a:p>
        </p:txBody>
      </p:sp>
      <p:sp>
        <p:nvSpPr>
          <p:cNvPr id="6" name="Title 5">
            <a:extLst>
              <a:ext uri="{FF2B5EF4-FFF2-40B4-BE49-F238E27FC236}">
                <a16:creationId xmlns:a16="http://schemas.microsoft.com/office/drawing/2014/main" id="{B134F76D-8137-69CD-8FA3-18CE00036FC5}"/>
              </a:ext>
            </a:extLst>
          </p:cNvPr>
          <p:cNvSpPr>
            <a:spLocks noGrp="1"/>
          </p:cNvSpPr>
          <p:nvPr>
            <p:ph type="title"/>
          </p:nvPr>
        </p:nvSpPr>
        <p:spPr/>
        <p:txBody>
          <a:bodyPr/>
          <a:lstStyle/>
          <a:p>
            <a:r>
              <a:rPr lang="en-US" sz="2400" b="1" dirty="0"/>
              <a:t>Contractor Responsibilities</a:t>
            </a:r>
          </a:p>
        </p:txBody>
      </p:sp>
      <p:sp>
        <p:nvSpPr>
          <p:cNvPr id="3" name="Content Placeholder 2"/>
          <p:cNvSpPr>
            <a:spLocks noGrp="1"/>
          </p:cNvSpPr>
          <p:nvPr>
            <p:ph idx="1"/>
          </p:nvPr>
        </p:nvSpPr>
        <p:spPr>
          <a:xfrm>
            <a:off x="420806" y="1100931"/>
            <a:ext cx="11643407" cy="4656138"/>
          </a:xfrm>
          <a:ln>
            <a:noFill/>
          </a:ln>
        </p:spPr>
        <p:txBody>
          <a:bodyPr>
            <a:normAutofit/>
          </a:bodyPr>
          <a:lstStyle/>
          <a:p>
            <a:pPr>
              <a:buClrTx/>
              <a:buFont typeface="Wingdings" panose="05000000000000000000" pitchFamily="2" charset="2"/>
              <a:buChar char="§"/>
            </a:pPr>
            <a:r>
              <a:rPr lang="en-US" sz="2400" dirty="0"/>
              <a:t>Address OCI’s as early as possible.</a:t>
            </a:r>
          </a:p>
          <a:p>
            <a:endParaRPr lang="en-US" sz="2400" dirty="0"/>
          </a:p>
          <a:p>
            <a:pPr>
              <a:buClrTx/>
              <a:buFont typeface="Wingdings" panose="05000000000000000000" pitchFamily="2" charset="2"/>
              <a:buChar char="§"/>
            </a:pPr>
            <a:r>
              <a:rPr lang="en-US" sz="2400" dirty="0"/>
              <a:t>Actively engage and communicate with COs.</a:t>
            </a:r>
          </a:p>
          <a:p>
            <a:pPr lvl="1">
              <a:buClrTx/>
            </a:pPr>
            <a:r>
              <a:rPr lang="en-US" sz="1800" dirty="0"/>
              <a:t>Identify areas in PWS/SOW that could create an OCI.</a:t>
            </a:r>
          </a:p>
          <a:p>
            <a:pPr lvl="1">
              <a:buClrTx/>
            </a:pPr>
            <a:r>
              <a:rPr lang="en-US" sz="1800" dirty="0"/>
              <a:t>Analyze and submit facts to determine if conflicts exist or not.</a:t>
            </a:r>
          </a:p>
          <a:p>
            <a:pPr lvl="1">
              <a:buClrTx/>
            </a:pPr>
            <a:r>
              <a:rPr lang="en-US" sz="1800" dirty="0"/>
              <a:t>Take action to avoid, neutralize, or mitigate any potential conflict.</a:t>
            </a:r>
          </a:p>
          <a:p>
            <a:pPr lvl="1">
              <a:buClrTx/>
            </a:pPr>
            <a:r>
              <a:rPr lang="en-US" sz="1800" dirty="0"/>
              <a:t>Propose measures to resolve conflict.</a:t>
            </a:r>
          </a:p>
          <a:p>
            <a:endParaRPr lang="en-US" sz="2400" dirty="0"/>
          </a:p>
          <a:p>
            <a:pPr>
              <a:buClrTx/>
              <a:buFont typeface="Wingdings" panose="05000000000000000000" pitchFamily="2" charset="2"/>
              <a:buChar char="§"/>
            </a:pPr>
            <a:r>
              <a:rPr lang="en-US" sz="2400" dirty="0"/>
              <a:t>Contractor is in the best position to identify conflicting interests and propose initial techniques to address conflicts. </a:t>
            </a:r>
          </a:p>
        </p:txBody>
      </p:sp>
    </p:spTree>
    <p:extLst>
      <p:ext uri="{BB962C8B-B14F-4D97-AF65-F5344CB8AC3E}">
        <p14:creationId xmlns:p14="http://schemas.microsoft.com/office/powerpoint/2010/main" val="17026071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8012" y="2819400"/>
            <a:ext cx="10820400" cy="1043782"/>
          </a:xfrm>
        </p:spPr>
        <p:txBody>
          <a:bodyPr>
            <a:normAutofit/>
          </a:bodyPr>
          <a:lstStyle/>
          <a:p>
            <a:r>
              <a:rPr lang="en-US" b="1" dirty="0"/>
              <a:t>Facilitated Interactive Innovation Session – Kelly Castano &amp; Ulcka Patel, JSC Business Development &amp; Tech Integration </a:t>
            </a:r>
          </a:p>
        </p:txBody>
      </p:sp>
      <p:sp>
        <p:nvSpPr>
          <p:cNvPr id="4" name="Slide Number Placeholder 3"/>
          <p:cNvSpPr>
            <a:spLocks noGrp="1"/>
          </p:cNvSpPr>
          <p:nvPr>
            <p:ph type="sldNum" sz="quarter" idx="4"/>
          </p:nvPr>
        </p:nvSpPr>
        <p:spPr/>
        <p:txBody>
          <a:bodyPr/>
          <a:lstStyle/>
          <a:p>
            <a:fld id="{3DFB1783-7729-4B47-90BA-530FBB8BA88D}" type="slidenum">
              <a:rPr lang="en-US" smtClean="0"/>
              <a:pPr/>
              <a:t>15</a:t>
            </a:fld>
            <a:endParaRPr lang="en-US" dirty="0"/>
          </a:p>
        </p:txBody>
      </p:sp>
    </p:spTree>
    <p:extLst>
      <p:ext uri="{BB962C8B-B14F-4D97-AF65-F5344CB8AC3E}">
        <p14:creationId xmlns:p14="http://schemas.microsoft.com/office/powerpoint/2010/main" val="26522481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8012" y="2819400"/>
            <a:ext cx="10820400" cy="1043782"/>
          </a:xfrm>
        </p:spPr>
        <p:txBody>
          <a:bodyPr>
            <a:normAutofit/>
          </a:bodyPr>
          <a:lstStyle/>
          <a:p>
            <a:pPr algn="ctr"/>
            <a:r>
              <a:rPr lang="en-US" sz="3200" b="1" dirty="0"/>
              <a:t>Back Up</a:t>
            </a:r>
          </a:p>
        </p:txBody>
      </p:sp>
      <p:sp>
        <p:nvSpPr>
          <p:cNvPr id="4" name="Slide Number Placeholder 3"/>
          <p:cNvSpPr>
            <a:spLocks noGrp="1"/>
          </p:cNvSpPr>
          <p:nvPr>
            <p:ph type="sldNum" sz="quarter" idx="4"/>
          </p:nvPr>
        </p:nvSpPr>
        <p:spPr/>
        <p:txBody>
          <a:bodyPr/>
          <a:lstStyle/>
          <a:p>
            <a:fld id="{3DFB1783-7729-4B47-90BA-530FBB8BA88D}" type="slidenum">
              <a:rPr lang="en-US" smtClean="0"/>
              <a:pPr/>
              <a:t>16</a:t>
            </a:fld>
            <a:endParaRPr lang="en-US" dirty="0"/>
          </a:p>
        </p:txBody>
      </p:sp>
    </p:spTree>
    <p:extLst>
      <p:ext uri="{BB962C8B-B14F-4D97-AF65-F5344CB8AC3E}">
        <p14:creationId xmlns:p14="http://schemas.microsoft.com/office/powerpoint/2010/main" val="41403747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31CCB-BEB7-5EAB-4CC3-CD637580C4B5}"/>
              </a:ext>
            </a:extLst>
          </p:cNvPr>
          <p:cNvSpPr>
            <a:spLocks noGrp="1"/>
          </p:cNvSpPr>
          <p:nvPr>
            <p:ph type="title"/>
          </p:nvPr>
        </p:nvSpPr>
        <p:spPr/>
        <p:txBody>
          <a:bodyPr/>
          <a:lstStyle/>
          <a:p>
            <a:r>
              <a:rPr lang="en-US" b="1" dirty="0"/>
              <a:t>NASA OCI Policy &amp; Guidance</a:t>
            </a:r>
          </a:p>
        </p:txBody>
      </p:sp>
      <p:sp>
        <p:nvSpPr>
          <p:cNvPr id="3" name="Content Placeholder 2">
            <a:extLst>
              <a:ext uri="{FF2B5EF4-FFF2-40B4-BE49-F238E27FC236}">
                <a16:creationId xmlns:a16="http://schemas.microsoft.com/office/drawing/2014/main" id="{E488C6C7-FF55-449B-F6EF-5FF65182C79C}"/>
              </a:ext>
            </a:extLst>
          </p:cNvPr>
          <p:cNvSpPr>
            <a:spLocks noGrp="1"/>
          </p:cNvSpPr>
          <p:nvPr>
            <p:ph idx="1"/>
          </p:nvPr>
        </p:nvSpPr>
        <p:spPr>
          <a:xfrm>
            <a:off x="420804" y="1066800"/>
            <a:ext cx="11388607" cy="4811483"/>
          </a:xfrm>
          <a:ln>
            <a:noFill/>
          </a:ln>
        </p:spPr>
        <p:txBody>
          <a:bodyPr>
            <a:normAutofit fontScale="77500" lnSpcReduction="20000"/>
          </a:bodyPr>
          <a:lstStyle/>
          <a:p>
            <a:r>
              <a:rPr lang="en-US" dirty="0"/>
              <a:t>Federal Acquisition Regulation (FAR) </a:t>
            </a:r>
            <a:r>
              <a:rPr lang="en-US" dirty="0">
                <a:hlinkClick r:id="rId2"/>
              </a:rPr>
              <a:t>9.5</a:t>
            </a:r>
            <a:r>
              <a:rPr lang="en-US" dirty="0"/>
              <a:t>, NASA FAR Supplement (NFS) </a:t>
            </a:r>
            <a:r>
              <a:rPr lang="en-US" dirty="0">
                <a:hlinkClick r:id="rId3"/>
              </a:rPr>
              <a:t>1809.5 </a:t>
            </a:r>
            <a:endParaRPr lang="en-US" dirty="0"/>
          </a:p>
          <a:p>
            <a:endParaRPr lang="en-US" dirty="0"/>
          </a:p>
          <a:p>
            <a:r>
              <a:rPr lang="en-US" dirty="0"/>
              <a:t>NFS 1852.209-71 Limitation of Future Contracting (Dec 1988)</a:t>
            </a:r>
          </a:p>
          <a:p>
            <a:endParaRPr lang="en-US" dirty="0"/>
          </a:p>
          <a:p>
            <a:r>
              <a:rPr lang="en-US" dirty="0"/>
              <a:t>NFS 1852.237-72 Access to Sensitive Information (Jun 2005)</a:t>
            </a:r>
          </a:p>
          <a:p>
            <a:endParaRPr lang="en-US" dirty="0"/>
          </a:p>
          <a:p>
            <a:r>
              <a:rPr lang="en-US" dirty="0"/>
              <a:t>NFS 1852.237-73 Release of Sensitive Information (Jun 2005)</a:t>
            </a:r>
          </a:p>
          <a:p>
            <a:endParaRPr lang="en-US" dirty="0"/>
          </a:p>
          <a:p>
            <a:r>
              <a:rPr lang="en-US" dirty="0"/>
              <a:t>NASA’s </a:t>
            </a:r>
            <a:r>
              <a:rPr lang="en-US" dirty="0">
                <a:hlinkClick r:id="rId4"/>
              </a:rPr>
              <a:t>Guide on Organizational Conflict of Interest </a:t>
            </a:r>
            <a:endParaRPr lang="en-US" dirty="0"/>
          </a:p>
          <a:p>
            <a:endParaRPr lang="en-US" dirty="0"/>
          </a:p>
          <a:p>
            <a:r>
              <a:rPr lang="en-US" dirty="0"/>
              <a:t>CO OCI Determination &amp; Checklist Template</a:t>
            </a:r>
          </a:p>
          <a:p>
            <a:endParaRPr lang="en-US" dirty="0"/>
          </a:p>
          <a:p>
            <a:r>
              <a:rPr lang="en-US" dirty="0"/>
              <a:t>CO OCI Limitation of Future Contracting Memo Template</a:t>
            </a:r>
          </a:p>
          <a:p>
            <a:pPr>
              <a:buClrTx/>
              <a:buFont typeface="Wingdings" panose="05000000000000000000" pitchFamily="2" charset="2"/>
              <a:buChar char="§"/>
            </a:pPr>
            <a:endParaRPr lang="en-US" dirty="0"/>
          </a:p>
          <a:p>
            <a:pPr lvl="1"/>
            <a:endParaRPr lang="en-US" sz="1400" dirty="0">
              <a:solidFill>
                <a:srgbClr val="FF0000"/>
              </a:solidFill>
            </a:endParaRPr>
          </a:p>
          <a:p>
            <a:endParaRPr lang="en-US" sz="1400" dirty="0">
              <a:solidFill>
                <a:srgbClr val="FF0000"/>
              </a:solidFill>
            </a:endParaRPr>
          </a:p>
          <a:p>
            <a:endParaRPr lang="en-US" sz="1400"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A45F2DB0-4B3B-BD12-9E3B-8100025B90B3}"/>
              </a:ext>
            </a:extLst>
          </p:cNvPr>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E469238-91BA-4737-B5E8-07A2985EC9C6}" type="slidenum">
              <a:rPr lang="en-US" smtClean="0"/>
              <a:pPr/>
              <a:t>17</a:t>
            </a:fld>
            <a:endParaRPr lang="en-US"/>
          </a:p>
        </p:txBody>
      </p:sp>
    </p:spTree>
    <p:extLst>
      <p:ext uri="{BB962C8B-B14F-4D97-AF65-F5344CB8AC3E}">
        <p14:creationId xmlns:p14="http://schemas.microsoft.com/office/powerpoint/2010/main" val="9450601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a:t>Backup – OCI Definitions</a:t>
            </a:r>
          </a:p>
        </p:txBody>
      </p:sp>
      <p:sp>
        <p:nvSpPr>
          <p:cNvPr id="3" name="Content Placeholder 2"/>
          <p:cNvSpPr>
            <a:spLocks noGrp="1"/>
          </p:cNvSpPr>
          <p:nvPr>
            <p:ph idx="1"/>
          </p:nvPr>
        </p:nvSpPr>
        <p:spPr>
          <a:xfrm>
            <a:off x="412027" y="1066800"/>
            <a:ext cx="11617207" cy="4724400"/>
          </a:xfrm>
          <a:ln>
            <a:noFill/>
          </a:ln>
        </p:spPr>
        <p:txBody>
          <a:bodyPr>
            <a:normAutofit/>
          </a:bodyPr>
          <a:lstStyle/>
          <a:p>
            <a:pPr>
              <a:buClrTx/>
              <a:buFont typeface="Wingdings" panose="05000000000000000000" pitchFamily="2" charset="2"/>
              <a:buChar char="§"/>
            </a:pPr>
            <a:r>
              <a:rPr lang="en-US" altLang="en-US" sz="2399" dirty="0"/>
              <a:t>Unfair access to data – When a contractor has access to nonpublic information which may provide the firm an unfair competitive advantage in a later competition for a government contract.</a:t>
            </a:r>
          </a:p>
          <a:p>
            <a:endParaRPr lang="en-US" altLang="en-US" sz="2399" dirty="0"/>
          </a:p>
          <a:p>
            <a:pPr>
              <a:buClrTx/>
              <a:buFont typeface="Wingdings" panose="05000000000000000000" pitchFamily="2" charset="2"/>
              <a:buChar char="§"/>
            </a:pPr>
            <a:r>
              <a:rPr lang="en-US" altLang="en-US" sz="2399" dirty="0"/>
              <a:t>Impaired objectivity – When a contractor’s judgment and objectivity in performing the contract requirements may be impaired due to the fact that the substance of the contractor’s performance has the potential to affect other interests of the contractor.</a:t>
            </a:r>
          </a:p>
          <a:p>
            <a:endParaRPr lang="en-US" altLang="en-US" sz="2399" dirty="0"/>
          </a:p>
          <a:p>
            <a:pPr>
              <a:buClrTx/>
              <a:buFont typeface="Wingdings" panose="05000000000000000000" pitchFamily="2" charset="2"/>
              <a:buChar char="§"/>
            </a:pPr>
            <a:r>
              <a:rPr lang="en-US" altLang="en-US" sz="2399" dirty="0"/>
              <a:t>Biased ground rules – When a firm, as part of its performance of a government contract, has in some sense set the ground rules for another government contract by, for example, writing the statement of work or the specifications.</a:t>
            </a:r>
            <a:endParaRPr lang="en-US" sz="2399" dirty="0"/>
          </a:p>
        </p:txBody>
      </p:sp>
      <p:sp>
        <p:nvSpPr>
          <p:cNvPr id="4" name="Slide Number Placeholder 3"/>
          <p:cNvSpPr>
            <a:spLocks noGrp="1"/>
          </p:cNvSpPr>
          <p:nvPr>
            <p:ph type="sldNum" sz="quarter" idx="4"/>
          </p:nvPr>
        </p:nvSpPr>
        <p:spPr/>
        <p:txBody>
          <a:bodyPr/>
          <a:lstStyle/>
          <a:p>
            <a:fld id="{3DFB1783-7729-4B47-90BA-530FBB8BA88D}" type="slidenum">
              <a:rPr lang="en-US" smtClean="0"/>
              <a:pPr/>
              <a:t>18</a:t>
            </a:fld>
            <a:endParaRPr lang="en-US" dirty="0"/>
          </a:p>
        </p:txBody>
      </p:sp>
    </p:spTree>
    <p:extLst>
      <p:ext uri="{BB962C8B-B14F-4D97-AF65-F5344CB8AC3E}">
        <p14:creationId xmlns:p14="http://schemas.microsoft.com/office/powerpoint/2010/main" val="29722447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B134F76D-8137-69CD-8FA3-18CE00036FC5}"/>
              </a:ext>
            </a:extLst>
          </p:cNvPr>
          <p:cNvSpPr>
            <a:spLocks noGrp="1"/>
          </p:cNvSpPr>
          <p:nvPr>
            <p:ph type="title"/>
          </p:nvPr>
        </p:nvSpPr>
        <p:spPr>
          <a:xfrm>
            <a:off x="639913" y="790318"/>
            <a:ext cx="7359500" cy="868556"/>
          </a:xfrm>
        </p:spPr>
        <p:txBody>
          <a:bodyPr anchor="b">
            <a:noAutofit/>
          </a:bodyPr>
          <a:lstStyle/>
          <a:p>
            <a:pPr algn="ctr"/>
            <a:r>
              <a:rPr lang="en-US" sz="4000" b="1" dirty="0"/>
              <a:t>OCI Request for Information</a:t>
            </a:r>
          </a:p>
        </p:txBody>
      </p:sp>
      <p:sp>
        <p:nvSpPr>
          <p:cNvPr id="3" name="Content Placeholder 2"/>
          <p:cNvSpPr>
            <a:spLocks noGrp="1"/>
          </p:cNvSpPr>
          <p:nvPr>
            <p:ph idx="1"/>
          </p:nvPr>
        </p:nvSpPr>
        <p:spPr>
          <a:xfrm>
            <a:off x="639913" y="2706624"/>
            <a:ext cx="6892780" cy="3483864"/>
          </a:xfrm>
          <a:ln>
            <a:noFill/>
          </a:ln>
        </p:spPr>
        <p:txBody>
          <a:bodyPr>
            <a:normAutofit/>
          </a:bodyPr>
          <a:lstStyle/>
          <a:p>
            <a:pPr>
              <a:buClr>
                <a:schemeClr val="tx1"/>
              </a:buClr>
              <a:buFont typeface="Wingdings" panose="05000000000000000000" pitchFamily="2" charset="2"/>
              <a:buChar char="§"/>
            </a:pPr>
            <a:r>
              <a:rPr lang="en-US" sz="2200" dirty="0"/>
              <a:t>A CO’s tool for competitive procurements to gather information to define OCI issues and mitigations.</a:t>
            </a:r>
          </a:p>
          <a:p>
            <a:endParaRPr lang="en-US" sz="2200" dirty="0"/>
          </a:p>
          <a:p>
            <a:endParaRPr lang="en-US" sz="2200" dirty="0"/>
          </a:p>
          <a:p>
            <a:pPr>
              <a:buClr>
                <a:schemeClr val="tx1"/>
              </a:buClr>
              <a:buFont typeface="Wingdings" panose="05000000000000000000" pitchFamily="2" charset="2"/>
              <a:buChar char="§"/>
            </a:pPr>
            <a:r>
              <a:rPr lang="en-US" sz="2200" dirty="0"/>
              <a:t>All OCIs RFIs are posted in </a:t>
            </a:r>
            <a:r>
              <a:rPr lang="en-US" sz="2200" dirty="0">
                <a:hlinkClick r:id="rId3"/>
              </a:rPr>
              <a:t>www.sam.gov</a:t>
            </a:r>
            <a:r>
              <a:rPr lang="en-US" sz="2200" dirty="0"/>
              <a:t> and in the acquisition’s specific Source Selection Website </a:t>
            </a:r>
            <a:r>
              <a:rPr lang="en-US" sz="2200" dirty="0">
                <a:hlinkClick r:id="rId4"/>
              </a:rPr>
              <a:t>https://www.nasa.gov/jsc/procurement</a:t>
            </a:r>
            <a:r>
              <a:rPr lang="en-US" sz="2200" dirty="0"/>
              <a:t>.</a:t>
            </a:r>
          </a:p>
          <a:p>
            <a:endParaRPr lang="en-US" sz="2200" dirty="0"/>
          </a:p>
          <a:p>
            <a:endParaRPr lang="en-US" sz="2200" dirty="0"/>
          </a:p>
        </p:txBody>
      </p:sp>
      <p:pic>
        <p:nvPicPr>
          <p:cNvPr id="4" name="Picture 3" descr="Image of SAM.gov  search screen.">
            <a:extLst>
              <a:ext uri="{FF2B5EF4-FFF2-40B4-BE49-F238E27FC236}">
                <a16:creationId xmlns:a16="http://schemas.microsoft.com/office/drawing/2014/main" id="{2874FE0A-1A34-ACC5-AC61-31490D954F77}"/>
              </a:ext>
            </a:extLst>
          </p:cNvPr>
          <p:cNvPicPr>
            <a:picLocks noChangeAspect="1"/>
          </p:cNvPicPr>
          <p:nvPr/>
        </p:nvPicPr>
        <p:blipFill>
          <a:blip r:embed="rId5"/>
          <a:stretch>
            <a:fillRect/>
          </a:stretch>
        </p:blipFill>
        <p:spPr>
          <a:xfrm>
            <a:off x="8877974" y="329183"/>
            <a:ext cx="1980806" cy="3429969"/>
          </a:xfrm>
          <a:prstGeom prst="rect">
            <a:avLst/>
          </a:prstGeom>
        </p:spPr>
      </p:pic>
      <p:sp>
        <p:nvSpPr>
          <p:cNvPr id="5" name="Slide Number Placeholder 3"/>
          <p:cNvSpPr>
            <a:spLocks noGrp="1"/>
          </p:cNvSpPr>
          <p:nvPr>
            <p:ph type="sldNum" sz="quarter" idx="4"/>
          </p:nvPr>
        </p:nvSpPr>
        <p:spPr>
          <a:xfrm>
            <a:off x="8608357" y="6356350"/>
            <a:ext cx="2742486" cy="365125"/>
          </a:xfrm>
        </p:spPr>
        <p:txBody>
          <a:bodyPr>
            <a:normAutofit/>
          </a:bodyPr>
          <a:lstStyle/>
          <a:p>
            <a:pPr>
              <a:spcAft>
                <a:spcPts val="600"/>
              </a:spcAft>
            </a:pPr>
            <a:fld id="{3DFB1783-7729-4B47-90BA-530FBB8BA88D}" type="slidenum">
              <a:rPr lang="en-US" smtClean="0"/>
              <a:pPr>
                <a:spcAft>
                  <a:spcPts val="600"/>
                </a:spcAft>
              </a:pPr>
              <a:t>19</a:t>
            </a:fld>
            <a:endParaRPr lang="en-US" dirty="0"/>
          </a:p>
        </p:txBody>
      </p:sp>
    </p:spTree>
    <p:extLst>
      <p:ext uri="{BB962C8B-B14F-4D97-AF65-F5344CB8AC3E}">
        <p14:creationId xmlns:p14="http://schemas.microsoft.com/office/powerpoint/2010/main" val="35964249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a:t>Agenda</a:t>
            </a:r>
          </a:p>
        </p:txBody>
      </p:sp>
      <p:sp>
        <p:nvSpPr>
          <p:cNvPr id="3" name="Slide Number Placeholder 2"/>
          <p:cNvSpPr>
            <a:spLocks noGrp="1"/>
          </p:cNvSpPr>
          <p:nvPr>
            <p:ph type="sldNum" sz="quarter" idx="4"/>
          </p:nvPr>
        </p:nvSpPr>
        <p:spPr/>
        <p:txBody>
          <a:bodyPr/>
          <a:lstStyle/>
          <a:p>
            <a:fld id="{3DFB1783-7729-4B47-90BA-530FBB8BA88D}" type="slidenum">
              <a:rPr lang="en-US" smtClean="0"/>
              <a:pPr/>
              <a:t>2</a:t>
            </a:fld>
            <a:endParaRPr lang="en-US" dirty="0"/>
          </a:p>
        </p:txBody>
      </p:sp>
      <p:sp>
        <p:nvSpPr>
          <p:cNvPr id="4" name="Content Placeholder 2"/>
          <p:cNvSpPr txBox="1">
            <a:spLocks/>
          </p:cNvSpPr>
          <p:nvPr/>
        </p:nvSpPr>
        <p:spPr>
          <a:xfrm>
            <a:off x="404024" y="1219200"/>
            <a:ext cx="11658601" cy="4724400"/>
          </a:xfrm>
          <a:prstGeom prst="rect">
            <a:avLst/>
          </a:prstGeom>
          <a:ln>
            <a:noFill/>
          </a:ln>
        </p:spPr>
        <p:txBody>
          <a:bodyPr>
            <a:normAutofit/>
          </a:bodyPr>
          <a:lstStyle>
            <a:lvl1pPr marL="285750" marR="0" indent="-285750" algn="l" defTabSz="457063" rtl="0" eaLnBrk="1" fontAlgn="auto" latinLnBrk="0" hangingPunct="1">
              <a:lnSpc>
                <a:spcPct val="90000"/>
              </a:lnSpc>
              <a:spcBef>
                <a:spcPts val="1000"/>
              </a:spcBef>
              <a:spcAft>
                <a:spcPts val="0"/>
              </a:spcAft>
              <a:buClr>
                <a:srgbClr val="0D60A7"/>
              </a:buClr>
              <a:buSzPct val="80000"/>
              <a:buFont typeface="Wingdings" pitchFamily="2" charset="2"/>
              <a:buChar char="v"/>
              <a:tabLst/>
              <a:defRPr sz="2799" kern="1200">
                <a:solidFill>
                  <a:schemeClr val="tx1"/>
                </a:solidFill>
                <a:latin typeface="+mn-lt"/>
                <a:ea typeface="+mn-ea"/>
                <a:cs typeface="+mn-cs"/>
              </a:defRPr>
            </a:lvl1pPr>
            <a:lvl2pPr marL="685594" marR="0" indent="-228531" algn="l" defTabSz="457063" rtl="0" eaLnBrk="1" fontAlgn="auto" latinLnBrk="0" hangingPunct="1">
              <a:lnSpc>
                <a:spcPct val="90000"/>
              </a:lnSpc>
              <a:spcBef>
                <a:spcPts val="1000"/>
              </a:spcBef>
              <a:spcAft>
                <a:spcPts val="0"/>
              </a:spcAft>
              <a:buClr>
                <a:srgbClr val="0D60A7"/>
              </a:buClr>
              <a:buSzPct val="80000"/>
              <a:buFont typeface="Wingdings" pitchFamily="2" charset="2"/>
              <a:buChar char="v"/>
              <a:tabLst/>
              <a:defRPr sz="2399" kern="1200">
                <a:solidFill>
                  <a:schemeClr val="tx1"/>
                </a:solidFill>
                <a:latin typeface="+mn-lt"/>
                <a:ea typeface="+mn-ea"/>
                <a:cs typeface="+mn-cs"/>
              </a:defRPr>
            </a:lvl2pPr>
            <a:lvl3pPr marL="1142657" marR="0" indent="-228531" algn="l" defTabSz="457063" rtl="0" eaLnBrk="1" fontAlgn="auto" latinLnBrk="0" hangingPunct="1">
              <a:lnSpc>
                <a:spcPct val="90000"/>
              </a:lnSpc>
              <a:spcBef>
                <a:spcPts val="1000"/>
              </a:spcBef>
              <a:spcAft>
                <a:spcPts val="0"/>
              </a:spcAft>
              <a:buClr>
                <a:srgbClr val="0D60A7"/>
              </a:buClr>
              <a:buSzPct val="80000"/>
              <a:buFont typeface="Wingdings" pitchFamily="2" charset="2"/>
              <a:buChar char="v"/>
              <a:tabLst/>
              <a:defRPr sz="1999" kern="1200">
                <a:solidFill>
                  <a:schemeClr val="tx1"/>
                </a:solidFill>
                <a:latin typeface="+mn-lt"/>
                <a:ea typeface="+mn-ea"/>
                <a:cs typeface="+mn-cs"/>
              </a:defRPr>
            </a:lvl3pPr>
            <a:lvl4pPr marL="1599720" marR="0" indent="-228531" algn="l" defTabSz="457063" rtl="0" eaLnBrk="1" fontAlgn="auto" latinLnBrk="0" hangingPunct="1">
              <a:lnSpc>
                <a:spcPct val="90000"/>
              </a:lnSpc>
              <a:spcBef>
                <a:spcPts val="1000"/>
              </a:spcBef>
              <a:spcAft>
                <a:spcPts val="0"/>
              </a:spcAft>
              <a:buClr>
                <a:srgbClr val="0D60A7"/>
              </a:buClr>
              <a:buSzPct val="80000"/>
              <a:buFont typeface="Wingdings" pitchFamily="2" charset="2"/>
              <a:buChar char="v"/>
              <a:tabLst/>
              <a:defRPr sz="1799" kern="1200">
                <a:solidFill>
                  <a:schemeClr val="tx1"/>
                </a:solidFill>
                <a:latin typeface="+mn-lt"/>
                <a:ea typeface="+mn-ea"/>
                <a:cs typeface="+mn-cs"/>
              </a:defRPr>
            </a:lvl4pPr>
            <a:lvl5pPr marL="2056783"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5pPr>
            <a:lvl6pPr marL="2513846"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6pPr>
            <a:lvl7pPr marL="2970908"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7pPr>
            <a:lvl8pPr marL="3427971"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8pPr>
            <a:lvl9pPr marL="3885034"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9pPr>
          </a:lstStyle>
          <a:p>
            <a:pPr>
              <a:buClr>
                <a:schemeClr val="tx1"/>
              </a:buClr>
              <a:buFont typeface="Wingdings" panose="05000000000000000000" pitchFamily="2" charset="2"/>
              <a:buChar char="§"/>
            </a:pPr>
            <a:r>
              <a:rPr lang="en-US" dirty="0"/>
              <a:t>9:00 – 9:10 a.m.	Welcome Introduction – Jose Garcia, JSC Director 								of Procurement</a:t>
            </a:r>
          </a:p>
          <a:p>
            <a:pPr>
              <a:buClr>
                <a:schemeClr val="tx1"/>
              </a:buClr>
              <a:buFont typeface="Wingdings" panose="05000000000000000000" pitchFamily="2" charset="2"/>
              <a:buChar char="§"/>
            </a:pPr>
            <a:endParaRPr lang="en-US" dirty="0"/>
          </a:p>
          <a:p>
            <a:pPr>
              <a:buClr>
                <a:schemeClr val="tx1"/>
              </a:buClr>
              <a:buFont typeface="Wingdings" panose="05000000000000000000" pitchFamily="2" charset="2"/>
              <a:buChar char="§"/>
            </a:pPr>
            <a:r>
              <a:rPr lang="en-US" dirty="0"/>
              <a:t>9:10 – 9:45 a.m. 	Briefing on NASA’s OCI Policy Framework – Rogelio 							Curiel, Team Lead, White Sands Test Facility Office 								of Procurement </a:t>
            </a:r>
          </a:p>
          <a:p>
            <a:pPr marL="1371189" lvl="3" indent="0">
              <a:buClr>
                <a:schemeClr val="tx1"/>
              </a:buClr>
              <a:buNone/>
            </a:pPr>
            <a:endParaRPr lang="en-US" sz="1900" dirty="0"/>
          </a:p>
          <a:p>
            <a:pPr>
              <a:buClr>
                <a:schemeClr val="tx1"/>
              </a:buClr>
              <a:buFont typeface="Wingdings" panose="05000000000000000000" pitchFamily="2" charset="2"/>
              <a:buChar char="§"/>
            </a:pPr>
            <a:r>
              <a:rPr lang="en-US" dirty="0"/>
              <a:t>9:45 – 12:00 p.m.	Facilitated Interactive Innovation Session – Kelly 									Castano &amp; Ulcka Patel, JSC Business Development 							&amp; Technology Integration Office</a:t>
            </a:r>
          </a:p>
          <a:p>
            <a:pPr>
              <a:buFont typeface="Wingdings" panose="05000000000000000000" pitchFamily="2" charset="2"/>
              <a:buChar char="§"/>
            </a:pPr>
            <a:endParaRPr lang="en-US" dirty="0"/>
          </a:p>
          <a:p>
            <a:pPr lvl="1">
              <a:buFont typeface="Wingdings" panose="05000000000000000000" pitchFamily="2" charset="2"/>
              <a:buChar char="§"/>
            </a:pPr>
            <a:endParaRPr lang="en-US" dirty="0"/>
          </a:p>
        </p:txBody>
      </p:sp>
    </p:spTree>
    <p:extLst>
      <p:ext uri="{BB962C8B-B14F-4D97-AF65-F5344CB8AC3E}">
        <p14:creationId xmlns:p14="http://schemas.microsoft.com/office/powerpoint/2010/main" val="16871534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B134F76D-8137-69CD-8FA3-18CE00036FC5}"/>
              </a:ext>
            </a:extLst>
          </p:cNvPr>
          <p:cNvSpPr>
            <a:spLocks noGrp="1"/>
          </p:cNvSpPr>
          <p:nvPr>
            <p:ph type="title"/>
          </p:nvPr>
        </p:nvSpPr>
        <p:spPr>
          <a:xfrm>
            <a:off x="639913" y="762000"/>
            <a:ext cx="7359500" cy="838200"/>
          </a:xfrm>
        </p:spPr>
        <p:txBody>
          <a:bodyPr anchor="b">
            <a:noAutofit/>
          </a:bodyPr>
          <a:lstStyle/>
          <a:p>
            <a:pPr algn="ctr"/>
            <a:r>
              <a:rPr lang="en-US" sz="4000" b="1" dirty="0"/>
              <a:t>Contractor’s OCI Plan</a:t>
            </a:r>
          </a:p>
        </p:txBody>
      </p:sp>
      <p:sp>
        <p:nvSpPr>
          <p:cNvPr id="3" name="Content Placeholder 2"/>
          <p:cNvSpPr>
            <a:spLocks noGrp="1"/>
          </p:cNvSpPr>
          <p:nvPr>
            <p:ph idx="1"/>
          </p:nvPr>
        </p:nvSpPr>
        <p:spPr>
          <a:xfrm>
            <a:off x="359279" y="2702053"/>
            <a:ext cx="5050261" cy="3483864"/>
          </a:xfrm>
          <a:ln>
            <a:noFill/>
          </a:ln>
        </p:spPr>
        <p:txBody>
          <a:bodyPr>
            <a:normAutofit/>
          </a:bodyPr>
          <a:lstStyle/>
          <a:p>
            <a:pPr>
              <a:buClr>
                <a:schemeClr val="tx1"/>
              </a:buClr>
              <a:buFont typeface="Wingdings" panose="05000000000000000000" pitchFamily="2" charset="2"/>
              <a:buChar char="§"/>
            </a:pPr>
            <a:r>
              <a:rPr lang="en-US" sz="2200" dirty="0"/>
              <a:t>The Plan will communicate the contractor’s approach to identify and resolve OCIs.  </a:t>
            </a:r>
          </a:p>
          <a:p>
            <a:pPr>
              <a:buClr>
                <a:schemeClr val="tx1"/>
              </a:buClr>
              <a:buFont typeface="Wingdings" panose="05000000000000000000" pitchFamily="2" charset="2"/>
              <a:buChar char="§"/>
            </a:pPr>
            <a:endParaRPr lang="en-US" sz="2200" dirty="0"/>
          </a:p>
          <a:p>
            <a:pPr>
              <a:buClr>
                <a:schemeClr val="tx1"/>
              </a:buClr>
              <a:buFont typeface="Wingdings" panose="05000000000000000000" pitchFamily="2" charset="2"/>
              <a:buChar char="§"/>
            </a:pPr>
            <a:r>
              <a:rPr lang="en-US" sz="2200" dirty="0"/>
              <a:t>The contractor is responsible for identifying, dispositioning, and reporting OCIs during contract performance.</a:t>
            </a:r>
          </a:p>
          <a:p>
            <a:endParaRPr lang="en-US" sz="2200" dirty="0"/>
          </a:p>
          <a:p>
            <a:endParaRPr lang="en-US" sz="2200" dirty="0"/>
          </a:p>
        </p:txBody>
      </p:sp>
      <p:sp>
        <p:nvSpPr>
          <p:cNvPr id="5" name="Slide Number Placeholder 3"/>
          <p:cNvSpPr>
            <a:spLocks noGrp="1"/>
          </p:cNvSpPr>
          <p:nvPr>
            <p:ph type="sldNum" sz="quarter" idx="4"/>
          </p:nvPr>
        </p:nvSpPr>
        <p:spPr>
          <a:xfrm>
            <a:off x="8608357" y="6356350"/>
            <a:ext cx="2742486" cy="365125"/>
          </a:xfrm>
        </p:spPr>
        <p:txBody>
          <a:bodyPr>
            <a:normAutofit/>
          </a:bodyPr>
          <a:lstStyle/>
          <a:p>
            <a:pPr>
              <a:spcAft>
                <a:spcPts val="600"/>
              </a:spcAft>
            </a:pPr>
            <a:fld id="{3DFB1783-7729-4B47-90BA-530FBB8BA88D}" type="slidenum">
              <a:rPr lang="en-US" smtClean="0"/>
              <a:pPr>
                <a:spcAft>
                  <a:spcPts val="600"/>
                </a:spcAft>
              </a:pPr>
              <a:t>20</a:t>
            </a:fld>
            <a:endParaRPr lang="en-US" dirty="0"/>
          </a:p>
        </p:txBody>
      </p:sp>
      <p:pic>
        <p:nvPicPr>
          <p:cNvPr id="7" name="Picture 6" descr="1.DRD Title OCI Plan. 2. Identify the DRD number. 3. Data Type: 1. 4. OPR: OP. 5. Solicitation No.: Insert Solicitation number. 6. Contract No.: Insert Contract Number. 7 Date Issued: Insert the date the baseline was issues. 8. Date Revised: Include the revision date if this DRD has been revised. 9. DRD Category: select Technical, Administrative or S&amp;MA.&#10;10. Description/Use: The plan will communicate the contractors approach to identify and resolve OCIs.">
            <a:extLst>
              <a:ext uri="{FF2B5EF4-FFF2-40B4-BE49-F238E27FC236}">
                <a16:creationId xmlns:a16="http://schemas.microsoft.com/office/drawing/2014/main" id="{656C9285-E3C5-B9DC-30BD-1B92C52FB437}"/>
              </a:ext>
            </a:extLst>
          </p:cNvPr>
          <p:cNvPicPr>
            <a:picLocks noChangeAspect="1"/>
          </p:cNvPicPr>
          <p:nvPr/>
        </p:nvPicPr>
        <p:blipFill>
          <a:blip r:embed="rId3"/>
          <a:stretch>
            <a:fillRect/>
          </a:stretch>
        </p:blipFill>
        <p:spPr>
          <a:xfrm>
            <a:off x="5997514" y="2196768"/>
            <a:ext cx="6008590" cy="1513733"/>
          </a:xfrm>
          <a:prstGeom prst="rect">
            <a:avLst/>
          </a:prstGeom>
        </p:spPr>
      </p:pic>
      <p:pic>
        <p:nvPicPr>
          <p:cNvPr id="10" name="Picture 9" descr="Organizational Conflict of Interest (OCI) Avoidance Plan for the XXXXX Contract. &#10;Submitted by Company XXX Inc.&#10;Signed by the Company President.">
            <a:extLst>
              <a:ext uri="{FF2B5EF4-FFF2-40B4-BE49-F238E27FC236}">
                <a16:creationId xmlns:a16="http://schemas.microsoft.com/office/drawing/2014/main" id="{44C132C6-FB93-DBA2-076D-885F7F0A6713}"/>
              </a:ext>
            </a:extLst>
          </p:cNvPr>
          <p:cNvPicPr>
            <a:picLocks noChangeAspect="1"/>
          </p:cNvPicPr>
          <p:nvPr/>
        </p:nvPicPr>
        <p:blipFill rotWithShape="1">
          <a:blip r:embed="rId4"/>
          <a:srcRect b="19207"/>
          <a:stretch/>
        </p:blipFill>
        <p:spPr>
          <a:xfrm>
            <a:off x="6461847" y="4307069"/>
            <a:ext cx="4896933" cy="1941331"/>
          </a:xfrm>
          <a:prstGeom prst="rect">
            <a:avLst/>
          </a:prstGeom>
          <a:ln>
            <a:solidFill>
              <a:srgbClr val="002060"/>
            </a:solidFill>
          </a:ln>
        </p:spPr>
      </p:pic>
      <p:sp>
        <p:nvSpPr>
          <p:cNvPr id="11" name="Slide Number Placeholder 3">
            <a:extLst>
              <a:ext uri="{FF2B5EF4-FFF2-40B4-BE49-F238E27FC236}">
                <a16:creationId xmlns:a16="http://schemas.microsoft.com/office/drawing/2014/main" id="{D580C464-8813-CFD3-C45B-7105834D8B51}"/>
              </a:ext>
            </a:extLst>
          </p:cNvPr>
          <p:cNvSpPr txBox="1">
            <a:spLocks/>
          </p:cNvSpPr>
          <p:nvPr/>
        </p:nvSpPr>
        <p:spPr>
          <a:xfrm>
            <a:off x="9321727" y="6332483"/>
            <a:ext cx="2742486" cy="365125"/>
          </a:xfrm>
          <a:prstGeom prst="rect">
            <a:avLst/>
          </a:prstGeom>
        </p:spPr>
        <p:txBody>
          <a:bodyPr vert="horz" lIns="91440" tIns="45720" rIns="91440" bIns="45720" rtlCol="0" anchor="ctr"/>
          <a:lstStyle>
            <a:defPPr>
              <a:defRPr lang="en-US"/>
            </a:defPPr>
            <a:lvl1pPr marL="0" algn="r" defTabSz="1218987" rtl="0" eaLnBrk="1" latinLnBrk="0" hangingPunct="1">
              <a:defRPr sz="12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a:lstStyle>
          <a:p>
            <a:fld id="{3DFB1783-7729-4B47-90BA-530FBB8BA88D}" type="slidenum">
              <a:rPr lang="en-US" smtClean="0"/>
              <a:pPr/>
              <a:t>20</a:t>
            </a:fld>
            <a:endParaRPr lang="en-US" dirty="0"/>
          </a:p>
        </p:txBody>
      </p:sp>
    </p:spTree>
    <p:extLst>
      <p:ext uri="{BB962C8B-B14F-4D97-AF65-F5344CB8AC3E}">
        <p14:creationId xmlns:p14="http://schemas.microsoft.com/office/powerpoint/2010/main" val="39589152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3DFB1783-7729-4B47-90BA-530FBB8BA88D}" type="slidenum">
              <a:rPr lang="en-US" smtClean="0"/>
              <a:pPr/>
              <a:t>21</a:t>
            </a:fld>
            <a:endParaRPr lang="en-US" dirty="0"/>
          </a:p>
        </p:txBody>
      </p:sp>
      <p:sp>
        <p:nvSpPr>
          <p:cNvPr id="2" name="Title 1"/>
          <p:cNvSpPr>
            <a:spLocks noGrp="1"/>
          </p:cNvSpPr>
          <p:nvPr>
            <p:ph type="title"/>
          </p:nvPr>
        </p:nvSpPr>
        <p:spPr/>
        <p:txBody>
          <a:bodyPr>
            <a:normAutofit/>
          </a:bodyPr>
          <a:lstStyle/>
          <a:p>
            <a:r>
              <a:rPr lang="en-US" sz="2400" b="1" dirty="0"/>
              <a:t>Backup – Typical DRD contents for a contractor’s OCI plan</a:t>
            </a:r>
          </a:p>
        </p:txBody>
      </p:sp>
      <p:sp>
        <p:nvSpPr>
          <p:cNvPr id="3" name="Content Placeholder 2"/>
          <p:cNvSpPr>
            <a:spLocks noGrp="1"/>
          </p:cNvSpPr>
          <p:nvPr>
            <p:ph idx="1"/>
          </p:nvPr>
        </p:nvSpPr>
        <p:spPr>
          <a:xfrm>
            <a:off x="412027" y="1066799"/>
            <a:ext cx="11617207" cy="4953001"/>
          </a:xfrm>
          <a:ln>
            <a:noFill/>
          </a:ln>
        </p:spPr>
        <p:txBody>
          <a:bodyPr>
            <a:normAutofit lnSpcReduction="10000"/>
          </a:bodyPr>
          <a:lstStyle/>
          <a:p>
            <a:pPr marL="457200" indent="-457200">
              <a:buFont typeface="+mj-lt"/>
              <a:buAutoNum type="arabicPeriod"/>
            </a:pPr>
            <a:r>
              <a:rPr lang="en-US" sz="2399" dirty="0"/>
              <a:t>Point of contact for OCI issues and reports.</a:t>
            </a:r>
          </a:p>
          <a:p>
            <a:pPr marL="457200" indent="-457200">
              <a:buFont typeface="+mj-lt"/>
              <a:buAutoNum type="arabicPeriod"/>
            </a:pPr>
            <a:r>
              <a:rPr lang="en-US" sz="2399" dirty="0"/>
              <a:t>Demonstrate an understanding of (1) OCI principles and (2) the full breadth of OCI issues and the types of harm that can result.</a:t>
            </a:r>
          </a:p>
          <a:p>
            <a:pPr marL="457200" indent="-457200">
              <a:buFont typeface="+mj-lt"/>
              <a:buAutoNum type="arabicPeriod"/>
            </a:pPr>
            <a:r>
              <a:rPr lang="en-US" sz="2399" dirty="0"/>
              <a:t>Define company roles, responsibilities, and procedures for (1) screening (i.e., identifying/recognizing), and (2) monitoring and reporting.</a:t>
            </a:r>
          </a:p>
          <a:p>
            <a:pPr marL="457200" indent="-457200">
              <a:buFont typeface="+mj-lt"/>
              <a:buAutoNum type="arabicPeriod"/>
            </a:pPr>
            <a:r>
              <a:rPr lang="en-US" sz="2399" dirty="0"/>
              <a:t>Describe employee’s notification of Plan’s requirements and training approach.</a:t>
            </a:r>
          </a:p>
          <a:p>
            <a:pPr marL="457200" indent="-457200">
              <a:buFont typeface="+mj-lt"/>
              <a:buAutoNum type="arabicPeriod"/>
            </a:pPr>
            <a:r>
              <a:rPr lang="en-US" sz="2399" dirty="0"/>
              <a:t>Describe how the contractor will report breaches of the protective measures in the Plan.</a:t>
            </a:r>
          </a:p>
          <a:p>
            <a:pPr marL="457200" indent="-457200">
              <a:buFont typeface="+mj-lt"/>
              <a:buAutoNum type="arabicPeriod"/>
            </a:pPr>
            <a:r>
              <a:rPr lang="en-US" sz="2399" dirty="0"/>
              <a:t>Identify any affiliated companies/entities and procedures for coordinating OCI.</a:t>
            </a:r>
          </a:p>
          <a:p>
            <a:pPr marL="457200" indent="-457200">
              <a:buFont typeface="+mj-lt"/>
              <a:buAutoNum type="arabicPeriod"/>
            </a:pPr>
            <a:r>
              <a:rPr lang="en-US" sz="2399" dirty="0"/>
              <a:t>Address the process for reporting all potential/actual OCIs that arise during performance of the contract.</a:t>
            </a:r>
          </a:p>
          <a:p>
            <a:pPr marL="457200" indent="-457200">
              <a:buFont typeface="+mj-lt"/>
              <a:buAutoNum type="arabicPeriod"/>
            </a:pPr>
            <a:r>
              <a:rPr lang="en-US" sz="2399" dirty="0"/>
              <a:t>Explain how the contractor will flow down the provisions of the Plan to any subcontractor.</a:t>
            </a:r>
          </a:p>
        </p:txBody>
      </p:sp>
    </p:spTree>
    <p:extLst>
      <p:ext uri="{BB962C8B-B14F-4D97-AF65-F5344CB8AC3E}">
        <p14:creationId xmlns:p14="http://schemas.microsoft.com/office/powerpoint/2010/main" val="26839246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3DFB1783-7729-4B47-90BA-530FBB8BA88D}" type="slidenum">
              <a:rPr lang="en-US" smtClean="0"/>
              <a:pPr/>
              <a:t>22</a:t>
            </a:fld>
            <a:endParaRPr lang="en-US" dirty="0"/>
          </a:p>
        </p:txBody>
      </p:sp>
      <p:sp>
        <p:nvSpPr>
          <p:cNvPr id="2" name="Title 1"/>
          <p:cNvSpPr>
            <a:spLocks noGrp="1"/>
          </p:cNvSpPr>
          <p:nvPr>
            <p:ph type="title"/>
          </p:nvPr>
        </p:nvSpPr>
        <p:spPr/>
        <p:txBody>
          <a:bodyPr>
            <a:normAutofit/>
          </a:bodyPr>
          <a:lstStyle/>
          <a:p>
            <a:r>
              <a:rPr lang="en-US" sz="2400" b="1" dirty="0"/>
              <a:t>Backup – Typical DRD contents for a contractor’s OCI plan – Cont.</a:t>
            </a:r>
          </a:p>
        </p:txBody>
      </p:sp>
      <p:sp>
        <p:nvSpPr>
          <p:cNvPr id="3" name="Content Placeholder 2"/>
          <p:cNvSpPr>
            <a:spLocks noGrp="1"/>
          </p:cNvSpPr>
          <p:nvPr>
            <p:ph idx="1"/>
          </p:nvPr>
        </p:nvSpPr>
        <p:spPr>
          <a:xfrm>
            <a:off x="412027" y="890150"/>
            <a:ext cx="11617207" cy="4419601"/>
          </a:xfrm>
          <a:ln>
            <a:noFill/>
          </a:ln>
        </p:spPr>
        <p:txBody>
          <a:bodyPr>
            <a:normAutofit/>
          </a:bodyPr>
          <a:lstStyle/>
          <a:p>
            <a:pPr marL="457200" indent="-457200">
              <a:buFont typeface="+mj-lt"/>
              <a:buAutoNum type="arabicPeriod" startAt="9"/>
            </a:pPr>
            <a:r>
              <a:rPr lang="en-US" sz="2399" dirty="0"/>
              <a:t>Define organizational and employee sanctions for violations of OCIs.</a:t>
            </a:r>
          </a:p>
          <a:p>
            <a:pPr marL="457200" indent="-457200">
              <a:buFont typeface="+mj-lt"/>
              <a:buAutoNum type="arabicPeriod" startAt="9"/>
            </a:pPr>
            <a:r>
              <a:rPr lang="en-US" sz="2399" dirty="0"/>
              <a:t>Include the contractor’s assertion that to the best of their knowledge no OCIs exist, if applicable. List all the primes and subcontractors working with NASA.</a:t>
            </a:r>
          </a:p>
          <a:p>
            <a:pPr marL="457200" indent="-457200">
              <a:buFont typeface="+mj-lt"/>
              <a:buAutoNum type="arabicPeriod" startAt="9"/>
            </a:pPr>
            <a:r>
              <a:rPr lang="en-US" sz="2399" dirty="0"/>
              <a:t>Include a requirement to update this plan as necessary to address specific OCIs.</a:t>
            </a:r>
          </a:p>
          <a:p>
            <a:pPr marL="457200" indent="-457200">
              <a:buFont typeface="+mj-lt"/>
              <a:buAutoNum type="arabicPeriod" startAt="9"/>
            </a:pPr>
            <a:r>
              <a:rPr lang="en-US" sz="2399" dirty="0"/>
              <a:t>Require periodic self-audits to ensure compliance with OCI procedures.</a:t>
            </a:r>
          </a:p>
          <a:p>
            <a:pPr marL="457200" indent="-457200">
              <a:buFont typeface="+mj-lt"/>
              <a:buAutoNum type="arabicPeriod" startAt="9"/>
            </a:pPr>
            <a:r>
              <a:rPr lang="en-US" sz="2399" dirty="0"/>
              <a:t>Define records related to the OCI plan (e.g., training and audit records) that will be made available to the Government upon request.</a:t>
            </a:r>
          </a:p>
          <a:p>
            <a:pPr marL="457200" indent="-457200">
              <a:buFont typeface="+mj-lt"/>
              <a:buAutoNum type="arabicPeriod" startAt="9"/>
            </a:pPr>
            <a:r>
              <a:rPr lang="en-US" sz="2399" dirty="0"/>
              <a:t>In an appendix to the OCI Plan identify the strategy (e.g., mitigation, limitation on future contracting, etc.) for resolving each OCI that is identified.</a:t>
            </a:r>
          </a:p>
        </p:txBody>
      </p:sp>
      <p:sp>
        <p:nvSpPr>
          <p:cNvPr id="5" name="TextBox 4">
            <a:extLst>
              <a:ext uri="{FF2B5EF4-FFF2-40B4-BE49-F238E27FC236}">
                <a16:creationId xmlns:a16="http://schemas.microsoft.com/office/drawing/2014/main" id="{D033DDA9-B5AB-3D9E-09AB-AE8DA7D42C8C}"/>
              </a:ext>
            </a:extLst>
          </p:cNvPr>
          <p:cNvSpPr txBox="1"/>
          <p:nvPr/>
        </p:nvSpPr>
        <p:spPr>
          <a:xfrm>
            <a:off x="488227" y="4960203"/>
            <a:ext cx="11541007" cy="830997"/>
          </a:xfrm>
          <a:prstGeom prst="rect">
            <a:avLst/>
          </a:prstGeom>
          <a:solidFill>
            <a:schemeClr val="accent6">
              <a:lumMod val="50000"/>
            </a:schemeClr>
          </a:solidFill>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en-US" b="1" dirty="0"/>
              <a:t>Maintenance: The contractor reviews the OCI Plan annually or as directed by the CO to revise the OCI Plan if necessary.</a:t>
            </a:r>
          </a:p>
        </p:txBody>
      </p:sp>
    </p:spTree>
    <p:extLst>
      <p:ext uri="{BB962C8B-B14F-4D97-AF65-F5344CB8AC3E}">
        <p14:creationId xmlns:p14="http://schemas.microsoft.com/office/powerpoint/2010/main" val="19097098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1812" y="2209800"/>
            <a:ext cx="11049000" cy="1524000"/>
          </a:xfrm>
        </p:spPr>
        <p:txBody>
          <a:bodyPr>
            <a:normAutofit/>
          </a:bodyPr>
          <a:lstStyle/>
          <a:p>
            <a:pPr algn="ctr"/>
            <a:r>
              <a:rPr lang="en-US" sz="3200" b="1" dirty="0"/>
              <a:t>Welcome Introduction – Jose Garcia</a:t>
            </a:r>
          </a:p>
        </p:txBody>
      </p:sp>
      <p:sp>
        <p:nvSpPr>
          <p:cNvPr id="3" name="Slide Number Placeholder 2">
            <a:extLst>
              <a:ext uri="{C183D7F6-B498-43B3-948B-1728B52AA6E4}">
                <adec:decorative xmlns:adec="http://schemas.microsoft.com/office/drawing/2017/decorative" val="1"/>
              </a:ext>
            </a:extLst>
          </p:cNvPr>
          <p:cNvSpPr>
            <a:spLocks noGrp="1"/>
          </p:cNvSpPr>
          <p:nvPr>
            <p:ph type="sldNum" sz="quarter" idx="4"/>
          </p:nvPr>
        </p:nvSpPr>
        <p:spPr/>
        <p:txBody>
          <a:bodyPr/>
          <a:lstStyle/>
          <a:p>
            <a:fld id="{3DFB1783-7729-4B47-90BA-530FBB8BA88D}" type="slidenum">
              <a:rPr lang="en-US" smtClean="0"/>
              <a:pPr/>
              <a:t>3</a:t>
            </a:fld>
            <a:endParaRPr lang="en-US" dirty="0"/>
          </a:p>
        </p:txBody>
      </p:sp>
      <p:pic>
        <p:nvPicPr>
          <p:cNvPr id="6" name="Picture 11">
            <a:extLst>
              <a:ext uri="{FF2B5EF4-FFF2-40B4-BE49-F238E27FC236}">
                <a16:creationId xmlns:a16="http://schemas.microsoft.com/office/drawing/2014/main" id="{552AABE1-F6F9-7ACD-B3C6-583ADE6650BB}"/>
              </a:ext>
              <a:ext uri="{C183D7F6-B498-43B3-948B-1728B52AA6E4}">
                <adec:decorative xmlns:adec="http://schemas.microsoft.com/office/drawing/2017/decorative" val="1"/>
              </a:ext>
            </a:extLst>
          </p:cNvPr>
          <p:cNvPicPr>
            <a:picLocks noChangeAspect="1" noChangeArrowheads="1"/>
          </p:cNvPicPr>
          <p:nvPr/>
        </p:nvPicPr>
        <p:blipFill>
          <a:blip r:embed="rId3" cstate="print"/>
          <a:srcRect/>
          <a:stretch>
            <a:fillRect/>
          </a:stretch>
        </p:blipFill>
        <p:spPr bwMode="auto">
          <a:xfrm>
            <a:off x="206398" y="133409"/>
            <a:ext cx="726567" cy="618816"/>
          </a:xfrm>
          <a:prstGeom prst="rect">
            <a:avLst/>
          </a:prstGeom>
          <a:noFill/>
          <a:ln w="9525">
            <a:noFill/>
            <a:miter lim="800000"/>
            <a:headEnd/>
            <a:tailEnd/>
          </a:ln>
        </p:spPr>
      </p:pic>
    </p:spTree>
    <p:extLst>
      <p:ext uri="{BB962C8B-B14F-4D97-AF65-F5344CB8AC3E}">
        <p14:creationId xmlns:p14="http://schemas.microsoft.com/office/powerpoint/2010/main" val="30627850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4"/>
          </p:nvPr>
        </p:nvSpPr>
        <p:spPr>
          <a:xfrm>
            <a:off x="9321727" y="6332483"/>
            <a:ext cx="2742486" cy="365125"/>
          </a:xfrm>
        </p:spPr>
        <p:txBody>
          <a:bodyPr/>
          <a:lstStyle/>
          <a:p>
            <a:fld id="{3DFB1783-7729-4B47-90BA-530FBB8BA88D}" type="slidenum">
              <a:rPr lang="en-US" smtClean="0"/>
              <a:pPr/>
              <a:t>4</a:t>
            </a:fld>
            <a:endParaRPr lang="en-US" dirty="0"/>
          </a:p>
        </p:txBody>
      </p:sp>
      <p:sp>
        <p:nvSpPr>
          <p:cNvPr id="6" name="Title 5">
            <a:extLst>
              <a:ext uri="{FF2B5EF4-FFF2-40B4-BE49-F238E27FC236}">
                <a16:creationId xmlns:a16="http://schemas.microsoft.com/office/drawing/2014/main" id="{B134F76D-8137-69CD-8FA3-18CE00036FC5}"/>
              </a:ext>
            </a:extLst>
          </p:cNvPr>
          <p:cNvSpPr>
            <a:spLocks noGrp="1"/>
          </p:cNvSpPr>
          <p:nvPr>
            <p:ph type="title"/>
          </p:nvPr>
        </p:nvSpPr>
        <p:spPr/>
        <p:txBody>
          <a:bodyPr/>
          <a:lstStyle/>
          <a:p>
            <a:r>
              <a:rPr lang="en-US" sz="2400" b="1" dirty="0"/>
              <a:t>Welcome Introduction </a:t>
            </a:r>
          </a:p>
        </p:txBody>
      </p:sp>
      <p:sp>
        <p:nvSpPr>
          <p:cNvPr id="7" name="Content Placeholder 6">
            <a:extLst>
              <a:ext uri="{FF2B5EF4-FFF2-40B4-BE49-F238E27FC236}">
                <a16:creationId xmlns:a16="http://schemas.microsoft.com/office/drawing/2014/main" id="{7B56261F-EDC1-3EC1-67DE-3375ACF28C97}"/>
              </a:ext>
            </a:extLst>
          </p:cNvPr>
          <p:cNvSpPr>
            <a:spLocks noGrp="1"/>
          </p:cNvSpPr>
          <p:nvPr>
            <p:ph idx="1"/>
          </p:nvPr>
        </p:nvSpPr>
        <p:spPr>
          <a:xfrm>
            <a:off x="420805" y="979717"/>
            <a:ext cx="10930040" cy="4963883"/>
          </a:xfrm>
          <a:ln>
            <a:noFill/>
          </a:ln>
        </p:spPr>
        <p:txBody>
          <a:bodyPr>
            <a:normAutofit/>
          </a:bodyPr>
          <a:lstStyle/>
          <a:p>
            <a:pPr>
              <a:buFont typeface="Wingdings" panose="05000000000000000000" pitchFamily="2" charset="2"/>
              <a:buChar char="§"/>
            </a:pPr>
            <a:r>
              <a:rPr lang="en-US" dirty="0"/>
              <a:t>Law signed into effect in December 2022 requiring FAR Council to update FAR 9.5 OCI by June 2024</a:t>
            </a:r>
          </a:p>
          <a:p>
            <a:pPr>
              <a:buFont typeface="Wingdings" panose="05000000000000000000" pitchFamily="2" charset="2"/>
              <a:buChar char="§"/>
            </a:pPr>
            <a:endParaRPr lang="en-US" dirty="0"/>
          </a:p>
          <a:p>
            <a:pPr>
              <a:buFont typeface="Wingdings" panose="05000000000000000000" pitchFamily="2" charset="2"/>
              <a:buChar char="§"/>
            </a:pPr>
            <a:r>
              <a:rPr lang="en-US" dirty="0"/>
              <a:t>JSC OP will be providing HQ recommendations for this policy update</a:t>
            </a:r>
          </a:p>
          <a:p>
            <a:pPr marL="0" indent="0">
              <a:buNone/>
            </a:pPr>
            <a:r>
              <a:rPr lang="en-US" dirty="0"/>
              <a:t> </a:t>
            </a:r>
          </a:p>
          <a:p>
            <a:pPr>
              <a:buFont typeface="Wingdings" panose="05000000000000000000" pitchFamily="2" charset="2"/>
              <a:buChar char="§"/>
            </a:pPr>
            <a:r>
              <a:rPr lang="en-US" dirty="0"/>
              <a:t>JSC wants industry input and recommendations on OCIs to assist with recommendation</a:t>
            </a:r>
          </a:p>
          <a:p>
            <a:pPr>
              <a:buFont typeface="Wingdings" panose="05000000000000000000" pitchFamily="2" charset="2"/>
              <a:buChar char="§"/>
            </a:pPr>
            <a:endParaRPr lang="en-US" dirty="0"/>
          </a:p>
          <a:p>
            <a:endParaRPr lang="en-US" dirty="0"/>
          </a:p>
        </p:txBody>
      </p:sp>
    </p:spTree>
    <p:extLst>
      <p:ext uri="{BB962C8B-B14F-4D97-AF65-F5344CB8AC3E}">
        <p14:creationId xmlns:p14="http://schemas.microsoft.com/office/powerpoint/2010/main" val="21597599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B4E26D-E25C-49E3-87C8-7798E9E6A5C2}"/>
              </a:ext>
            </a:extLst>
          </p:cNvPr>
          <p:cNvSpPr>
            <a:spLocks noGrp="1"/>
          </p:cNvSpPr>
          <p:nvPr>
            <p:ph type="title"/>
          </p:nvPr>
        </p:nvSpPr>
        <p:spPr/>
        <p:txBody>
          <a:bodyPr>
            <a:normAutofit/>
          </a:bodyPr>
          <a:lstStyle/>
          <a:p>
            <a:r>
              <a:rPr lang="en-US" sz="2400" b="1" dirty="0"/>
              <a:t>Law language - Preventing OCI in Federal Acquisition</a:t>
            </a:r>
          </a:p>
        </p:txBody>
      </p:sp>
      <p:sp>
        <p:nvSpPr>
          <p:cNvPr id="3" name="Content Placeholder 2">
            <a:extLst>
              <a:ext uri="{FF2B5EF4-FFF2-40B4-BE49-F238E27FC236}">
                <a16:creationId xmlns:a16="http://schemas.microsoft.com/office/drawing/2014/main" id="{F9858B26-B18E-428C-B476-1A6B5B69340C}"/>
              </a:ext>
            </a:extLst>
          </p:cNvPr>
          <p:cNvSpPr>
            <a:spLocks noGrp="1"/>
          </p:cNvSpPr>
          <p:nvPr>
            <p:ph idx="1"/>
          </p:nvPr>
        </p:nvSpPr>
        <p:spPr>
          <a:xfrm>
            <a:off x="436424" y="914400"/>
            <a:ext cx="11191364" cy="5165966"/>
          </a:xfrm>
          <a:ln>
            <a:noFill/>
          </a:ln>
        </p:spPr>
        <p:txBody>
          <a:bodyPr>
            <a:normAutofit fontScale="77500" lnSpcReduction="20000"/>
          </a:bodyPr>
          <a:lstStyle/>
          <a:p>
            <a:pPr marL="0" indent="0">
              <a:buNone/>
            </a:pPr>
            <a:r>
              <a:rPr lang="en-US" dirty="0"/>
              <a:t>IN GENERAL.—Not later than </a:t>
            </a:r>
            <a:r>
              <a:rPr lang="en-US" dirty="0">
                <a:solidFill>
                  <a:srgbClr val="FF0000"/>
                </a:solidFill>
              </a:rPr>
              <a:t>18 months after the date</a:t>
            </a:r>
            <a:r>
              <a:rPr lang="en-US" dirty="0"/>
              <a:t> of the enactment of this Act, the Federal Acquisition Regulatory Council shall revise the Federal Acquisition Regulation— </a:t>
            </a:r>
          </a:p>
          <a:p>
            <a:pPr marL="514196" indent="-514196">
              <a:buAutoNum type="alphaLcParenBoth"/>
            </a:pPr>
            <a:endParaRPr lang="en-US" dirty="0"/>
          </a:p>
          <a:p>
            <a:pPr marL="0" indent="0">
              <a:buNone/>
            </a:pPr>
            <a:r>
              <a:rPr lang="en-US" dirty="0"/>
              <a:t>(1) to provide and update— </a:t>
            </a:r>
          </a:p>
          <a:p>
            <a:pPr marL="457063" lvl="1" indent="0">
              <a:buNone/>
            </a:pPr>
            <a:endParaRPr lang="en-US" dirty="0"/>
          </a:p>
          <a:p>
            <a:pPr marL="457063" lvl="1" indent="0">
              <a:buNone/>
            </a:pPr>
            <a:r>
              <a:rPr lang="en-US" dirty="0"/>
              <a:t>(A) </a:t>
            </a:r>
            <a:r>
              <a:rPr lang="en-US" dirty="0">
                <a:solidFill>
                  <a:srgbClr val="FF0000"/>
                </a:solidFill>
              </a:rPr>
              <a:t>definitions related to specific types of organizational conflicts of interest, </a:t>
            </a:r>
            <a:r>
              <a:rPr lang="en-US" dirty="0"/>
              <a:t>including unequal access to information, impaired objectivity, and biased ground rules; </a:t>
            </a:r>
          </a:p>
          <a:p>
            <a:pPr lvl="1"/>
            <a:endParaRPr lang="en-US" dirty="0"/>
          </a:p>
          <a:p>
            <a:pPr marL="457063" lvl="1" indent="0">
              <a:buNone/>
            </a:pPr>
            <a:r>
              <a:rPr lang="en-US" dirty="0"/>
              <a:t>(B) </a:t>
            </a:r>
            <a:r>
              <a:rPr lang="en-US" dirty="0">
                <a:solidFill>
                  <a:srgbClr val="FF0000"/>
                </a:solidFill>
              </a:rPr>
              <a:t>definitions, guidance, and illustrative examples related to relationships of contractors with public, private, domestic, and foreign entities that may cause contract support to be subject to potential organizational conflicts of interest, including undue influence; </a:t>
            </a:r>
            <a:r>
              <a:rPr lang="en-US" dirty="0"/>
              <a:t>and</a:t>
            </a:r>
            <a:r>
              <a:rPr lang="en-US" dirty="0">
                <a:solidFill>
                  <a:srgbClr val="FF0000"/>
                </a:solidFill>
              </a:rPr>
              <a:t> </a:t>
            </a:r>
          </a:p>
          <a:p>
            <a:pPr lvl="1"/>
            <a:endParaRPr lang="en-US" dirty="0"/>
          </a:p>
          <a:p>
            <a:pPr marL="457063" lvl="1" indent="0">
              <a:buNone/>
            </a:pPr>
            <a:r>
              <a:rPr lang="en-US" dirty="0"/>
              <a:t>(C) </a:t>
            </a:r>
            <a:r>
              <a:rPr lang="en-US" dirty="0">
                <a:solidFill>
                  <a:srgbClr val="FF0000"/>
                </a:solidFill>
              </a:rPr>
              <a:t>illustrative examples of situations related to the potential organizational conflicts of interest identified under this paragraph</a:t>
            </a:r>
            <a:r>
              <a:rPr lang="en-US" dirty="0"/>
              <a:t>, including an example of the awarding by a Federal regulatory agency of a contract for consulting services to a contractor if employees of the contractor performing work under such contract are permitted by the contractor to simultaneously perform work under a contract for a private sector client under the regulatory purview of such agency; </a:t>
            </a:r>
          </a:p>
        </p:txBody>
      </p:sp>
      <p:sp>
        <p:nvSpPr>
          <p:cNvPr id="4" name="Slide Number Placeholder 3">
            <a:extLst>
              <a:ext uri="{FF2B5EF4-FFF2-40B4-BE49-F238E27FC236}">
                <a16:creationId xmlns:a16="http://schemas.microsoft.com/office/drawing/2014/main" id="{08554078-C4F9-0795-8048-F96BBFFA677F}"/>
              </a:ext>
            </a:extLst>
          </p:cNvPr>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E469238-91BA-4737-B5E8-07A2985EC9C6}" type="slidenum">
              <a:rPr lang="en-US" smtClean="0"/>
              <a:pPr/>
              <a:t>5</a:t>
            </a:fld>
            <a:endParaRPr lang="en-US"/>
          </a:p>
        </p:txBody>
      </p:sp>
    </p:spTree>
    <p:extLst>
      <p:ext uri="{BB962C8B-B14F-4D97-AF65-F5344CB8AC3E}">
        <p14:creationId xmlns:p14="http://schemas.microsoft.com/office/powerpoint/2010/main" val="32422069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B4E26D-E25C-49E3-87C8-7798E9E6A5C2}"/>
              </a:ext>
            </a:extLst>
          </p:cNvPr>
          <p:cNvSpPr>
            <a:spLocks noGrp="1"/>
          </p:cNvSpPr>
          <p:nvPr>
            <p:ph type="title"/>
          </p:nvPr>
        </p:nvSpPr>
        <p:spPr/>
        <p:txBody>
          <a:bodyPr>
            <a:normAutofit/>
          </a:bodyPr>
          <a:lstStyle/>
          <a:p>
            <a:r>
              <a:rPr lang="en-US" sz="2400" b="1" dirty="0"/>
              <a:t>Law language (</a:t>
            </a:r>
            <a:r>
              <a:rPr lang="en-US" sz="2400" b="1" dirty="0" err="1"/>
              <a:t>cont</a:t>
            </a:r>
            <a:r>
              <a:rPr lang="en-US" sz="2400" b="1" dirty="0"/>
              <a:t>)</a:t>
            </a:r>
          </a:p>
        </p:txBody>
      </p:sp>
      <p:sp>
        <p:nvSpPr>
          <p:cNvPr id="3" name="Content Placeholder 2">
            <a:extLst>
              <a:ext uri="{FF2B5EF4-FFF2-40B4-BE49-F238E27FC236}">
                <a16:creationId xmlns:a16="http://schemas.microsoft.com/office/drawing/2014/main" id="{F9858B26-B18E-428C-B476-1A6B5B69340C}"/>
              </a:ext>
            </a:extLst>
          </p:cNvPr>
          <p:cNvSpPr>
            <a:spLocks noGrp="1"/>
          </p:cNvSpPr>
          <p:nvPr>
            <p:ph idx="1"/>
          </p:nvPr>
        </p:nvSpPr>
        <p:spPr>
          <a:xfrm>
            <a:off x="436424" y="914400"/>
            <a:ext cx="11191364" cy="5165966"/>
          </a:xfrm>
          <a:ln>
            <a:noFill/>
          </a:ln>
        </p:spPr>
        <p:txBody>
          <a:bodyPr>
            <a:normAutofit fontScale="70000" lnSpcReduction="20000"/>
          </a:bodyPr>
          <a:lstStyle/>
          <a:p>
            <a:pPr marL="0" indent="0">
              <a:buNone/>
            </a:pPr>
            <a:r>
              <a:rPr lang="en-US" dirty="0"/>
              <a:t>(2) to </a:t>
            </a:r>
            <a:r>
              <a:rPr lang="en-US" dirty="0">
                <a:solidFill>
                  <a:srgbClr val="FF0000"/>
                </a:solidFill>
              </a:rPr>
              <a:t>provide executive agencies with solicitation provisions and contract clauses </a:t>
            </a:r>
            <a:r>
              <a:rPr lang="en-US" dirty="0"/>
              <a:t>to avoid or mitigate organizational conflicts of interest, for agency use as needed, that require contractors to disclose information relevant to potential organizational conflicts of interest and limit future contracting with respect to potential conflicts of interest with the work to be performed under awarded contracts; </a:t>
            </a:r>
          </a:p>
          <a:p>
            <a:pPr marL="0" indent="0">
              <a:buNone/>
            </a:pPr>
            <a:endParaRPr lang="en-US" dirty="0"/>
          </a:p>
          <a:p>
            <a:pPr marL="0" indent="0">
              <a:buNone/>
            </a:pPr>
            <a:r>
              <a:rPr lang="en-US" dirty="0"/>
              <a:t>(3) to </a:t>
            </a:r>
            <a:r>
              <a:rPr lang="en-US" dirty="0">
                <a:solidFill>
                  <a:srgbClr val="FF0000"/>
                </a:solidFill>
              </a:rPr>
              <a:t>allow executive agencies to tailor such solicitation provisions and contract clauses </a:t>
            </a:r>
            <a:r>
              <a:rPr lang="en-US" dirty="0"/>
              <a:t>as necessary to address risks </a:t>
            </a:r>
            <a:r>
              <a:rPr lang="en-US" dirty="0">
                <a:solidFill>
                  <a:srgbClr val="FF0000"/>
                </a:solidFill>
              </a:rPr>
              <a:t>associated with conflicts of interest and </a:t>
            </a:r>
            <a:r>
              <a:rPr lang="en-US" i="1" u="sng" dirty="0">
                <a:solidFill>
                  <a:srgbClr val="FF0000"/>
                </a:solidFill>
              </a:rPr>
              <a:t>other considerations that may be unique to the executive agency</a:t>
            </a:r>
            <a:r>
              <a:rPr lang="en-US" dirty="0"/>
              <a:t>; </a:t>
            </a:r>
          </a:p>
          <a:p>
            <a:pPr marL="0" indent="0">
              <a:buNone/>
            </a:pPr>
            <a:endParaRPr lang="en-US" dirty="0"/>
          </a:p>
          <a:p>
            <a:pPr marL="0" indent="0">
              <a:buNone/>
            </a:pPr>
            <a:r>
              <a:rPr lang="en-US" dirty="0"/>
              <a:t>(4) to require executive agencies </a:t>
            </a:r>
          </a:p>
          <a:p>
            <a:pPr marL="457063" lvl="1" indent="0">
              <a:buNone/>
            </a:pPr>
            <a:r>
              <a:rPr lang="en-US" dirty="0"/>
              <a:t>(A) to </a:t>
            </a:r>
            <a:r>
              <a:rPr lang="en-US" dirty="0">
                <a:solidFill>
                  <a:srgbClr val="FF0000"/>
                </a:solidFill>
              </a:rPr>
              <a:t>establish or update as needed agency conflict of interest procedures to implement the revisions </a:t>
            </a:r>
            <a:r>
              <a:rPr lang="en-US" dirty="0"/>
              <a:t>to the Federal Acquisition Regulation made under this section; and </a:t>
            </a:r>
          </a:p>
          <a:p>
            <a:pPr marL="457063" lvl="1" indent="0">
              <a:buNone/>
            </a:pPr>
            <a:r>
              <a:rPr lang="en-US" dirty="0"/>
              <a:t>(B) to </a:t>
            </a:r>
            <a:r>
              <a:rPr lang="en-US" dirty="0">
                <a:solidFill>
                  <a:srgbClr val="FF0000"/>
                </a:solidFill>
              </a:rPr>
              <a:t>periodically assess and update such procedures </a:t>
            </a:r>
            <a:r>
              <a:rPr lang="en-US" dirty="0"/>
              <a:t>as needed to address agency-specific conflict of interest issues; and </a:t>
            </a:r>
          </a:p>
          <a:p>
            <a:pPr marL="0" indent="0">
              <a:buNone/>
            </a:pPr>
            <a:endParaRPr lang="en-US" dirty="0"/>
          </a:p>
          <a:p>
            <a:pPr marL="0" indent="0">
              <a:buNone/>
            </a:pPr>
            <a:r>
              <a:rPr lang="en-US" dirty="0"/>
              <a:t>(5) to update the procedures set forth in section 9.506 of the Federal Acquisition Regulation to permit contracting officers to take into consideration professional standards and procedures to prevent organizational conflicts of interest to which an offeror or contractor is subject. </a:t>
            </a:r>
          </a:p>
        </p:txBody>
      </p:sp>
      <p:sp>
        <p:nvSpPr>
          <p:cNvPr id="4" name="Slide Number Placeholder 3">
            <a:extLst>
              <a:ext uri="{FF2B5EF4-FFF2-40B4-BE49-F238E27FC236}">
                <a16:creationId xmlns:a16="http://schemas.microsoft.com/office/drawing/2014/main" id="{08554078-C4F9-0795-8048-F96BBFFA677F}"/>
              </a:ext>
            </a:extLst>
          </p:cNvPr>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E469238-91BA-4737-B5E8-07A2985EC9C6}" type="slidenum">
              <a:rPr lang="en-US" smtClean="0"/>
              <a:pPr/>
              <a:t>6</a:t>
            </a:fld>
            <a:endParaRPr lang="en-US"/>
          </a:p>
        </p:txBody>
      </p:sp>
    </p:spTree>
    <p:extLst>
      <p:ext uri="{BB962C8B-B14F-4D97-AF65-F5344CB8AC3E}">
        <p14:creationId xmlns:p14="http://schemas.microsoft.com/office/powerpoint/2010/main" val="40083782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1">
            <a:extLst>
              <a:ext uri="{FF2B5EF4-FFF2-40B4-BE49-F238E27FC236}">
                <a16:creationId xmlns:a16="http://schemas.microsoft.com/office/drawing/2014/main" id="{552AABE1-F6F9-7ACD-B3C6-583ADE6650BB}"/>
              </a:ext>
              <a:ext uri="{C183D7F6-B498-43B3-948B-1728B52AA6E4}">
                <adec:decorative xmlns:adec="http://schemas.microsoft.com/office/drawing/2017/decorative" val="1"/>
              </a:ext>
            </a:extLst>
          </p:cNvPr>
          <p:cNvPicPr>
            <a:picLocks noChangeAspect="1" noChangeArrowheads="1"/>
          </p:cNvPicPr>
          <p:nvPr/>
        </p:nvPicPr>
        <p:blipFill>
          <a:blip r:embed="rId3" cstate="print"/>
          <a:srcRect/>
          <a:stretch>
            <a:fillRect/>
          </a:stretch>
        </p:blipFill>
        <p:spPr bwMode="auto">
          <a:xfrm>
            <a:off x="206398" y="133409"/>
            <a:ext cx="726567" cy="618816"/>
          </a:xfrm>
          <a:prstGeom prst="rect">
            <a:avLst/>
          </a:prstGeom>
          <a:noFill/>
          <a:ln w="9525">
            <a:noFill/>
            <a:miter lim="800000"/>
            <a:headEnd/>
            <a:tailEnd/>
          </a:ln>
        </p:spPr>
      </p:pic>
      <p:sp>
        <p:nvSpPr>
          <p:cNvPr id="3" name="Slide Number Placeholder 2"/>
          <p:cNvSpPr>
            <a:spLocks noGrp="1"/>
          </p:cNvSpPr>
          <p:nvPr>
            <p:ph type="sldNum" sz="quarter" idx="4"/>
          </p:nvPr>
        </p:nvSpPr>
        <p:spPr/>
        <p:txBody>
          <a:bodyPr/>
          <a:lstStyle/>
          <a:p>
            <a:fld id="{3DFB1783-7729-4B47-90BA-530FBB8BA88D}" type="slidenum">
              <a:rPr lang="en-US" smtClean="0"/>
              <a:pPr/>
              <a:t>7</a:t>
            </a:fld>
            <a:endParaRPr lang="en-US" dirty="0"/>
          </a:p>
        </p:txBody>
      </p:sp>
      <p:sp>
        <p:nvSpPr>
          <p:cNvPr id="4" name="Title 3"/>
          <p:cNvSpPr>
            <a:spLocks noGrp="1"/>
          </p:cNvSpPr>
          <p:nvPr>
            <p:ph type="title"/>
          </p:nvPr>
        </p:nvSpPr>
        <p:spPr>
          <a:xfrm>
            <a:off x="531812" y="2209800"/>
            <a:ext cx="11049000" cy="1524000"/>
          </a:xfrm>
        </p:spPr>
        <p:txBody>
          <a:bodyPr>
            <a:normAutofit/>
          </a:bodyPr>
          <a:lstStyle/>
          <a:p>
            <a:pPr algn="ctr"/>
            <a:r>
              <a:rPr lang="en-US" sz="3200" b="1" dirty="0"/>
              <a:t>Briefing on OCI Framework – Rogelio Curiel</a:t>
            </a:r>
          </a:p>
        </p:txBody>
      </p:sp>
    </p:spTree>
    <p:extLst>
      <p:ext uri="{BB962C8B-B14F-4D97-AF65-F5344CB8AC3E}">
        <p14:creationId xmlns:p14="http://schemas.microsoft.com/office/powerpoint/2010/main" val="4177127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4"/>
          </p:nvPr>
        </p:nvSpPr>
        <p:spPr>
          <a:xfrm>
            <a:off x="9321727" y="6332483"/>
            <a:ext cx="2742486" cy="365125"/>
          </a:xfrm>
        </p:spPr>
        <p:txBody>
          <a:bodyPr/>
          <a:lstStyle/>
          <a:p>
            <a:fld id="{3DFB1783-7729-4B47-90BA-530FBB8BA88D}" type="slidenum">
              <a:rPr lang="en-US" smtClean="0"/>
              <a:pPr/>
              <a:t>8</a:t>
            </a:fld>
            <a:endParaRPr lang="en-US" dirty="0"/>
          </a:p>
        </p:txBody>
      </p:sp>
      <p:sp>
        <p:nvSpPr>
          <p:cNvPr id="6" name="Title 5">
            <a:extLst>
              <a:ext uri="{FF2B5EF4-FFF2-40B4-BE49-F238E27FC236}">
                <a16:creationId xmlns:a16="http://schemas.microsoft.com/office/drawing/2014/main" id="{B134F76D-8137-69CD-8FA3-18CE00036FC5}"/>
              </a:ext>
            </a:extLst>
          </p:cNvPr>
          <p:cNvSpPr>
            <a:spLocks noGrp="1"/>
          </p:cNvSpPr>
          <p:nvPr>
            <p:ph type="title"/>
          </p:nvPr>
        </p:nvSpPr>
        <p:spPr/>
        <p:txBody>
          <a:bodyPr/>
          <a:lstStyle/>
          <a:p>
            <a:r>
              <a:rPr lang="en-US" sz="2400" b="1" dirty="0"/>
              <a:t>Contracting Officer’s (CO) Duties</a:t>
            </a:r>
          </a:p>
        </p:txBody>
      </p:sp>
      <p:sp>
        <p:nvSpPr>
          <p:cNvPr id="3" name="Content Placeholder 2"/>
          <p:cNvSpPr>
            <a:spLocks noGrp="1"/>
          </p:cNvSpPr>
          <p:nvPr>
            <p:ph idx="1"/>
          </p:nvPr>
        </p:nvSpPr>
        <p:spPr>
          <a:xfrm>
            <a:off x="396550" y="1095666"/>
            <a:ext cx="11395721" cy="3704934"/>
          </a:xfrm>
          <a:ln>
            <a:noFill/>
          </a:ln>
        </p:spPr>
        <p:txBody>
          <a:bodyPr>
            <a:normAutofit fontScale="92500" lnSpcReduction="10000"/>
          </a:bodyPr>
          <a:lstStyle/>
          <a:p>
            <a:pPr marL="0" lvl="1" indent="0">
              <a:lnSpc>
                <a:spcPct val="110000"/>
              </a:lnSpc>
              <a:buClr>
                <a:schemeClr val="tx1"/>
              </a:buClr>
              <a:buSzPct val="90000"/>
              <a:buNone/>
            </a:pPr>
            <a:r>
              <a:rPr lang="en-US" altLang="en-US" sz="2400" dirty="0"/>
              <a:t>IAW FAR 9.504, COs’ have 2 primary responsibilities:</a:t>
            </a:r>
          </a:p>
          <a:p>
            <a:pPr marL="0" lvl="1" indent="0">
              <a:lnSpc>
                <a:spcPct val="110000"/>
              </a:lnSpc>
              <a:buClr>
                <a:schemeClr val="tx1"/>
              </a:buClr>
              <a:buSzPct val="90000"/>
              <a:buNone/>
            </a:pPr>
            <a:endParaRPr lang="en-US" altLang="en-US" sz="300" dirty="0"/>
          </a:p>
          <a:p>
            <a:pPr marL="457200" lvl="1" indent="-457200">
              <a:lnSpc>
                <a:spcPct val="110000"/>
              </a:lnSpc>
              <a:buClr>
                <a:schemeClr val="tx1"/>
              </a:buClr>
              <a:buSzPct val="90000"/>
              <a:buFont typeface="+mj-lt"/>
              <a:buAutoNum type="arabicPeriod"/>
            </a:pPr>
            <a:r>
              <a:rPr lang="en-US" altLang="en-US" sz="2400" dirty="0"/>
              <a:t>Identify and evaluate potential organizational conflicts of interest as early in the acquisition process as possible</a:t>
            </a:r>
          </a:p>
          <a:p>
            <a:pPr marL="914263" lvl="2" indent="-457200">
              <a:lnSpc>
                <a:spcPct val="110000"/>
              </a:lnSpc>
              <a:buClr>
                <a:schemeClr val="tx1"/>
              </a:buClr>
              <a:buSzPct val="90000"/>
            </a:pPr>
            <a:r>
              <a:rPr lang="en-US" altLang="en-US" sz="2000" dirty="0"/>
              <a:t>Unfair Access to Data</a:t>
            </a:r>
          </a:p>
          <a:p>
            <a:pPr marL="914263" lvl="2" indent="-457200">
              <a:lnSpc>
                <a:spcPct val="110000"/>
              </a:lnSpc>
              <a:buClr>
                <a:schemeClr val="tx1"/>
              </a:buClr>
              <a:buSzPct val="90000"/>
            </a:pPr>
            <a:r>
              <a:rPr lang="en-US" altLang="en-US" sz="2000" dirty="0"/>
              <a:t>Biased Ground Rules</a:t>
            </a:r>
          </a:p>
          <a:p>
            <a:pPr marL="914263" lvl="2" indent="-457200">
              <a:lnSpc>
                <a:spcPct val="110000"/>
              </a:lnSpc>
              <a:buClr>
                <a:schemeClr val="tx1"/>
              </a:buClr>
              <a:buSzPct val="90000"/>
            </a:pPr>
            <a:r>
              <a:rPr lang="en-US" altLang="en-US" sz="2000" dirty="0"/>
              <a:t>Impaired Objectivity </a:t>
            </a:r>
          </a:p>
          <a:p>
            <a:pPr marL="457200" lvl="1" indent="-457200">
              <a:lnSpc>
                <a:spcPct val="110000"/>
              </a:lnSpc>
              <a:buClr>
                <a:schemeClr val="tx1"/>
              </a:buClr>
              <a:buSzPct val="90000"/>
              <a:buFont typeface="+mj-lt"/>
              <a:buAutoNum type="arabicPeriod"/>
            </a:pPr>
            <a:endParaRPr lang="en-US" altLang="en-US" sz="2400" dirty="0"/>
          </a:p>
          <a:p>
            <a:pPr marL="457200" lvl="1" indent="-457200">
              <a:lnSpc>
                <a:spcPct val="110000"/>
              </a:lnSpc>
              <a:buClr>
                <a:schemeClr val="tx1"/>
              </a:buClr>
              <a:buSzPct val="90000"/>
              <a:buFont typeface="+mj-lt"/>
              <a:buAutoNum type="arabicPeriod"/>
            </a:pPr>
            <a:r>
              <a:rPr lang="en-US" altLang="en-US" sz="2400" dirty="0"/>
              <a:t>Avoid, neutralize, or mitigate significant potential conflict before contract award</a:t>
            </a:r>
          </a:p>
          <a:p>
            <a:pPr marL="457200" indent="-457200">
              <a:buClr>
                <a:schemeClr val="tx1"/>
              </a:buClr>
              <a:buSzPct val="90000"/>
              <a:buFont typeface="+mj-lt"/>
              <a:buAutoNum type="arabicPeriod"/>
            </a:pPr>
            <a:endParaRPr lang="en-US" altLang="en-US" sz="2400" dirty="0"/>
          </a:p>
          <a:p>
            <a:pPr marL="457200" indent="-457200">
              <a:buClr>
                <a:schemeClr val="tx1"/>
              </a:buClr>
              <a:buSzPct val="90000"/>
              <a:buFont typeface="+mj-lt"/>
              <a:buAutoNum type="arabicPeriod"/>
            </a:pPr>
            <a:endParaRPr lang="en-US" sz="2400" dirty="0"/>
          </a:p>
        </p:txBody>
      </p:sp>
      <p:sp>
        <p:nvSpPr>
          <p:cNvPr id="4" name="TextBox 3">
            <a:extLst>
              <a:ext uri="{FF2B5EF4-FFF2-40B4-BE49-F238E27FC236}">
                <a16:creationId xmlns:a16="http://schemas.microsoft.com/office/drawing/2014/main" id="{6A061EEA-9313-FDB4-4CED-748DC2645695}"/>
              </a:ext>
            </a:extLst>
          </p:cNvPr>
          <p:cNvSpPr txBox="1"/>
          <p:nvPr/>
        </p:nvSpPr>
        <p:spPr>
          <a:xfrm>
            <a:off x="578481" y="4931337"/>
            <a:ext cx="11031860" cy="830997"/>
          </a:xfrm>
          <a:prstGeom prst="rect">
            <a:avLst/>
          </a:prstGeom>
          <a:solidFill>
            <a:schemeClr val="accent6">
              <a:lumMod val="50000"/>
            </a:schemeClr>
          </a:solidFill>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en-US" b="1" dirty="0"/>
              <a:t> CO’s review should avoid creating unnecessary delays, burdensome information requirements, and excessive documentation</a:t>
            </a:r>
          </a:p>
        </p:txBody>
      </p:sp>
    </p:spTree>
    <p:extLst>
      <p:ext uri="{BB962C8B-B14F-4D97-AF65-F5344CB8AC3E}">
        <p14:creationId xmlns:p14="http://schemas.microsoft.com/office/powerpoint/2010/main" val="33735030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0806" y="990600"/>
            <a:ext cx="11565261" cy="4953000"/>
          </a:xfrm>
          <a:ln>
            <a:noFill/>
          </a:ln>
        </p:spPr>
        <p:txBody>
          <a:bodyPr>
            <a:normAutofit fontScale="92500" lnSpcReduction="20000"/>
          </a:bodyPr>
          <a:lstStyle/>
          <a:p>
            <a:pPr marL="0" indent="0">
              <a:buClr>
                <a:schemeClr val="tx1"/>
              </a:buClr>
              <a:buSzPct val="90000"/>
              <a:buNone/>
            </a:pPr>
            <a:r>
              <a:rPr lang="en-US" sz="2400" dirty="0"/>
              <a:t>OCIs may surface across various stages in the acquisition:</a:t>
            </a:r>
          </a:p>
          <a:p>
            <a:pPr marL="0" indent="0">
              <a:buClr>
                <a:schemeClr val="tx1"/>
              </a:buClr>
              <a:buSzPct val="90000"/>
              <a:buNone/>
            </a:pPr>
            <a:endParaRPr lang="en-US" sz="2400" b="1" dirty="0"/>
          </a:p>
          <a:p>
            <a:pPr marL="457200" indent="-457200">
              <a:buClr>
                <a:schemeClr val="tx1"/>
              </a:buClr>
              <a:buSzPct val="90000"/>
              <a:buFont typeface="+mj-lt"/>
              <a:buAutoNum type="arabicPeriod"/>
            </a:pPr>
            <a:r>
              <a:rPr lang="en-US" altLang="en-US" sz="2400" dirty="0"/>
              <a:t>Pre-award (Source Selection Process)</a:t>
            </a:r>
          </a:p>
          <a:p>
            <a:pPr lvl="1">
              <a:buClr>
                <a:schemeClr val="tx1"/>
              </a:buClr>
              <a:buSzPct val="90000"/>
            </a:pPr>
            <a:r>
              <a:rPr lang="en-US" altLang="en-US" sz="2000" dirty="0"/>
              <a:t>Development of Acquisition Strategy</a:t>
            </a:r>
          </a:p>
          <a:p>
            <a:pPr lvl="1">
              <a:buClr>
                <a:schemeClr val="tx1"/>
              </a:buClr>
              <a:buSzPct val="90000"/>
            </a:pPr>
            <a:r>
              <a:rPr lang="en-US" altLang="en-US" sz="2000" dirty="0"/>
              <a:t>OCI ground rules and special clauses in RFP/Solicitation</a:t>
            </a:r>
          </a:p>
          <a:p>
            <a:pPr lvl="1">
              <a:buClr>
                <a:schemeClr val="tx1"/>
              </a:buClr>
              <a:buSzPct val="90000"/>
            </a:pPr>
            <a:r>
              <a:rPr lang="en-US" altLang="en-US" sz="2000" dirty="0"/>
              <a:t>Communications with Offerors</a:t>
            </a:r>
          </a:p>
          <a:p>
            <a:pPr lvl="1">
              <a:buClr>
                <a:schemeClr val="tx1"/>
              </a:buClr>
              <a:buSzPct val="90000"/>
            </a:pPr>
            <a:r>
              <a:rPr lang="en-US" altLang="en-US" sz="2000" dirty="0"/>
              <a:t>Contractor’s OCI plan – considered as part of CO Responsibility Determination, not part of evaluation for selection purposes</a:t>
            </a:r>
          </a:p>
          <a:p>
            <a:pPr marL="914263" lvl="1" indent="-457200">
              <a:buClr>
                <a:schemeClr val="tx1"/>
              </a:buClr>
              <a:buSzPct val="90000"/>
              <a:buFont typeface="+mj-lt"/>
              <a:buAutoNum type="alphaLcPeriod"/>
            </a:pPr>
            <a:endParaRPr lang="en-US" altLang="en-US" sz="2000" dirty="0"/>
          </a:p>
          <a:p>
            <a:pPr marL="457200" indent="-457200">
              <a:buClr>
                <a:schemeClr val="tx1"/>
              </a:buClr>
              <a:buSzPct val="90000"/>
              <a:buFont typeface="+mj-lt"/>
              <a:buAutoNum type="arabicPeriod"/>
            </a:pPr>
            <a:r>
              <a:rPr lang="en-US" altLang="en-US" sz="2400" dirty="0"/>
              <a:t>Post-Award (Contract Administration)</a:t>
            </a:r>
          </a:p>
          <a:p>
            <a:pPr lvl="1">
              <a:buClr>
                <a:schemeClr val="tx1"/>
              </a:buClr>
              <a:buSzPct val="90000"/>
            </a:pPr>
            <a:r>
              <a:rPr lang="en-US" altLang="en-US" sz="2000" dirty="0"/>
              <a:t>Monitoring changes in requirements to ensure appropriate resolution in contract modifications</a:t>
            </a:r>
          </a:p>
          <a:p>
            <a:pPr lvl="1">
              <a:buClr>
                <a:schemeClr val="tx1"/>
              </a:buClr>
              <a:buSzPct val="90000"/>
            </a:pPr>
            <a:r>
              <a:rPr lang="en-US" altLang="en-US" sz="2000" dirty="0"/>
              <a:t>Continuous review when issuing Task Orders under an IDIQ contract</a:t>
            </a:r>
          </a:p>
          <a:p>
            <a:pPr lvl="1">
              <a:buClr>
                <a:schemeClr val="tx1"/>
              </a:buClr>
              <a:buSzPct val="90000"/>
            </a:pPr>
            <a:r>
              <a:rPr lang="en-US" altLang="en-US" sz="2000" dirty="0" err="1"/>
              <a:t>Novations</a:t>
            </a:r>
            <a:r>
              <a:rPr lang="en-US" altLang="en-US" sz="2000" dirty="0"/>
              <a:t> require determination if successor contractor creates OCIs to impair performance</a:t>
            </a:r>
          </a:p>
          <a:p>
            <a:pPr lvl="1">
              <a:buClr>
                <a:schemeClr val="tx1"/>
              </a:buClr>
              <a:buSzPct val="90000"/>
            </a:pPr>
            <a:r>
              <a:rPr lang="en-US" altLang="en-US" sz="2000" dirty="0"/>
              <a:t>Mergers, acquisitions, business investments and subcontracting relationships require assessments</a:t>
            </a:r>
            <a:endParaRPr lang="en-US" sz="2400" dirty="0"/>
          </a:p>
        </p:txBody>
      </p:sp>
      <p:sp>
        <p:nvSpPr>
          <p:cNvPr id="5" name="Slide Number Placeholder 3"/>
          <p:cNvSpPr>
            <a:spLocks noGrp="1"/>
          </p:cNvSpPr>
          <p:nvPr>
            <p:ph type="sldNum" sz="quarter" idx="4"/>
          </p:nvPr>
        </p:nvSpPr>
        <p:spPr>
          <a:xfrm>
            <a:off x="9321727" y="6332483"/>
            <a:ext cx="2742486" cy="365125"/>
          </a:xfrm>
        </p:spPr>
        <p:txBody>
          <a:bodyPr/>
          <a:lstStyle/>
          <a:p>
            <a:fld id="{3DFB1783-7729-4B47-90BA-530FBB8BA88D}" type="slidenum">
              <a:rPr lang="en-US" smtClean="0"/>
              <a:pPr/>
              <a:t>9</a:t>
            </a:fld>
            <a:endParaRPr lang="en-US" dirty="0"/>
          </a:p>
        </p:txBody>
      </p:sp>
      <p:sp>
        <p:nvSpPr>
          <p:cNvPr id="6" name="Title 5">
            <a:extLst>
              <a:ext uri="{FF2B5EF4-FFF2-40B4-BE49-F238E27FC236}">
                <a16:creationId xmlns:a16="http://schemas.microsoft.com/office/drawing/2014/main" id="{B134F76D-8137-69CD-8FA3-18CE00036FC5}"/>
              </a:ext>
            </a:extLst>
          </p:cNvPr>
          <p:cNvSpPr>
            <a:spLocks noGrp="1"/>
          </p:cNvSpPr>
          <p:nvPr>
            <p:ph type="title"/>
          </p:nvPr>
        </p:nvSpPr>
        <p:spPr/>
        <p:txBody>
          <a:bodyPr/>
          <a:lstStyle/>
          <a:p>
            <a:r>
              <a:rPr lang="en-US" sz="2400" b="1" dirty="0"/>
              <a:t>Contracting Officer’s (CO) Duties – Cont.</a:t>
            </a:r>
          </a:p>
        </p:txBody>
      </p:sp>
    </p:spTree>
    <p:extLst>
      <p:ext uri="{BB962C8B-B14F-4D97-AF65-F5344CB8AC3E}">
        <p14:creationId xmlns:p14="http://schemas.microsoft.com/office/powerpoint/2010/main" val="4169096797"/>
      </p:ext>
    </p:extLst>
  </p:cSld>
  <p:clrMapOvr>
    <a:masterClrMapping/>
  </p:clrMapOvr>
</p:sld>
</file>

<file path=ppt/theme/theme1.xml><?xml version="1.0" encoding="utf-8"?>
<a:theme xmlns:a="http://schemas.openxmlformats.org/drawingml/2006/main" name="12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5060A38300B7147A340B9ACA50BA277" ma:contentTypeVersion="15" ma:contentTypeDescription="Create a new document." ma:contentTypeScope="" ma:versionID="6d580ef772bd92b0ca237afaa6be5cb3">
  <xsd:schema xmlns:xsd="http://www.w3.org/2001/XMLSchema" xmlns:xs="http://www.w3.org/2001/XMLSchema" xmlns:p="http://schemas.microsoft.com/office/2006/metadata/properties" xmlns:ns1="http://schemas.microsoft.com/sharepoint/v3" xmlns:ns2="1d2b973a-74a9-4602-b5c9-55379dfe1478" xmlns:ns3="089e330f-2852-4d3d-8888-dc1da629afc0" xmlns:ns4="e40a322f-a568-4257-816a-e696b6b016e8" targetNamespace="http://schemas.microsoft.com/office/2006/metadata/properties" ma:root="true" ma:fieldsID="8add33709701ad2d2ad31dcaec72f701" ns1:_="" ns2:_="" ns3:_="" ns4:_="">
    <xsd:import namespace="http://schemas.microsoft.com/sharepoint/v3"/>
    <xsd:import namespace="1d2b973a-74a9-4602-b5c9-55379dfe1478"/>
    <xsd:import namespace="089e330f-2852-4d3d-8888-dc1da629afc0"/>
    <xsd:import namespace="e40a322f-a568-4257-816a-e696b6b016e8"/>
    <xsd:element name="properties">
      <xsd:complexType>
        <xsd:sequence>
          <xsd:element name="documentManagement">
            <xsd:complexType>
              <xsd:all>
                <xsd:element ref="ns1:PublishingStartDate" minOccurs="0"/>
                <xsd:element ref="ns1:PublishingExpirationDate" minOccurs="0"/>
                <xsd:element ref="ns2:SharedWithUsers" minOccurs="0"/>
                <xsd:element ref="ns3:Section" minOccurs="0"/>
                <xsd:element ref="ns4:Effective_x0020_Date" minOccurs="0"/>
                <xsd:element ref="ns4:Notes0" minOccurs="0"/>
                <xsd:element ref="ns4:NF1098Tab" minOccurs="0"/>
                <xsd:element ref="ns4:EffectiveDate" minOccurs="0"/>
                <xsd:element ref="ns4:Version_1" minOccurs="0"/>
                <xsd:element ref="ns4:Search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d2b973a-74a9-4602-b5c9-55379dfe1478"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089e330f-2852-4d3d-8888-dc1da629afc0" elementFormDefault="qualified">
    <xsd:import namespace="http://schemas.microsoft.com/office/2006/documentManagement/types"/>
    <xsd:import namespace="http://schemas.microsoft.com/office/infopath/2007/PartnerControls"/>
    <xsd:element name="Section" ma:index="11" nillable="true" ma:displayName="Section" ma:description="" ma:format="Dropdown" ma:internalName="Section">
      <xsd:simpleType>
        <xsd:restriction base="dms:Choice">
          <xsd:enumeration value="Agency-wide Templates"/>
          <xsd:enumeration value="BSA"/>
          <xsd:enumeration value="CommToolbox"/>
          <xsd:enumeration value="CD&amp;T – FAC-C Policy"/>
          <xsd:enumeration value="CD&amp;T – FAC-C Courses"/>
          <xsd:enumeration value="CD&amp;T – FAC-C FAQ"/>
          <xsd:enumeration value="CD&amp;T – FAC-COR Policy"/>
          <xsd:enumeration value="CD&amp;T – FAC-COR Courses"/>
          <xsd:enumeration value="CD&amp;T – FAC-COR FAQ"/>
          <xsd:enumeration value="CD&amp;T - Training"/>
          <xsd:enumeration value="Homepage"/>
          <xsd:enumeration value="P&amp;R – Proc Regs"/>
          <xsd:enumeration value="P&amp;R – Process"/>
          <xsd:enumeration value="P&amp;R – Guides"/>
          <xsd:enumeration value="P&amp;R – Tools"/>
          <xsd:enumeration value="P&amp;R – PMR"/>
          <xsd:enumeration value="OPG"/>
        </xsd:restriction>
      </xsd:simpleType>
    </xsd:element>
  </xsd:schema>
  <xsd:schema xmlns:xsd="http://www.w3.org/2001/XMLSchema" xmlns:xs="http://www.w3.org/2001/XMLSchema" xmlns:dms="http://schemas.microsoft.com/office/2006/documentManagement/types" xmlns:pc="http://schemas.microsoft.com/office/infopath/2007/PartnerControls" targetNamespace="e40a322f-a568-4257-816a-e696b6b016e8" elementFormDefault="qualified">
    <xsd:import namespace="http://schemas.microsoft.com/office/2006/documentManagement/types"/>
    <xsd:import namespace="http://schemas.microsoft.com/office/infopath/2007/PartnerControls"/>
    <xsd:element name="Effective_x0020_Date" ma:index="12" nillable="true" ma:displayName="Effective Date" ma:format="DateOnly" ma:internalName="Effective_x0020_Date">
      <xsd:simpleType>
        <xsd:restriction base="dms:DateTime"/>
      </xsd:simpleType>
    </xsd:element>
    <xsd:element name="Notes0" ma:index="13" nillable="true" ma:displayName="Notes" ma:internalName="Notes0">
      <xsd:simpleType>
        <xsd:restriction base="dms:Note">
          <xsd:maxLength value="255"/>
        </xsd:restriction>
      </xsd:simpleType>
    </xsd:element>
    <xsd:element name="NF1098Tab" ma:index="14" nillable="true" ma:displayName="NF 1098 Tab" ma:internalName="NF1098Tab">
      <xsd:simpleType>
        <xsd:restriction base="dms:Text">
          <xsd:maxLength value="255"/>
        </xsd:restriction>
      </xsd:simpleType>
    </xsd:element>
    <xsd:element name="EffectiveDate" ma:index="15" nillable="true" ma:displayName="EffectiveDate" ma:format="DateOnly" ma:internalName="EffectiveDate">
      <xsd:simpleType>
        <xsd:restriction base="dms:DateTime"/>
      </xsd:simpleType>
    </xsd:element>
    <xsd:element name="Version_1" ma:index="16" nillable="true" ma:displayName="Version_1" ma:default="Base" ma:description="" ma:format="Dropdown" ma:internalName="Version_1">
      <xsd:simpleType>
        <xsd:restriction base="dms:Choice">
          <xsd:enumeration value="Base"/>
          <xsd:enumeration value="Rev. A"/>
          <xsd:enumeration value="Rev. B"/>
          <xsd:enumeration value="Rev. C"/>
          <xsd:enumeration value="Rev. D"/>
          <xsd:enumeration value="Rev. E"/>
          <xsd:enumeration value="Archived"/>
        </xsd:restriction>
      </xsd:simpleType>
    </xsd:element>
    <xsd:element name="SearchMetadata" ma:index="17" nillable="true" ma:displayName="SearchMetadata" ma:internalName="SearchMetadata">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Effective_x0020_Date xmlns="e40a322f-a568-4257-816a-e696b6b016e8">2020-06-01T04:00:00+00:00</Effective_x0020_Date>
    <Section xmlns="089e330f-2852-4d3d-8888-dc1da629afc0">CommToolbox</Section>
    <Notes0 xmlns="e40a322f-a568-4257-816a-e696b6b016e8" xsi:nil="true"/>
    <EffectiveDate xmlns="e40a322f-a568-4257-816a-e696b6b016e8" xsi:nil="true"/>
    <NF1098Tab xmlns="e40a322f-a568-4257-816a-e696b6b016e8" xsi:nil="true"/>
    <Version_1 xmlns="e40a322f-a568-4257-816a-e696b6b016e8">Base</Version_1>
    <SearchMetadata xmlns="e40a322f-a568-4257-816a-e696b6b016e8" xsi:nil="true"/>
  </documentManagement>
</p:properties>
</file>

<file path=customXml/itemProps1.xml><?xml version="1.0" encoding="utf-8"?>
<ds:datastoreItem xmlns:ds="http://schemas.openxmlformats.org/officeDocument/2006/customXml" ds:itemID="{7F986F39-74D1-45E4-8409-DC9BA0003C2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1d2b973a-74a9-4602-b5c9-55379dfe1478"/>
    <ds:schemaRef ds:uri="089e330f-2852-4d3d-8888-dc1da629afc0"/>
    <ds:schemaRef ds:uri="e40a322f-a568-4257-816a-e696b6b016e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F30DD1F-E8DF-4C21-A262-BC160DCD8EEB}">
  <ds:schemaRefs>
    <ds:schemaRef ds:uri="http://schemas.microsoft.com/sharepoint/v3/contenttype/forms"/>
  </ds:schemaRefs>
</ds:datastoreItem>
</file>

<file path=customXml/itemProps3.xml><?xml version="1.0" encoding="utf-8"?>
<ds:datastoreItem xmlns:ds="http://schemas.openxmlformats.org/officeDocument/2006/customXml" ds:itemID="{0D31125E-0649-4C1E-9399-083F03525678}">
  <ds:schemaRefs>
    <ds:schemaRef ds:uri="http://schemas.microsoft.com/sharepoint/v3"/>
    <ds:schemaRef ds:uri="1d2b973a-74a9-4602-b5c9-55379dfe1478"/>
    <ds:schemaRef ds:uri="http://purl.org/dc/dcmitype/"/>
    <ds:schemaRef ds:uri="http://purl.org/dc/elements/1.1/"/>
    <ds:schemaRef ds:uri="http://schemas.microsoft.com/office/2006/metadata/properties"/>
    <ds:schemaRef ds:uri="http://schemas.microsoft.com/office/2006/documentManagement/types"/>
    <ds:schemaRef ds:uri="http://www.w3.org/XML/1998/namespace"/>
    <ds:schemaRef ds:uri="089e330f-2852-4d3d-8888-dc1da629afc0"/>
    <ds:schemaRef ds:uri="http://schemas.microsoft.com/office/infopath/2007/PartnerControls"/>
    <ds:schemaRef ds:uri="http://purl.org/dc/terms/"/>
    <ds:schemaRef ds:uri="http://schemas.openxmlformats.org/package/2006/metadata/core-properties"/>
    <ds:schemaRef ds:uri="e40a322f-a568-4257-816a-e696b6b016e8"/>
  </ds:schemaRefs>
</ds:datastoreItem>
</file>

<file path=docProps/app.xml><?xml version="1.0" encoding="utf-8"?>
<Properties xmlns="http://schemas.openxmlformats.org/officeDocument/2006/extended-properties" xmlns:vt="http://schemas.openxmlformats.org/officeDocument/2006/docPropsVTypes">
  <Template/>
  <TotalTime>52388</TotalTime>
  <Words>1923</Words>
  <Application>Microsoft Office PowerPoint</Application>
  <PresentationFormat>Custom</PresentationFormat>
  <Paragraphs>208</Paragraphs>
  <Slides>22</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Wingdings</vt:lpstr>
      <vt:lpstr>Wingdings 3</vt:lpstr>
      <vt:lpstr>12_Office Theme</vt:lpstr>
      <vt:lpstr>JSC Industry Forum: Informational Session on Organizational Conflicts of  Interest (OCI)</vt:lpstr>
      <vt:lpstr>Agenda</vt:lpstr>
      <vt:lpstr>Welcome Introduction – Jose Garcia</vt:lpstr>
      <vt:lpstr>Welcome Introduction </vt:lpstr>
      <vt:lpstr>Law language - Preventing OCI in Federal Acquisition</vt:lpstr>
      <vt:lpstr>Law language (cont)</vt:lpstr>
      <vt:lpstr>Briefing on OCI Framework – Rogelio Curiel</vt:lpstr>
      <vt:lpstr>Contracting Officer’s (CO) Duties</vt:lpstr>
      <vt:lpstr>Contracting Officer’s (CO) Duties – Cont.</vt:lpstr>
      <vt:lpstr>OCI Process – FAR 9.506</vt:lpstr>
      <vt:lpstr>OCI Analysis</vt:lpstr>
      <vt:lpstr>OCI Potential Resolutions</vt:lpstr>
      <vt:lpstr>OCI Potential Resolutions Continued</vt:lpstr>
      <vt:lpstr>Contractor Responsibilities</vt:lpstr>
      <vt:lpstr>Facilitated Interactive Innovation Session – Kelly Castano &amp; Ulcka Patel, JSC Business Development &amp; Tech Integration </vt:lpstr>
      <vt:lpstr>Back Up</vt:lpstr>
      <vt:lpstr>NASA OCI Policy &amp; Guidance</vt:lpstr>
      <vt:lpstr>Backup – OCI Definitions</vt:lpstr>
      <vt:lpstr>OCI Request for Information</vt:lpstr>
      <vt:lpstr>Contractor’s OCI Plan</vt:lpstr>
      <vt:lpstr>Backup – Typical DRD contents for a contractor’s OCI plan</vt:lpstr>
      <vt:lpstr>Backup – Typical DRD contents for a contractor’s OCI plan – Cont.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SlideModel PowerPoint Wide</dc:title>
  <dc:creator>Julian</dc:creator>
  <cp:lastModifiedBy>BREZIK, LADONNA (JSC-BC111)[ROTHE ARES Joint Venture]</cp:lastModifiedBy>
  <cp:revision>596</cp:revision>
  <cp:lastPrinted>2023-08-24T18:14:41Z</cp:lastPrinted>
  <dcterms:created xsi:type="dcterms:W3CDTF">2013-09-12T13:05:01Z</dcterms:created>
  <dcterms:modified xsi:type="dcterms:W3CDTF">2023-09-07T14:08:55Z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0x01010085060A38300B7147A340B9ACA50BA277</vt:lpwstr>
  </property>
</Properties>
</file>