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handoutMasterIdLst>
    <p:handoutMasterId r:id="rId52"/>
  </p:handoutMasterIdLst>
  <p:sldIdLst>
    <p:sldId id="256" r:id="rId2"/>
    <p:sldId id="760" r:id="rId3"/>
    <p:sldId id="737" r:id="rId4"/>
    <p:sldId id="738" r:id="rId5"/>
    <p:sldId id="761" r:id="rId6"/>
    <p:sldId id="739" r:id="rId7"/>
    <p:sldId id="740" r:id="rId8"/>
    <p:sldId id="861" r:id="rId9"/>
    <p:sldId id="765" r:id="rId10"/>
    <p:sldId id="347" r:id="rId11"/>
    <p:sldId id="762" r:id="rId12"/>
    <p:sldId id="263" r:id="rId13"/>
    <p:sldId id="721" r:id="rId14"/>
    <p:sldId id="764" r:id="rId15"/>
    <p:sldId id="640" r:id="rId16"/>
    <p:sldId id="659" r:id="rId17"/>
    <p:sldId id="766" r:id="rId18"/>
    <p:sldId id="585" r:id="rId19"/>
    <p:sldId id="643" r:id="rId20"/>
    <p:sldId id="644" r:id="rId21"/>
    <p:sldId id="763" r:id="rId22"/>
    <p:sldId id="668" r:id="rId23"/>
    <p:sldId id="669" r:id="rId24"/>
    <p:sldId id="620" r:id="rId25"/>
    <p:sldId id="718" r:id="rId26"/>
    <p:sldId id="584" r:id="rId27"/>
    <p:sldId id="257" r:id="rId28"/>
    <p:sldId id="878" r:id="rId29"/>
    <p:sldId id="876" r:id="rId30"/>
    <p:sldId id="783" r:id="rId31"/>
    <p:sldId id="875" r:id="rId32"/>
    <p:sldId id="735" r:id="rId33"/>
    <p:sldId id="666" r:id="rId34"/>
    <p:sldId id="759" r:id="rId35"/>
    <p:sldId id="673" r:id="rId36"/>
    <p:sldId id="671" r:id="rId37"/>
    <p:sldId id="880" r:id="rId38"/>
    <p:sldId id="356" r:id="rId39"/>
    <p:sldId id="874" r:id="rId40"/>
    <p:sldId id="869" r:id="rId41"/>
    <p:sldId id="870" r:id="rId42"/>
    <p:sldId id="871" r:id="rId43"/>
    <p:sldId id="825" r:id="rId44"/>
    <p:sldId id="879" r:id="rId45"/>
    <p:sldId id="475" r:id="rId46"/>
    <p:sldId id="812" r:id="rId47"/>
    <p:sldId id="837" r:id="rId48"/>
    <p:sldId id="733" r:id="rId49"/>
    <p:sldId id="873" r:id="rId50"/>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00">
          <p15:clr>
            <a:srgbClr val="A4A3A4"/>
          </p15:clr>
        </p15:guide>
        <p15:guide id="2" orient="horz" pos="4034">
          <p15:clr>
            <a:srgbClr val="A4A3A4"/>
          </p15:clr>
        </p15:guide>
        <p15:guide id="3" orient="horz" pos="1052">
          <p15:clr>
            <a:srgbClr val="A4A3A4"/>
          </p15:clr>
        </p15:guide>
        <p15:guide id="4" orient="horz" pos="2069">
          <p15:clr>
            <a:srgbClr val="A4A3A4"/>
          </p15:clr>
        </p15:guide>
        <p15:guide id="5"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akane" initials="A" lastIdx="1" clrIdx="0">
    <p:extLst>
      <p:ext uri="{19B8F6BF-5375-455C-9EA6-DF929625EA0E}">
        <p15:presenceInfo xmlns:p15="http://schemas.microsoft.com/office/powerpoint/2012/main" userId="Arakane" providerId="None"/>
      </p:ext>
    </p:extLst>
  </p:cmAuthor>
  <p:cmAuthor id="2" name="宮川弥生" initials="ym" lastIdx="6" clrIdx="1">
    <p:extLst>
      <p:ext uri="{19B8F6BF-5375-455C-9EA6-DF929625EA0E}">
        <p15:presenceInfo xmlns:p15="http://schemas.microsoft.com/office/powerpoint/2012/main" userId="宮川弥生"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0000FF"/>
    <a:srgbClr val="FFFFFF"/>
    <a:srgbClr val="FFCC99"/>
    <a:srgbClr val="FF9999"/>
    <a:srgbClr val="3399FF"/>
    <a:srgbClr val="FFFF00"/>
    <a:srgbClr val="489A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4" autoAdjust="0"/>
    <p:restoredTop sz="93519" autoAdjust="0"/>
  </p:normalViewPr>
  <p:slideViewPr>
    <p:cSldViewPr snapToGrid="0">
      <p:cViewPr>
        <p:scale>
          <a:sx n="83" d="100"/>
          <a:sy n="83" d="100"/>
        </p:scale>
        <p:origin x="921" y="147"/>
      </p:cViewPr>
      <p:guideLst>
        <p:guide orient="horz" pos="900"/>
        <p:guide orient="horz" pos="4034"/>
        <p:guide orient="horz" pos="1052"/>
        <p:guide orient="horz" pos="2069"/>
        <p:guide pos="2880"/>
      </p:guideLst>
    </p:cSldViewPr>
  </p:slideViewPr>
  <p:notesTextViewPr>
    <p:cViewPr>
      <p:scale>
        <a:sx n="1" d="1"/>
        <a:sy n="1" d="1"/>
      </p:scale>
      <p:origin x="0" y="0"/>
    </p:cViewPr>
  </p:notesTextViewPr>
  <p:notesViewPr>
    <p:cSldViewPr snapToGrid="0">
      <p:cViewPr varScale="1">
        <p:scale>
          <a:sx n="80" d="100"/>
          <a:sy n="80" d="100"/>
        </p:scale>
        <p:origin x="403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3F8410-F983-4EF3-8856-C81A5F4D6A79}" type="doc">
      <dgm:prSet loTypeId="urn:microsoft.com/office/officeart/2005/8/layout/arrow2" loCatId="process" qsTypeId="urn:microsoft.com/office/officeart/2005/8/quickstyle/simple1" qsCatId="simple" csTypeId="urn:microsoft.com/office/officeart/2005/8/colors/colorful4" csCatId="colorful" phldr="1"/>
      <dgm:spPr/>
    </dgm:pt>
    <dgm:pt modelId="{9ABF831A-EED7-496F-9ABA-4F8356C2986E}">
      <dgm:prSet phldrT="[テキスト]"/>
      <dgm:spPr/>
      <dgm:t>
        <a:bodyPr/>
        <a:lstStyle/>
        <a:p>
          <a:r>
            <a:rPr kumimoji="1" lang="en-US" altLang="ja-JP" dirty="0"/>
            <a:t>1. Application</a:t>
          </a:r>
          <a:endParaRPr kumimoji="1" lang="ja-JP" altLang="en-US" dirty="0"/>
        </a:p>
      </dgm:t>
    </dgm:pt>
    <dgm:pt modelId="{E6E93683-856D-405C-9D90-254DF4236432}" type="parTrans" cxnId="{685CD9BF-F53B-435A-A2A2-16CB21EEB6DB}">
      <dgm:prSet/>
      <dgm:spPr/>
      <dgm:t>
        <a:bodyPr/>
        <a:lstStyle/>
        <a:p>
          <a:endParaRPr kumimoji="1" lang="ja-JP" altLang="en-US"/>
        </a:p>
      </dgm:t>
    </dgm:pt>
    <dgm:pt modelId="{86B084B4-5F95-4789-B13E-B82CFE942F78}" type="sibTrans" cxnId="{685CD9BF-F53B-435A-A2A2-16CB21EEB6DB}">
      <dgm:prSet/>
      <dgm:spPr/>
      <dgm:t>
        <a:bodyPr/>
        <a:lstStyle/>
        <a:p>
          <a:endParaRPr kumimoji="1" lang="ja-JP" altLang="en-US"/>
        </a:p>
      </dgm:t>
    </dgm:pt>
    <dgm:pt modelId="{2930F17A-27CB-4788-8BDB-F5188C5FB2DD}">
      <dgm:prSet phldrT="[テキスト]" custT="1"/>
      <dgm:spPr/>
      <dgm:t>
        <a:bodyPr/>
        <a:lstStyle/>
        <a:p>
          <a:r>
            <a:rPr kumimoji="1" lang="en-US" altLang="ja-JP" sz="2400" dirty="0"/>
            <a:t>2. Program Development</a:t>
          </a:r>
          <a:endParaRPr kumimoji="1" lang="ja-JP" altLang="en-US" sz="2400" dirty="0"/>
        </a:p>
      </dgm:t>
    </dgm:pt>
    <dgm:pt modelId="{14BE38D2-893C-4518-872E-4B0A6B282E86}" type="parTrans" cxnId="{749702CF-6522-4845-8867-995ECD32A2E0}">
      <dgm:prSet/>
      <dgm:spPr/>
      <dgm:t>
        <a:bodyPr/>
        <a:lstStyle/>
        <a:p>
          <a:endParaRPr kumimoji="1" lang="ja-JP" altLang="en-US"/>
        </a:p>
      </dgm:t>
    </dgm:pt>
    <dgm:pt modelId="{C890F9C7-40BF-4364-B9B3-8289E9D47729}" type="sibTrans" cxnId="{749702CF-6522-4845-8867-995ECD32A2E0}">
      <dgm:prSet/>
      <dgm:spPr/>
      <dgm:t>
        <a:bodyPr/>
        <a:lstStyle/>
        <a:p>
          <a:endParaRPr kumimoji="1" lang="ja-JP" altLang="en-US"/>
        </a:p>
      </dgm:t>
    </dgm:pt>
    <dgm:pt modelId="{F1E99806-D492-4DF8-980D-BDA36262085E}">
      <dgm:prSet phldrT="[テキスト]"/>
      <dgm:spPr/>
      <dgm:t>
        <a:bodyPr/>
        <a:lstStyle/>
        <a:p>
          <a:r>
            <a:rPr kumimoji="1" lang="en-US" altLang="ja-JP" dirty="0"/>
            <a:t>3. Preliminary Round</a:t>
          </a:r>
          <a:endParaRPr kumimoji="1" lang="ja-JP" altLang="en-US" dirty="0"/>
        </a:p>
      </dgm:t>
    </dgm:pt>
    <dgm:pt modelId="{DF3A936A-0DBA-4AAB-AD2D-35916B57CA7A}" type="parTrans" cxnId="{A73C2ECC-A088-4F2E-B63E-B72BFA12C806}">
      <dgm:prSet/>
      <dgm:spPr/>
      <dgm:t>
        <a:bodyPr/>
        <a:lstStyle/>
        <a:p>
          <a:endParaRPr kumimoji="1" lang="ja-JP" altLang="en-US"/>
        </a:p>
      </dgm:t>
    </dgm:pt>
    <dgm:pt modelId="{8348A3BB-C178-40B8-AA9A-A9EB83EC65B4}" type="sibTrans" cxnId="{A73C2ECC-A088-4F2E-B63E-B72BFA12C806}">
      <dgm:prSet/>
      <dgm:spPr/>
      <dgm:t>
        <a:bodyPr/>
        <a:lstStyle/>
        <a:p>
          <a:endParaRPr kumimoji="1" lang="ja-JP" altLang="en-US"/>
        </a:p>
      </dgm:t>
    </dgm:pt>
    <dgm:pt modelId="{FE4BA4CD-EB8F-4263-8842-3ADDF91464DD}">
      <dgm:prSet phldrT="[テキスト]" custT="1"/>
      <dgm:spPr/>
      <dgm:t>
        <a:bodyPr/>
        <a:lstStyle/>
        <a:p>
          <a:r>
            <a:rPr kumimoji="1" lang="en-US" altLang="ja-JP" sz="2800" dirty="0"/>
            <a:t>4. Programming Skills Round</a:t>
          </a:r>
          <a:endParaRPr kumimoji="1" lang="ja-JP" altLang="en-US" sz="2800" dirty="0"/>
        </a:p>
      </dgm:t>
    </dgm:pt>
    <dgm:pt modelId="{5A458E63-9584-4269-9EEB-CD28D61E96FF}" type="parTrans" cxnId="{107BF673-2852-432D-958D-E0CFFD20BDCF}">
      <dgm:prSet/>
      <dgm:spPr/>
      <dgm:t>
        <a:bodyPr/>
        <a:lstStyle/>
        <a:p>
          <a:endParaRPr kumimoji="1" lang="ja-JP" altLang="en-US"/>
        </a:p>
      </dgm:t>
    </dgm:pt>
    <dgm:pt modelId="{0CAFA93D-2167-4FBB-9E64-586386291664}" type="sibTrans" cxnId="{107BF673-2852-432D-958D-E0CFFD20BDCF}">
      <dgm:prSet/>
      <dgm:spPr/>
      <dgm:t>
        <a:bodyPr/>
        <a:lstStyle/>
        <a:p>
          <a:endParaRPr kumimoji="1" lang="ja-JP" altLang="en-US"/>
        </a:p>
      </dgm:t>
    </dgm:pt>
    <dgm:pt modelId="{BE301B7A-B9B7-4188-86E3-6B367D5B3287}">
      <dgm:prSet phldrT="[テキスト]" custT="1"/>
      <dgm:spPr/>
      <dgm:t>
        <a:bodyPr/>
        <a:lstStyle/>
        <a:p>
          <a:pPr marL="0" lvl="0" indent="0" algn="l" defTabSz="1644650">
            <a:lnSpc>
              <a:spcPct val="90000"/>
            </a:lnSpc>
            <a:spcBef>
              <a:spcPct val="0"/>
            </a:spcBef>
            <a:spcAft>
              <a:spcPct val="35000"/>
            </a:spcAft>
            <a:buNone/>
          </a:pPr>
          <a:r>
            <a:rPr kumimoji="1" lang="en-US" altLang="zh-TW" sz="3700" kern="1200" dirty="0">
              <a:solidFill>
                <a:srgbClr val="00B0F0"/>
              </a:solidFill>
              <a:latin typeface="Calibri" panose="020F0502020204030204"/>
              <a:ea typeface="ＭＳ Ｐゴシック" panose="020B0600070205080204" pitchFamily="50" charset="-128"/>
              <a:cs typeface="+mn-cs"/>
            </a:rPr>
            <a:t>5. Final Round</a:t>
          </a:r>
          <a:endParaRPr kumimoji="1" lang="ja-JP" altLang="en-US" sz="3700" kern="1200" dirty="0">
            <a:solidFill>
              <a:srgbClr val="00B0F0"/>
            </a:solidFill>
            <a:latin typeface="Calibri" panose="020F0502020204030204"/>
            <a:ea typeface="ＭＳ Ｐゴシック" panose="020B0600070205080204" pitchFamily="50" charset="-128"/>
            <a:cs typeface="+mn-cs"/>
          </a:endParaRPr>
        </a:p>
      </dgm:t>
    </dgm:pt>
    <dgm:pt modelId="{4AD78324-D58A-4296-9FB7-7B42EEAFBD5F}" type="parTrans" cxnId="{915EDED6-E5DC-4126-BF7C-3304DC30B424}">
      <dgm:prSet/>
      <dgm:spPr/>
      <dgm:t>
        <a:bodyPr/>
        <a:lstStyle/>
        <a:p>
          <a:endParaRPr kumimoji="1" lang="ja-JP" altLang="en-US"/>
        </a:p>
      </dgm:t>
    </dgm:pt>
    <dgm:pt modelId="{75A90442-6E64-41CA-B486-3F04A84656EE}" type="sibTrans" cxnId="{915EDED6-E5DC-4126-BF7C-3304DC30B424}">
      <dgm:prSet/>
      <dgm:spPr/>
      <dgm:t>
        <a:bodyPr/>
        <a:lstStyle/>
        <a:p>
          <a:endParaRPr kumimoji="1" lang="ja-JP" altLang="en-US"/>
        </a:p>
      </dgm:t>
    </dgm:pt>
    <dgm:pt modelId="{EE2395BF-EC9A-4B62-8042-50D00D59E8D9}" type="pres">
      <dgm:prSet presAssocID="{283F8410-F983-4EF3-8856-C81A5F4D6A79}" presName="arrowDiagram" presStyleCnt="0">
        <dgm:presLayoutVars>
          <dgm:chMax val="5"/>
          <dgm:dir/>
          <dgm:resizeHandles val="exact"/>
        </dgm:presLayoutVars>
      </dgm:prSet>
      <dgm:spPr/>
    </dgm:pt>
    <dgm:pt modelId="{3734B215-D74E-4808-B6F6-ABF97FF05756}" type="pres">
      <dgm:prSet presAssocID="{283F8410-F983-4EF3-8856-C81A5F4D6A79}" presName="arrow" presStyleLbl="bgShp" presStyleIdx="0" presStyleCnt="1"/>
      <dgm:spPr/>
    </dgm:pt>
    <dgm:pt modelId="{9295AB45-D5CC-4A7F-83DB-14CCE5C2A4A0}" type="pres">
      <dgm:prSet presAssocID="{283F8410-F983-4EF3-8856-C81A5F4D6A79}" presName="arrowDiagram5" presStyleCnt="0"/>
      <dgm:spPr/>
    </dgm:pt>
    <dgm:pt modelId="{F9762017-38C1-4DAD-8D59-326CFCCAC337}" type="pres">
      <dgm:prSet presAssocID="{9ABF831A-EED7-496F-9ABA-4F8356C2986E}" presName="bullet5a" presStyleLbl="node1" presStyleIdx="0" presStyleCnt="5"/>
      <dgm:spPr/>
    </dgm:pt>
    <dgm:pt modelId="{6AB740B9-0CFD-4BA8-A9E2-7CD51D5B5197}" type="pres">
      <dgm:prSet presAssocID="{9ABF831A-EED7-496F-9ABA-4F8356C2986E}" presName="textBox5a" presStyleLbl="revTx" presStyleIdx="0" presStyleCnt="5" custScaleX="239501" custScaleY="76605" custLinFactNeighborX="-9881" custLinFactNeighborY="-2072">
        <dgm:presLayoutVars>
          <dgm:bulletEnabled val="1"/>
        </dgm:presLayoutVars>
      </dgm:prSet>
      <dgm:spPr/>
    </dgm:pt>
    <dgm:pt modelId="{E911EE55-5385-4A70-BFCE-A059B89541C7}" type="pres">
      <dgm:prSet presAssocID="{2930F17A-27CB-4788-8BDB-F5188C5FB2DD}" presName="bullet5b" presStyleLbl="node1" presStyleIdx="1" presStyleCnt="5"/>
      <dgm:spPr/>
    </dgm:pt>
    <dgm:pt modelId="{7399C032-7BEB-4BB1-A2FA-3185B12B0AE4}" type="pres">
      <dgm:prSet presAssocID="{2930F17A-27CB-4788-8BDB-F5188C5FB2DD}" presName="textBox5b" presStyleLbl="revTx" presStyleIdx="1" presStyleCnt="5" custScaleX="276426" custScaleY="44423" custLinFactNeighborX="-81906" custLinFactNeighborY="-56755">
        <dgm:presLayoutVars>
          <dgm:bulletEnabled val="1"/>
        </dgm:presLayoutVars>
      </dgm:prSet>
      <dgm:spPr/>
    </dgm:pt>
    <dgm:pt modelId="{14B147F9-EC9B-4C6A-81DC-5710132987DC}" type="pres">
      <dgm:prSet presAssocID="{F1E99806-D492-4DF8-980D-BDA36262085E}" presName="bullet5c" presStyleLbl="node1" presStyleIdx="2" presStyleCnt="5"/>
      <dgm:spPr/>
    </dgm:pt>
    <dgm:pt modelId="{646F89DE-EEB8-4E9A-A9D4-E7918BAE6EB9}" type="pres">
      <dgm:prSet presAssocID="{F1E99806-D492-4DF8-980D-BDA36262085E}" presName="textBox5c" presStyleLbl="revTx" presStyleIdx="2" presStyleCnt="5" custScaleX="229528" custScaleY="18131" custLinFactNeighborX="50594" custLinFactNeighborY="-34343">
        <dgm:presLayoutVars>
          <dgm:bulletEnabled val="1"/>
        </dgm:presLayoutVars>
      </dgm:prSet>
      <dgm:spPr/>
    </dgm:pt>
    <dgm:pt modelId="{94C9C448-339E-4323-AC51-01D7E230986A}" type="pres">
      <dgm:prSet presAssocID="{FE4BA4CD-EB8F-4263-8842-3ADDF91464DD}" presName="bullet5d" presStyleLbl="node1" presStyleIdx="3" presStyleCnt="5"/>
      <dgm:spPr/>
    </dgm:pt>
    <dgm:pt modelId="{DD14E479-BD14-440B-869C-B7DDEBB6C26C}" type="pres">
      <dgm:prSet presAssocID="{FE4BA4CD-EB8F-4263-8842-3ADDF91464DD}" presName="textBox5d" presStyleLbl="revTx" presStyleIdx="3" presStyleCnt="5" custScaleX="396969" custScaleY="16850" custLinFactX="-100000" custLinFactNeighborX="-134722" custLinFactNeighborY="-50173">
        <dgm:presLayoutVars>
          <dgm:bulletEnabled val="1"/>
        </dgm:presLayoutVars>
      </dgm:prSet>
      <dgm:spPr/>
    </dgm:pt>
    <dgm:pt modelId="{0F3B20A9-8337-4012-A936-6C856AAEC00C}" type="pres">
      <dgm:prSet presAssocID="{BE301B7A-B9B7-4188-86E3-6B367D5B3287}" presName="bullet5e" presStyleLbl="node1" presStyleIdx="4" presStyleCnt="5"/>
      <dgm:spPr/>
    </dgm:pt>
    <dgm:pt modelId="{4EA2374C-7C0F-4947-AA87-C8AF24FD921D}" type="pres">
      <dgm:prSet presAssocID="{BE301B7A-B9B7-4188-86E3-6B367D5B3287}" presName="textBox5e" presStyleLbl="revTx" presStyleIdx="4" presStyleCnt="5" custScaleX="268617" custScaleY="18883" custLinFactNeighborX="19496" custLinFactNeighborY="-30040">
        <dgm:presLayoutVars>
          <dgm:bulletEnabled val="1"/>
        </dgm:presLayoutVars>
      </dgm:prSet>
      <dgm:spPr/>
    </dgm:pt>
  </dgm:ptLst>
  <dgm:cxnLst>
    <dgm:cxn modelId="{78E4612D-1381-4C6D-AC03-060DFD9B4BC7}" type="presOf" srcId="{BE301B7A-B9B7-4188-86E3-6B367D5B3287}" destId="{4EA2374C-7C0F-4947-AA87-C8AF24FD921D}" srcOrd="0" destOrd="0" presId="urn:microsoft.com/office/officeart/2005/8/layout/arrow2"/>
    <dgm:cxn modelId="{107BF673-2852-432D-958D-E0CFFD20BDCF}" srcId="{283F8410-F983-4EF3-8856-C81A5F4D6A79}" destId="{FE4BA4CD-EB8F-4263-8842-3ADDF91464DD}" srcOrd="3" destOrd="0" parTransId="{5A458E63-9584-4269-9EEB-CD28D61E96FF}" sibTransId="{0CAFA93D-2167-4FBB-9E64-586386291664}"/>
    <dgm:cxn modelId="{3BE3897C-B168-496F-A98E-069675403242}" type="presOf" srcId="{283F8410-F983-4EF3-8856-C81A5F4D6A79}" destId="{EE2395BF-EC9A-4B62-8042-50D00D59E8D9}" srcOrd="0" destOrd="0" presId="urn:microsoft.com/office/officeart/2005/8/layout/arrow2"/>
    <dgm:cxn modelId="{E9846781-5712-4275-AF0A-2100914797A3}" type="presOf" srcId="{2930F17A-27CB-4788-8BDB-F5188C5FB2DD}" destId="{7399C032-7BEB-4BB1-A2FA-3185B12B0AE4}" srcOrd="0" destOrd="0" presId="urn:microsoft.com/office/officeart/2005/8/layout/arrow2"/>
    <dgm:cxn modelId="{681355AE-2157-46D9-8763-A7B6C72CA76C}" type="presOf" srcId="{FE4BA4CD-EB8F-4263-8842-3ADDF91464DD}" destId="{DD14E479-BD14-440B-869C-B7DDEBB6C26C}" srcOrd="0" destOrd="0" presId="urn:microsoft.com/office/officeart/2005/8/layout/arrow2"/>
    <dgm:cxn modelId="{685CD9BF-F53B-435A-A2A2-16CB21EEB6DB}" srcId="{283F8410-F983-4EF3-8856-C81A5F4D6A79}" destId="{9ABF831A-EED7-496F-9ABA-4F8356C2986E}" srcOrd="0" destOrd="0" parTransId="{E6E93683-856D-405C-9D90-254DF4236432}" sibTransId="{86B084B4-5F95-4789-B13E-B82CFE942F78}"/>
    <dgm:cxn modelId="{A73C2ECC-A088-4F2E-B63E-B72BFA12C806}" srcId="{283F8410-F983-4EF3-8856-C81A5F4D6A79}" destId="{F1E99806-D492-4DF8-980D-BDA36262085E}" srcOrd="2" destOrd="0" parTransId="{DF3A936A-0DBA-4AAB-AD2D-35916B57CA7A}" sibTransId="{8348A3BB-C178-40B8-AA9A-A9EB83EC65B4}"/>
    <dgm:cxn modelId="{4F53B2CD-C1E6-4333-97B2-E31974FD6245}" type="presOf" srcId="{F1E99806-D492-4DF8-980D-BDA36262085E}" destId="{646F89DE-EEB8-4E9A-A9D4-E7918BAE6EB9}" srcOrd="0" destOrd="0" presId="urn:microsoft.com/office/officeart/2005/8/layout/arrow2"/>
    <dgm:cxn modelId="{749702CF-6522-4845-8867-995ECD32A2E0}" srcId="{283F8410-F983-4EF3-8856-C81A5F4D6A79}" destId="{2930F17A-27CB-4788-8BDB-F5188C5FB2DD}" srcOrd="1" destOrd="0" parTransId="{14BE38D2-893C-4518-872E-4B0A6B282E86}" sibTransId="{C890F9C7-40BF-4364-B9B3-8289E9D47729}"/>
    <dgm:cxn modelId="{A0E08FD2-10BE-4F12-AEFC-4650DAA9AAC7}" type="presOf" srcId="{9ABF831A-EED7-496F-9ABA-4F8356C2986E}" destId="{6AB740B9-0CFD-4BA8-A9E2-7CD51D5B5197}" srcOrd="0" destOrd="0" presId="urn:microsoft.com/office/officeart/2005/8/layout/arrow2"/>
    <dgm:cxn modelId="{915EDED6-E5DC-4126-BF7C-3304DC30B424}" srcId="{283F8410-F983-4EF3-8856-C81A5F4D6A79}" destId="{BE301B7A-B9B7-4188-86E3-6B367D5B3287}" srcOrd="4" destOrd="0" parTransId="{4AD78324-D58A-4296-9FB7-7B42EEAFBD5F}" sibTransId="{75A90442-6E64-41CA-B486-3F04A84656EE}"/>
    <dgm:cxn modelId="{1626E50E-F895-4070-956C-F7E60115C473}" type="presParOf" srcId="{EE2395BF-EC9A-4B62-8042-50D00D59E8D9}" destId="{3734B215-D74E-4808-B6F6-ABF97FF05756}" srcOrd="0" destOrd="0" presId="urn:microsoft.com/office/officeart/2005/8/layout/arrow2"/>
    <dgm:cxn modelId="{A4A67964-D4B5-4A8F-ADD3-663A866B0D66}" type="presParOf" srcId="{EE2395BF-EC9A-4B62-8042-50D00D59E8D9}" destId="{9295AB45-D5CC-4A7F-83DB-14CCE5C2A4A0}" srcOrd="1" destOrd="0" presId="urn:microsoft.com/office/officeart/2005/8/layout/arrow2"/>
    <dgm:cxn modelId="{DE9480D3-719C-4BB1-B0D4-9DEC0EC63724}" type="presParOf" srcId="{9295AB45-D5CC-4A7F-83DB-14CCE5C2A4A0}" destId="{F9762017-38C1-4DAD-8D59-326CFCCAC337}" srcOrd="0" destOrd="0" presId="urn:microsoft.com/office/officeart/2005/8/layout/arrow2"/>
    <dgm:cxn modelId="{0EB6B185-E8EA-4409-B2C3-8240CD5D1A3E}" type="presParOf" srcId="{9295AB45-D5CC-4A7F-83DB-14CCE5C2A4A0}" destId="{6AB740B9-0CFD-4BA8-A9E2-7CD51D5B5197}" srcOrd="1" destOrd="0" presId="urn:microsoft.com/office/officeart/2005/8/layout/arrow2"/>
    <dgm:cxn modelId="{5AE11FC0-6C01-46AE-8C56-5D45E05D9C27}" type="presParOf" srcId="{9295AB45-D5CC-4A7F-83DB-14CCE5C2A4A0}" destId="{E911EE55-5385-4A70-BFCE-A059B89541C7}" srcOrd="2" destOrd="0" presId="urn:microsoft.com/office/officeart/2005/8/layout/arrow2"/>
    <dgm:cxn modelId="{817E4F31-1462-4F5A-B08E-A1CFE8B86B43}" type="presParOf" srcId="{9295AB45-D5CC-4A7F-83DB-14CCE5C2A4A0}" destId="{7399C032-7BEB-4BB1-A2FA-3185B12B0AE4}" srcOrd="3" destOrd="0" presId="urn:microsoft.com/office/officeart/2005/8/layout/arrow2"/>
    <dgm:cxn modelId="{DD132842-D725-4743-8914-B1A999E4203F}" type="presParOf" srcId="{9295AB45-D5CC-4A7F-83DB-14CCE5C2A4A0}" destId="{14B147F9-EC9B-4C6A-81DC-5710132987DC}" srcOrd="4" destOrd="0" presId="urn:microsoft.com/office/officeart/2005/8/layout/arrow2"/>
    <dgm:cxn modelId="{6BB8CF8D-DB2D-4570-8AA0-2331CC26B1B6}" type="presParOf" srcId="{9295AB45-D5CC-4A7F-83DB-14CCE5C2A4A0}" destId="{646F89DE-EEB8-4E9A-A9D4-E7918BAE6EB9}" srcOrd="5" destOrd="0" presId="urn:microsoft.com/office/officeart/2005/8/layout/arrow2"/>
    <dgm:cxn modelId="{CD077E05-000A-4417-9CA7-A9BED3464B3B}" type="presParOf" srcId="{9295AB45-D5CC-4A7F-83DB-14CCE5C2A4A0}" destId="{94C9C448-339E-4323-AC51-01D7E230986A}" srcOrd="6" destOrd="0" presId="urn:microsoft.com/office/officeart/2005/8/layout/arrow2"/>
    <dgm:cxn modelId="{21E3A2FA-27B3-44C3-AA97-6DCFF40FA7B6}" type="presParOf" srcId="{9295AB45-D5CC-4A7F-83DB-14CCE5C2A4A0}" destId="{DD14E479-BD14-440B-869C-B7DDEBB6C26C}" srcOrd="7" destOrd="0" presId="urn:microsoft.com/office/officeart/2005/8/layout/arrow2"/>
    <dgm:cxn modelId="{DA92E203-E402-4881-9269-FF8EE6F1170B}" type="presParOf" srcId="{9295AB45-D5CC-4A7F-83DB-14CCE5C2A4A0}" destId="{0F3B20A9-8337-4012-A936-6C856AAEC00C}" srcOrd="8" destOrd="0" presId="urn:microsoft.com/office/officeart/2005/8/layout/arrow2"/>
    <dgm:cxn modelId="{08C6EBBA-193F-4887-9DC3-16D6766E6ACE}" type="presParOf" srcId="{9295AB45-D5CC-4A7F-83DB-14CCE5C2A4A0}" destId="{4EA2374C-7C0F-4947-AA87-C8AF24FD921D}"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34B215-D74E-4808-B6F6-ABF97FF05756}">
      <dsp:nvSpPr>
        <dsp:cNvPr id="0" name=""/>
        <dsp:cNvSpPr/>
      </dsp:nvSpPr>
      <dsp:spPr>
        <a:xfrm>
          <a:off x="567264" y="0"/>
          <a:ext cx="6853801" cy="4283626"/>
        </a:xfrm>
        <a:prstGeom prst="swooshArrow">
          <a:avLst>
            <a:gd name="adj1" fmla="val 25000"/>
            <a:gd name="adj2" fmla="val 25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762017-38C1-4DAD-8D59-326CFCCAC337}">
      <dsp:nvSpPr>
        <dsp:cNvPr id="0" name=""/>
        <dsp:cNvSpPr/>
      </dsp:nvSpPr>
      <dsp:spPr>
        <a:xfrm>
          <a:off x="1242364" y="3185304"/>
          <a:ext cx="157637" cy="15763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B740B9-0CFD-4BA8-A9E2-7CD51D5B5197}">
      <dsp:nvSpPr>
        <dsp:cNvPr id="0" name=""/>
        <dsp:cNvSpPr/>
      </dsp:nvSpPr>
      <dsp:spPr>
        <a:xfrm>
          <a:off x="606213" y="3362255"/>
          <a:ext cx="2150354" cy="780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529" tIns="0" rIns="0" bIns="0" numCol="1" spcCol="1270" anchor="t" anchorCtr="0">
          <a:noAutofit/>
        </a:bodyPr>
        <a:lstStyle/>
        <a:p>
          <a:pPr marL="0" lvl="0" indent="0" algn="l" defTabSz="1155700">
            <a:lnSpc>
              <a:spcPct val="90000"/>
            </a:lnSpc>
            <a:spcBef>
              <a:spcPct val="0"/>
            </a:spcBef>
            <a:spcAft>
              <a:spcPct val="35000"/>
            </a:spcAft>
            <a:buNone/>
          </a:pPr>
          <a:r>
            <a:rPr kumimoji="1" lang="en-US" altLang="ja-JP" sz="2600" kern="1200" dirty="0"/>
            <a:t>1. Application</a:t>
          </a:r>
          <a:endParaRPr kumimoji="1" lang="ja-JP" altLang="en-US" sz="2600" kern="1200" dirty="0"/>
        </a:p>
      </dsp:txBody>
      <dsp:txXfrm>
        <a:off x="606213" y="3362255"/>
        <a:ext cx="2150354" cy="780990"/>
      </dsp:txXfrm>
    </dsp:sp>
    <dsp:sp modelId="{E911EE55-5385-4A70-BFCE-A059B89541C7}">
      <dsp:nvSpPr>
        <dsp:cNvPr id="0" name=""/>
        <dsp:cNvSpPr/>
      </dsp:nvSpPr>
      <dsp:spPr>
        <a:xfrm>
          <a:off x="2095662" y="2365418"/>
          <a:ext cx="246736" cy="246736"/>
        </a:xfrm>
        <a:prstGeom prst="ellipse">
          <a:avLst/>
        </a:prstGeom>
        <a:solidFill>
          <a:schemeClr val="accent4">
            <a:hueOff val="-1116192"/>
            <a:satOff val="6725"/>
            <a:lumOff val="5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99C032-7BEB-4BB1-A2FA-3185B12B0AE4}">
      <dsp:nvSpPr>
        <dsp:cNvPr id="0" name=""/>
        <dsp:cNvSpPr/>
      </dsp:nvSpPr>
      <dsp:spPr>
        <a:xfrm>
          <a:off x="283534" y="1968884"/>
          <a:ext cx="3144984" cy="7973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741" tIns="0" rIns="0" bIns="0" numCol="1" spcCol="1270" anchor="t" anchorCtr="0">
          <a:noAutofit/>
        </a:bodyPr>
        <a:lstStyle/>
        <a:p>
          <a:pPr marL="0" lvl="0" indent="0" algn="l" defTabSz="1066800">
            <a:lnSpc>
              <a:spcPct val="90000"/>
            </a:lnSpc>
            <a:spcBef>
              <a:spcPct val="0"/>
            </a:spcBef>
            <a:spcAft>
              <a:spcPct val="35000"/>
            </a:spcAft>
            <a:buNone/>
          </a:pPr>
          <a:r>
            <a:rPr kumimoji="1" lang="en-US" altLang="ja-JP" sz="2400" kern="1200" dirty="0"/>
            <a:t>2. Program Development</a:t>
          </a:r>
          <a:endParaRPr kumimoji="1" lang="ja-JP" altLang="en-US" sz="2400" kern="1200" dirty="0"/>
        </a:p>
      </dsp:txBody>
      <dsp:txXfrm>
        <a:off x="283534" y="1968884"/>
        <a:ext cx="3144984" cy="797321"/>
      </dsp:txXfrm>
    </dsp:sp>
    <dsp:sp modelId="{14B147F9-EC9B-4C6A-81DC-5710132987DC}">
      <dsp:nvSpPr>
        <dsp:cNvPr id="0" name=""/>
        <dsp:cNvSpPr/>
      </dsp:nvSpPr>
      <dsp:spPr>
        <a:xfrm>
          <a:off x="3192270" y="1711736"/>
          <a:ext cx="328982" cy="328982"/>
        </a:xfrm>
        <a:prstGeom prst="ellipse">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6F89DE-EEB8-4E9A-A9D4-E7918BAE6EB9}">
      <dsp:nvSpPr>
        <dsp:cNvPr id="0" name=""/>
        <dsp:cNvSpPr/>
      </dsp:nvSpPr>
      <dsp:spPr>
        <a:xfrm>
          <a:off x="3169323" y="2034911"/>
          <a:ext cx="3036158" cy="4364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321" tIns="0" rIns="0" bIns="0" numCol="1" spcCol="1270" anchor="t" anchorCtr="0">
          <a:noAutofit/>
        </a:bodyPr>
        <a:lstStyle/>
        <a:p>
          <a:pPr marL="0" lvl="0" indent="0" algn="l" defTabSz="1111250">
            <a:lnSpc>
              <a:spcPct val="90000"/>
            </a:lnSpc>
            <a:spcBef>
              <a:spcPct val="0"/>
            </a:spcBef>
            <a:spcAft>
              <a:spcPct val="35000"/>
            </a:spcAft>
            <a:buNone/>
          </a:pPr>
          <a:r>
            <a:rPr kumimoji="1" lang="en-US" altLang="ja-JP" sz="2500" kern="1200" dirty="0"/>
            <a:t>3. Preliminary Round</a:t>
          </a:r>
          <a:endParaRPr kumimoji="1" lang="ja-JP" altLang="en-US" sz="2500" kern="1200" dirty="0"/>
        </a:p>
      </dsp:txBody>
      <dsp:txXfrm>
        <a:off x="3169323" y="2034911"/>
        <a:ext cx="3036158" cy="436485"/>
      </dsp:txXfrm>
    </dsp:sp>
    <dsp:sp modelId="{94C9C448-339E-4323-AC51-01D7E230986A}">
      <dsp:nvSpPr>
        <dsp:cNvPr id="0" name=""/>
        <dsp:cNvSpPr/>
      </dsp:nvSpPr>
      <dsp:spPr>
        <a:xfrm>
          <a:off x="4467078" y="1201128"/>
          <a:ext cx="424935" cy="424935"/>
        </a:xfrm>
        <a:prstGeom prst="ellipse">
          <a:avLst/>
        </a:prstGeom>
        <a:solidFill>
          <a:schemeClr val="accent4">
            <a:hueOff val="-3348577"/>
            <a:satOff val="20174"/>
            <a:lumOff val="16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14E479-BD14-440B-869C-B7DDEBB6C26C}">
      <dsp:nvSpPr>
        <dsp:cNvPr id="0" name=""/>
        <dsp:cNvSpPr/>
      </dsp:nvSpPr>
      <dsp:spPr>
        <a:xfrm>
          <a:off x="0" y="1166831"/>
          <a:ext cx="5441493" cy="483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165" tIns="0" rIns="0" bIns="0" numCol="1" spcCol="1270" anchor="t" anchorCtr="0">
          <a:noAutofit/>
        </a:bodyPr>
        <a:lstStyle/>
        <a:p>
          <a:pPr marL="0" lvl="0" indent="0" algn="l" defTabSz="1244600">
            <a:lnSpc>
              <a:spcPct val="90000"/>
            </a:lnSpc>
            <a:spcBef>
              <a:spcPct val="0"/>
            </a:spcBef>
            <a:spcAft>
              <a:spcPct val="35000"/>
            </a:spcAft>
            <a:buNone/>
          </a:pPr>
          <a:r>
            <a:rPr kumimoji="1" lang="en-US" altLang="ja-JP" sz="2800" kern="1200" dirty="0"/>
            <a:t>4. Programming Skills Round</a:t>
          </a:r>
          <a:endParaRPr kumimoji="1" lang="ja-JP" altLang="en-US" sz="2800" kern="1200" dirty="0"/>
        </a:p>
      </dsp:txBody>
      <dsp:txXfrm>
        <a:off x="0" y="1166831"/>
        <a:ext cx="5441493" cy="483599"/>
      </dsp:txXfrm>
    </dsp:sp>
    <dsp:sp modelId="{0F3B20A9-8337-4012-A936-6C856AAEC00C}">
      <dsp:nvSpPr>
        <dsp:cNvPr id="0" name=""/>
        <dsp:cNvSpPr/>
      </dsp:nvSpPr>
      <dsp:spPr>
        <a:xfrm>
          <a:off x="5779581" y="860152"/>
          <a:ext cx="541450" cy="541450"/>
        </a:xfrm>
        <a:prstGeom prst="ellipse">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A2374C-7C0F-4947-AA87-C8AF24FD921D}">
      <dsp:nvSpPr>
        <dsp:cNvPr id="0" name=""/>
        <dsp:cNvSpPr/>
      </dsp:nvSpPr>
      <dsp:spPr>
        <a:xfrm>
          <a:off x="5161882" y="1462499"/>
          <a:ext cx="3682095" cy="595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6903" tIns="0" rIns="0" bIns="0" numCol="1" spcCol="1270" anchor="t" anchorCtr="0">
          <a:noAutofit/>
        </a:bodyPr>
        <a:lstStyle/>
        <a:p>
          <a:pPr marL="0" lvl="0" indent="0" algn="l" defTabSz="1644650">
            <a:lnSpc>
              <a:spcPct val="90000"/>
            </a:lnSpc>
            <a:spcBef>
              <a:spcPct val="0"/>
            </a:spcBef>
            <a:spcAft>
              <a:spcPct val="35000"/>
            </a:spcAft>
            <a:buNone/>
          </a:pPr>
          <a:r>
            <a:rPr kumimoji="1" lang="en-US" altLang="zh-TW" sz="3700" kern="1200" dirty="0">
              <a:solidFill>
                <a:srgbClr val="00B0F0"/>
              </a:solidFill>
              <a:latin typeface="Calibri" panose="020F0502020204030204"/>
              <a:ea typeface="ＭＳ Ｐゴシック" panose="020B0600070205080204" pitchFamily="50" charset="-128"/>
              <a:cs typeface="+mn-cs"/>
            </a:rPr>
            <a:t>5. Final Round</a:t>
          </a:r>
          <a:endParaRPr kumimoji="1" lang="ja-JP" altLang="en-US" sz="3700" kern="1200" dirty="0">
            <a:solidFill>
              <a:srgbClr val="00B0F0"/>
            </a:solidFill>
            <a:latin typeface="Calibri" panose="020F0502020204030204"/>
            <a:ea typeface="ＭＳ Ｐゴシック" panose="020B0600070205080204" pitchFamily="50" charset="-128"/>
            <a:cs typeface="+mn-cs"/>
          </a:endParaRPr>
        </a:p>
      </dsp:txBody>
      <dsp:txXfrm>
        <a:off x="5161882" y="1462499"/>
        <a:ext cx="3682095" cy="595333"/>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D7762CD7-C3FD-4BC7-8E93-C3C19BFD88E5}"/>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287DDF8-6C51-4295-AB89-E6D861F6C5EF}"/>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DC3654A5-169C-4409-81D7-46A38AD443D2}" type="datetimeFigureOut">
              <a:rPr kumimoji="1" lang="ja-JP" altLang="en-US" smtClean="0"/>
              <a:t>2021/7/8</a:t>
            </a:fld>
            <a:endParaRPr kumimoji="1" lang="ja-JP" altLang="en-US"/>
          </a:p>
        </p:txBody>
      </p:sp>
      <p:sp>
        <p:nvSpPr>
          <p:cNvPr id="4" name="フッター プレースホルダー 3">
            <a:extLst>
              <a:ext uri="{FF2B5EF4-FFF2-40B4-BE49-F238E27FC236}">
                <a16:creationId xmlns:a16="http://schemas.microsoft.com/office/drawing/2014/main" id="{A9A6882D-271E-4819-99EE-D3E2D6B84085}"/>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8D77865E-543F-4078-AFA8-1EFD06962EA7}"/>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CAD96050-C30D-4D7F-B674-ECC87F7DE032}" type="slidenum">
              <a:rPr kumimoji="1" lang="ja-JP" altLang="en-US" smtClean="0"/>
              <a:t>‹#›</a:t>
            </a:fld>
            <a:endParaRPr kumimoji="1" lang="ja-JP" altLang="en-US"/>
          </a:p>
        </p:txBody>
      </p:sp>
    </p:spTree>
    <p:extLst>
      <p:ext uri="{BB962C8B-B14F-4D97-AF65-F5344CB8AC3E}">
        <p14:creationId xmlns:p14="http://schemas.microsoft.com/office/powerpoint/2010/main" val="1666714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6AA3D46D-DBC9-4570-980A-E0EBE5781795}" type="datetimeFigureOut">
              <a:rPr kumimoji="1" lang="ja-JP" altLang="en-US" smtClean="0"/>
              <a:pPr/>
              <a:t>2021/7/8</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E21B1324-A73D-46B2-93A4-210DA1266F25}" type="slidenum">
              <a:rPr kumimoji="1" lang="ja-JP" altLang="en-US" smtClean="0"/>
              <a:pPr/>
              <a:t>‹#›</a:t>
            </a:fld>
            <a:endParaRPr kumimoji="1" lang="ja-JP" altLang="en-US"/>
          </a:p>
        </p:txBody>
      </p:sp>
    </p:spTree>
    <p:extLst>
      <p:ext uri="{BB962C8B-B14F-4D97-AF65-F5344CB8AC3E}">
        <p14:creationId xmlns:p14="http://schemas.microsoft.com/office/powerpoint/2010/main" val="263917704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E21B1324-A73D-46B2-93A4-210DA1266F25}" type="slidenum">
              <a:rPr kumimoji="1" lang="ja-JP" altLang="en-US" smtClean="0"/>
              <a:pPr/>
              <a:t>1</a:t>
            </a:fld>
            <a:endParaRPr kumimoji="1" lang="ja-JP" altLang="en-US"/>
          </a:p>
        </p:txBody>
      </p:sp>
    </p:spTree>
    <p:extLst>
      <p:ext uri="{BB962C8B-B14F-4D97-AF65-F5344CB8AC3E}">
        <p14:creationId xmlns:p14="http://schemas.microsoft.com/office/powerpoint/2010/main" val="2086963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24</a:t>
            </a:fld>
            <a:endParaRPr kumimoji="1" lang="ja-JP" altLang="en-US"/>
          </a:p>
        </p:txBody>
      </p:sp>
    </p:spTree>
    <p:extLst>
      <p:ext uri="{BB962C8B-B14F-4D97-AF65-F5344CB8AC3E}">
        <p14:creationId xmlns:p14="http://schemas.microsoft.com/office/powerpoint/2010/main" val="2220507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25</a:t>
            </a:fld>
            <a:endParaRPr kumimoji="1" lang="ja-JP" altLang="en-US"/>
          </a:p>
        </p:txBody>
      </p:sp>
    </p:spTree>
    <p:extLst>
      <p:ext uri="{BB962C8B-B14F-4D97-AF65-F5344CB8AC3E}">
        <p14:creationId xmlns:p14="http://schemas.microsoft.com/office/powerpoint/2010/main" val="3845485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26</a:t>
            </a:fld>
            <a:endParaRPr kumimoji="1" lang="ja-JP" altLang="en-US"/>
          </a:p>
        </p:txBody>
      </p:sp>
    </p:spTree>
    <p:extLst>
      <p:ext uri="{BB962C8B-B14F-4D97-AF65-F5344CB8AC3E}">
        <p14:creationId xmlns:p14="http://schemas.microsoft.com/office/powerpoint/2010/main" val="1439976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27</a:t>
            </a:fld>
            <a:endParaRPr kumimoji="1" lang="ja-JP" altLang="en-US"/>
          </a:p>
        </p:txBody>
      </p:sp>
    </p:spTree>
    <p:extLst>
      <p:ext uri="{BB962C8B-B14F-4D97-AF65-F5344CB8AC3E}">
        <p14:creationId xmlns:p14="http://schemas.microsoft.com/office/powerpoint/2010/main" val="4015470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31</a:t>
            </a:fld>
            <a:endParaRPr kumimoji="1" lang="ja-JP" altLang="en-US"/>
          </a:p>
        </p:txBody>
      </p:sp>
    </p:spTree>
    <p:extLst>
      <p:ext uri="{BB962C8B-B14F-4D97-AF65-F5344CB8AC3E}">
        <p14:creationId xmlns:p14="http://schemas.microsoft.com/office/powerpoint/2010/main" val="1698975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32</a:t>
            </a:fld>
            <a:endParaRPr kumimoji="1" lang="ja-JP" altLang="en-US"/>
          </a:p>
        </p:txBody>
      </p:sp>
    </p:spTree>
    <p:extLst>
      <p:ext uri="{BB962C8B-B14F-4D97-AF65-F5344CB8AC3E}">
        <p14:creationId xmlns:p14="http://schemas.microsoft.com/office/powerpoint/2010/main" val="1725987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33</a:t>
            </a:fld>
            <a:endParaRPr kumimoji="1" lang="ja-JP" altLang="en-US"/>
          </a:p>
        </p:txBody>
      </p:sp>
    </p:spTree>
    <p:extLst>
      <p:ext uri="{BB962C8B-B14F-4D97-AF65-F5344CB8AC3E}">
        <p14:creationId xmlns:p14="http://schemas.microsoft.com/office/powerpoint/2010/main" val="2129087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34</a:t>
            </a:fld>
            <a:endParaRPr kumimoji="1" lang="ja-JP" altLang="en-US"/>
          </a:p>
        </p:txBody>
      </p:sp>
    </p:spTree>
    <p:extLst>
      <p:ext uri="{BB962C8B-B14F-4D97-AF65-F5344CB8AC3E}">
        <p14:creationId xmlns:p14="http://schemas.microsoft.com/office/powerpoint/2010/main" val="1265532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35</a:t>
            </a:fld>
            <a:endParaRPr kumimoji="1" lang="ja-JP" altLang="en-US"/>
          </a:p>
        </p:txBody>
      </p:sp>
    </p:spTree>
    <p:extLst>
      <p:ext uri="{BB962C8B-B14F-4D97-AF65-F5344CB8AC3E}">
        <p14:creationId xmlns:p14="http://schemas.microsoft.com/office/powerpoint/2010/main" val="3313532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当日はじっくり説明</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38</a:t>
            </a:fld>
            <a:endParaRPr kumimoji="1" lang="ja-JP" altLang="en-US"/>
          </a:p>
        </p:txBody>
      </p:sp>
    </p:spTree>
    <p:extLst>
      <p:ext uri="{BB962C8B-B14F-4D97-AF65-F5344CB8AC3E}">
        <p14:creationId xmlns:p14="http://schemas.microsoft.com/office/powerpoint/2010/main" val="3254124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4</a:t>
            </a:fld>
            <a:endParaRPr kumimoji="1" lang="ja-JP" altLang="en-US"/>
          </a:p>
        </p:txBody>
      </p:sp>
    </p:spTree>
    <p:extLst>
      <p:ext uri="{BB962C8B-B14F-4D97-AF65-F5344CB8AC3E}">
        <p14:creationId xmlns:p14="http://schemas.microsoft.com/office/powerpoint/2010/main" val="1118312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F1FBE92D-2445-4CF5-9F07-A151C75F3B8F}" type="slidenum">
              <a:rPr kumimoji="1" lang="ja-JP" altLang="en-US" smtClean="0"/>
              <a:t>40</a:t>
            </a:fld>
            <a:endParaRPr kumimoji="1" lang="ja-JP" altLang="en-US"/>
          </a:p>
        </p:txBody>
      </p:sp>
    </p:spTree>
    <p:extLst>
      <p:ext uri="{BB962C8B-B14F-4D97-AF65-F5344CB8AC3E}">
        <p14:creationId xmlns:p14="http://schemas.microsoft.com/office/powerpoint/2010/main" val="2541793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1FBE92D-2445-4CF5-9F07-A151C75F3B8F}" type="slidenum">
              <a:rPr kumimoji="1" lang="ja-JP" altLang="en-US" smtClean="0"/>
              <a:t>45</a:t>
            </a:fld>
            <a:endParaRPr kumimoji="1" lang="ja-JP" altLang="en-US"/>
          </a:p>
        </p:txBody>
      </p:sp>
    </p:spTree>
    <p:extLst>
      <p:ext uri="{BB962C8B-B14F-4D97-AF65-F5344CB8AC3E}">
        <p14:creationId xmlns:p14="http://schemas.microsoft.com/office/powerpoint/2010/main" val="3578243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6</a:t>
            </a:fld>
            <a:endParaRPr kumimoji="1" lang="ja-JP" altLang="en-US"/>
          </a:p>
        </p:txBody>
      </p:sp>
    </p:spTree>
    <p:extLst>
      <p:ext uri="{BB962C8B-B14F-4D97-AF65-F5344CB8AC3E}">
        <p14:creationId xmlns:p14="http://schemas.microsoft.com/office/powerpoint/2010/main" val="769114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当日は軽く流す</a:t>
            </a:r>
          </a:p>
          <a:p>
            <a:endParaRPr kumimoji="1" lang="ja-JP" altLang="en-US" dirty="0"/>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7</a:t>
            </a:fld>
            <a:endParaRPr kumimoji="1" lang="ja-JP" altLang="en-US"/>
          </a:p>
        </p:txBody>
      </p:sp>
    </p:spTree>
    <p:extLst>
      <p:ext uri="{BB962C8B-B14F-4D97-AF65-F5344CB8AC3E}">
        <p14:creationId xmlns:p14="http://schemas.microsoft.com/office/powerpoint/2010/main" val="2468413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95CBF9D-99EF-4D58-977B-E4EF08FE939F}" type="slidenum">
              <a:rPr kumimoji="1" lang="ja-JP" altLang="en-US" smtClean="0"/>
              <a:t>12</a:t>
            </a:fld>
            <a:endParaRPr kumimoji="1" lang="ja-JP" altLang="en-US"/>
          </a:p>
        </p:txBody>
      </p:sp>
    </p:spTree>
    <p:extLst>
      <p:ext uri="{BB962C8B-B14F-4D97-AF65-F5344CB8AC3E}">
        <p14:creationId xmlns:p14="http://schemas.microsoft.com/office/powerpoint/2010/main" val="3443912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95CBF9D-99EF-4D58-977B-E4EF08FE939F}" type="slidenum">
              <a:rPr kumimoji="1" lang="ja-JP" altLang="en-US" smtClean="0"/>
              <a:t>13</a:t>
            </a:fld>
            <a:endParaRPr kumimoji="1" lang="ja-JP" altLang="en-US"/>
          </a:p>
        </p:txBody>
      </p:sp>
    </p:spTree>
    <p:extLst>
      <p:ext uri="{BB962C8B-B14F-4D97-AF65-F5344CB8AC3E}">
        <p14:creationId xmlns:p14="http://schemas.microsoft.com/office/powerpoint/2010/main" val="565552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Kibo-RPC POC can view information on participants in your country by logging in with POC ID.</a:t>
            </a:r>
          </a:p>
          <a:p>
            <a:r>
              <a:rPr kumimoji="1" lang="en-US" altLang="ja-JP" dirty="0"/>
              <a:t>Only POC can see the ranking of participating teams in your country.</a:t>
            </a:r>
          </a:p>
          <a:p>
            <a:r>
              <a:rPr kumimoji="1" lang="en-US" altLang="ja-JP" dirty="0"/>
              <a:t>Use the rankings when the POC planning Preliminary Round.</a:t>
            </a:r>
          </a:p>
          <a:p>
            <a:r>
              <a:rPr kumimoji="1" lang="en-US" altLang="ja-JP" dirty="0"/>
              <a:t>POC can also use the ranking as a domestic event during the program development period.</a:t>
            </a:r>
          </a:p>
          <a:p>
            <a:endParaRPr kumimoji="1" lang="ja-JP" altLang="en-US" dirty="0"/>
          </a:p>
        </p:txBody>
      </p:sp>
      <p:sp>
        <p:nvSpPr>
          <p:cNvPr id="4" name="スライド番号プレースホルダー 3"/>
          <p:cNvSpPr>
            <a:spLocks noGrp="1"/>
          </p:cNvSpPr>
          <p:nvPr>
            <p:ph type="sldNum" sz="quarter" idx="10"/>
          </p:nvPr>
        </p:nvSpPr>
        <p:spPr/>
        <p:txBody>
          <a:bodyPr/>
          <a:lstStyle/>
          <a:p>
            <a:fld id="{995CBF9D-99EF-4D58-977B-E4EF08FE939F}" type="slidenum">
              <a:rPr kumimoji="1" lang="ja-JP" altLang="en-US" smtClean="0"/>
              <a:t>20</a:t>
            </a:fld>
            <a:endParaRPr kumimoji="1" lang="ja-JP" altLang="en-US"/>
          </a:p>
        </p:txBody>
      </p:sp>
    </p:spTree>
    <p:extLst>
      <p:ext uri="{BB962C8B-B14F-4D97-AF65-F5344CB8AC3E}">
        <p14:creationId xmlns:p14="http://schemas.microsoft.com/office/powerpoint/2010/main" val="2566222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当日はスキップ</a:t>
            </a:r>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22</a:t>
            </a:fld>
            <a:endParaRPr kumimoji="1" lang="ja-JP" altLang="en-US"/>
          </a:p>
        </p:txBody>
      </p:sp>
    </p:spTree>
    <p:extLst>
      <p:ext uri="{BB962C8B-B14F-4D97-AF65-F5344CB8AC3E}">
        <p14:creationId xmlns:p14="http://schemas.microsoft.com/office/powerpoint/2010/main" val="4267078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当日はスキップ</a:t>
            </a:r>
          </a:p>
        </p:txBody>
      </p:sp>
      <p:sp>
        <p:nvSpPr>
          <p:cNvPr id="4" name="スライド番号プレースホルダー 3"/>
          <p:cNvSpPr>
            <a:spLocks noGrp="1"/>
          </p:cNvSpPr>
          <p:nvPr>
            <p:ph type="sldNum" sz="quarter" idx="5"/>
          </p:nvPr>
        </p:nvSpPr>
        <p:spPr/>
        <p:txBody>
          <a:bodyPr/>
          <a:lstStyle/>
          <a:p>
            <a:fld id="{42E302F7-C0B6-4039-81D5-EC50DF358E76}" type="slidenum">
              <a:rPr kumimoji="1" lang="ja-JP" altLang="en-US" smtClean="0"/>
              <a:t>23</a:t>
            </a:fld>
            <a:endParaRPr kumimoji="1" lang="ja-JP" altLang="en-US"/>
          </a:p>
        </p:txBody>
      </p:sp>
    </p:spTree>
    <p:extLst>
      <p:ext uri="{BB962C8B-B14F-4D97-AF65-F5344CB8AC3E}">
        <p14:creationId xmlns:p14="http://schemas.microsoft.com/office/powerpoint/2010/main" val="2365018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371600" y="3141663"/>
            <a:ext cx="6400800" cy="1752600"/>
          </a:xfrm>
        </p:spPr>
        <p:txBody>
          <a:bodyPr>
            <a:normAutofit/>
          </a:bodyPr>
          <a:lstStyle>
            <a:lvl1pPr marL="0" indent="0" algn="ctr">
              <a:spcBef>
                <a:spcPts val="0"/>
              </a:spcBef>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7" name="タイトル 6">
            <a:extLst>
              <a:ext uri="{FF2B5EF4-FFF2-40B4-BE49-F238E27FC236}">
                <a16:creationId xmlns:a16="http://schemas.microsoft.com/office/drawing/2014/main" id="{7E3384FC-1127-463A-A71A-BC56EFE98ABA}"/>
              </a:ext>
            </a:extLst>
          </p:cNvPr>
          <p:cNvSpPr>
            <a:spLocks noGrp="1"/>
          </p:cNvSpPr>
          <p:nvPr>
            <p:ph type="title"/>
          </p:nvPr>
        </p:nvSpPr>
        <p:spPr/>
        <p:txBody>
          <a:bodyPr/>
          <a:lstStyle/>
          <a:p>
            <a:r>
              <a:rPr kumimoji="1" lang="ja-JP" altLang="en-US"/>
              <a:t>マスター タイトルの書式設定</a:t>
            </a:r>
          </a:p>
        </p:txBody>
      </p:sp>
      <p:sp>
        <p:nvSpPr>
          <p:cNvPr id="8" name="日付プレースホルダー 7">
            <a:extLst>
              <a:ext uri="{FF2B5EF4-FFF2-40B4-BE49-F238E27FC236}">
                <a16:creationId xmlns:a16="http://schemas.microsoft.com/office/drawing/2014/main" id="{20676F1B-7F4B-4ED1-9A6A-0F762E416A3E}"/>
              </a:ext>
            </a:extLst>
          </p:cNvPr>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9" name="フッター プレースホルダー 8">
            <a:extLst>
              <a:ext uri="{FF2B5EF4-FFF2-40B4-BE49-F238E27FC236}">
                <a16:creationId xmlns:a16="http://schemas.microsoft.com/office/drawing/2014/main" id="{ABD410E0-AC0C-43A8-83A2-401CB0396471}"/>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10" name="スライド番号プレースホルダー 9">
            <a:extLst>
              <a:ext uri="{FF2B5EF4-FFF2-40B4-BE49-F238E27FC236}">
                <a16:creationId xmlns:a16="http://schemas.microsoft.com/office/drawing/2014/main" id="{80672F31-94EA-4CCD-AF8D-E08558F02F24}"/>
              </a:ext>
            </a:extLst>
          </p:cNvPr>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5" name="フッター プレースホルダ 4"/>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6" name="スライド番号プレースホルダ 5"/>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縦書きタイトルと縦書きテキスト">
    <p:spTree>
      <p:nvGrpSpPr>
        <p:cNvPr id="1" name=""/>
        <p:cNvGrpSpPr/>
        <p:nvPr/>
      </p:nvGrpSpPr>
      <p:grpSpPr>
        <a:xfrm>
          <a:off x="0" y="0"/>
          <a:ext cx="0" cy="0"/>
          <a:chOff x="0" y="0"/>
          <a:chExt cx="0" cy="0"/>
        </a:xfrm>
      </p:grpSpPr>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r>
              <a:rPr kumimoji="1" lang="en-US" altLang="ja-JP"/>
              <a:t>2017/11/13</a:t>
            </a:r>
            <a:endParaRPr kumimoji="1" lang="ja-JP" altLang="en-US" dirty="0"/>
          </a:p>
        </p:txBody>
      </p:sp>
      <p:sp>
        <p:nvSpPr>
          <p:cNvPr id="5" name="フッター プレースホルダ 4"/>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6" name="スライド番号プレースホルダ 5"/>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
        <p:nvSpPr>
          <p:cNvPr id="7" name="タイトル 6">
            <a:extLst>
              <a:ext uri="{FF2B5EF4-FFF2-40B4-BE49-F238E27FC236}">
                <a16:creationId xmlns:a16="http://schemas.microsoft.com/office/drawing/2014/main" id="{91BD80CD-0E34-4529-B9EB-C27AF5F2C76F}"/>
              </a:ext>
            </a:extLst>
          </p:cNvPr>
          <p:cNvSpPr>
            <a:spLocks noGrp="1"/>
          </p:cNvSpPr>
          <p:nvPr>
            <p:ph type="title"/>
          </p:nvPr>
        </p:nvSpPr>
        <p:spPr/>
        <p:txBody>
          <a:bodyPr/>
          <a:lstStyle/>
          <a:p>
            <a:r>
              <a:rPr kumimoji="1" lang="ja-JP" altLang="en-US"/>
              <a:t>マスター タイトルの書式設定</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白紙">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a:lstStyle/>
          <a:p>
            <a:pPr lvl="0"/>
            <a:r>
              <a:rPr lang="ja-JP" altLang="en-US"/>
              <a:t>マスタ タイトルの書式設定</a:t>
            </a:r>
          </a:p>
        </p:txBody>
      </p:sp>
      <p:sp>
        <p:nvSpPr>
          <p:cNvPr id="6" name="Rectangle 3"/>
          <p:cNvSpPr>
            <a:spLocks noGrp="1" noChangeArrowheads="1"/>
          </p:cNvSpPr>
          <p:nvPr>
            <p:ph idx="1"/>
          </p:nvPr>
        </p:nvSpPr>
        <p:spPr bwMode="auto">
          <a:xfrm>
            <a:off x="683568" y="1916832"/>
            <a:ext cx="7772400" cy="4114800"/>
          </a:xfrm>
          <a:prstGeom prst="rect">
            <a:avLst/>
          </a:prstGeom>
          <a:noFill/>
          <a:ln w="9525">
            <a:noFill/>
            <a:miter lim="800000"/>
            <a:headEnd/>
            <a:tailEnd/>
          </a:ln>
          <a:effectLst/>
        </p:spPr>
        <p:txBody>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4" name="日付プレースホルダ 1"/>
          <p:cNvSpPr>
            <a:spLocks noGrp="1"/>
          </p:cNvSpPr>
          <p:nvPr>
            <p:ph type="dt" sz="half" idx="10"/>
          </p:nvPr>
        </p:nvSpPr>
        <p:spPr/>
        <p:txBody>
          <a:bodyPr/>
          <a:lstStyle>
            <a:lvl1pPr>
              <a:defRPr/>
            </a:lvl1pPr>
          </a:lstStyle>
          <a:p>
            <a:pPr>
              <a:defRPr/>
            </a:pPr>
            <a:fld id="{65C78543-E8B2-4E50-991F-5366ABF86209}" type="datetimeFigureOut">
              <a:rPr lang="ja-JP" altLang="en-US"/>
              <a:pPr>
                <a:defRPr/>
              </a:pPr>
              <a:t>2021/7/8</a:t>
            </a:fld>
            <a:endParaRPr lang="ja-JP" altLang="en-US"/>
          </a:p>
        </p:txBody>
      </p:sp>
      <p:sp>
        <p:nvSpPr>
          <p:cNvPr id="15" name="フッター プレースホルダ 2"/>
          <p:cNvSpPr>
            <a:spLocks noGrp="1"/>
          </p:cNvSpPr>
          <p:nvPr>
            <p:ph type="ftr" sz="quarter" idx="11"/>
          </p:nvPr>
        </p:nvSpPr>
        <p:spPr/>
        <p:txBody>
          <a:bodyPr/>
          <a:lstStyle>
            <a:lvl1pPr>
              <a:defRPr/>
            </a:lvl1pPr>
          </a:lstStyle>
          <a:p>
            <a:pPr>
              <a:defRPr/>
            </a:pPr>
            <a:fld id="{30AC24A9-7F00-4761-A8E0-1F360D451863}" type="slidenum">
              <a:rPr lang="ja-JP" altLang="en-US"/>
              <a:pPr>
                <a:defRPr/>
              </a:pPr>
              <a:t>‹#›</a:t>
            </a:fld>
            <a:endParaRPr lang="ja-JP" altLang="en-US"/>
          </a:p>
        </p:txBody>
      </p:sp>
      <p:sp>
        <p:nvSpPr>
          <p:cNvPr id="16" name="スライド番号プレースホルダ 3"/>
          <p:cNvSpPr>
            <a:spLocks noGrp="1"/>
          </p:cNvSpPr>
          <p:nvPr>
            <p:ph type="sldNum" sz="quarter" idx="12"/>
          </p:nvPr>
        </p:nvSpPr>
        <p:spPr/>
        <p:txBody>
          <a:bodyPr/>
          <a:lstStyle>
            <a:lvl1pPr>
              <a:defRPr/>
            </a:lvl1pPr>
          </a:lstStyle>
          <a:p>
            <a:pPr>
              <a:defRPr/>
            </a:pPr>
            <a:endParaRPr lang="ja-JP" altLang="en-US"/>
          </a:p>
        </p:txBody>
      </p:sp>
    </p:spTree>
    <p:extLst>
      <p:ext uri="{BB962C8B-B14F-4D97-AF65-F5344CB8AC3E}">
        <p14:creationId xmlns:p14="http://schemas.microsoft.com/office/powerpoint/2010/main" val="302916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5" name="フッター プレースホルダ 4"/>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6" name="スライド番号プレースホルダ 5"/>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5" name="フッター プレースホルダ 4"/>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6" name="スライド番号プレースホルダ 5"/>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6" name="フッター プレースホルダ 5"/>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7" name="スライド番号プレースホルダ 6"/>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8" name="フッター プレースホルダ 7"/>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9" name="スライド番号プレースホルダ 8"/>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 2"/>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4" name="フッター プレースホルダ 3"/>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5" name="スライド番号プレースホルダ 4"/>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3" name="フッター プレースホルダ 2"/>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4" name="スライド番号プレースホルダ 3"/>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6" name="フッター プレースホルダ 5"/>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7" name="スライド番号プレースホルダ 6"/>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endParaRPr kumimoji="1" lang="ja-JP" altLang="en-US"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 4"/>
          <p:cNvSpPr>
            <a:spLocks noGrp="1"/>
          </p:cNvSpPr>
          <p:nvPr>
            <p:ph type="dt" sz="half" idx="10"/>
          </p:nvPr>
        </p:nvSpPr>
        <p:spPr>
          <a:xfrm>
            <a:off x="457200" y="6356350"/>
            <a:ext cx="2133600" cy="365125"/>
          </a:xfrm>
          <a:prstGeom prst="rect">
            <a:avLst/>
          </a:prstGeom>
        </p:spPr>
        <p:txBody>
          <a:bodyPr/>
          <a:lstStyle/>
          <a:p>
            <a:r>
              <a:rPr kumimoji="1" lang="en-US" altLang="ja-JP"/>
              <a:t>2017/11/13</a:t>
            </a:r>
            <a:endParaRPr kumimoji="1" lang="ja-JP" altLang="en-US" dirty="0"/>
          </a:p>
        </p:txBody>
      </p:sp>
      <p:sp>
        <p:nvSpPr>
          <p:cNvPr id="6" name="フッター プレースホルダ 5"/>
          <p:cNvSpPr>
            <a:spLocks noGrp="1"/>
          </p:cNvSpPr>
          <p:nvPr>
            <p:ph type="ftr" sz="quarter" idx="11"/>
          </p:nvPr>
        </p:nvSpPr>
        <p:spPr/>
        <p:txBody>
          <a:bodyPr/>
          <a:lstStyle/>
          <a:p>
            <a:r>
              <a:rPr kumimoji="1" lang="en-US" altLang="ja-JP" dirty="0"/>
              <a:t>AES Proprietary Information</a:t>
            </a:r>
            <a:endParaRPr kumimoji="1" lang="ja-JP" altLang="en-US" dirty="0"/>
          </a:p>
        </p:txBody>
      </p:sp>
      <p:sp>
        <p:nvSpPr>
          <p:cNvPr id="7" name="スライド番号プレースホルダ 6"/>
          <p:cNvSpPr>
            <a:spLocks noGrp="1"/>
          </p:cNvSpPr>
          <p:nvPr>
            <p:ph type="sldNum" sz="quarter" idx="12"/>
          </p:nvPr>
        </p:nvSpPr>
        <p:spPr/>
        <p:txBody>
          <a:bodyPr/>
          <a:lstStyle/>
          <a:p>
            <a:fld id="{BD390650-ABCA-4A3F-BD7D-09C8D02B1988}" type="slidenum">
              <a:rPr kumimoji="1" lang="ja-JP" altLang="en-US" smtClean="0"/>
              <a:pPr/>
              <a:t>‹#›</a:t>
            </a:fld>
            <a:endParaRPr kumimoji="1" lang="ja-JP"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836712"/>
            <a:ext cx="8229600" cy="580926"/>
          </a:xfrm>
          <a:prstGeom prst="rect">
            <a:avLst/>
          </a:prstGeom>
        </p:spPr>
        <p:txBody>
          <a:bodyPr vert="horz" lIns="91440" tIns="45720" rIns="91440" bIns="45720" rtlCol="0" anchor="ctr">
            <a:no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556792"/>
            <a:ext cx="8229600" cy="4569371"/>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kumimoji="1" lang="en-US" altLang="ja-JP"/>
              <a:t>2017/11/13</a:t>
            </a:r>
            <a:endParaRPr kumimoji="1" lang="ja-JP" altLang="en-US" dirty="0"/>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dirty="0"/>
              <a:t>AES Proprietary Information</a:t>
            </a:r>
            <a:endParaRPr kumimoji="1" lang="ja-JP" altLang="en-US" dirty="0"/>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90650-ABCA-4A3F-BD7D-09C8D02B1988}" type="slidenum">
              <a:rPr kumimoji="1" lang="ja-JP" altLang="en-US" smtClean="0"/>
              <a:pPr/>
              <a:t>‹#›</a:t>
            </a:fld>
            <a:endParaRPr kumimoji="1" lang="ja-JP" altLang="en-US" dirty="0"/>
          </a:p>
        </p:txBody>
      </p:sp>
      <p:pic>
        <p:nvPicPr>
          <p:cNvPr id="7" name="Picture 2" descr="C:\Users\AES_Takahiro Sato\Desktop\Temp\4-25 Asian Herb\ANGKASAとのテレコン\cm_color_new.jp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91199" y="69796"/>
            <a:ext cx="1662593" cy="88255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AES_Takahiro Sato\Desktop\Temp\4-25 Asian Herb\ANGKASAとのテレコン\KiboABC logo_index.jp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571232" y="97228"/>
            <a:ext cx="1289304" cy="831987"/>
          </a:xfrm>
          <a:prstGeom prst="rect">
            <a:avLst/>
          </a:prstGeom>
          <a:noFill/>
          <a:extLst>
            <a:ext uri="{909E8E84-426E-40DD-AFC4-6F175D3DCCD1}">
              <a14:hiddenFill xmlns:a14="http://schemas.microsoft.com/office/drawing/2010/main">
                <a:solidFill>
                  <a:srgbClr val="FFFFFF"/>
                </a:solidFill>
              </a14:hiddenFill>
            </a:ext>
          </a:extLst>
        </p:spPr>
      </p:pic>
      <p:sp>
        <p:nvSpPr>
          <p:cNvPr id="9" name="タイトル 1"/>
          <p:cNvSpPr>
            <a:spLocks noGrp="1"/>
          </p:cNvSpPr>
          <p:nvPr/>
        </p:nvSpPr>
        <p:spPr>
          <a:xfrm>
            <a:off x="457200" y="204413"/>
            <a:ext cx="8229600" cy="493458"/>
          </a:xfrm>
          <a:prstGeom prst="rect">
            <a:avLst/>
          </a:prstGeom>
        </p:spPr>
        <p:txBody>
          <a:bodyPr vert="horz" lIns="91440" tIns="45720" rIns="91440" bIns="45720" rtlCol="0" anchor="ctr">
            <a:normAutofit fontScale="70000" lnSpcReduction="2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endParaRPr kumimoji="1" lang="ja-JP" altLang="en-US" i="1" dirty="0">
              <a:effectLst>
                <a:outerShdw blurRad="50800" dist="38100" dir="18900000" algn="bl" rotWithShape="0">
                  <a:prstClr val="black">
                    <a:alpha val="40000"/>
                  </a:prstClr>
                </a:outerShdw>
              </a:effectLst>
              <a:latin typeface="Arial" panose="020B0604020202020204" pitchFamily="34" charset="0"/>
              <a:cs typeface="Arial" panose="020B0604020202020204" pitchFamily="34" charset="0"/>
            </a:endParaRPr>
          </a:p>
        </p:txBody>
      </p:sp>
      <p:sp>
        <p:nvSpPr>
          <p:cNvPr id="10" name="ホームベース 9"/>
          <p:cNvSpPr/>
          <p:nvPr/>
        </p:nvSpPr>
        <p:spPr>
          <a:xfrm>
            <a:off x="1783080" y="685800"/>
            <a:ext cx="5632704" cy="45719"/>
          </a:xfrm>
          <a:prstGeom prst="homePlate">
            <a:avLst/>
          </a:prstGeom>
          <a:gradFill flip="none" rotWithShape="1">
            <a:gsLst>
              <a:gs pos="0">
                <a:schemeClr val="accent5">
                  <a:lumMod val="75000"/>
                </a:schemeClr>
              </a:gs>
              <a:gs pos="50000">
                <a:schemeClr val="accent5">
                  <a:lumMod val="60000"/>
                  <a:lumOff val="40000"/>
                </a:schemeClr>
              </a:gs>
              <a:gs pos="100000">
                <a:schemeClr val="accent5">
                  <a:lumMod val="20000"/>
                  <a:lumOff val="80000"/>
                </a:schemeClr>
              </a:gs>
            </a:gsLst>
            <a:path path="circle">
              <a:fillToRect l="50000" t="50000" r="50000" b="50000"/>
            </a:path>
            <a:tileRect/>
          </a:gradFill>
          <a:ln>
            <a:noFill/>
          </a:ln>
          <a:effectLst>
            <a:glow rad="63500">
              <a:schemeClr val="tx1">
                <a:alpha val="40000"/>
              </a:schemeClr>
            </a:glow>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defTabSz="914400" rtl="0" eaLnBrk="1" latinLnBrk="0" hangingPunct="1">
        <a:spcBef>
          <a:spcPct val="0"/>
        </a:spcBef>
        <a:buNone/>
        <a:defRPr kumimoji="1"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emf"/><Relationship Id="rId7" Type="http://schemas.openxmlformats.org/officeDocument/2006/relationships/image" Target="../media/image15.tm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4.png"/><Relationship Id="rId10" Type="http://schemas.microsoft.com/office/2007/relationships/hdphoto" Target="../media/hdphoto2.wdp"/><Relationship Id="rId4" Type="http://schemas.openxmlformats.org/officeDocument/2006/relationships/image" Target="../media/image13.jpe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2.emf"/><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iss.jaxa.jp/en/kuoa/kibo_abc/"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T7VNNyGoYh8"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hyperlink" Target="https://www.youtube.com/watch?v=IM9mbivmrAk"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svg"/><Relationship Id="rId9"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B0-ZJaAdNDw" TargetMode="External"/><Relationship Id="rId2" Type="http://schemas.openxmlformats.org/officeDocument/2006/relationships/hyperlink" Target="https://www.youtube.com/watch?v=UhTz_ukm1cE" TargetMode="Externa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時計 が含まれている画像&#10;&#10;自動的に生成された説明">
            <a:extLst>
              <a:ext uri="{FF2B5EF4-FFF2-40B4-BE49-F238E27FC236}">
                <a16:creationId xmlns:a16="http://schemas.microsoft.com/office/drawing/2014/main" id="{585D7D97-BA40-47F7-9252-0BBBB1E947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0392" y="2806507"/>
            <a:ext cx="2080878" cy="2051086"/>
          </a:xfrm>
          <a:prstGeom prst="rect">
            <a:avLst/>
          </a:prstGeom>
        </p:spPr>
      </p:pic>
      <p:sp>
        <p:nvSpPr>
          <p:cNvPr id="2" name="タイトル 1">
            <a:extLst>
              <a:ext uri="{FF2B5EF4-FFF2-40B4-BE49-F238E27FC236}">
                <a16:creationId xmlns:a16="http://schemas.microsoft.com/office/drawing/2014/main" id="{7C303AA7-05A4-4F26-920D-9683DD4142CF}"/>
              </a:ext>
            </a:extLst>
          </p:cNvPr>
          <p:cNvSpPr>
            <a:spLocks noGrp="1"/>
          </p:cNvSpPr>
          <p:nvPr>
            <p:ph type="title"/>
          </p:nvPr>
        </p:nvSpPr>
        <p:spPr>
          <a:xfrm>
            <a:off x="685800" y="1229475"/>
            <a:ext cx="7772400" cy="1470025"/>
          </a:xfrm>
        </p:spPr>
        <p:txBody>
          <a:bodyPr/>
          <a:lstStyle/>
          <a:p>
            <a:pPr algn="ctr"/>
            <a:r>
              <a:rPr lang="en-US" altLang="ja-JP" sz="4400" dirty="0" err="1"/>
              <a:t>Kibo</a:t>
            </a:r>
            <a:r>
              <a:rPr lang="en-US" altLang="ja-JP" sz="4400" dirty="0"/>
              <a:t> Robot Programming Challenge</a:t>
            </a:r>
            <a:endParaRPr kumimoji="1" lang="ja-JP" altLang="en-US" sz="4400" dirty="0"/>
          </a:p>
        </p:txBody>
      </p:sp>
      <p:sp>
        <p:nvSpPr>
          <p:cNvPr id="4" name="フッター プレースホルダー 3">
            <a:extLst>
              <a:ext uri="{FF2B5EF4-FFF2-40B4-BE49-F238E27FC236}">
                <a16:creationId xmlns:a16="http://schemas.microsoft.com/office/drawing/2014/main" id="{52B829B1-4652-4F3E-9A17-861E9F198C0D}"/>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5" name="スライド番号プレースホルダー 4">
            <a:extLst>
              <a:ext uri="{FF2B5EF4-FFF2-40B4-BE49-F238E27FC236}">
                <a16:creationId xmlns:a16="http://schemas.microsoft.com/office/drawing/2014/main" id="{A71524ED-8CBF-44E7-BEF6-D6DC7BE2C650}"/>
              </a:ext>
            </a:extLst>
          </p:cNvPr>
          <p:cNvSpPr>
            <a:spLocks noGrp="1"/>
          </p:cNvSpPr>
          <p:nvPr>
            <p:ph type="sldNum" sz="quarter" idx="12"/>
          </p:nvPr>
        </p:nvSpPr>
        <p:spPr/>
        <p:txBody>
          <a:bodyPr/>
          <a:lstStyle/>
          <a:p>
            <a:fld id="{BD390650-ABCA-4A3F-BD7D-09C8D02B1988}" type="slidenum">
              <a:rPr kumimoji="1" lang="ja-JP" altLang="en-US" smtClean="0"/>
              <a:pPr/>
              <a:t>1</a:t>
            </a:fld>
            <a:endParaRPr kumimoji="1" lang="ja-JP" altLang="en-US" dirty="0"/>
          </a:p>
        </p:txBody>
      </p:sp>
      <p:sp>
        <p:nvSpPr>
          <p:cNvPr id="9" name="正方形/長方形 8">
            <a:extLst>
              <a:ext uri="{FF2B5EF4-FFF2-40B4-BE49-F238E27FC236}">
                <a16:creationId xmlns:a16="http://schemas.microsoft.com/office/drawing/2014/main" id="{386C2856-314E-439E-99A5-95D8C1BBED4C}"/>
              </a:ext>
            </a:extLst>
          </p:cNvPr>
          <p:cNvSpPr/>
          <p:nvPr/>
        </p:nvSpPr>
        <p:spPr>
          <a:xfrm>
            <a:off x="1187624" y="5202532"/>
            <a:ext cx="7056784"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dirty="0">
                <a:solidFill>
                  <a:sysClr val="windowText" lastClr="000000"/>
                </a:solidFill>
              </a:rPr>
              <a:t>Information provided in or attached to this data may be subject to export restrictions imposed by the Government of Japan</a:t>
            </a:r>
            <a:r>
              <a:rPr lang="en-US" altLang="ja-JP" sz="1200" dirty="0">
                <a:solidFill>
                  <a:sysClr val="windowText" lastClr="000000"/>
                </a:solidFill>
              </a:rPr>
              <a:t>.  Recipient is prohibited from exporting, distributing, or disposing of the information contained in this data, including any attachment, (1) to persons (s) not directly involved in this work, (2) to a third country, or (3) to a national of a third country without the express, written consent of AES.  Recipient is also prohibited from selling the information contained in this data, including ant attachments, without the express, written consent of AES.</a:t>
            </a:r>
            <a:endParaRPr kumimoji="1" lang="ja-JP" altLang="en-US" sz="1200" dirty="0">
              <a:solidFill>
                <a:sysClr val="windowText" lastClr="000000"/>
              </a:solidFill>
            </a:endParaRPr>
          </a:p>
        </p:txBody>
      </p:sp>
      <p:sp>
        <p:nvSpPr>
          <p:cNvPr id="8" name="テキスト ボックス 7">
            <a:extLst>
              <a:ext uri="{FF2B5EF4-FFF2-40B4-BE49-F238E27FC236}">
                <a16:creationId xmlns:a16="http://schemas.microsoft.com/office/drawing/2014/main" id="{47857658-C5AE-493F-90E3-A7E61471B673}"/>
              </a:ext>
            </a:extLst>
          </p:cNvPr>
          <p:cNvSpPr txBox="1"/>
          <p:nvPr/>
        </p:nvSpPr>
        <p:spPr>
          <a:xfrm>
            <a:off x="899846" y="4051493"/>
            <a:ext cx="7558354" cy="830997"/>
          </a:xfrm>
          <a:prstGeom prst="rect">
            <a:avLst/>
          </a:prstGeom>
          <a:noFill/>
        </p:spPr>
        <p:txBody>
          <a:bodyPr wrap="square" rtlCol="0">
            <a:spAutoFit/>
          </a:bodyPr>
          <a:lstStyle/>
          <a:p>
            <a:pPr algn="ctr"/>
            <a:r>
              <a:rPr lang="en-US" altLang="ja-JP" sz="2400" b="1" dirty="0" err="1">
                <a:latin typeface="Arial" panose="020B0604020202020204" pitchFamily="34" charset="0"/>
                <a:cs typeface="Arial" panose="020B0604020202020204" pitchFamily="34" charset="0"/>
              </a:rPr>
              <a:t>Kyoichi</a:t>
            </a:r>
            <a:r>
              <a:rPr lang="en-US" altLang="ja-JP" sz="2400" b="1" dirty="0">
                <a:latin typeface="Arial" panose="020B0604020202020204" pitchFamily="34" charset="0"/>
                <a:cs typeface="Arial" panose="020B0604020202020204" pitchFamily="34" charset="0"/>
              </a:rPr>
              <a:t> Arakane</a:t>
            </a:r>
          </a:p>
          <a:p>
            <a:pPr algn="ctr"/>
            <a:r>
              <a:rPr lang="en-US" altLang="ja-JP" sz="2400" b="1" dirty="0" err="1">
                <a:latin typeface="Arial" panose="020B0604020202020204" pitchFamily="34" charset="0"/>
                <a:cs typeface="Arial" panose="020B0604020202020204" pitchFamily="34" charset="0"/>
              </a:rPr>
              <a:t>Kibo</a:t>
            </a:r>
            <a:r>
              <a:rPr lang="en-US" altLang="ja-JP" sz="2400" b="1" dirty="0">
                <a:latin typeface="Arial" panose="020B0604020202020204" pitchFamily="34" charset="0"/>
                <a:cs typeface="Arial" panose="020B0604020202020204" pitchFamily="34" charset="0"/>
              </a:rPr>
              <a:t>-RPC secretariat</a:t>
            </a:r>
          </a:p>
        </p:txBody>
      </p:sp>
      <p:sp>
        <p:nvSpPr>
          <p:cNvPr id="3" name="テキスト ボックス 2">
            <a:extLst>
              <a:ext uri="{FF2B5EF4-FFF2-40B4-BE49-F238E27FC236}">
                <a16:creationId xmlns:a16="http://schemas.microsoft.com/office/drawing/2014/main" id="{CBAE7884-1F86-4E6F-B92D-0D331FA0092E}"/>
              </a:ext>
            </a:extLst>
          </p:cNvPr>
          <p:cNvSpPr txBox="1"/>
          <p:nvPr/>
        </p:nvSpPr>
        <p:spPr>
          <a:xfrm>
            <a:off x="1853681" y="2923682"/>
            <a:ext cx="5436637" cy="461665"/>
          </a:xfrm>
          <a:prstGeom prst="rect">
            <a:avLst/>
          </a:prstGeom>
          <a:noFill/>
        </p:spPr>
        <p:txBody>
          <a:bodyPr wrap="square" rtlCol="0">
            <a:spAutoFit/>
          </a:bodyPr>
          <a:lstStyle/>
          <a:p>
            <a:pPr algn="ctr"/>
            <a:r>
              <a:rPr lang="en-US" altLang="ja-JP" sz="2400" dirty="0"/>
              <a:t>July 8,</a:t>
            </a:r>
            <a:r>
              <a:rPr lang="ja-JP" altLang="en-US" sz="2400" dirty="0"/>
              <a:t> </a:t>
            </a:r>
            <a:r>
              <a:rPr lang="en-US" altLang="ja-JP" sz="2400" dirty="0"/>
              <a:t>2021</a:t>
            </a:r>
            <a:endParaRPr kumimoji="1" lang="ja-JP" altLang="en-US" sz="2400" dirty="0"/>
          </a:p>
        </p:txBody>
      </p:sp>
      <p:pic>
        <p:nvPicPr>
          <p:cNvPr id="11" name="図 10" descr="ダイアグラム&#10;&#10;自動的に生成された説明">
            <a:extLst>
              <a:ext uri="{FF2B5EF4-FFF2-40B4-BE49-F238E27FC236}">
                <a16:creationId xmlns:a16="http://schemas.microsoft.com/office/drawing/2014/main" id="{5F31ACB6-018D-4BCA-8E7C-6C709019EA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47789" y="2806507"/>
            <a:ext cx="2039011" cy="2051086"/>
          </a:xfrm>
          <a:prstGeom prst="rect">
            <a:avLst/>
          </a:prstGeom>
        </p:spPr>
      </p:pic>
    </p:spTree>
    <p:extLst>
      <p:ext uri="{BB962C8B-B14F-4D97-AF65-F5344CB8AC3E}">
        <p14:creationId xmlns:p14="http://schemas.microsoft.com/office/powerpoint/2010/main" val="1787071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四角形: 角を丸くする 14">
            <a:extLst>
              <a:ext uri="{FF2B5EF4-FFF2-40B4-BE49-F238E27FC236}">
                <a16:creationId xmlns:a16="http://schemas.microsoft.com/office/drawing/2014/main" id="{B91F503A-390B-4DB2-B6AC-EDC57DA3BCC3}"/>
              </a:ext>
            </a:extLst>
          </p:cNvPr>
          <p:cNvSpPr/>
          <p:nvPr/>
        </p:nvSpPr>
        <p:spPr>
          <a:xfrm>
            <a:off x="5668556" y="1156385"/>
            <a:ext cx="3214809" cy="188293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ja-JP" altLang="en-US" sz="1350" dirty="0"/>
              <a:t>邦</a:t>
            </a:r>
          </a:p>
        </p:txBody>
      </p:sp>
      <p:sp>
        <p:nvSpPr>
          <p:cNvPr id="13" name="四角形: 角を丸くする 12">
            <a:extLst>
              <a:ext uri="{FF2B5EF4-FFF2-40B4-BE49-F238E27FC236}">
                <a16:creationId xmlns:a16="http://schemas.microsoft.com/office/drawing/2014/main" id="{45E98F45-F05F-463F-A30F-9F1D942E63F5}"/>
              </a:ext>
            </a:extLst>
          </p:cNvPr>
          <p:cNvSpPr/>
          <p:nvPr/>
        </p:nvSpPr>
        <p:spPr>
          <a:xfrm>
            <a:off x="451656" y="4580299"/>
            <a:ext cx="4295602" cy="2141176"/>
          </a:xfrm>
          <a:prstGeom prst="roundRect">
            <a:avLst/>
          </a:prstGeom>
          <a:solidFill>
            <a:schemeClr val="bg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ja-JP" altLang="en-US" sz="1350" dirty="0"/>
              <a:t>邦</a:t>
            </a:r>
          </a:p>
        </p:txBody>
      </p:sp>
      <p:sp>
        <p:nvSpPr>
          <p:cNvPr id="11" name="四角形: 角を丸くする 10">
            <a:extLst>
              <a:ext uri="{FF2B5EF4-FFF2-40B4-BE49-F238E27FC236}">
                <a16:creationId xmlns:a16="http://schemas.microsoft.com/office/drawing/2014/main" id="{156EFC3D-7A90-4CA6-A964-A0D38D282CCE}"/>
              </a:ext>
            </a:extLst>
          </p:cNvPr>
          <p:cNvSpPr/>
          <p:nvPr/>
        </p:nvSpPr>
        <p:spPr>
          <a:xfrm>
            <a:off x="270178" y="1344980"/>
            <a:ext cx="3766148" cy="161880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ja-JP" altLang="en-US" sz="1350" dirty="0"/>
              <a:t>邦</a:t>
            </a:r>
          </a:p>
        </p:txBody>
      </p:sp>
      <p:sp>
        <p:nvSpPr>
          <p:cNvPr id="4" name="テキスト ボックス 3">
            <a:extLst>
              <a:ext uri="{FF2B5EF4-FFF2-40B4-BE49-F238E27FC236}">
                <a16:creationId xmlns:a16="http://schemas.microsoft.com/office/drawing/2014/main" id="{77646808-787C-4001-B7D8-C5CF7F06745C}"/>
              </a:ext>
            </a:extLst>
          </p:cNvPr>
          <p:cNvSpPr txBox="1"/>
          <p:nvPr/>
        </p:nvSpPr>
        <p:spPr>
          <a:xfrm>
            <a:off x="2367254" y="214313"/>
            <a:ext cx="4318618" cy="553998"/>
          </a:xfrm>
          <a:prstGeom prst="rect">
            <a:avLst/>
          </a:prstGeom>
          <a:noFill/>
        </p:spPr>
        <p:txBody>
          <a:bodyPr wrap="none" rtlCol="0">
            <a:spAutoFit/>
          </a:bodyPr>
          <a:lstStyle/>
          <a:p>
            <a:r>
              <a:rPr lang="en-US" altLang="ja-JP" sz="3000" dirty="0"/>
              <a:t>3. Roles and Responsibility</a:t>
            </a:r>
            <a:endParaRPr lang="ja-JP" altLang="en-US" sz="3000" dirty="0"/>
          </a:p>
        </p:txBody>
      </p:sp>
      <p:sp>
        <p:nvSpPr>
          <p:cNvPr id="7" name="テキスト ボックス 6">
            <a:extLst>
              <a:ext uri="{FF2B5EF4-FFF2-40B4-BE49-F238E27FC236}">
                <a16:creationId xmlns:a16="http://schemas.microsoft.com/office/drawing/2014/main" id="{57A54259-95C2-44BD-91F6-A80F6B1ACA83}"/>
              </a:ext>
            </a:extLst>
          </p:cNvPr>
          <p:cNvSpPr txBox="1"/>
          <p:nvPr/>
        </p:nvSpPr>
        <p:spPr>
          <a:xfrm>
            <a:off x="156219" y="701390"/>
            <a:ext cx="2615781" cy="954107"/>
          </a:xfrm>
          <a:prstGeom prst="rect">
            <a:avLst/>
          </a:prstGeom>
          <a:solidFill>
            <a:schemeClr val="accent1">
              <a:lumMod val="20000"/>
              <a:lumOff val="80000"/>
            </a:schemeClr>
          </a:solidFill>
          <a:ln w="38100">
            <a:solidFill>
              <a:srgbClr val="0070C0"/>
            </a:solidFill>
          </a:ln>
        </p:spPr>
        <p:txBody>
          <a:bodyPr wrap="none" rtlCol="0">
            <a:spAutoFit/>
          </a:bodyPr>
          <a:lstStyle/>
          <a:p>
            <a:pPr algn="ctr"/>
            <a:r>
              <a:rPr lang="en-US" altLang="ja-JP" sz="2800" b="1" dirty="0" err="1">
                <a:solidFill>
                  <a:srgbClr val="002060"/>
                </a:solidFill>
                <a:effectLst>
                  <a:outerShdw blurRad="38100" dist="38100" dir="2700000" algn="tl">
                    <a:srgbClr val="000000">
                      <a:alpha val="43137"/>
                    </a:srgbClr>
                  </a:outerShdw>
                </a:effectLst>
              </a:rPr>
              <a:t>Kibo</a:t>
            </a:r>
            <a:r>
              <a:rPr lang="en-US" altLang="ja-JP" sz="2800" b="1" dirty="0">
                <a:solidFill>
                  <a:srgbClr val="002060"/>
                </a:solidFill>
                <a:effectLst>
                  <a:outerShdw blurRad="38100" dist="38100" dir="2700000" algn="tl">
                    <a:srgbClr val="000000">
                      <a:alpha val="43137"/>
                    </a:srgbClr>
                  </a:outerShdw>
                </a:effectLst>
              </a:rPr>
              <a:t>-RPC POC </a:t>
            </a:r>
          </a:p>
          <a:p>
            <a:pPr algn="ctr"/>
            <a:r>
              <a:rPr lang="en-US" altLang="ja-JP" sz="2800" b="1" dirty="0">
                <a:solidFill>
                  <a:srgbClr val="002060"/>
                </a:solidFill>
                <a:effectLst>
                  <a:outerShdw blurRad="38100" dist="38100" dir="2700000" algn="tl">
                    <a:srgbClr val="000000">
                      <a:alpha val="43137"/>
                    </a:srgbClr>
                  </a:outerShdw>
                </a:effectLst>
              </a:rPr>
              <a:t>(space agencies)</a:t>
            </a:r>
          </a:p>
        </p:txBody>
      </p:sp>
      <p:sp>
        <p:nvSpPr>
          <p:cNvPr id="8" name="テキスト ボックス 7">
            <a:extLst>
              <a:ext uri="{FF2B5EF4-FFF2-40B4-BE49-F238E27FC236}">
                <a16:creationId xmlns:a16="http://schemas.microsoft.com/office/drawing/2014/main" id="{8224097D-AB7B-4732-A36B-7FAC75457074}"/>
              </a:ext>
            </a:extLst>
          </p:cNvPr>
          <p:cNvSpPr txBox="1"/>
          <p:nvPr/>
        </p:nvSpPr>
        <p:spPr>
          <a:xfrm>
            <a:off x="4942710" y="948128"/>
            <a:ext cx="3528466" cy="553998"/>
          </a:xfrm>
          <a:prstGeom prst="rect">
            <a:avLst/>
          </a:prstGeom>
          <a:solidFill>
            <a:schemeClr val="accent2">
              <a:lumMod val="20000"/>
              <a:lumOff val="80000"/>
            </a:schemeClr>
          </a:solidFill>
          <a:ln w="38100">
            <a:solidFill>
              <a:srgbClr val="FF0000"/>
            </a:solidFill>
          </a:ln>
        </p:spPr>
        <p:txBody>
          <a:bodyPr wrap="none" rtlCol="0">
            <a:spAutoFit/>
          </a:bodyPr>
          <a:lstStyle/>
          <a:p>
            <a:pPr algn="ctr"/>
            <a:r>
              <a:rPr lang="en-US" altLang="ja-JP" sz="3000" b="1" dirty="0">
                <a:solidFill>
                  <a:srgbClr val="FF0000"/>
                </a:solidFill>
                <a:effectLst>
                  <a:outerShdw blurRad="38100" dist="38100" dir="2700000" algn="tl">
                    <a:srgbClr val="000000">
                      <a:alpha val="43137"/>
                    </a:srgbClr>
                  </a:outerShdw>
                </a:effectLst>
              </a:rPr>
              <a:t>Team Representative</a:t>
            </a:r>
          </a:p>
        </p:txBody>
      </p:sp>
      <p:sp>
        <p:nvSpPr>
          <p:cNvPr id="10" name="テキスト ボックス 9">
            <a:extLst>
              <a:ext uri="{FF2B5EF4-FFF2-40B4-BE49-F238E27FC236}">
                <a16:creationId xmlns:a16="http://schemas.microsoft.com/office/drawing/2014/main" id="{0622CA34-4176-4349-8ED6-17C3B8C666C0}"/>
              </a:ext>
            </a:extLst>
          </p:cNvPr>
          <p:cNvSpPr txBox="1"/>
          <p:nvPr/>
        </p:nvSpPr>
        <p:spPr>
          <a:xfrm>
            <a:off x="55095" y="4292322"/>
            <a:ext cx="4300793" cy="523220"/>
          </a:xfrm>
          <a:prstGeom prst="rect">
            <a:avLst/>
          </a:prstGeom>
          <a:solidFill>
            <a:schemeClr val="accent6">
              <a:lumMod val="20000"/>
              <a:lumOff val="80000"/>
            </a:schemeClr>
          </a:solidFill>
          <a:ln w="38100">
            <a:solidFill>
              <a:schemeClr val="accent6">
                <a:lumMod val="75000"/>
              </a:schemeClr>
            </a:solidFill>
          </a:ln>
        </p:spPr>
        <p:txBody>
          <a:bodyPr wrap="none" rtlCol="0">
            <a:spAutoFit/>
          </a:bodyPr>
          <a:lstStyle/>
          <a:p>
            <a:pPr algn="ctr"/>
            <a:r>
              <a:rPr lang="en-US" altLang="ja-JP" sz="2800" b="1" dirty="0" err="1">
                <a:solidFill>
                  <a:schemeClr val="accent6">
                    <a:lumMod val="75000"/>
                  </a:schemeClr>
                </a:solidFill>
                <a:effectLst>
                  <a:outerShdw blurRad="38100" dist="38100" dir="2700000" algn="tl">
                    <a:srgbClr val="000000">
                      <a:alpha val="43137"/>
                    </a:srgbClr>
                  </a:outerShdw>
                </a:effectLst>
              </a:rPr>
              <a:t>Kibo</a:t>
            </a:r>
            <a:r>
              <a:rPr lang="en-US" altLang="ja-JP" sz="2800" b="1" dirty="0">
                <a:solidFill>
                  <a:schemeClr val="accent6">
                    <a:lumMod val="75000"/>
                  </a:schemeClr>
                </a:solidFill>
                <a:effectLst>
                  <a:outerShdw blurRad="38100" dist="38100" dir="2700000" algn="tl">
                    <a:srgbClr val="000000">
                      <a:alpha val="43137"/>
                    </a:srgbClr>
                  </a:outerShdw>
                </a:effectLst>
              </a:rPr>
              <a:t>-RPC Secretariat (JAXA)</a:t>
            </a:r>
          </a:p>
        </p:txBody>
      </p:sp>
      <p:sp>
        <p:nvSpPr>
          <p:cNvPr id="12" name="テキスト ボックス 11">
            <a:extLst>
              <a:ext uri="{FF2B5EF4-FFF2-40B4-BE49-F238E27FC236}">
                <a16:creationId xmlns:a16="http://schemas.microsoft.com/office/drawing/2014/main" id="{D4D1C4DF-3086-4A25-80C2-B5614CAD47D8}"/>
              </a:ext>
            </a:extLst>
          </p:cNvPr>
          <p:cNvSpPr txBox="1"/>
          <p:nvPr/>
        </p:nvSpPr>
        <p:spPr>
          <a:xfrm>
            <a:off x="339868" y="1668357"/>
            <a:ext cx="3781292" cy="1169551"/>
          </a:xfrm>
          <a:prstGeom prst="rect">
            <a:avLst/>
          </a:prstGeom>
          <a:noFill/>
        </p:spPr>
        <p:txBody>
          <a:bodyPr wrap="none" rtlCol="0">
            <a:spAutoFit/>
          </a:bodyPr>
          <a:lstStyle/>
          <a:p>
            <a:pPr marL="214313" indent="-214313">
              <a:buFont typeface="Arial" panose="020B0604020202020204" pitchFamily="34" charset="0"/>
              <a:buChar char="•"/>
            </a:pPr>
            <a:r>
              <a:rPr lang="en-US" altLang="ja-JP" sz="1400" dirty="0"/>
              <a:t>Promotion in each country</a:t>
            </a:r>
          </a:p>
          <a:p>
            <a:pPr marL="214313" indent="-214313">
              <a:buFont typeface="Arial" panose="020B0604020202020204" pitchFamily="34" charset="0"/>
              <a:buChar char="•"/>
            </a:pPr>
            <a:r>
              <a:rPr lang="en-US" altLang="ja-JP" sz="1400" dirty="0"/>
              <a:t>Gather</a:t>
            </a:r>
            <a:r>
              <a:rPr lang="ja-JP" altLang="en-US" sz="1400" dirty="0"/>
              <a:t> </a:t>
            </a:r>
            <a:r>
              <a:rPr lang="en-US" altLang="ja-JP" sz="1400" dirty="0"/>
              <a:t>participants</a:t>
            </a:r>
            <a:r>
              <a:rPr lang="ja-JP" altLang="en-US" sz="1400" dirty="0"/>
              <a:t> </a:t>
            </a:r>
            <a:r>
              <a:rPr lang="en-US" altLang="ja-JP" sz="1400" dirty="0"/>
              <a:t>information</a:t>
            </a:r>
          </a:p>
          <a:p>
            <a:pPr marL="214313" indent="-214313">
              <a:buFont typeface="Arial" panose="020B0604020202020204" pitchFamily="34" charset="0"/>
              <a:buChar char="•"/>
            </a:pPr>
            <a:r>
              <a:rPr lang="en-US" altLang="ja-JP" sz="1400" dirty="0"/>
              <a:t>Respond to questions from the domestic team</a:t>
            </a:r>
          </a:p>
          <a:p>
            <a:pPr marL="214313" indent="-214313">
              <a:buFont typeface="Arial" panose="020B0604020202020204" pitchFamily="34" charset="0"/>
              <a:buChar char="•"/>
            </a:pPr>
            <a:r>
              <a:rPr lang="en-US" altLang="ja-JP" sz="1400" dirty="0" err="1"/>
              <a:t>Endose</a:t>
            </a:r>
            <a:r>
              <a:rPr lang="en-US" altLang="ja-JP" sz="1400" dirty="0"/>
              <a:t> Participants’ Identification</a:t>
            </a:r>
          </a:p>
          <a:p>
            <a:pPr marL="214313" indent="-214313">
              <a:buFont typeface="Arial" panose="020B0604020202020204" pitchFamily="34" charset="0"/>
              <a:buChar char="•"/>
            </a:pPr>
            <a:r>
              <a:rPr lang="en-US" altLang="zh-TW" sz="1400" dirty="0"/>
              <a:t>Logistic support to the venue</a:t>
            </a:r>
            <a:endParaRPr lang="zh-TW" altLang="en-US" sz="1400" dirty="0"/>
          </a:p>
        </p:txBody>
      </p:sp>
      <p:sp>
        <p:nvSpPr>
          <p:cNvPr id="14" name="テキスト ボックス 13">
            <a:extLst>
              <a:ext uri="{FF2B5EF4-FFF2-40B4-BE49-F238E27FC236}">
                <a16:creationId xmlns:a16="http://schemas.microsoft.com/office/drawing/2014/main" id="{8561F7D1-E50E-41F6-8777-A1408830BA66}"/>
              </a:ext>
            </a:extLst>
          </p:cNvPr>
          <p:cNvSpPr txBox="1"/>
          <p:nvPr/>
        </p:nvSpPr>
        <p:spPr>
          <a:xfrm>
            <a:off x="540535" y="4884202"/>
            <a:ext cx="4206723" cy="2023631"/>
          </a:xfrm>
          <a:prstGeom prst="rect">
            <a:avLst/>
          </a:prstGeom>
          <a:noFill/>
        </p:spPr>
        <p:txBody>
          <a:bodyPr wrap="square" rtlCol="0">
            <a:spAutoFit/>
          </a:bodyPr>
          <a:lstStyle/>
          <a:p>
            <a:pPr marL="214313" indent="-214313">
              <a:buFont typeface="Arial" panose="020B0604020202020204" pitchFamily="34" charset="0"/>
              <a:buChar char="•"/>
            </a:pPr>
            <a:r>
              <a:rPr lang="en-US" altLang="ja-JP" sz="1400" dirty="0"/>
              <a:t>Support interaction between team representative and </a:t>
            </a:r>
            <a:r>
              <a:rPr lang="en-US" altLang="ja-JP" sz="1400" dirty="0" err="1"/>
              <a:t>Kibo</a:t>
            </a:r>
            <a:r>
              <a:rPr lang="en-US" altLang="ja-JP" sz="1400" dirty="0"/>
              <a:t>-RPC POC.</a:t>
            </a:r>
          </a:p>
          <a:p>
            <a:pPr marL="214313" indent="-214313">
              <a:buFont typeface="Arial" panose="020B0604020202020204" pitchFamily="34" charset="0"/>
              <a:buChar char="•"/>
            </a:pPr>
            <a:r>
              <a:rPr lang="en-US" altLang="ja-JP" sz="1400" dirty="0"/>
              <a:t>Provide information such as JAXA’s virtual simulation environment, guidelines, schedules, etc.</a:t>
            </a:r>
          </a:p>
          <a:p>
            <a:pPr marL="214313" indent="-214313">
              <a:buFont typeface="Arial" panose="020B0604020202020204" pitchFamily="34" charset="0"/>
              <a:buChar char="•"/>
            </a:pPr>
            <a:r>
              <a:rPr lang="en-US" altLang="ja-JP" sz="1400" dirty="0"/>
              <a:t>Respond to questions from </a:t>
            </a:r>
            <a:r>
              <a:rPr lang="en-US" altLang="ja-JP" sz="1400" dirty="0" err="1"/>
              <a:t>Kibo</a:t>
            </a:r>
            <a:r>
              <a:rPr lang="en-US" altLang="ja-JP" sz="1400" dirty="0"/>
              <a:t>-RPC POC/team representative.</a:t>
            </a:r>
          </a:p>
          <a:p>
            <a:pPr marL="214313" indent="-214313">
              <a:buFont typeface="Arial" panose="020B0604020202020204" pitchFamily="34" charset="0"/>
              <a:buChar char="•"/>
            </a:pPr>
            <a:r>
              <a:rPr lang="en-US" altLang="ja-JP" sz="1400" dirty="0"/>
              <a:t>Technical coordination with NASA Astrobee Facility team</a:t>
            </a:r>
          </a:p>
          <a:p>
            <a:pPr marL="214313" indent="-214313">
              <a:buFont typeface="Arial" panose="020B0604020202020204" pitchFamily="34" charset="0"/>
              <a:buChar char="•"/>
            </a:pPr>
            <a:endParaRPr lang="ja-JP" altLang="en-US" sz="1350" dirty="0"/>
          </a:p>
        </p:txBody>
      </p:sp>
      <p:sp>
        <p:nvSpPr>
          <p:cNvPr id="16" name="テキスト ボックス 15">
            <a:extLst>
              <a:ext uri="{FF2B5EF4-FFF2-40B4-BE49-F238E27FC236}">
                <a16:creationId xmlns:a16="http://schemas.microsoft.com/office/drawing/2014/main" id="{90199B6B-0F30-4AA1-A61A-E04F385E729E}"/>
              </a:ext>
            </a:extLst>
          </p:cNvPr>
          <p:cNvSpPr txBox="1"/>
          <p:nvPr/>
        </p:nvSpPr>
        <p:spPr>
          <a:xfrm>
            <a:off x="5824938" y="1695281"/>
            <a:ext cx="3031249" cy="1169551"/>
          </a:xfrm>
          <a:prstGeom prst="rect">
            <a:avLst/>
          </a:prstGeom>
          <a:noFill/>
        </p:spPr>
        <p:txBody>
          <a:bodyPr wrap="square" rtlCol="0">
            <a:spAutoFit/>
          </a:bodyPr>
          <a:lstStyle/>
          <a:p>
            <a:pPr marL="214313" indent="-214313">
              <a:buFont typeface="Arial" panose="020B0604020202020204" pitchFamily="34" charset="0"/>
              <a:buChar char="•"/>
            </a:pPr>
            <a:r>
              <a:rPr lang="en-US" altLang="ja-JP" sz="1400" dirty="0"/>
              <a:t>Lead the team</a:t>
            </a:r>
          </a:p>
          <a:p>
            <a:pPr marL="214313" indent="-214313">
              <a:buFont typeface="Arial" panose="020B0604020202020204" pitchFamily="34" charset="0"/>
              <a:buChar char="•"/>
            </a:pPr>
            <a:r>
              <a:rPr lang="en-US" altLang="ja-JP" sz="1400" dirty="0"/>
              <a:t>Communication and information sharing with POC in each country</a:t>
            </a:r>
          </a:p>
          <a:p>
            <a:pPr marL="214313" indent="-214313">
              <a:buFont typeface="Arial" panose="020B0604020202020204" pitchFamily="34" charset="0"/>
              <a:buChar char="•"/>
            </a:pPr>
            <a:r>
              <a:rPr lang="en-US" altLang="ja-JP" sz="1400" dirty="0"/>
              <a:t>Submit programs and register information</a:t>
            </a:r>
            <a:endParaRPr lang="ja-JP" altLang="en-US" sz="1400" dirty="0"/>
          </a:p>
        </p:txBody>
      </p:sp>
      <p:cxnSp>
        <p:nvCxnSpPr>
          <p:cNvPr id="26" name="直線矢印コネクタ 25">
            <a:extLst>
              <a:ext uri="{FF2B5EF4-FFF2-40B4-BE49-F238E27FC236}">
                <a16:creationId xmlns:a16="http://schemas.microsoft.com/office/drawing/2014/main" id="{3879726A-A913-40DE-9CDB-810131A6AC31}"/>
              </a:ext>
            </a:extLst>
          </p:cNvPr>
          <p:cNvCxnSpPr>
            <a:cxnSpLocks/>
          </p:cNvCxnSpPr>
          <p:nvPr/>
        </p:nvCxnSpPr>
        <p:spPr>
          <a:xfrm flipV="1">
            <a:off x="2772000" y="2987732"/>
            <a:ext cx="0" cy="900000"/>
          </a:xfrm>
          <a:prstGeom prst="straightConnector1">
            <a:avLst/>
          </a:prstGeom>
          <a:ln w="762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6B2B64D6-99FB-4236-ADD6-E379563484F9}"/>
              </a:ext>
            </a:extLst>
          </p:cNvPr>
          <p:cNvSpPr txBox="1"/>
          <p:nvPr/>
        </p:nvSpPr>
        <p:spPr>
          <a:xfrm>
            <a:off x="1884960" y="3885241"/>
            <a:ext cx="2726580" cy="338554"/>
          </a:xfrm>
          <a:prstGeom prst="rect">
            <a:avLst/>
          </a:prstGeom>
          <a:noFill/>
        </p:spPr>
        <p:txBody>
          <a:bodyPr wrap="none" rtlCol="0">
            <a:spAutoFit/>
          </a:bodyPr>
          <a:lstStyle/>
          <a:p>
            <a:r>
              <a:rPr lang="en-US" altLang="ja-JP" sz="1600" dirty="0"/>
              <a:t>Support/information provision</a:t>
            </a:r>
            <a:endParaRPr lang="ja-JP" altLang="en-US" sz="1600" dirty="0"/>
          </a:p>
        </p:txBody>
      </p:sp>
      <p:cxnSp>
        <p:nvCxnSpPr>
          <p:cNvPr id="32" name="直線矢印コネクタ 31">
            <a:extLst>
              <a:ext uri="{FF2B5EF4-FFF2-40B4-BE49-F238E27FC236}">
                <a16:creationId xmlns:a16="http://schemas.microsoft.com/office/drawing/2014/main" id="{212E8C40-6BC1-4350-BC83-81EA019659F7}"/>
              </a:ext>
            </a:extLst>
          </p:cNvPr>
          <p:cNvCxnSpPr>
            <a:cxnSpLocks/>
          </p:cNvCxnSpPr>
          <p:nvPr/>
        </p:nvCxnSpPr>
        <p:spPr>
          <a:xfrm flipV="1">
            <a:off x="4538491" y="3133471"/>
            <a:ext cx="1247932" cy="868634"/>
          </a:xfrm>
          <a:prstGeom prst="straightConnector1">
            <a:avLst/>
          </a:prstGeom>
          <a:ln w="762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34046ED4-FB92-44C6-85EC-5A97AD5A2B6C}"/>
              </a:ext>
            </a:extLst>
          </p:cNvPr>
          <p:cNvCxnSpPr>
            <a:cxnSpLocks/>
          </p:cNvCxnSpPr>
          <p:nvPr/>
        </p:nvCxnSpPr>
        <p:spPr>
          <a:xfrm>
            <a:off x="4090962" y="2718617"/>
            <a:ext cx="1512000" cy="0"/>
          </a:xfrm>
          <a:prstGeom prst="straightConnector1">
            <a:avLst/>
          </a:prstGeom>
          <a:ln w="762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75D1C19C-C681-40E0-9636-55A1CF1E2F86}"/>
              </a:ext>
            </a:extLst>
          </p:cNvPr>
          <p:cNvCxnSpPr>
            <a:cxnSpLocks/>
          </p:cNvCxnSpPr>
          <p:nvPr/>
        </p:nvCxnSpPr>
        <p:spPr>
          <a:xfrm flipH="1">
            <a:off x="4073304" y="2406574"/>
            <a:ext cx="14400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6926C88B-2A1F-435F-9AC8-FDF9804FD3E0}"/>
              </a:ext>
            </a:extLst>
          </p:cNvPr>
          <p:cNvSpPr>
            <a:spLocks noGrp="1"/>
          </p:cNvSpPr>
          <p:nvPr>
            <p:ph type="sldNum" sz="quarter" idx="12"/>
          </p:nvPr>
        </p:nvSpPr>
        <p:spPr/>
        <p:txBody>
          <a:bodyPr/>
          <a:lstStyle/>
          <a:p>
            <a:fld id="{8BCEBCC6-EAD5-41AB-A004-CDAC41063AB4}" type="slidenum">
              <a:rPr kumimoji="1" lang="ja-JP" altLang="en-US" smtClean="0"/>
              <a:pPr/>
              <a:t>10</a:t>
            </a:fld>
            <a:endParaRPr kumimoji="1" lang="ja-JP" altLang="en-US" dirty="0"/>
          </a:p>
        </p:txBody>
      </p:sp>
      <p:sp>
        <p:nvSpPr>
          <p:cNvPr id="25" name="テキスト ボックス 24">
            <a:extLst>
              <a:ext uri="{FF2B5EF4-FFF2-40B4-BE49-F238E27FC236}">
                <a16:creationId xmlns:a16="http://schemas.microsoft.com/office/drawing/2014/main" id="{CB3F8150-BA2A-4F02-82DE-533373EE990F}"/>
              </a:ext>
            </a:extLst>
          </p:cNvPr>
          <p:cNvSpPr txBox="1"/>
          <p:nvPr/>
        </p:nvSpPr>
        <p:spPr>
          <a:xfrm>
            <a:off x="4006894" y="1504147"/>
            <a:ext cx="1871624" cy="830997"/>
          </a:xfrm>
          <a:prstGeom prst="rect">
            <a:avLst/>
          </a:prstGeom>
          <a:noFill/>
        </p:spPr>
        <p:txBody>
          <a:bodyPr wrap="square" rtlCol="0">
            <a:spAutoFit/>
          </a:bodyPr>
          <a:lstStyle/>
          <a:p>
            <a:r>
              <a:rPr lang="en-US" altLang="ja-JP" sz="1600" dirty="0"/>
              <a:t>Submit application and programs.</a:t>
            </a:r>
          </a:p>
          <a:p>
            <a:r>
              <a:rPr lang="en-US" altLang="ja-JP" sz="1600" dirty="0"/>
              <a:t>Inquiry / Question.</a:t>
            </a:r>
          </a:p>
        </p:txBody>
      </p:sp>
      <p:cxnSp>
        <p:nvCxnSpPr>
          <p:cNvPr id="29" name="直線矢印コネクタ 28">
            <a:extLst>
              <a:ext uri="{FF2B5EF4-FFF2-40B4-BE49-F238E27FC236}">
                <a16:creationId xmlns:a16="http://schemas.microsoft.com/office/drawing/2014/main" id="{34046ED4-FB92-44C6-85EC-5A97AD5A2B6C}"/>
              </a:ext>
            </a:extLst>
          </p:cNvPr>
          <p:cNvCxnSpPr>
            <a:cxnSpLocks/>
          </p:cNvCxnSpPr>
          <p:nvPr/>
        </p:nvCxnSpPr>
        <p:spPr>
          <a:xfrm rot="5400000">
            <a:off x="985894" y="3808218"/>
            <a:ext cx="936000" cy="0"/>
          </a:xfrm>
          <a:prstGeom prst="straightConnector1">
            <a:avLst/>
          </a:prstGeom>
          <a:ln w="762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75D1C19C-C681-40E0-9636-55A1CF1E2F86}"/>
              </a:ext>
            </a:extLst>
          </p:cNvPr>
          <p:cNvCxnSpPr>
            <a:cxnSpLocks/>
          </p:cNvCxnSpPr>
          <p:nvPr/>
        </p:nvCxnSpPr>
        <p:spPr>
          <a:xfrm flipH="1">
            <a:off x="4823874" y="5831046"/>
            <a:ext cx="789231"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CB3F8150-BA2A-4F02-82DE-533373EE990F}"/>
              </a:ext>
            </a:extLst>
          </p:cNvPr>
          <p:cNvSpPr txBox="1"/>
          <p:nvPr/>
        </p:nvSpPr>
        <p:spPr>
          <a:xfrm>
            <a:off x="6012595" y="3157959"/>
            <a:ext cx="3214809" cy="338554"/>
          </a:xfrm>
          <a:prstGeom prst="rect">
            <a:avLst/>
          </a:prstGeom>
          <a:noFill/>
        </p:spPr>
        <p:txBody>
          <a:bodyPr wrap="square" rtlCol="0">
            <a:spAutoFit/>
          </a:bodyPr>
          <a:lstStyle/>
          <a:p>
            <a:r>
              <a:rPr lang="en-US" altLang="ja-JP" sz="1600" dirty="0"/>
              <a:t>Technical Inquiry / Question</a:t>
            </a:r>
            <a:endParaRPr lang="ja-JP" altLang="en-US" sz="1600" dirty="0"/>
          </a:p>
        </p:txBody>
      </p:sp>
      <p:sp>
        <p:nvSpPr>
          <p:cNvPr id="27" name="テキスト ボックス 26">
            <a:extLst>
              <a:ext uri="{FF2B5EF4-FFF2-40B4-BE49-F238E27FC236}">
                <a16:creationId xmlns:a16="http://schemas.microsoft.com/office/drawing/2014/main" id="{835381A9-4DB6-45FE-AE70-196F98671023}"/>
              </a:ext>
            </a:extLst>
          </p:cNvPr>
          <p:cNvSpPr txBox="1"/>
          <p:nvPr/>
        </p:nvSpPr>
        <p:spPr>
          <a:xfrm>
            <a:off x="540535" y="2987732"/>
            <a:ext cx="1826719" cy="338554"/>
          </a:xfrm>
          <a:prstGeom prst="rect">
            <a:avLst/>
          </a:prstGeom>
          <a:noFill/>
        </p:spPr>
        <p:txBody>
          <a:bodyPr wrap="none" rtlCol="0">
            <a:spAutoFit/>
          </a:bodyPr>
          <a:lstStyle/>
          <a:p>
            <a:r>
              <a:rPr lang="en-US" altLang="ja-JP" sz="1600" dirty="0"/>
              <a:t>Information sharing</a:t>
            </a:r>
          </a:p>
        </p:txBody>
      </p:sp>
      <p:sp>
        <p:nvSpPr>
          <p:cNvPr id="5" name="正方形/長方形 4"/>
          <p:cNvSpPr/>
          <p:nvPr/>
        </p:nvSpPr>
        <p:spPr>
          <a:xfrm>
            <a:off x="3879944" y="2787368"/>
            <a:ext cx="1826719" cy="338554"/>
          </a:xfrm>
          <a:prstGeom prst="rect">
            <a:avLst/>
          </a:prstGeom>
        </p:spPr>
        <p:txBody>
          <a:bodyPr wrap="none">
            <a:spAutoFit/>
          </a:bodyPr>
          <a:lstStyle/>
          <a:p>
            <a:r>
              <a:rPr lang="en-US" altLang="ja-JP" sz="1600" dirty="0"/>
              <a:t>Information sharing</a:t>
            </a:r>
            <a:endParaRPr lang="ja-JP" altLang="en-US" sz="1600" dirty="0"/>
          </a:p>
        </p:txBody>
      </p:sp>
      <p:sp>
        <p:nvSpPr>
          <p:cNvPr id="31" name="四角形: 角を丸くする 30">
            <a:extLst>
              <a:ext uri="{FF2B5EF4-FFF2-40B4-BE49-F238E27FC236}">
                <a16:creationId xmlns:a16="http://schemas.microsoft.com/office/drawing/2014/main" id="{A33AF1E5-7845-451F-B29B-C2FC559E3A41}"/>
              </a:ext>
            </a:extLst>
          </p:cNvPr>
          <p:cNvSpPr/>
          <p:nvPr/>
        </p:nvSpPr>
        <p:spPr>
          <a:xfrm>
            <a:off x="5706663" y="4610670"/>
            <a:ext cx="3382242" cy="1735532"/>
          </a:xfrm>
          <a:prstGeom prst="roundRec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ja-JP" altLang="en-US" sz="1350" dirty="0"/>
              <a:t>邦</a:t>
            </a:r>
          </a:p>
        </p:txBody>
      </p:sp>
      <p:sp>
        <p:nvSpPr>
          <p:cNvPr id="35" name="テキスト ボックス 34">
            <a:extLst>
              <a:ext uri="{FF2B5EF4-FFF2-40B4-BE49-F238E27FC236}">
                <a16:creationId xmlns:a16="http://schemas.microsoft.com/office/drawing/2014/main" id="{CE0247C1-B327-449A-9EB2-003460B00E2B}"/>
              </a:ext>
            </a:extLst>
          </p:cNvPr>
          <p:cNvSpPr txBox="1"/>
          <p:nvPr/>
        </p:nvSpPr>
        <p:spPr>
          <a:xfrm>
            <a:off x="4942706" y="4282440"/>
            <a:ext cx="3553730" cy="553998"/>
          </a:xfrm>
          <a:prstGeom prst="rect">
            <a:avLst/>
          </a:prstGeom>
          <a:solidFill>
            <a:schemeClr val="accent3">
              <a:lumMod val="40000"/>
              <a:lumOff val="60000"/>
            </a:schemeClr>
          </a:solidFill>
          <a:ln w="38100">
            <a:solidFill>
              <a:srgbClr val="92D050"/>
            </a:solidFill>
          </a:ln>
        </p:spPr>
        <p:txBody>
          <a:bodyPr wrap="none" rtlCol="0">
            <a:spAutoFit/>
          </a:bodyPr>
          <a:lstStyle/>
          <a:p>
            <a:pPr algn="ctr"/>
            <a:r>
              <a:rPr lang="en-US" altLang="ja-JP" sz="3000" b="1" dirty="0">
                <a:solidFill>
                  <a:schemeClr val="accent3">
                    <a:lumMod val="50000"/>
                  </a:schemeClr>
                </a:solidFill>
                <a:effectLst>
                  <a:outerShdw blurRad="38100" dist="38100" dir="2700000" algn="tl">
                    <a:srgbClr val="000000">
                      <a:alpha val="43137"/>
                    </a:srgbClr>
                  </a:outerShdw>
                </a:effectLst>
              </a:rPr>
              <a:t>NASA Astrobee Team</a:t>
            </a:r>
          </a:p>
        </p:txBody>
      </p:sp>
      <p:cxnSp>
        <p:nvCxnSpPr>
          <p:cNvPr id="36" name="直線矢印コネクタ 35">
            <a:extLst>
              <a:ext uri="{FF2B5EF4-FFF2-40B4-BE49-F238E27FC236}">
                <a16:creationId xmlns:a16="http://schemas.microsoft.com/office/drawing/2014/main" id="{158F6718-AA6B-452A-B54A-8C5026AB6BC4}"/>
              </a:ext>
            </a:extLst>
          </p:cNvPr>
          <p:cNvCxnSpPr>
            <a:cxnSpLocks/>
          </p:cNvCxnSpPr>
          <p:nvPr/>
        </p:nvCxnSpPr>
        <p:spPr>
          <a:xfrm>
            <a:off x="4793303" y="5250323"/>
            <a:ext cx="875253" cy="0"/>
          </a:xfrm>
          <a:prstGeom prst="straightConnector1">
            <a:avLst/>
          </a:prstGeom>
          <a:ln w="762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62A8144E-1751-443C-A919-7E5CC3CFF10B}"/>
              </a:ext>
            </a:extLst>
          </p:cNvPr>
          <p:cNvSpPr txBox="1"/>
          <p:nvPr/>
        </p:nvSpPr>
        <p:spPr>
          <a:xfrm>
            <a:off x="5902695" y="5006544"/>
            <a:ext cx="3031249" cy="954107"/>
          </a:xfrm>
          <a:prstGeom prst="rect">
            <a:avLst/>
          </a:prstGeom>
          <a:noFill/>
        </p:spPr>
        <p:txBody>
          <a:bodyPr wrap="square" rtlCol="0">
            <a:spAutoFit/>
          </a:bodyPr>
          <a:lstStyle/>
          <a:p>
            <a:pPr marL="214313" indent="-214313">
              <a:buFont typeface="Arial" panose="020B0604020202020204" pitchFamily="34" charset="0"/>
              <a:buChar char="•"/>
            </a:pPr>
            <a:r>
              <a:rPr lang="en-US" altLang="ja-JP" sz="1400" dirty="0"/>
              <a:t>Provides the basic functionality of the Astrobee facility</a:t>
            </a:r>
          </a:p>
          <a:p>
            <a:pPr marL="214313" indent="-214313">
              <a:buFont typeface="Arial" panose="020B0604020202020204" pitchFamily="34" charset="0"/>
              <a:buChar char="•"/>
            </a:pPr>
            <a:r>
              <a:rPr lang="en-US" altLang="ja-JP" sz="1400" dirty="0"/>
              <a:t>Provides technical and operational supports for the onboard activities</a:t>
            </a:r>
          </a:p>
        </p:txBody>
      </p:sp>
      <p:pic>
        <p:nvPicPr>
          <p:cNvPr id="38" name="図 37">
            <a:extLst>
              <a:ext uri="{FF2B5EF4-FFF2-40B4-BE49-F238E27FC236}">
                <a16:creationId xmlns:a16="http://schemas.microsoft.com/office/drawing/2014/main" id="{875EF8DF-87F4-4E95-B610-1C6617A2BA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28639" y="1022900"/>
            <a:ext cx="1093421" cy="642920"/>
          </a:xfrm>
          <a:prstGeom prst="rect">
            <a:avLst/>
          </a:prstGeom>
        </p:spPr>
      </p:pic>
      <p:pic>
        <p:nvPicPr>
          <p:cNvPr id="40" name="図 39" descr="ダイアグラム&#10;&#10;自動的に生成された説明">
            <a:extLst>
              <a:ext uri="{FF2B5EF4-FFF2-40B4-BE49-F238E27FC236}">
                <a16:creationId xmlns:a16="http://schemas.microsoft.com/office/drawing/2014/main" id="{47E52BB7-321D-4190-A467-F02FCD95AA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6542" y="4255063"/>
            <a:ext cx="577952" cy="581375"/>
          </a:xfrm>
          <a:prstGeom prst="rect">
            <a:avLst/>
          </a:prstGeom>
        </p:spPr>
      </p:pic>
      <p:pic>
        <p:nvPicPr>
          <p:cNvPr id="42" name="Picture 7">
            <a:extLst>
              <a:ext uri="{FF2B5EF4-FFF2-40B4-BE49-F238E27FC236}">
                <a16:creationId xmlns:a16="http://schemas.microsoft.com/office/drawing/2014/main" id="{AC325D94-A4CE-45B6-8939-D4E8E3D1F6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7408" y="4192808"/>
            <a:ext cx="676023" cy="747657"/>
          </a:xfrm>
          <a:prstGeom prst="rect">
            <a:avLst/>
          </a:prstGeom>
        </p:spPr>
      </p:pic>
      <p:cxnSp>
        <p:nvCxnSpPr>
          <p:cNvPr id="43" name="直線矢印コネクタ 42">
            <a:extLst>
              <a:ext uri="{FF2B5EF4-FFF2-40B4-BE49-F238E27FC236}">
                <a16:creationId xmlns:a16="http://schemas.microsoft.com/office/drawing/2014/main" id="{94C9A4C9-84D4-4A36-8046-F99EC829DAC6}"/>
              </a:ext>
            </a:extLst>
          </p:cNvPr>
          <p:cNvCxnSpPr>
            <a:cxnSpLocks/>
          </p:cNvCxnSpPr>
          <p:nvPr/>
        </p:nvCxnSpPr>
        <p:spPr>
          <a:xfrm flipH="1">
            <a:off x="4588917" y="3304846"/>
            <a:ext cx="1197506" cy="88091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770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11</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1492898" y="2968820"/>
            <a:ext cx="6400800" cy="920360"/>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4. Game overview</a:t>
            </a:r>
          </a:p>
        </p:txBody>
      </p:sp>
    </p:spTree>
    <p:extLst>
      <p:ext uri="{BB962C8B-B14F-4D97-AF65-F5344CB8AC3E}">
        <p14:creationId xmlns:p14="http://schemas.microsoft.com/office/powerpoint/2010/main" val="24970340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12</a:t>
            </a:fld>
            <a:endParaRPr kumimoji="1" lang="ja-JP" altLang="en-US" dirty="0"/>
          </a:p>
        </p:txBody>
      </p:sp>
      <p:sp>
        <p:nvSpPr>
          <p:cNvPr id="5" name="テキスト ボックス 4">
            <a:extLst>
              <a:ext uri="{FF2B5EF4-FFF2-40B4-BE49-F238E27FC236}">
                <a16:creationId xmlns:a16="http://schemas.microsoft.com/office/drawing/2014/main" id="{B6605241-C483-4672-A8BF-85BF4398C3D0}"/>
              </a:ext>
            </a:extLst>
          </p:cNvPr>
          <p:cNvSpPr txBox="1"/>
          <p:nvPr/>
        </p:nvSpPr>
        <p:spPr>
          <a:xfrm>
            <a:off x="539205" y="1183555"/>
            <a:ext cx="8439629" cy="2246769"/>
          </a:xfrm>
          <a:prstGeom prst="rect">
            <a:avLst/>
          </a:prstGeom>
          <a:noFill/>
        </p:spPr>
        <p:txBody>
          <a:bodyPr wrap="square" rtlCol="0">
            <a:spAutoFit/>
          </a:bodyPr>
          <a:lstStyle/>
          <a:p>
            <a:r>
              <a:rPr lang="en-US" altLang="ja-JP" sz="2000" dirty="0"/>
              <a:t>Create program to control NASA’s Astrobee. </a:t>
            </a:r>
          </a:p>
          <a:p>
            <a:pPr marL="342900" indent="-342900">
              <a:buFont typeface="Arial" panose="020B0604020202020204" pitchFamily="34" charset="0"/>
              <a:buChar char="•"/>
            </a:pPr>
            <a:r>
              <a:rPr lang="en-US" altLang="ja-JP" sz="2000" dirty="0"/>
              <a:t>Move Astrobee from the start position to P3 using QR codes at P1 and P2. </a:t>
            </a:r>
          </a:p>
          <a:p>
            <a:pPr marL="342900" indent="-342900">
              <a:buFont typeface="Arial" panose="020B0604020202020204" pitchFamily="34" charset="0"/>
              <a:buChar char="•"/>
            </a:pPr>
            <a:r>
              <a:rPr lang="en-US" altLang="ja-JP" sz="2000" dirty="0"/>
              <a:t>Astrobee approach the target from P3.</a:t>
            </a:r>
          </a:p>
          <a:p>
            <a:pPr marL="342900" indent="-342900">
              <a:buFont typeface="Arial" panose="020B0604020202020204" pitchFamily="34" charset="0"/>
              <a:buChar char="•"/>
            </a:pPr>
            <a:r>
              <a:rPr lang="en-US" altLang="ja-JP" sz="2000" dirty="0"/>
              <a:t>Use an image processing algorithm to illuminate the center of the target with a laser pointer of Astrobee. </a:t>
            </a:r>
          </a:p>
          <a:p>
            <a:r>
              <a:rPr lang="en-US" altLang="ja-JP" sz="2000" dirty="0"/>
              <a:t>The score is calculated by the combination of the </a:t>
            </a:r>
            <a:r>
              <a:rPr lang="en-US" altLang="ja-JP" sz="2000" u="sng" dirty="0">
                <a:solidFill>
                  <a:srgbClr val="FF0000"/>
                </a:solidFill>
              </a:rPr>
              <a:t>accuracy</a:t>
            </a:r>
            <a:r>
              <a:rPr lang="en-US" altLang="ja-JP" sz="2000" dirty="0"/>
              <a:t> of laser pointing of Astrobee on the target and the </a:t>
            </a:r>
            <a:r>
              <a:rPr lang="en-US" altLang="ja-JP" sz="2000" u="sng" dirty="0">
                <a:solidFill>
                  <a:srgbClr val="FF0000"/>
                </a:solidFill>
              </a:rPr>
              <a:t>elapsed time</a:t>
            </a:r>
            <a:r>
              <a:rPr lang="en-US" altLang="ja-JP" sz="2000" dirty="0"/>
              <a:t>, and so on.</a:t>
            </a:r>
          </a:p>
        </p:txBody>
      </p:sp>
      <p:grpSp>
        <p:nvGrpSpPr>
          <p:cNvPr id="4" name="グループ化 3">
            <a:extLst>
              <a:ext uri="{FF2B5EF4-FFF2-40B4-BE49-F238E27FC236}">
                <a16:creationId xmlns:a16="http://schemas.microsoft.com/office/drawing/2014/main" id="{8D012B70-C659-46AE-858F-80D3880BAFE6}"/>
              </a:ext>
            </a:extLst>
          </p:cNvPr>
          <p:cNvGrpSpPr/>
          <p:nvPr/>
        </p:nvGrpSpPr>
        <p:grpSpPr>
          <a:xfrm>
            <a:off x="592943" y="3651167"/>
            <a:ext cx="8409904" cy="3004310"/>
            <a:chOff x="772791" y="2483889"/>
            <a:chExt cx="8502945" cy="2808312"/>
          </a:xfrm>
        </p:grpSpPr>
        <p:pic>
          <p:nvPicPr>
            <p:cNvPr id="6" name="図 5">
              <a:extLst>
                <a:ext uri="{FF2B5EF4-FFF2-40B4-BE49-F238E27FC236}">
                  <a16:creationId xmlns:a16="http://schemas.microsoft.com/office/drawing/2014/main" id="{611250CA-1D50-44AB-BD2C-7862480C056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5398" r="-872" b="30044"/>
            <a:stretch/>
          </p:blipFill>
          <p:spPr>
            <a:xfrm>
              <a:off x="772791" y="2483889"/>
              <a:ext cx="8502945" cy="2808312"/>
            </a:xfrm>
            <a:prstGeom prst="rect">
              <a:avLst/>
            </a:prstGeom>
          </p:spPr>
        </p:pic>
        <p:grpSp>
          <p:nvGrpSpPr>
            <p:cNvPr id="9" name="グループ化 8">
              <a:extLst>
                <a:ext uri="{FF2B5EF4-FFF2-40B4-BE49-F238E27FC236}">
                  <a16:creationId xmlns:a16="http://schemas.microsoft.com/office/drawing/2014/main" id="{D4570E52-D0C2-4BAC-A035-BB193854DA23}"/>
                </a:ext>
              </a:extLst>
            </p:cNvPr>
            <p:cNvGrpSpPr/>
            <p:nvPr/>
          </p:nvGrpSpPr>
          <p:grpSpPr>
            <a:xfrm rot="2913074">
              <a:off x="6762327" y="4340766"/>
              <a:ext cx="526529" cy="528038"/>
              <a:chOff x="7625363" y="2749030"/>
              <a:chExt cx="526529" cy="528038"/>
            </a:xfrm>
          </p:grpSpPr>
          <p:sp>
            <p:nvSpPr>
              <p:cNvPr id="10" name="楕円 9">
                <a:extLst>
                  <a:ext uri="{FF2B5EF4-FFF2-40B4-BE49-F238E27FC236}">
                    <a16:creationId xmlns:a16="http://schemas.microsoft.com/office/drawing/2014/main" id="{B4E57D60-D79F-4937-B1DD-A6F16388C19C}"/>
                  </a:ext>
                </a:extLst>
              </p:cNvPr>
              <p:cNvSpPr/>
              <p:nvPr/>
            </p:nvSpPr>
            <p:spPr>
              <a:xfrm>
                <a:off x="7685471" y="2775116"/>
                <a:ext cx="431800" cy="4560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12" name="図 11">
                <a:extLst>
                  <a:ext uri="{FF2B5EF4-FFF2-40B4-BE49-F238E27FC236}">
                    <a16:creationId xmlns:a16="http://schemas.microsoft.com/office/drawing/2014/main" id="{0379341F-0DFA-49A5-B0AD-88C680C97484}"/>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20380853">
                <a:off x="7625363" y="2749030"/>
                <a:ext cx="526529" cy="528038"/>
              </a:xfrm>
              <a:prstGeom prst="rect">
                <a:avLst/>
              </a:prstGeom>
            </p:spPr>
          </p:pic>
        </p:grpSp>
        <p:pic>
          <p:nvPicPr>
            <p:cNvPr id="13" name="図 12">
              <a:extLst>
                <a:ext uri="{FF2B5EF4-FFF2-40B4-BE49-F238E27FC236}">
                  <a16:creationId xmlns:a16="http://schemas.microsoft.com/office/drawing/2014/main" id="{EE468282-9BC2-4DB9-B6F2-4A9A8B00B3D4}"/>
                </a:ext>
              </a:extLst>
            </p:cNvPr>
            <p:cNvPicPr>
              <a:picLocks noChangeAspect="1"/>
            </p:cNvPicPr>
            <p:nvPr/>
          </p:nvPicPr>
          <p:blipFill>
            <a:blip r:embed="rId5" cstate="email">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7719320" y="3651955"/>
              <a:ext cx="507655" cy="507655"/>
            </a:xfrm>
            <a:prstGeom prst="rect">
              <a:avLst/>
            </a:prstGeom>
          </p:spPr>
        </p:pic>
        <p:cxnSp>
          <p:nvCxnSpPr>
            <p:cNvPr id="14" name="直線矢印コネクタ 13">
              <a:extLst>
                <a:ext uri="{FF2B5EF4-FFF2-40B4-BE49-F238E27FC236}">
                  <a16:creationId xmlns:a16="http://schemas.microsoft.com/office/drawing/2014/main" id="{3C944E9D-17E2-4251-A30B-94AFE625EA44}"/>
                </a:ext>
              </a:extLst>
            </p:cNvPr>
            <p:cNvCxnSpPr>
              <a:cxnSpLocks/>
            </p:cNvCxnSpPr>
            <p:nvPr/>
          </p:nvCxnSpPr>
          <p:spPr>
            <a:xfrm flipV="1">
              <a:off x="1634864" y="3609305"/>
              <a:ext cx="684372" cy="885975"/>
            </a:xfrm>
            <a:prstGeom prst="straightConnector1">
              <a:avLst/>
            </a:prstGeom>
            <a:ln w="22225">
              <a:solidFill>
                <a:srgbClr val="EB2722"/>
              </a:solidFill>
              <a:headEnd type="none" w="med" len="med"/>
              <a:tailEnd type="triangle" w="lg" len="lg"/>
            </a:ln>
          </p:spPr>
          <p:style>
            <a:lnRef idx="1">
              <a:schemeClr val="accent2"/>
            </a:lnRef>
            <a:fillRef idx="0">
              <a:schemeClr val="accent2"/>
            </a:fillRef>
            <a:effectRef idx="0">
              <a:schemeClr val="accent2"/>
            </a:effectRef>
            <a:fontRef idx="minor">
              <a:schemeClr val="tx1"/>
            </a:fontRef>
          </p:style>
        </p:cxnSp>
        <p:sp>
          <p:nvSpPr>
            <p:cNvPr id="15" name="テキスト ボックス 14">
              <a:extLst>
                <a:ext uri="{FF2B5EF4-FFF2-40B4-BE49-F238E27FC236}">
                  <a16:creationId xmlns:a16="http://schemas.microsoft.com/office/drawing/2014/main" id="{EBDABF46-0E14-4411-B203-ACBB19EA2956}"/>
                </a:ext>
              </a:extLst>
            </p:cNvPr>
            <p:cNvSpPr txBox="1"/>
            <p:nvPr/>
          </p:nvSpPr>
          <p:spPr>
            <a:xfrm>
              <a:off x="2676382" y="3033538"/>
              <a:ext cx="478016" cy="369332"/>
            </a:xfrm>
            <a:prstGeom prst="rect">
              <a:avLst/>
            </a:prstGeom>
            <a:noFill/>
            <a:ln>
              <a:noFill/>
            </a:ln>
          </p:spPr>
          <p:txBody>
            <a:bodyPr wrap="none" rtlCol="0">
              <a:spAutoFit/>
            </a:bodyPr>
            <a:lstStyle/>
            <a:p>
              <a:r>
                <a:rPr kumimoji="1" lang="en-US" altLang="ja-JP" b="1" dirty="0">
                  <a:solidFill>
                    <a:srgbClr val="FF0000"/>
                  </a:solidFill>
                </a:rPr>
                <a:t>P1</a:t>
              </a:r>
              <a:endParaRPr kumimoji="1" lang="ja-JP" altLang="en-US" b="1" dirty="0">
                <a:solidFill>
                  <a:srgbClr val="FF0000"/>
                </a:solidFill>
              </a:endParaRPr>
            </a:p>
          </p:txBody>
        </p:sp>
        <p:cxnSp>
          <p:nvCxnSpPr>
            <p:cNvPr id="16" name="直線矢印コネクタ 15">
              <a:extLst>
                <a:ext uri="{FF2B5EF4-FFF2-40B4-BE49-F238E27FC236}">
                  <a16:creationId xmlns:a16="http://schemas.microsoft.com/office/drawing/2014/main" id="{35E2694E-AE4B-4D80-8427-31DB15F5B3BE}"/>
                </a:ext>
              </a:extLst>
            </p:cNvPr>
            <p:cNvCxnSpPr>
              <a:cxnSpLocks/>
            </p:cNvCxnSpPr>
            <p:nvPr/>
          </p:nvCxnSpPr>
          <p:spPr>
            <a:xfrm>
              <a:off x="2651656" y="3526165"/>
              <a:ext cx="1309943" cy="780729"/>
            </a:xfrm>
            <a:prstGeom prst="straightConnector1">
              <a:avLst/>
            </a:prstGeom>
            <a:ln w="22225">
              <a:solidFill>
                <a:srgbClr val="EB2722"/>
              </a:solidFill>
              <a:headEnd type="none" w="med" len="med"/>
              <a:tailEnd type="triangle" w="lg" len="lg"/>
            </a:ln>
          </p:spPr>
          <p:style>
            <a:lnRef idx="1">
              <a:schemeClr val="accent2"/>
            </a:lnRef>
            <a:fillRef idx="0">
              <a:schemeClr val="accent2"/>
            </a:fillRef>
            <a:effectRef idx="0">
              <a:schemeClr val="accent2"/>
            </a:effectRef>
            <a:fontRef idx="minor">
              <a:schemeClr val="tx1"/>
            </a:fontRef>
          </p:style>
        </p:cxnSp>
        <p:sp>
          <p:nvSpPr>
            <p:cNvPr id="17" name="テキスト ボックス 16">
              <a:extLst>
                <a:ext uri="{FF2B5EF4-FFF2-40B4-BE49-F238E27FC236}">
                  <a16:creationId xmlns:a16="http://schemas.microsoft.com/office/drawing/2014/main" id="{D7F0A66F-284D-4A23-873B-030604804444}"/>
                </a:ext>
              </a:extLst>
            </p:cNvPr>
            <p:cNvSpPr txBox="1"/>
            <p:nvPr/>
          </p:nvSpPr>
          <p:spPr>
            <a:xfrm>
              <a:off x="4078592" y="4495280"/>
              <a:ext cx="478016" cy="369332"/>
            </a:xfrm>
            <a:prstGeom prst="rect">
              <a:avLst/>
            </a:prstGeom>
            <a:noFill/>
            <a:ln>
              <a:noFill/>
            </a:ln>
          </p:spPr>
          <p:txBody>
            <a:bodyPr wrap="none" rtlCol="0">
              <a:spAutoFit/>
            </a:bodyPr>
            <a:lstStyle/>
            <a:p>
              <a:r>
                <a:rPr kumimoji="1" lang="en-US" altLang="ja-JP" b="1" dirty="0">
                  <a:solidFill>
                    <a:srgbClr val="FF0000"/>
                  </a:solidFill>
                </a:rPr>
                <a:t>P2</a:t>
              </a:r>
              <a:endParaRPr kumimoji="1" lang="ja-JP" altLang="en-US" b="1" dirty="0">
                <a:solidFill>
                  <a:srgbClr val="FF0000"/>
                </a:solidFill>
              </a:endParaRPr>
            </a:p>
          </p:txBody>
        </p:sp>
        <p:cxnSp>
          <p:nvCxnSpPr>
            <p:cNvPr id="18" name="直線矢印コネクタ 17">
              <a:extLst>
                <a:ext uri="{FF2B5EF4-FFF2-40B4-BE49-F238E27FC236}">
                  <a16:creationId xmlns:a16="http://schemas.microsoft.com/office/drawing/2014/main" id="{9CE4D2BD-D52D-4430-9BB0-D54964030070}"/>
                </a:ext>
              </a:extLst>
            </p:cNvPr>
            <p:cNvCxnSpPr>
              <a:cxnSpLocks/>
            </p:cNvCxnSpPr>
            <p:nvPr/>
          </p:nvCxnSpPr>
          <p:spPr>
            <a:xfrm flipV="1">
              <a:off x="4270957" y="3746941"/>
              <a:ext cx="1196465" cy="702963"/>
            </a:xfrm>
            <a:prstGeom prst="straightConnector1">
              <a:avLst/>
            </a:prstGeom>
            <a:ln w="22225">
              <a:solidFill>
                <a:srgbClr val="EB2722"/>
              </a:solidFill>
              <a:headEnd type="none" w="med" len="med"/>
              <a:tailEnd type="triangle" w="lg" len="lg"/>
            </a:ln>
          </p:spPr>
          <p:style>
            <a:lnRef idx="1">
              <a:schemeClr val="accent2"/>
            </a:lnRef>
            <a:fillRef idx="0">
              <a:schemeClr val="accent2"/>
            </a:fillRef>
            <a:effectRef idx="0">
              <a:schemeClr val="accent2"/>
            </a:effectRef>
            <a:fontRef idx="minor">
              <a:schemeClr val="tx1"/>
            </a:fontRef>
          </p:style>
        </p:cxnSp>
        <p:sp>
          <p:nvSpPr>
            <p:cNvPr id="19" name="テキスト ボックス 18">
              <a:extLst>
                <a:ext uri="{FF2B5EF4-FFF2-40B4-BE49-F238E27FC236}">
                  <a16:creationId xmlns:a16="http://schemas.microsoft.com/office/drawing/2014/main" id="{422347C1-B772-43A1-8205-4B7027710688}"/>
                </a:ext>
              </a:extLst>
            </p:cNvPr>
            <p:cNvSpPr txBox="1"/>
            <p:nvPr/>
          </p:nvSpPr>
          <p:spPr>
            <a:xfrm>
              <a:off x="5231437" y="4026404"/>
              <a:ext cx="478016" cy="369332"/>
            </a:xfrm>
            <a:prstGeom prst="rect">
              <a:avLst/>
            </a:prstGeom>
            <a:noFill/>
            <a:ln>
              <a:noFill/>
            </a:ln>
          </p:spPr>
          <p:txBody>
            <a:bodyPr wrap="none" rtlCol="0">
              <a:spAutoFit/>
            </a:bodyPr>
            <a:lstStyle/>
            <a:p>
              <a:r>
                <a:rPr kumimoji="1" lang="en-US" altLang="ja-JP" b="1" dirty="0">
                  <a:solidFill>
                    <a:srgbClr val="FF0000"/>
                  </a:solidFill>
                </a:rPr>
                <a:t>P3</a:t>
              </a:r>
              <a:endParaRPr kumimoji="1" lang="ja-JP" altLang="en-US" b="1" dirty="0">
                <a:solidFill>
                  <a:srgbClr val="FF0000"/>
                </a:solidFill>
              </a:endParaRPr>
            </a:p>
          </p:txBody>
        </p:sp>
        <p:sp>
          <p:nvSpPr>
            <p:cNvPr id="20" name="テキスト ボックス 19">
              <a:extLst>
                <a:ext uri="{FF2B5EF4-FFF2-40B4-BE49-F238E27FC236}">
                  <a16:creationId xmlns:a16="http://schemas.microsoft.com/office/drawing/2014/main" id="{A0C3C459-F5DB-4FCA-BDBB-8E24ABF0F617}"/>
                </a:ext>
              </a:extLst>
            </p:cNvPr>
            <p:cNvSpPr txBox="1"/>
            <p:nvPr/>
          </p:nvSpPr>
          <p:spPr>
            <a:xfrm>
              <a:off x="6297847" y="3467289"/>
              <a:ext cx="880369" cy="369332"/>
            </a:xfrm>
            <a:prstGeom prst="rect">
              <a:avLst/>
            </a:prstGeom>
            <a:noFill/>
            <a:ln>
              <a:noFill/>
            </a:ln>
          </p:spPr>
          <p:txBody>
            <a:bodyPr wrap="none" rtlCol="0">
              <a:spAutoFit/>
            </a:bodyPr>
            <a:lstStyle/>
            <a:p>
              <a:r>
                <a:rPr kumimoji="1" lang="en-US" altLang="ja-JP" b="1" dirty="0">
                  <a:solidFill>
                    <a:srgbClr val="FF0000"/>
                  </a:solidFill>
                </a:rPr>
                <a:t>P3+</a:t>
              </a:r>
              <a:r>
                <a:rPr lang="en-US" altLang="ja-JP" b="1" dirty="0">
                  <a:solidFill>
                    <a:srgbClr val="FF0000"/>
                  </a:solidFill>
                </a:rPr>
                <a:t>Δ</a:t>
              </a:r>
              <a:endParaRPr kumimoji="1" lang="en-US" altLang="ja-JP" b="1" dirty="0">
                <a:solidFill>
                  <a:srgbClr val="FF0000"/>
                </a:solidFill>
              </a:endParaRPr>
            </a:p>
          </p:txBody>
        </p:sp>
      </p:grpSp>
      <p:pic>
        <p:nvPicPr>
          <p:cNvPr id="22" name="図 21" descr="画面の領域"/>
          <p:cNvPicPr/>
          <p:nvPr/>
        </p:nvPicPr>
        <p:blipFill>
          <a:blip r:embed="rId7">
            <a:extLst>
              <a:ext uri="{28A0092B-C50C-407E-A947-70E740481C1C}">
                <a14:useLocalDpi xmlns:a14="http://schemas.microsoft.com/office/drawing/2010/main"/>
              </a:ext>
            </a:extLst>
          </a:blip>
          <a:stretch>
            <a:fillRect/>
          </a:stretch>
        </p:blipFill>
        <p:spPr>
          <a:xfrm>
            <a:off x="7610778" y="4251780"/>
            <a:ext cx="582284" cy="648975"/>
          </a:xfrm>
          <a:prstGeom prst="rect">
            <a:avLst/>
          </a:prstGeom>
        </p:spPr>
      </p:pic>
      <p:pic>
        <p:nvPicPr>
          <p:cNvPr id="3" name="図 2" descr="画面の領域"/>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299444" y="5767264"/>
            <a:ext cx="530064" cy="516115"/>
          </a:xfrm>
          <a:prstGeom prst="rect">
            <a:avLst/>
          </a:prstGeom>
        </p:spPr>
      </p:pic>
      <p:pic>
        <p:nvPicPr>
          <p:cNvPr id="23" name="図 22" descr="画面の領域"/>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830248" y="4107276"/>
            <a:ext cx="654186" cy="636970"/>
          </a:xfrm>
          <a:prstGeom prst="rect">
            <a:avLst/>
          </a:prstGeom>
        </p:spPr>
      </p:pic>
      <p:pic>
        <p:nvPicPr>
          <p:cNvPr id="24" name="図 23">
            <a:extLst>
              <a:ext uri="{FF2B5EF4-FFF2-40B4-BE49-F238E27FC236}">
                <a16:creationId xmlns:a16="http://schemas.microsoft.com/office/drawing/2014/main" id="{D04BC488-7561-4FB3-9B58-5192347293CC}"/>
              </a:ext>
            </a:extLst>
          </p:cNvPr>
          <p:cNvPicPr>
            <a:picLocks noChangeAspect="1"/>
          </p:cNvPicPr>
          <p:nvPr/>
        </p:nvPicPr>
        <p:blipFill>
          <a:blip r:embed="rId9" cstate="email">
            <a:clrChange>
              <a:clrFrom>
                <a:srgbClr val="FFFFFF"/>
              </a:clrFrom>
              <a:clrTo>
                <a:srgbClr val="FFFFFF">
                  <a:alpha val="0"/>
                </a:srgbClr>
              </a:clrTo>
            </a:clrChange>
            <a:extLst>
              <a:ext uri="{BEBA8EAE-BF5A-486C-A8C5-ECC9F3942E4B}">
                <a14:imgProps xmlns:a14="http://schemas.microsoft.com/office/drawing/2010/main">
                  <a14:imgLayer r:embed="rId10">
                    <a14:imgEffect>
                      <a14:backgroundRemoval t="10000" b="90000" l="10000" r="90000">
                        <a14:foregroundMark x1="27237" y1="42347" x2="27237" y2="42347"/>
                        <a14:foregroundMark x1="27237" y1="33673" x2="27237" y2="33673"/>
                        <a14:foregroundMark x1="27626" y1="29082" x2="27626" y2="29082"/>
                        <a14:foregroundMark x1="31518" y1="31122" x2="35019" y2="34694"/>
                        <a14:foregroundMark x1="38911" y1="37755" x2="38911" y2="37755"/>
                        <a14:foregroundMark x1="26848" y1="55102" x2="26848" y2="55102"/>
                        <a14:foregroundMark x1="26459" y1="48980" x2="26459" y2="48980"/>
                        <a14:foregroundMark x1="30739" y1="48980" x2="30739" y2="48980"/>
                        <a14:foregroundMark x1="27626" y1="61224" x2="27626" y2="61224"/>
                        <a14:foregroundMark x1="43969" y1="88776" x2="43969" y2="88776"/>
                      </a14:backgroundRemoval>
                    </a14:imgEffect>
                  </a14:imgLayer>
                </a14:imgProps>
              </a:ext>
              <a:ext uri="{28A0092B-C50C-407E-A947-70E740481C1C}">
                <a14:useLocalDpi xmlns:a14="http://schemas.microsoft.com/office/drawing/2010/main"/>
              </a:ext>
            </a:extLst>
          </a:blip>
          <a:stretch>
            <a:fillRect/>
          </a:stretch>
        </p:blipFill>
        <p:spPr>
          <a:xfrm rot="-180000" flipH="1">
            <a:off x="426517" y="5630515"/>
            <a:ext cx="1137001" cy="937910"/>
          </a:xfrm>
          <a:prstGeom prst="rect">
            <a:avLst/>
          </a:prstGeom>
        </p:spPr>
      </p:pic>
      <p:cxnSp>
        <p:nvCxnSpPr>
          <p:cNvPr id="28" name="直線コネクタ 27"/>
          <p:cNvCxnSpPr/>
          <p:nvPr/>
        </p:nvCxnSpPr>
        <p:spPr>
          <a:xfrm>
            <a:off x="7214778" y="5098309"/>
            <a:ext cx="396000" cy="0"/>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5A4212EC-FD99-454E-8406-1A8C7D200332}"/>
              </a:ext>
            </a:extLst>
          </p:cNvPr>
          <p:cNvSpPr/>
          <p:nvPr/>
        </p:nvSpPr>
        <p:spPr>
          <a:xfrm>
            <a:off x="2823520" y="126185"/>
            <a:ext cx="2813271" cy="523220"/>
          </a:xfrm>
          <a:prstGeom prst="rect">
            <a:avLst/>
          </a:prstGeom>
        </p:spPr>
        <p:txBody>
          <a:bodyPr wrap="none">
            <a:spAutoFit/>
          </a:bodyPr>
          <a:lstStyle/>
          <a:p>
            <a:r>
              <a:rPr lang="en-US" altLang="ja-JP" sz="2800" dirty="0"/>
              <a:t>4. Game overview</a:t>
            </a:r>
            <a:endParaRPr lang="ja-JP" altLang="en-US" sz="2800" dirty="0"/>
          </a:p>
        </p:txBody>
      </p:sp>
      <p:sp>
        <p:nvSpPr>
          <p:cNvPr id="7" name="テキスト ボックス 6">
            <a:extLst>
              <a:ext uri="{FF2B5EF4-FFF2-40B4-BE49-F238E27FC236}">
                <a16:creationId xmlns:a16="http://schemas.microsoft.com/office/drawing/2014/main" id="{CA6D489A-33B4-41E1-8284-7E7C3F9B6A9A}"/>
              </a:ext>
            </a:extLst>
          </p:cNvPr>
          <p:cNvSpPr txBox="1"/>
          <p:nvPr/>
        </p:nvSpPr>
        <p:spPr>
          <a:xfrm>
            <a:off x="179429" y="671345"/>
            <a:ext cx="2815707" cy="523220"/>
          </a:xfrm>
          <a:prstGeom prst="rect">
            <a:avLst/>
          </a:prstGeom>
          <a:solidFill>
            <a:srgbClr val="FFFF00"/>
          </a:solidFill>
        </p:spPr>
        <p:txBody>
          <a:bodyPr wrap="none" rtlCol="0">
            <a:spAutoFit/>
          </a:bodyPr>
          <a:lstStyle/>
          <a:p>
            <a:r>
              <a:rPr kumimoji="1" lang="en-US" altLang="ja-JP" sz="2800" dirty="0"/>
              <a:t>1</a:t>
            </a:r>
            <a:r>
              <a:rPr kumimoji="1" lang="en-US" altLang="ja-JP" sz="2800" baseline="30000" dirty="0"/>
              <a:t>st</a:t>
            </a:r>
            <a:r>
              <a:rPr kumimoji="1" lang="en-US" altLang="ja-JP" sz="2800" dirty="0"/>
              <a:t> Game Scenario</a:t>
            </a:r>
            <a:endParaRPr kumimoji="1" lang="ja-JP" altLang="en-US" sz="2800" dirty="0"/>
          </a:p>
        </p:txBody>
      </p:sp>
    </p:spTree>
    <p:extLst>
      <p:ext uri="{BB962C8B-B14F-4D97-AF65-F5344CB8AC3E}">
        <p14:creationId xmlns:p14="http://schemas.microsoft.com/office/powerpoint/2010/main" val="422633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fill="hold" nodeType="clickEffect">
                                  <p:stCondLst>
                                    <p:cond delay="0"/>
                                  </p:stCondLst>
                                  <p:childTnLst>
                                    <p:animMotion origin="layout" path="M -4.16667E-6 -1.85185E-6 L 0.15035 -0.15995 " pathEditMode="relative" rAng="0" ptsTypes="AA">
                                      <p:cBhvr>
                                        <p:cTn id="6" dur="2000" fill="hold"/>
                                        <p:tgtEl>
                                          <p:spTgt spid="24"/>
                                        </p:tgtEl>
                                        <p:attrNameLst>
                                          <p:attrName>ppt_x</p:attrName>
                                          <p:attrName>ppt_y</p:attrName>
                                        </p:attrNameLst>
                                      </p:cBhvr>
                                      <p:rCtr x="7517" y="-8009"/>
                                    </p:animMotion>
                                  </p:childTnLst>
                                </p:cTn>
                              </p:par>
                            </p:childTnLst>
                          </p:cTn>
                        </p:par>
                        <p:par>
                          <p:cTn id="7" fill="hold">
                            <p:stCondLst>
                              <p:cond delay="2000"/>
                            </p:stCondLst>
                            <p:childTnLst>
                              <p:par>
                                <p:cTn id="8" presetID="49" presetClass="path" presetSubtype="0" fill="hold" nodeType="afterEffect">
                                  <p:stCondLst>
                                    <p:cond delay="100"/>
                                  </p:stCondLst>
                                  <p:childTnLst>
                                    <p:animMotion origin="layout" path="M 0.15035 -0.15995 L 0.30955 -0.0956 " pathEditMode="relative" rAng="0" ptsTypes="AA">
                                      <p:cBhvr>
                                        <p:cTn id="9" dur="2000" fill="hold"/>
                                        <p:tgtEl>
                                          <p:spTgt spid="24"/>
                                        </p:tgtEl>
                                        <p:attrNameLst>
                                          <p:attrName>ppt_x</p:attrName>
                                          <p:attrName>ppt_y</p:attrName>
                                        </p:attrNameLst>
                                      </p:cBhvr>
                                      <p:rCtr x="7951" y="3218"/>
                                    </p:animMotion>
                                  </p:childTnLst>
                                </p:cTn>
                              </p:par>
                            </p:childTnLst>
                          </p:cTn>
                        </p:par>
                        <p:par>
                          <p:cTn id="10" fill="hold">
                            <p:stCondLst>
                              <p:cond delay="4100"/>
                            </p:stCondLst>
                            <p:childTnLst>
                              <p:par>
                                <p:cTn id="11" presetID="56" presetClass="path" presetSubtype="0" fill="hold" nodeType="afterEffect">
                                  <p:stCondLst>
                                    <p:cond delay="100"/>
                                  </p:stCondLst>
                                  <p:childTnLst>
                                    <p:animMotion origin="layout" path="M 0.30955 -0.0956 L 0.48993 -0.19213 " pathEditMode="relative" rAng="0" ptsTypes="AA">
                                      <p:cBhvr>
                                        <p:cTn id="12" dur="2000" fill="hold"/>
                                        <p:tgtEl>
                                          <p:spTgt spid="24"/>
                                        </p:tgtEl>
                                        <p:attrNameLst>
                                          <p:attrName>ppt_x</p:attrName>
                                          <p:attrName>ppt_y</p:attrName>
                                        </p:attrNameLst>
                                      </p:cBhvr>
                                      <p:rCtr x="9010" y="-4838"/>
                                    </p:animMotion>
                                  </p:childTnLst>
                                </p:cTn>
                              </p:par>
                            </p:childTnLst>
                          </p:cTn>
                        </p:par>
                        <p:par>
                          <p:cTn id="13" fill="hold">
                            <p:stCondLst>
                              <p:cond delay="6200"/>
                            </p:stCondLst>
                            <p:childTnLst>
                              <p:par>
                                <p:cTn id="14" presetID="63" presetClass="path" presetSubtype="0" fill="hold" nodeType="afterEffect">
                                  <p:stCondLst>
                                    <p:cond delay="100"/>
                                  </p:stCondLst>
                                  <p:childTnLst>
                                    <p:animMotion origin="layout" path="M 0.48993 -0.19213 L 0.64879 -0.12477 " pathEditMode="relative" rAng="0" ptsTypes="AA">
                                      <p:cBhvr>
                                        <p:cTn id="15" dur="2000" fill="hold"/>
                                        <p:tgtEl>
                                          <p:spTgt spid="24"/>
                                        </p:tgtEl>
                                        <p:attrNameLst>
                                          <p:attrName>ppt_x</p:attrName>
                                          <p:attrName>ppt_y</p:attrName>
                                        </p:attrNameLst>
                                      </p:cBhvr>
                                      <p:rCtr x="7934" y="3356"/>
                                    </p:animMotion>
                                  </p:childTnLst>
                                </p:cTn>
                              </p:par>
                            </p:childTnLst>
                          </p:cTn>
                        </p:par>
                        <p:par>
                          <p:cTn id="16" fill="hold">
                            <p:stCondLst>
                              <p:cond delay="83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13</a:t>
            </a:fld>
            <a:endParaRPr kumimoji="1" lang="ja-JP" altLang="en-US" dirty="0"/>
          </a:p>
        </p:txBody>
      </p:sp>
      <p:sp>
        <p:nvSpPr>
          <p:cNvPr id="5" name="テキスト ボックス 4">
            <a:extLst>
              <a:ext uri="{FF2B5EF4-FFF2-40B4-BE49-F238E27FC236}">
                <a16:creationId xmlns:a16="http://schemas.microsoft.com/office/drawing/2014/main" id="{B6605241-C483-4672-A8BF-85BF4398C3D0}"/>
              </a:ext>
            </a:extLst>
          </p:cNvPr>
          <p:cNvSpPr txBox="1"/>
          <p:nvPr/>
        </p:nvSpPr>
        <p:spPr>
          <a:xfrm>
            <a:off x="539205" y="1183555"/>
            <a:ext cx="8439629" cy="2554545"/>
          </a:xfrm>
          <a:prstGeom prst="rect">
            <a:avLst/>
          </a:prstGeom>
          <a:noFill/>
        </p:spPr>
        <p:txBody>
          <a:bodyPr wrap="square" rtlCol="0">
            <a:spAutoFit/>
          </a:bodyPr>
          <a:lstStyle/>
          <a:p>
            <a:r>
              <a:rPr lang="en-US" altLang="ja-JP" sz="2000" dirty="0"/>
              <a:t>Create program to control NASA’s Astrobee. </a:t>
            </a:r>
          </a:p>
          <a:p>
            <a:pPr marL="342900" indent="-342900">
              <a:buFont typeface="Arial" panose="020B0604020202020204" pitchFamily="34" charset="0"/>
              <a:buChar char="•"/>
            </a:pPr>
            <a:r>
              <a:rPr lang="en-US" altLang="ja-JP" sz="2000" dirty="0"/>
              <a:t>Undock Astrobee from dock station, then move it to the point where the Target is in sight. </a:t>
            </a:r>
          </a:p>
          <a:p>
            <a:pPr marL="342900" indent="-342900">
              <a:buFont typeface="Arial" panose="020B0604020202020204" pitchFamily="34" charset="0"/>
              <a:buChar char="•"/>
            </a:pPr>
            <a:r>
              <a:rPr lang="en-US" altLang="ja-JP" sz="2000" dirty="0"/>
              <a:t>Use an image processing algorithm to illuminate the center of the target with a laser pointer of Astrobee. </a:t>
            </a:r>
          </a:p>
          <a:p>
            <a:pPr marL="342900" indent="-342900">
              <a:buFont typeface="Arial" panose="020B0604020202020204" pitchFamily="34" charset="0"/>
              <a:buChar char="•"/>
            </a:pPr>
            <a:r>
              <a:rPr lang="en-US" altLang="ja-JP" sz="2000" dirty="0"/>
              <a:t>Move Astrobee in front of the crewmember and report mission completion.</a:t>
            </a:r>
          </a:p>
          <a:p>
            <a:r>
              <a:rPr lang="en-US" altLang="ja-JP" sz="2000" dirty="0"/>
              <a:t>The score is calculated by the combination of the </a:t>
            </a:r>
            <a:r>
              <a:rPr lang="en-US" altLang="ja-JP" sz="2000" u="sng" dirty="0">
                <a:solidFill>
                  <a:srgbClr val="FF0000"/>
                </a:solidFill>
              </a:rPr>
              <a:t>accuracy</a:t>
            </a:r>
            <a:r>
              <a:rPr lang="en-US" altLang="ja-JP" sz="2000" dirty="0"/>
              <a:t> of laser pointing of Astrobee on the target and the </a:t>
            </a:r>
            <a:r>
              <a:rPr lang="en-US" altLang="ja-JP" sz="2000" u="sng" dirty="0">
                <a:solidFill>
                  <a:srgbClr val="FF0000"/>
                </a:solidFill>
              </a:rPr>
              <a:t>elapsed time</a:t>
            </a:r>
            <a:r>
              <a:rPr lang="en-US" altLang="ja-JP" sz="2000" dirty="0"/>
              <a:t>, and so on.</a:t>
            </a:r>
          </a:p>
        </p:txBody>
      </p:sp>
      <p:sp>
        <p:nvSpPr>
          <p:cNvPr id="26" name="正方形/長方形 25">
            <a:extLst>
              <a:ext uri="{FF2B5EF4-FFF2-40B4-BE49-F238E27FC236}">
                <a16:creationId xmlns:a16="http://schemas.microsoft.com/office/drawing/2014/main" id="{5A4212EC-FD99-454E-8406-1A8C7D200332}"/>
              </a:ext>
            </a:extLst>
          </p:cNvPr>
          <p:cNvSpPr/>
          <p:nvPr/>
        </p:nvSpPr>
        <p:spPr>
          <a:xfrm>
            <a:off x="2823520" y="126185"/>
            <a:ext cx="2813271" cy="523220"/>
          </a:xfrm>
          <a:prstGeom prst="rect">
            <a:avLst/>
          </a:prstGeom>
        </p:spPr>
        <p:txBody>
          <a:bodyPr wrap="none">
            <a:spAutoFit/>
          </a:bodyPr>
          <a:lstStyle/>
          <a:p>
            <a:r>
              <a:rPr lang="en-US" altLang="ja-JP" sz="2800" dirty="0"/>
              <a:t>4. Game overview</a:t>
            </a:r>
            <a:endParaRPr lang="ja-JP" altLang="en-US" sz="2800" dirty="0"/>
          </a:p>
        </p:txBody>
      </p:sp>
      <p:pic>
        <p:nvPicPr>
          <p:cNvPr id="25" name="図 24">
            <a:extLst>
              <a:ext uri="{FF2B5EF4-FFF2-40B4-BE49-F238E27FC236}">
                <a16:creationId xmlns:a16="http://schemas.microsoft.com/office/drawing/2014/main" id="{E572CE50-A088-44B4-8B5C-354BAA24870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330" t="25398" r="-872" b="30044"/>
          <a:stretch/>
        </p:blipFill>
        <p:spPr>
          <a:xfrm>
            <a:off x="642084" y="3759800"/>
            <a:ext cx="7176141" cy="3053709"/>
          </a:xfrm>
          <a:prstGeom prst="rect">
            <a:avLst/>
          </a:prstGeom>
          <a:solidFill>
            <a:srgbClr val="FFFFFF">
              <a:alpha val="80000"/>
            </a:srgbClr>
          </a:solidFill>
        </p:spPr>
      </p:pic>
      <p:sp>
        <p:nvSpPr>
          <p:cNvPr id="29" name="テキスト ボックス 42">
            <a:extLst>
              <a:ext uri="{FF2B5EF4-FFF2-40B4-BE49-F238E27FC236}">
                <a16:creationId xmlns:a16="http://schemas.microsoft.com/office/drawing/2014/main" id="{7B5704CF-6B10-4058-8A52-9A15706FD4EC}"/>
              </a:ext>
            </a:extLst>
          </p:cNvPr>
          <p:cNvSpPr txBox="1"/>
          <p:nvPr/>
        </p:nvSpPr>
        <p:spPr>
          <a:xfrm>
            <a:off x="6788366" y="5089299"/>
            <a:ext cx="783355" cy="260384"/>
          </a:xfrm>
          <a:prstGeom prst="rect">
            <a:avLst/>
          </a:prstGeom>
          <a:solidFill>
            <a:srgbClr val="FFFFFF">
              <a:alpha val="78039"/>
            </a:srgbClr>
          </a:solidFill>
        </p:spPr>
        <p:txBody>
          <a:bodyPr wrap="square" rtlCol="0">
            <a:noAutofit/>
          </a:bodyPr>
          <a:lstStyle/>
          <a:p>
            <a:pPr algn="ctr"/>
            <a:r>
              <a:rPr lang="en-US" sz="1050" b="1" kern="1200" dirty="0">
                <a:solidFill>
                  <a:srgbClr val="FF00FF"/>
                </a:solidFill>
                <a:effectLst/>
                <a:latin typeface="Arial" panose="020B0604020202020204" pitchFamily="34" charset="0"/>
                <a:ea typeface="游明朝" panose="02020400000000000000" pitchFamily="18" charset="-128"/>
                <a:cs typeface="Times New Roman" panose="02020603050405020304" pitchFamily="18" charset="0"/>
              </a:rPr>
              <a:t>AR Tag</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pic>
        <p:nvPicPr>
          <p:cNvPr id="30" name="図 29" descr="画面の領域">
            <a:extLst>
              <a:ext uri="{FF2B5EF4-FFF2-40B4-BE49-F238E27FC236}">
                <a16:creationId xmlns:a16="http://schemas.microsoft.com/office/drawing/2014/main" id="{BAA9DD9E-BA92-47B0-A9BD-0A0CD2CA19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60277" y="5077805"/>
            <a:ext cx="262174" cy="296484"/>
          </a:xfrm>
          <a:prstGeom prst="rect">
            <a:avLst/>
          </a:prstGeom>
        </p:spPr>
      </p:pic>
      <p:pic>
        <p:nvPicPr>
          <p:cNvPr id="31" name="図 30" descr="画面の領域">
            <a:extLst>
              <a:ext uri="{FF2B5EF4-FFF2-40B4-BE49-F238E27FC236}">
                <a16:creationId xmlns:a16="http://schemas.microsoft.com/office/drawing/2014/main" id="{D2AB7F35-0A09-44E8-8795-E7F4DAC6F6A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48037" y="5393385"/>
            <a:ext cx="533425" cy="436390"/>
          </a:xfrm>
          <a:prstGeom prst="rect">
            <a:avLst/>
          </a:prstGeom>
        </p:spPr>
      </p:pic>
      <p:sp>
        <p:nvSpPr>
          <p:cNvPr id="32" name="テキスト ボックス 27">
            <a:extLst>
              <a:ext uri="{FF2B5EF4-FFF2-40B4-BE49-F238E27FC236}">
                <a16:creationId xmlns:a16="http://schemas.microsoft.com/office/drawing/2014/main" id="{AEFF3680-E69A-4877-809F-D950F8F746BA}"/>
              </a:ext>
            </a:extLst>
          </p:cNvPr>
          <p:cNvSpPr txBox="1"/>
          <p:nvPr/>
        </p:nvSpPr>
        <p:spPr>
          <a:xfrm>
            <a:off x="6427462" y="5829775"/>
            <a:ext cx="616165" cy="286659"/>
          </a:xfrm>
          <a:prstGeom prst="rect">
            <a:avLst/>
          </a:prstGeom>
          <a:solidFill>
            <a:srgbClr val="FFFFFF">
              <a:alpha val="80000"/>
            </a:srgbClr>
          </a:solidFill>
        </p:spPr>
        <p:txBody>
          <a:bodyPr wrap="square" rtlCol="0">
            <a:noAutofit/>
          </a:bodyPr>
          <a:lstStyle/>
          <a:p>
            <a:pPr algn="ctr"/>
            <a:r>
              <a:rPr lang="en-US" sz="1050" b="1" u="sng" kern="1200" dirty="0">
                <a:solidFill>
                  <a:srgbClr val="00B050"/>
                </a:solidFill>
                <a:effectLst/>
                <a:latin typeface="Arial" panose="020B0604020202020204" pitchFamily="34" charset="0"/>
                <a:ea typeface="游ゴシック" panose="020B0400000000000000" pitchFamily="50" charset="-128"/>
                <a:cs typeface="Times New Roman" panose="02020603050405020304" pitchFamily="18" charset="0"/>
              </a:rPr>
              <a:t>Target</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pic>
        <p:nvPicPr>
          <p:cNvPr id="35" name="図 34">
            <a:extLst>
              <a:ext uri="{FF2B5EF4-FFF2-40B4-BE49-F238E27FC236}">
                <a16:creationId xmlns:a16="http://schemas.microsoft.com/office/drawing/2014/main" id="{37314A75-62CA-411B-B067-04223D4B2C4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79465" y="5109178"/>
            <a:ext cx="225843" cy="240505"/>
          </a:xfrm>
          <a:prstGeom prst="rect">
            <a:avLst/>
          </a:prstGeom>
          <a:noFill/>
          <a:ln w="12700">
            <a:solidFill>
              <a:srgbClr val="FF00FF"/>
            </a:solidFill>
          </a:ln>
        </p:spPr>
      </p:pic>
      <p:sp>
        <p:nvSpPr>
          <p:cNvPr id="36" name="テキスト ボックス 31">
            <a:extLst>
              <a:ext uri="{FF2B5EF4-FFF2-40B4-BE49-F238E27FC236}">
                <a16:creationId xmlns:a16="http://schemas.microsoft.com/office/drawing/2014/main" id="{E97D27FE-8C9D-4047-A35D-9A56A00B3119}"/>
              </a:ext>
            </a:extLst>
          </p:cNvPr>
          <p:cNvSpPr txBox="1"/>
          <p:nvPr/>
        </p:nvSpPr>
        <p:spPr>
          <a:xfrm>
            <a:off x="6172995" y="4853789"/>
            <a:ext cx="708650" cy="220672"/>
          </a:xfrm>
          <a:prstGeom prst="rect">
            <a:avLst/>
          </a:prstGeom>
          <a:solidFill>
            <a:srgbClr val="FFFFFF">
              <a:alpha val="67059"/>
            </a:srgbClr>
          </a:solidFill>
          <a:ln>
            <a:noFill/>
          </a:ln>
        </p:spPr>
        <p:txBody>
          <a:bodyPr wrap="square" rtlCol="0">
            <a:noAutofit/>
          </a:bodyPr>
          <a:lstStyle/>
          <a:p>
            <a:pPr algn="ctr"/>
            <a:r>
              <a:rPr lang="en-US" sz="1050" b="1" kern="1200" dirty="0">
                <a:solidFill>
                  <a:srgbClr val="FF00FF"/>
                </a:solidFill>
                <a:effectLst/>
                <a:latin typeface="Arial" panose="020B0604020202020204" pitchFamily="34" charset="0"/>
                <a:ea typeface="游明朝" panose="02020400000000000000" pitchFamily="18" charset="-128"/>
                <a:cs typeface="Times New Roman" panose="02020603050405020304" pitchFamily="18" charset="0"/>
              </a:rPr>
              <a:t>Point </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37" name="正方形/長方形 36">
            <a:extLst>
              <a:ext uri="{FF2B5EF4-FFF2-40B4-BE49-F238E27FC236}">
                <a16:creationId xmlns:a16="http://schemas.microsoft.com/office/drawing/2014/main" id="{84C3A249-7341-4CD9-9B65-2E09755C808F}"/>
              </a:ext>
            </a:extLst>
          </p:cNvPr>
          <p:cNvSpPr/>
          <p:nvPr/>
        </p:nvSpPr>
        <p:spPr>
          <a:xfrm>
            <a:off x="5297414" y="4163611"/>
            <a:ext cx="1091612" cy="414860"/>
          </a:xfrm>
          <a:prstGeom prst="rect">
            <a:avLst/>
          </a:prstGeom>
          <a:solidFill>
            <a:schemeClr val="bg1"/>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5BD0FCCA-CCD5-401A-8DE1-7B3C39F5BC52}"/>
              </a:ext>
            </a:extLst>
          </p:cNvPr>
          <p:cNvSpPr/>
          <p:nvPr/>
        </p:nvSpPr>
        <p:spPr>
          <a:xfrm>
            <a:off x="1004795" y="4275016"/>
            <a:ext cx="1611176" cy="266857"/>
          </a:xfrm>
          <a:prstGeom prst="rect">
            <a:avLst/>
          </a:prstGeom>
          <a:noFill/>
        </p:spPr>
        <p:txBody>
          <a:bodyPr wrap="square">
            <a:noAutofit/>
          </a:bodyPr>
          <a:lstStyle/>
          <a:p>
            <a:pPr algn="just"/>
            <a:r>
              <a:rPr lang="en-US" sz="1050" b="1" kern="1200" dirty="0">
                <a:solidFill>
                  <a:srgbClr val="000000"/>
                </a:solidFill>
                <a:effectLst/>
                <a:latin typeface="游ゴシック Light" panose="020B0300000000000000" pitchFamily="50" charset="-128"/>
                <a:ea typeface="游明朝" panose="02020400000000000000" pitchFamily="18" charset="-128"/>
                <a:cs typeface="游ゴシック Light" panose="020B0300000000000000" pitchFamily="50" charset="-128"/>
              </a:rPr>
              <a:t>Crewmembe</a:t>
            </a:r>
            <a:r>
              <a:rPr lang="en-US" altLang="ja-JP" sz="1050" b="1" kern="1200" dirty="0">
                <a:solidFill>
                  <a:srgbClr val="000000"/>
                </a:solidFill>
                <a:effectLst/>
                <a:latin typeface="游ゴシック Light" panose="020B0300000000000000" pitchFamily="50" charset="-128"/>
                <a:ea typeface="游明朝" panose="02020400000000000000" pitchFamily="18" charset="-128"/>
                <a:cs typeface="游ゴシック Light" panose="020B0300000000000000" pitchFamily="50" charset="-128"/>
              </a:rPr>
              <a:t>r</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0" name="フリーフォーム: 図形 39">
            <a:extLst>
              <a:ext uri="{FF2B5EF4-FFF2-40B4-BE49-F238E27FC236}">
                <a16:creationId xmlns:a16="http://schemas.microsoft.com/office/drawing/2014/main" id="{A367DF19-2BFE-41E5-B253-044B094B8892}"/>
              </a:ext>
            </a:extLst>
          </p:cNvPr>
          <p:cNvSpPr/>
          <p:nvPr/>
        </p:nvSpPr>
        <p:spPr>
          <a:xfrm>
            <a:off x="3415764" y="5754877"/>
            <a:ext cx="3086100" cy="635764"/>
          </a:xfrm>
          <a:custGeom>
            <a:avLst/>
            <a:gdLst>
              <a:gd name="connsiteX0" fmla="*/ 3086100 w 3086100"/>
              <a:gd name="connsiteY0" fmla="*/ 0 h 617271"/>
              <a:gd name="connsiteX1" fmla="*/ 1691640 w 3086100"/>
              <a:gd name="connsiteY1" fmla="*/ 617220 h 617271"/>
              <a:gd name="connsiteX2" fmla="*/ 0 w 3086100"/>
              <a:gd name="connsiteY2" fmla="*/ 38100 h 617271"/>
              <a:gd name="connsiteX3" fmla="*/ 0 w 3086100"/>
              <a:gd name="connsiteY3" fmla="*/ 38100 h 617271"/>
              <a:gd name="connsiteX0" fmla="*/ 3086100 w 3086100"/>
              <a:gd name="connsiteY0" fmla="*/ 0 h 632509"/>
              <a:gd name="connsiteX1" fmla="*/ 1569720 w 3086100"/>
              <a:gd name="connsiteY1" fmla="*/ 632460 h 632509"/>
              <a:gd name="connsiteX2" fmla="*/ 0 w 3086100"/>
              <a:gd name="connsiteY2" fmla="*/ 38100 h 632509"/>
              <a:gd name="connsiteX3" fmla="*/ 0 w 3086100"/>
              <a:gd name="connsiteY3" fmla="*/ 38100 h 632509"/>
              <a:gd name="connsiteX0" fmla="*/ 3086100 w 3086100"/>
              <a:gd name="connsiteY0" fmla="*/ 0 h 634426"/>
              <a:gd name="connsiteX1" fmla="*/ 1569720 w 3086100"/>
              <a:gd name="connsiteY1" fmla="*/ 632460 h 634426"/>
              <a:gd name="connsiteX2" fmla="*/ 0 w 3086100"/>
              <a:gd name="connsiteY2" fmla="*/ 38100 h 634426"/>
              <a:gd name="connsiteX3" fmla="*/ 0 w 3086100"/>
              <a:gd name="connsiteY3" fmla="*/ 38100 h 634426"/>
              <a:gd name="connsiteX0" fmla="*/ 3086100 w 3086100"/>
              <a:gd name="connsiteY0" fmla="*/ 0 h 633638"/>
              <a:gd name="connsiteX1" fmla="*/ 1569720 w 3086100"/>
              <a:gd name="connsiteY1" fmla="*/ 632460 h 633638"/>
              <a:gd name="connsiteX2" fmla="*/ 0 w 3086100"/>
              <a:gd name="connsiteY2" fmla="*/ 38100 h 633638"/>
              <a:gd name="connsiteX3" fmla="*/ 0 w 3086100"/>
              <a:gd name="connsiteY3" fmla="*/ 38100 h 633638"/>
              <a:gd name="connsiteX0" fmla="*/ 3086100 w 3086100"/>
              <a:gd name="connsiteY0" fmla="*/ 0 h 633638"/>
              <a:gd name="connsiteX1" fmla="*/ 1569720 w 3086100"/>
              <a:gd name="connsiteY1" fmla="*/ 632460 h 633638"/>
              <a:gd name="connsiteX2" fmla="*/ 0 w 3086100"/>
              <a:gd name="connsiteY2" fmla="*/ 38100 h 633638"/>
              <a:gd name="connsiteX3" fmla="*/ 0 w 3086100"/>
              <a:gd name="connsiteY3" fmla="*/ 38100 h 633638"/>
              <a:gd name="connsiteX0" fmla="*/ 3086100 w 3086100"/>
              <a:gd name="connsiteY0" fmla="*/ 0 h 633455"/>
              <a:gd name="connsiteX1" fmla="*/ 1569720 w 3086100"/>
              <a:gd name="connsiteY1" fmla="*/ 632460 h 633455"/>
              <a:gd name="connsiteX2" fmla="*/ 0 w 3086100"/>
              <a:gd name="connsiteY2" fmla="*/ 38100 h 633455"/>
              <a:gd name="connsiteX3" fmla="*/ 0 w 3086100"/>
              <a:gd name="connsiteY3" fmla="*/ 38100 h 633455"/>
              <a:gd name="connsiteX0" fmla="*/ 3086100 w 3086100"/>
              <a:gd name="connsiteY0" fmla="*/ 0 h 633455"/>
              <a:gd name="connsiteX1" fmla="*/ 1569720 w 3086100"/>
              <a:gd name="connsiteY1" fmla="*/ 632460 h 633455"/>
              <a:gd name="connsiteX2" fmla="*/ 0 w 3086100"/>
              <a:gd name="connsiteY2" fmla="*/ 38100 h 633455"/>
              <a:gd name="connsiteX3" fmla="*/ 0 w 3086100"/>
              <a:gd name="connsiteY3" fmla="*/ 38100 h 633455"/>
              <a:gd name="connsiteX0" fmla="*/ 3086100 w 3086100"/>
              <a:gd name="connsiteY0" fmla="*/ 0 h 636310"/>
              <a:gd name="connsiteX1" fmla="*/ 1569720 w 3086100"/>
              <a:gd name="connsiteY1" fmla="*/ 632460 h 636310"/>
              <a:gd name="connsiteX2" fmla="*/ 0 w 3086100"/>
              <a:gd name="connsiteY2" fmla="*/ 38100 h 636310"/>
              <a:gd name="connsiteX3" fmla="*/ 0 w 3086100"/>
              <a:gd name="connsiteY3" fmla="*/ 38100 h 636310"/>
              <a:gd name="connsiteX0" fmla="*/ 3086100 w 3086100"/>
              <a:gd name="connsiteY0" fmla="*/ 0 h 750066"/>
              <a:gd name="connsiteX1" fmla="*/ 1623060 w 3086100"/>
              <a:gd name="connsiteY1" fmla="*/ 746760 h 750066"/>
              <a:gd name="connsiteX2" fmla="*/ 0 w 3086100"/>
              <a:gd name="connsiteY2" fmla="*/ 38100 h 750066"/>
              <a:gd name="connsiteX3" fmla="*/ 0 w 3086100"/>
              <a:gd name="connsiteY3" fmla="*/ 38100 h 750066"/>
              <a:gd name="connsiteX0" fmla="*/ 3086100 w 3086100"/>
              <a:gd name="connsiteY0" fmla="*/ 0 h 704544"/>
              <a:gd name="connsiteX1" fmla="*/ 1676400 w 3086100"/>
              <a:gd name="connsiteY1" fmla="*/ 701040 h 704544"/>
              <a:gd name="connsiteX2" fmla="*/ 0 w 3086100"/>
              <a:gd name="connsiteY2" fmla="*/ 38100 h 704544"/>
              <a:gd name="connsiteX3" fmla="*/ 0 w 3086100"/>
              <a:gd name="connsiteY3" fmla="*/ 38100 h 704544"/>
              <a:gd name="connsiteX0" fmla="*/ 3086100 w 3086100"/>
              <a:gd name="connsiteY0" fmla="*/ 0 h 712289"/>
              <a:gd name="connsiteX1" fmla="*/ 1676400 w 3086100"/>
              <a:gd name="connsiteY1" fmla="*/ 701040 h 712289"/>
              <a:gd name="connsiteX2" fmla="*/ 0 w 3086100"/>
              <a:gd name="connsiteY2" fmla="*/ 38100 h 712289"/>
              <a:gd name="connsiteX3" fmla="*/ 0 w 3086100"/>
              <a:gd name="connsiteY3" fmla="*/ 38100 h 712289"/>
              <a:gd name="connsiteX0" fmla="*/ 3086100 w 3086100"/>
              <a:gd name="connsiteY0" fmla="*/ 0 h 637194"/>
              <a:gd name="connsiteX1" fmla="*/ 1691640 w 3086100"/>
              <a:gd name="connsiteY1" fmla="*/ 624840 h 637194"/>
              <a:gd name="connsiteX2" fmla="*/ 0 w 3086100"/>
              <a:gd name="connsiteY2" fmla="*/ 38100 h 637194"/>
              <a:gd name="connsiteX3" fmla="*/ 0 w 3086100"/>
              <a:gd name="connsiteY3" fmla="*/ 38100 h 637194"/>
              <a:gd name="connsiteX0" fmla="*/ 3086100 w 3086100"/>
              <a:gd name="connsiteY0" fmla="*/ 0 h 635764"/>
              <a:gd name="connsiteX1" fmla="*/ 1691640 w 3086100"/>
              <a:gd name="connsiteY1" fmla="*/ 624840 h 635764"/>
              <a:gd name="connsiteX2" fmla="*/ 0 w 3086100"/>
              <a:gd name="connsiteY2" fmla="*/ 38100 h 635764"/>
              <a:gd name="connsiteX3" fmla="*/ 0 w 3086100"/>
              <a:gd name="connsiteY3" fmla="*/ 38100 h 635764"/>
            </a:gdLst>
            <a:ahLst/>
            <a:cxnLst>
              <a:cxn ang="0">
                <a:pos x="connsiteX0" y="connsiteY0"/>
              </a:cxn>
              <a:cxn ang="0">
                <a:pos x="connsiteX1" y="connsiteY1"/>
              </a:cxn>
              <a:cxn ang="0">
                <a:pos x="connsiteX2" y="connsiteY2"/>
              </a:cxn>
              <a:cxn ang="0">
                <a:pos x="connsiteX3" y="connsiteY3"/>
              </a:cxn>
            </a:cxnLst>
            <a:rect l="l" t="t" r="r" b="b"/>
            <a:pathLst>
              <a:path w="3086100" h="635764">
                <a:moveTo>
                  <a:pt x="3086100" y="0"/>
                </a:moveTo>
                <a:cubicBezTo>
                  <a:pt x="3080385" y="31115"/>
                  <a:pt x="2640330" y="519430"/>
                  <a:pt x="1691640" y="624840"/>
                </a:cubicBezTo>
                <a:cubicBezTo>
                  <a:pt x="742950" y="730250"/>
                  <a:pt x="0" y="38100"/>
                  <a:pt x="0" y="38100"/>
                </a:cubicBezTo>
                <a:lnTo>
                  <a:pt x="0" y="38100"/>
                </a:lnTo>
              </a:path>
            </a:pathLst>
          </a:custGeom>
          <a:noFill/>
          <a:ln w="38100">
            <a:solidFill>
              <a:srgbClr val="FF33CC"/>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41" name="直線矢印コネクタ 40">
            <a:extLst>
              <a:ext uri="{FF2B5EF4-FFF2-40B4-BE49-F238E27FC236}">
                <a16:creationId xmlns:a16="http://schemas.microsoft.com/office/drawing/2014/main" id="{1B187ADF-A3FB-4775-822A-6810E1927971}"/>
              </a:ext>
            </a:extLst>
          </p:cNvPr>
          <p:cNvCxnSpPr>
            <a:cxnSpLocks/>
          </p:cNvCxnSpPr>
          <p:nvPr/>
        </p:nvCxnSpPr>
        <p:spPr>
          <a:xfrm>
            <a:off x="5781034" y="4772444"/>
            <a:ext cx="511176" cy="453532"/>
          </a:xfrm>
          <a:prstGeom prst="straightConnector1">
            <a:avLst/>
          </a:prstGeom>
          <a:ln w="38100">
            <a:solidFill>
              <a:srgbClr val="FF33CC"/>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53D65210-97B0-4311-B1DC-E9B8620CA50C}"/>
              </a:ext>
            </a:extLst>
          </p:cNvPr>
          <p:cNvCxnSpPr>
            <a:cxnSpLocks/>
          </p:cNvCxnSpPr>
          <p:nvPr/>
        </p:nvCxnSpPr>
        <p:spPr>
          <a:xfrm>
            <a:off x="6291815" y="5310447"/>
            <a:ext cx="152400" cy="320575"/>
          </a:xfrm>
          <a:prstGeom prst="straightConnector1">
            <a:avLst/>
          </a:prstGeom>
          <a:ln w="38100">
            <a:solidFill>
              <a:srgbClr val="FF33CC"/>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601AC8C2-86C2-4035-9702-49C4879D3959}"/>
              </a:ext>
            </a:extLst>
          </p:cNvPr>
          <p:cNvSpPr txBox="1"/>
          <p:nvPr/>
        </p:nvSpPr>
        <p:spPr>
          <a:xfrm>
            <a:off x="5649466" y="4874615"/>
            <a:ext cx="415498" cy="369332"/>
          </a:xfrm>
          <a:prstGeom prst="rect">
            <a:avLst/>
          </a:prstGeom>
          <a:noFill/>
        </p:spPr>
        <p:txBody>
          <a:bodyPr wrap="none" rtlCol="0">
            <a:spAutoFit/>
          </a:bodyPr>
          <a:lstStyle/>
          <a:p>
            <a:r>
              <a:rPr kumimoji="1" lang="ja-JP" altLang="en-US" dirty="0">
                <a:solidFill>
                  <a:srgbClr val="FF00FF"/>
                </a:solidFill>
              </a:rPr>
              <a:t>①</a:t>
            </a:r>
          </a:p>
        </p:txBody>
      </p:sp>
      <p:sp>
        <p:nvSpPr>
          <p:cNvPr id="44" name="テキスト ボックス 43">
            <a:extLst>
              <a:ext uri="{FF2B5EF4-FFF2-40B4-BE49-F238E27FC236}">
                <a16:creationId xmlns:a16="http://schemas.microsoft.com/office/drawing/2014/main" id="{0ED68A5F-9B89-4284-A164-B8FB90A9B923}"/>
              </a:ext>
            </a:extLst>
          </p:cNvPr>
          <p:cNvSpPr txBox="1"/>
          <p:nvPr/>
        </p:nvSpPr>
        <p:spPr>
          <a:xfrm>
            <a:off x="5928999" y="5393385"/>
            <a:ext cx="415498" cy="369332"/>
          </a:xfrm>
          <a:prstGeom prst="rect">
            <a:avLst/>
          </a:prstGeom>
          <a:noFill/>
        </p:spPr>
        <p:txBody>
          <a:bodyPr wrap="none" rtlCol="0">
            <a:spAutoFit/>
          </a:bodyPr>
          <a:lstStyle/>
          <a:p>
            <a:r>
              <a:rPr kumimoji="1" lang="ja-JP" altLang="en-US" dirty="0">
                <a:solidFill>
                  <a:srgbClr val="FF00FF"/>
                </a:solidFill>
              </a:rPr>
              <a:t>②</a:t>
            </a:r>
          </a:p>
        </p:txBody>
      </p:sp>
      <p:sp>
        <p:nvSpPr>
          <p:cNvPr id="45" name="テキスト ボックス 44">
            <a:extLst>
              <a:ext uri="{FF2B5EF4-FFF2-40B4-BE49-F238E27FC236}">
                <a16:creationId xmlns:a16="http://schemas.microsoft.com/office/drawing/2014/main" id="{30729F59-F94F-43B2-87EA-0370672A6275}"/>
              </a:ext>
            </a:extLst>
          </p:cNvPr>
          <p:cNvSpPr txBox="1"/>
          <p:nvPr/>
        </p:nvSpPr>
        <p:spPr>
          <a:xfrm>
            <a:off x="3835294" y="6195195"/>
            <a:ext cx="415498" cy="369332"/>
          </a:xfrm>
          <a:prstGeom prst="rect">
            <a:avLst/>
          </a:prstGeom>
          <a:noFill/>
        </p:spPr>
        <p:txBody>
          <a:bodyPr wrap="none" rtlCol="0">
            <a:spAutoFit/>
          </a:bodyPr>
          <a:lstStyle/>
          <a:p>
            <a:r>
              <a:rPr kumimoji="1" lang="ja-JP" altLang="en-US" dirty="0">
                <a:solidFill>
                  <a:srgbClr val="FF00FF"/>
                </a:solidFill>
              </a:rPr>
              <a:t>③</a:t>
            </a:r>
          </a:p>
        </p:txBody>
      </p:sp>
      <p:sp>
        <p:nvSpPr>
          <p:cNvPr id="46" name="テキスト ボックス 45">
            <a:extLst>
              <a:ext uri="{FF2B5EF4-FFF2-40B4-BE49-F238E27FC236}">
                <a16:creationId xmlns:a16="http://schemas.microsoft.com/office/drawing/2014/main" id="{663E613B-92E9-44D9-A216-5823F96B1F1F}"/>
              </a:ext>
            </a:extLst>
          </p:cNvPr>
          <p:cNvSpPr txBox="1"/>
          <p:nvPr/>
        </p:nvSpPr>
        <p:spPr>
          <a:xfrm>
            <a:off x="3271087" y="5144939"/>
            <a:ext cx="415498" cy="369332"/>
          </a:xfrm>
          <a:prstGeom prst="rect">
            <a:avLst/>
          </a:prstGeom>
          <a:noFill/>
        </p:spPr>
        <p:txBody>
          <a:bodyPr wrap="none" rtlCol="0">
            <a:spAutoFit/>
          </a:bodyPr>
          <a:lstStyle/>
          <a:p>
            <a:r>
              <a:rPr kumimoji="1" lang="ja-JP" altLang="en-US" dirty="0">
                <a:solidFill>
                  <a:srgbClr val="FF00FF"/>
                </a:solidFill>
              </a:rPr>
              <a:t>④</a:t>
            </a:r>
          </a:p>
        </p:txBody>
      </p:sp>
      <p:pic>
        <p:nvPicPr>
          <p:cNvPr id="49" name="グラフィックス 48" descr="ボリューム 単色塗りつぶし">
            <a:extLst>
              <a:ext uri="{FF2B5EF4-FFF2-40B4-BE49-F238E27FC236}">
                <a16:creationId xmlns:a16="http://schemas.microsoft.com/office/drawing/2014/main" id="{38EC390A-5393-4D41-8BD0-D7D07172269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flipH="1">
            <a:off x="2571635" y="4853789"/>
            <a:ext cx="341029" cy="315232"/>
          </a:xfrm>
          <a:prstGeom prst="rect">
            <a:avLst/>
          </a:prstGeom>
        </p:spPr>
      </p:pic>
      <p:grpSp>
        <p:nvGrpSpPr>
          <p:cNvPr id="51" name="グラフィックス 69" descr="ダンス 単色塗りつぶし">
            <a:extLst>
              <a:ext uri="{FF2B5EF4-FFF2-40B4-BE49-F238E27FC236}">
                <a16:creationId xmlns:a16="http://schemas.microsoft.com/office/drawing/2014/main" id="{2CA11605-402C-4AF0-97B4-EC8E227510C1}"/>
              </a:ext>
            </a:extLst>
          </p:cNvPr>
          <p:cNvGrpSpPr/>
          <p:nvPr/>
        </p:nvGrpSpPr>
        <p:grpSpPr>
          <a:xfrm>
            <a:off x="787969" y="4537267"/>
            <a:ext cx="1611176" cy="2119933"/>
            <a:chOff x="3569815" y="4821308"/>
            <a:chExt cx="1611176" cy="2119933"/>
          </a:xfrm>
          <a:solidFill>
            <a:srgbClr val="002060"/>
          </a:solidFill>
        </p:grpSpPr>
        <p:sp>
          <p:nvSpPr>
            <p:cNvPr id="52" name="フリーフォーム: 図形 51">
              <a:extLst>
                <a:ext uri="{FF2B5EF4-FFF2-40B4-BE49-F238E27FC236}">
                  <a16:creationId xmlns:a16="http://schemas.microsoft.com/office/drawing/2014/main" id="{8461346D-6E7D-474D-8D39-79B0B6514591}"/>
                </a:ext>
              </a:extLst>
            </p:cNvPr>
            <p:cNvSpPr/>
            <p:nvPr/>
          </p:nvSpPr>
          <p:spPr>
            <a:xfrm>
              <a:off x="4343993" y="4821308"/>
              <a:ext cx="402519" cy="402519"/>
            </a:xfrm>
            <a:custGeom>
              <a:avLst/>
              <a:gdLst>
                <a:gd name="connsiteX0" fmla="*/ 402519 w 402519"/>
                <a:gd name="connsiteY0" fmla="*/ 201259 h 402519"/>
                <a:gd name="connsiteX1" fmla="*/ 201259 w 402519"/>
                <a:gd name="connsiteY1" fmla="*/ 402519 h 402519"/>
                <a:gd name="connsiteX2" fmla="*/ 0 w 402519"/>
                <a:gd name="connsiteY2" fmla="*/ 201260 h 402519"/>
                <a:gd name="connsiteX3" fmla="*/ 201259 w 402519"/>
                <a:gd name="connsiteY3" fmla="*/ 0 h 402519"/>
                <a:gd name="connsiteX4" fmla="*/ 402519 w 402519"/>
                <a:gd name="connsiteY4" fmla="*/ 201259 h 402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519" h="402519">
                  <a:moveTo>
                    <a:pt x="402519" y="201259"/>
                  </a:moveTo>
                  <a:cubicBezTo>
                    <a:pt x="402519" y="312412"/>
                    <a:pt x="312412" y="402519"/>
                    <a:pt x="201259" y="402519"/>
                  </a:cubicBezTo>
                  <a:cubicBezTo>
                    <a:pt x="90107" y="402519"/>
                    <a:pt x="0" y="312412"/>
                    <a:pt x="0" y="201260"/>
                  </a:cubicBezTo>
                  <a:cubicBezTo>
                    <a:pt x="0" y="90107"/>
                    <a:pt x="90107" y="0"/>
                    <a:pt x="201259" y="0"/>
                  </a:cubicBezTo>
                  <a:cubicBezTo>
                    <a:pt x="312412" y="0"/>
                    <a:pt x="402519" y="90107"/>
                    <a:pt x="402519" y="201259"/>
                  </a:cubicBezTo>
                  <a:close/>
                </a:path>
              </a:pathLst>
            </a:custGeom>
            <a:grpFill/>
            <a:ln w="33536" cap="flat">
              <a:noFill/>
              <a:prstDash val="solid"/>
              <a:miter/>
            </a:ln>
          </p:spPr>
          <p:txBody>
            <a:bodyPr rtlCol="0" anchor="ctr"/>
            <a:lstStyle/>
            <a:p>
              <a:endParaRPr lang="ja-JP" altLang="en-US"/>
            </a:p>
          </p:txBody>
        </p:sp>
        <p:sp>
          <p:nvSpPr>
            <p:cNvPr id="53" name="フリーフォーム: 図形 52">
              <a:extLst>
                <a:ext uri="{FF2B5EF4-FFF2-40B4-BE49-F238E27FC236}">
                  <a16:creationId xmlns:a16="http://schemas.microsoft.com/office/drawing/2014/main" id="{A9294FA1-61E6-45E3-9303-8A56B0830EF5}"/>
                </a:ext>
              </a:extLst>
            </p:cNvPr>
            <p:cNvSpPr/>
            <p:nvPr/>
          </p:nvSpPr>
          <p:spPr>
            <a:xfrm>
              <a:off x="3569815" y="5194573"/>
              <a:ext cx="1611176" cy="1746668"/>
            </a:xfrm>
            <a:custGeom>
              <a:avLst/>
              <a:gdLst>
                <a:gd name="connsiteX0" fmla="*/ 1599342 w 1611176"/>
                <a:gd name="connsiteY0" fmla="*/ 391521 h 1746668"/>
                <a:gd name="connsiteX1" fmla="*/ 1465169 w 1611176"/>
                <a:gd name="connsiteY1" fmla="*/ 344561 h 1746668"/>
                <a:gd name="connsiteX2" fmla="*/ 1277327 w 1611176"/>
                <a:gd name="connsiteY2" fmla="*/ 438482 h 1746668"/>
                <a:gd name="connsiteX3" fmla="*/ 1123028 w 1611176"/>
                <a:gd name="connsiteY3" fmla="*/ 183553 h 1746668"/>
                <a:gd name="connsiteX4" fmla="*/ 1062650 w 1611176"/>
                <a:gd name="connsiteY4" fmla="*/ 136593 h 1746668"/>
                <a:gd name="connsiteX5" fmla="*/ 593045 w 1611176"/>
                <a:gd name="connsiteY5" fmla="*/ 2420 h 1746668"/>
                <a:gd name="connsiteX6" fmla="*/ 492415 w 1611176"/>
                <a:gd name="connsiteY6" fmla="*/ 29254 h 1746668"/>
                <a:gd name="connsiteX7" fmla="*/ 304573 w 1611176"/>
                <a:gd name="connsiteY7" fmla="*/ 217096 h 1746668"/>
                <a:gd name="connsiteX8" fmla="*/ 170400 w 1611176"/>
                <a:gd name="connsiteY8" fmla="*/ 42672 h 1746668"/>
                <a:gd name="connsiteX9" fmla="*/ 36227 w 1611176"/>
                <a:gd name="connsiteY9" fmla="*/ 15837 h 1746668"/>
                <a:gd name="connsiteX10" fmla="*/ 16101 w 1611176"/>
                <a:gd name="connsiteY10" fmla="*/ 156719 h 1746668"/>
                <a:gd name="connsiteX11" fmla="*/ 217360 w 1611176"/>
                <a:gd name="connsiteY11" fmla="*/ 425065 h 1746668"/>
                <a:gd name="connsiteX12" fmla="*/ 291155 w 1611176"/>
                <a:gd name="connsiteY12" fmla="*/ 465317 h 1746668"/>
                <a:gd name="connsiteX13" fmla="*/ 371659 w 1611176"/>
                <a:gd name="connsiteY13" fmla="*/ 438482 h 1746668"/>
                <a:gd name="connsiteX14" fmla="*/ 566210 w 1611176"/>
                <a:gd name="connsiteY14" fmla="*/ 243931 h 1746668"/>
                <a:gd name="connsiteX15" fmla="*/ 445454 w 1611176"/>
                <a:gd name="connsiteY15" fmla="*/ 700119 h 1746668"/>
                <a:gd name="connsiteX16" fmla="*/ 432037 w 1611176"/>
                <a:gd name="connsiteY16" fmla="*/ 767206 h 1746668"/>
                <a:gd name="connsiteX17" fmla="*/ 472289 w 1611176"/>
                <a:gd name="connsiteY17" fmla="*/ 881253 h 1746668"/>
                <a:gd name="connsiteX18" fmla="*/ 660131 w 1611176"/>
                <a:gd name="connsiteY18" fmla="*/ 1183142 h 1746668"/>
                <a:gd name="connsiteX19" fmla="*/ 539376 w 1611176"/>
                <a:gd name="connsiteY19" fmla="*/ 1612496 h 1746668"/>
                <a:gd name="connsiteX20" fmla="*/ 606462 w 1611176"/>
                <a:gd name="connsiteY20" fmla="*/ 1739960 h 1746668"/>
                <a:gd name="connsiteX21" fmla="*/ 633297 w 1611176"/>
                <a:gd name="connsiteY21" fmla="*/ 1746669 h 1746668"/>
                <a:gd name="connsiteX22" fmla="*/ 727218 w 1611176"/>
                <a:gd name="connsiteY22" fmla="*/ 1672874 h 1746668"/>
                <a:gd name="connsiteX23" fmla="*/ 861391 w 1611176"/>
                <a:gd name="connsiteY23" fmla="*/ 1203268 h 1746668"/>
                <a:gd name="connsiteX24" fmla="*/ 847973 w 1611176"/>
                <a:gd name="connsiteY24" fmla="*/ 1122764 h 1746668"/>
                <a:gd name="connsiteX25" fmla="*/ 733926 w 1611176"/>
                <a:gd name="connsiteY25" fmla="*/ 941631 h 1746668"/>
                <a:gd name="connsiteX26" fmla="*/ 1002272 w 1611176"/>
                <a:gd name="connsiteY26" fmla="*/ 1102638 h 1746668"/>
                <a:gd name="connsiteX27" fmla="*/ 1002272 w 1611176"/>
                <a:gd name="connsiteY27" fmla="*/ 1585661 h 1746668"/>
                <a:gd name="connsiteX28" fmla="*/ 1102902 w 1611176"/>
                <a:gd name="connsiteY28" fmla="*/ 1686291 h 1746668"/>
                <a:gd name="connsiteX29" fmla="*/ 1203532 w 1611176"/>
                <a:gd name="connsiteY29" fmla="*/ 1585661 h 1746668"/>
                <a:gd name="connsiteX30" fmla="*/ 1203532 w 1611176"/>
                <a:gd name="connsiteY30" fmla="*/ 1048969 h 1746668"/>
                <a:gd name="connsiteX31" fmla="*/ 1156571 w 1611176"/>
                <a:gd name="connsiteY31" fmla="*/ 961757 h 1746668"/>
                <a:gd name="connsiteX32" fmla="*/ 868099 w 1611176"/>
                <a:gd name="connsiteY32" fmla="*/ 787332 h 1746668"/>
                <a:gd name="connsiteX33" fmla="*/ 995564 w 1611176"/>
                <a:gd name="connsiteY33" fmla="*/ 371395 h 1746668"/>
                <a:gd name="connsiteX34" fmla="*/ 1149863 w 1611176"/>
                <a:gd name="connsiteY34" fmla="*/ 626324 h 1746668"/>
                <a:gd name="connsiteX35" fmla="*/ 1237075 w 1611176"/>
                <a:gd name="connsiteY35" fmla="*/ 673285 h 1746668"/>
                <a:gd name="connsiteX36" fmla="*/ 1284036 w 1611176"/>
                <a:gd name="connsiteY36" fmla="*/ 659867 h 1746668"/>
                <a:gd name="connsiteX37" fmla="*/ 1552382 w 1611176"/>
                <a:gd name="connsiteY37" fmla="*/ 525694 h 1746668"/>
                <a:gd name="connsiteX38" fmla="*/ 1599342 w 1611176"/>
                <a:gd name="connsiteY38" fmla="*/ 391521 h 174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11176" h="1746668">
                  <a:moveTo>
                    <a:pt x="1599342" y="391521"/>
                  </a:moveTo>
                  <a:cubicBezTo>
                    <a:pt x="1572508" y="344561"/>
                    <a:pt x="1512130" y="324435"/>
                    <a:pt x="1465169" y="344561"/>
                  </a:cubicBezTo>
                  <a:lnTo>
                    <a:pt x="1277327" y="438482"/>
                  </a:lnTo>
                  <a:lnTo>
                    <a:pt x="1123028" y="183553"/>
                  </a:lnTo>
                  <a:cubicBezTo>
                    <a:pt x="1109611" y="163427"/>
                    <a:pt x="1089485" y="143301"/>
                    <a:pt x="1062650" y="136593"/>
                  </a:cubicBezTo>
                  <a:lnTo>
                    <a:pt x="593045" y="2420"/>
                  </a:lnTo>
                  <a:cubicBezTo>
                    <a:pt x="559501" y="-4289"/>
                    <a:pt x="519250" y="2420"/>
                    <a:pt x="492415" y="29254"/>
                  </a:cubicBezTo>
                  <a:lnTo>
                    <a:pt x="304573" y="217096"/>
                  </a:lnTo>
                  <a:lnTo>
                    <a:pt x="170400" y="42672"/>
                  </a:lnTo>
                  <a:cubicBezTo>
                    <a:pt x="150274" y="-4289"/>
                    <a:pt x="83187" y="-10998"/>
                    <a:pt x="36227" y="15837"/>
                  </a:cubicBezTo>
                  <a:cubicBezTo>
                    <a:pt x="-4025" y="49380"/>
                    <a:pt x="-10734" y="116467"/>
                    <a:pt x="16101" y="156719"/>
                  </a:cubicBezTo>
                  <a:lnTo>
                    <a:pt x="217360" y="425065"/>
                  </a:lnTo>
                  <a:cubicBezTo>
                    <a:pt x="237486" y="445191"/>
                    <a:pt x="264321" y="465317"/>
                    <a:pt x="291155" y="465317"/>
                  </a:cubicBezTo>
                  <a:cubicBezTo>
                    <a:pt x="317990" y="465317"/>
                    <a:pt x="351533" y="458608"/>
                    <a:pt x="371659" y="438482"/>
                  </a:cubicBezTo>
                  <a:lnTo>
                    <a:pt x="566210" y="243931"/>
                  </a:lnTo>
                  <a:lnTo>
                    <a:pt x="445454" y="700119"/>
                  </a:lnTo>
                  <a:cubicBezTo>
                    <a:pt x="438746" y="720245"/>
                    <a:pt x="432037" y="747080"/>
                    <a:pt x="432037" y="767206"/>
                  </a:cubicBezTo>
                  <a:cubicBezTo>
                    <a:pt x="432037" y="807458"/>
                    <a:pt x="445454" y="847710"/>
                    <a:pt x="472289" y="881253"/>
                  </a:cubicBezTo>
                  <a:lnTo>
                    <a:pt x="660131" y="1183142"/>
                  </a:lnTo>
                  <a:lnTo>
                    <a:pt x="539376" y="1612496"/>
                  </a:lnTo>
                  <a:cubicBezTo>
                    <a:pt x="525958" y="1666165"/>
                    <a:pt x="552793" y="1719834"/>
                    <a:pt x="606462" y="1739960"/>
                  </a:cubicBezTo>
                  <a:cubicBezTo>
                    <a:pt x="613171" y="1739960"/>
                    <a:pt x="626588" y="1746669"/>
                    <a:pt x="633297" y="1746669"/>
                  </a:cubicBezTo>
                  <a:cubicBezTo>
                    <a:pt x="680257" y="1746669"/>
                    <a:pt x="720509" y="1719834"/>
                    <a:pt x="727218" y="1672874"/>
                  </a:cubicBezTo>
                  <a:lnTo>
                    <a:pt x="861391" y="1203268"/>
                  </a:lnTo>
                  <a:cubicBezTo>
                    <a:pt x="868099" y="1176433"/>
                    <a:pt x="868099" y="1142890"/>
                    <a:pt x="847973" y="1122764"/>
                  </a:cubicBezTo>
                  <a:lnTo>
                    <a:pt x="733926" y="941631"/>
                  </a:lnTo>
                  <a:lnTo>
                    <a:pt x="1002272" y="1102638"/>
                  </a:lnTo>
                  <a:lnTo>
                    <a:pt x="1002272" y="1585661"/>
                  </a:lnTo>
                  <a:cubicBezTo>
                    <a:pt x="1002272" y="1639330"/>
                    <a:pt x="1049233" y="1686291"/>
                    <a:pt x="1102902" y="1686291"/>
                  </a:cubicBezTo>
                  <a:cubicBezTo>
                    <a:pt x="1156571" y="1686291"/>
                    <a:pt x="1203532" y="1639330"/>
                    <a:pt x="1203532" y="1585661"/>
                  </a:cubicBezTo>
                  <a:lnTo>
                    <a:pt x="1203532" y="1048969"/>
                  </a:lnTo>
                  <a:cubicBezTo>
                    <a:pt x="1203532" y="1015426"/>
                    <a:pt x="1183406" y="981883"/>
                    <a:pt x="1156571" y="961757"/>
                  </a:cubicBezTo>
                  <a:lnTo>
                    <a:pt x="868099" y="787332"/>
                  </a:lnTo>
                  <a:lnTo>
                    <a:pt x="995564" y="371395"/>
                  </a:lnTo>
                  <a:lnTo>
                    <a:pt x="1149863" y="626324"/>
                  </a:lnTo>
                  <a:cubicBezTo>
                    <a:pt x="1169989" y="659867"/>
                    <a:pt x="1203532" y="673285"/>
                    <a:pt x="1237075" y="673285"/>
                  </a:cubicBezTo>
                  <a:cubicBezTo>
                    <a:pt x="1250492" y="673285"/>
                    <a:pt x="1270618" y="666576"/>
                    <a:pt x="1284036" y="659867"/>
                  </a:cubicBezTo>
                  <a:lnTo>
                    <a:pt x="1552382" y="525694"/>
                  </a:lnTo>
                  <a:cubicBezTo>
                    <a:pt x="1606051" y="498860"/>
                    <a:pt x="1626177" y="438482"/>
                    <a:pt x="1599342" y="391521"/>
                  </a:cubicBezTo>
                  <a:close/>
                </a:path>
              </a:pathLst>
            </a:custGeom>
            <a:grpFill/>
            <a:ln w="33536" cap="flat">
              <a:noFill/>
              <a:prstDash val="solid"/>
              <a:miter/>
            </a:ln>
          </p:spPr>
          <p:txBody>
            <a:bodyPr rtlCol="0" anchor="ctr"/>
            <a:lstStyle/>
            <a:p>
              <a:endParaRPr lang="ja-JP" altLang="en-US"/>
            </a:p>
          </p:txBody>
        </p:sp>
      </p:grpSp>
      <p:grpSp>
        <p:nvGrpSpPr>
          <p:cNvPr id="65" name="グループ化 64">
            <a:extLst>
              <a:ext uri="{FF2B5EF4-FFF2-40B4-BE49-F238E27FC236}">
                <a16:creationId xmlns:a16="http://schemas.microsoft.com/office/drawing/2014/main" id="{64F9CCC1-5015-4EC7-9960-C5E51CC32D82}"/>
              </a:ext>
            </a:extLst>
          </p:cNvPr>
          <p:cNvGrpSpPr/>
          <p:nvPr/>
        </p:nvGrpSpPr>
        <p:grpSpPr>
          <a:xfrm>
            <a:off x="5367978" y="3855297"/>
            <a:ext cx="946947" cy="935614"/>
            <a:chOff x="8231491" y="1429718"/>
            <a:chExt cx="946947" cy="935614"/>
          </a:xfrm>
        </p:grpSpPr>
        <p:sp>
          <p:nvSpPr>
            <p:cNvPr id="66" name="正方形/長方形 65">
              <a:extLst>
                <a:ext uri="{FF2B5EF4-FFF2-40B4-BE49-F238E27FC236}">
                  <a16:creationId xmlns:a16="http://schemas.microsoft.com/office/drawing/2014/main" id="{3013865F-1461-4973-B910-EA1949E348BC}"/>
                </a:ext>
              </a:extLst>
            </p:cNvPr>
            <p:cNvSpPr/>
            <p:nvPr/>
          </p:nvSpPr>
          <p:spPr>
            <a:xfrm>
              <a:off x="8420220" y="1429718"/>
              <a:ext cx="758218" cy="269321"/>
            </a:xfrm>
            <a:prstGeom prst="rect">
              <a:avLst/>
            </a:prstGeom>
            <a:noFill/>
          </p:spPr>
          <p:txBody>
            <a:bodyPr wrap="square">
              <a:noAutofit/>
            </a:bodyPr>
            <a:lstStyle/>
            <a:p>
              <a:pPr algn="just"/>
              <a:r>
                <a:rPr lang="en-US" sz="1050" b="1" kern="1200" dirty="0">
                  <a:solidFill>
                    <a:srgbClr val="000000"/>
                  </a:solidFill>
                  <a:effectLst/>
                  <a:latin typeface="游ゴシック Light" panose="020B0300000000000000" pitchFamily="50" charset="-128"/>
                  <a:ea typeface="游明朝" panose="02020400000000000000" pitchFamily="18" charset="-128"/>
                  <a:cs typeface="游ゴシック Light" panose="020B0300000000000000" pitchFamily="50" charset="-128"/>
                </a:rPr>
                <a:t>Astrobee</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pic>
          <p:nvPicPr>
            <p:cNvPr id="67" name="図 66" descr="画面の領域">
              <a:extLst>
                <a:ext uri="{FF2B5EF4-FFF2-40B4-BE49-F238E27FC236}">
                  <a16:creationId xmlns:a16="http://schemas.microsoft.com/office/drawing/2014/main" id="{FA5F754D-4F3F-4C26-A9D0-620F3B1D277F}"/>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flipH="1">
              <a:off x="8231491" y="1639560"/>
              <a:ext cx="758217" cy="725772"/>
            </a:xfrm>
            <a:prstGeom prst="rect">
              <a:avLst/>
            </a:prstGeom>
          </p:spPr>
        </p:pic>
      </p:grpSp>
      <p:sp>
        <p:nvSpPr>
          <p:cNvPr id="68" name="テキスト ボックス 67">
            <a:extLst>
              <a:ext uri="{FF2B5EF4-FFF2-40B4-BE49-F238E27FC236}">
                <a16:creationId xmlns:a16="http://schemas.microsoft.com/office/drawing/2014/main" id="{641FB34A-0FB4-44EF-AADB-056A54B0C35E}"/>
              </a:ext>
            </a:extLst>
          </p:cNvPr>
          <p:cNvSpPr txBox="1"/>
          <p:nvPr/>
        </p:nvSpPr>
        <p:spPr>
          <a:xfrm>
            <a:off x="179429" y="671345"/>
            <a:ext cx="2977097" cy="523220"/>
          </a:xfrm>
          <a:prstGeom prst="rect">
            <a:avLst/>
          </a:prstGeom>
          <a:solidFill>
            <a:srgbClr val="FFFF00"/>
          </a:solidFill>
        </p:spPr>
        <p:txBody>
          <a:bodyPr wrap="none" rtlCol="0">
            <a:spAutoFit/>
          </a:bodyPr>
          <a:lstStyle/>
          <a:p>
            <a:r>
              <a:rPr kumimoji="1" lang="en-US" altLang="ja-JP" sz="2800" dirty="0"/>
              <a:t>2</a:t>
            </a:r>
            <a:r>
              <a:rPr kumimoji="1" lang="en-US" altLang="ja-JP" sz="2800" baseline="30000" dirty="0"/>
              <a:t>nd</a:t>
            </a:r>
            <a:r>
              <a:rPr kumimoji="1" lang="en-US" altLang="ja-JP" sz="2800" dirty="0"/>
              <a:t> Game Scenario</a:t>
            </a:r>
            <a:endParaRPr kumimoji="1" lang="ja-JP" altLang="en-US" sz="2800" dirty="0"/>
          </a:p>
        </p:txBody>
      </p:sp>
    </p:spTree>
    <p:extLst>
      <p:ext uri="{BB962C8B-B14F-4D97-AF65-F5344CB8AC3E}">
        <p14:creationId xmlns:p14="http://schemas.microsoft.com/office/powerpoint/2010/main" val="1763465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921 0.0757 L 0.02986 0.11922 L 0.02795 0.16274 L 0.02795 0.25324 L -0.01997 0.27686 L -0.08351 0.30625 L -0.13004 0.29699 L -0.20608 0.2676 L -0.24757 0.23565 L -0.29601 0.17709 L -0.29601 0.17709 " pathEditMode="relative" ptsTypes="AAAAAAAAAAA">
                                      <p:cBhvr>
                                        <p:cTn id="6" dur="4000" fill="hold"/>
                                        <p:tgtEl>
                                          <p:spTgt spid="6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14</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1138335" y="2968820"/>
            <a:ext cx="7035281" cy="920360"/>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5. Entry Qualification</a:t>
            </a:r>
          </a:p>
        </p:txBody>
      </p:sp>
    </p:spTree>
    <p:extLst>
      <p:ext uri="{BB962C8B-B14F-4D97-AF65-F5344CB8AC3E}">
        <p14:creationId xmlns:p14="http://schemas.microsoft.com/office/powerpoint/2010/main" val="1097124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23E17523-F25D-4F6B-A068-9F2D1E666544}"/>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88F89143-F1F2-4847-8126-79308965C0D9}"/>
              </a:ext>
            </a:extLst>
          </p:cNvPr>
          <p:cNvSpPr>
            <a:spLocks noGrp="1"/>
          </p:cNvSpPr>
          <p:nvPr>
            <p:ph type="sldNum" sz="quarter" idx="12"/>
          </p:nvPr>
        </p:nvSpPr>
        <p:spPr/>
        <p:txBody>
          <a:bodyPr/>
          <a:lstStyle/>
          <a:p>
            <a:fld id="{BD390650-ABCA-4A3F-BD7D-09C8D02B1988}" type="slidenum">
              <a:rPr kumimoji="1" lang="ja-JP" altLang="en-US" smtClean="0"/>
              <a:pPr/>
              <a:t>15</a:t>
            </a:fld>
            <a:endParaRPr kumimoji="1" lang="ja-JP" altLang="en-US" dirty="0"/>
          </a:p>
        </p:txBody>
      </p:sp>
      <p:sp>
        <p:nvSpPr>
          <p:cNvPr id="3" name="正方形/長方形 2">
            <a:extLst>
              <a:ext uri="{FF2B5EF4-FFF2-40B4-BE49-F238E27FC236}">
                <a16:creationId xmlns:a16="http://schemas.microsoft.com/office/drawing/2014/main" id="{113CE802-C884-4175-9AC4-D21B5A28C904}"/>
              </a:ext>
            </a:extLst>
          </p:cNvPr>
          <p:cNvSpPr/>
          <p:nvPr/>
        </p:nvSpPr>
        <p:spPr>
          <a:xfrm>
            <a:off x="39187" y="1055931"/>
            <a:ext cx="8982149" cy="5577168"/>
          </a:xfrm>
          <a:prstGeom prst="rect">
            <a:avLst/>
          </a:prstGeom>
        </p:spPr>
        <p:txBody>
          <a:bodyPr wrap="square">
            <a:spAutoFit/>
          </a:bodyPr>
          <a:lstStyle/>
          <a:p>
            <a:pPr marL="539750">
              <a:lnSpc>
                <a:spcPct val="110000"/>
              </a:lnSpc>
              <a:spcAft>
                <a:spcPts val="340"/>
              </a:spcAft>
            </a:pPr>
            <a:r>
              <a:rPr lang="en-US" altLang="ja-JP" sz="2000" b="1" u="sng" kern="100" dirty="0">
                <a:solidFill>
                  <a:srgbClr val="000000"/>
                </a:solidFill>
                <a:latin typeface="Arial" panose="020B0604020202020204" pitchFamily="34" charset="0"/>
                <a:ea typeface="游明朝" panose="02020400000000000000" pitchFamily="18" charset="-128"/>
              </a:rPr>
              <a:t>Students up to graduate school </a:t>
            </a:r>
            <a:r>
              <a:rPr lang="en-US" altLang="ja-JP" sz="2000" kern="100" dirty="0">
                <a:solidFill>
                  <a:srgbClr val="000000"/>
                </a:solidFill>
                <a:latin typeface="Arial" panose="020B0604020202020204" pitchFamily="34" charset="0"/>
                <a:ea typeface="游明朝" panose="02020400000000000000" pitchFamily="18" charset="-128"/>
              </a:rPr>
              <a:t>in a </a:t>
            </a:r>
            <a:r>
              <a:rPr lang="en-US" altLang="ja-JP" sz="2000" kern="100" dirty="0" err="1">
                <a:solidFill>
                  <a:srgbClr val="000000"/>
                </a:solidFill>
                <a:latin typeface="Arial" panose="020B0604020202020204" pitchFamily="34" charset="0"/>
                <a:ea typeface="游明朝" panose="02020400000000000000" pitchFamily="18" charset="-128"/>
              </a:rPr>
              <a:t>Kibo</a:t>
            </a:r>
            <a:r>
              <a:rPr lang="en-US" altLang="ja-JP" sz="2000" kern="100" dirty="0">
                <a:solidFill>
                  <a:srgbClr val="000000"/>
                </a:solidFill>
                <a:latin typeface="Arial" panose="020B0604020202020204" pitchFamily="34" charset="0"/>
                <a:ea typeface="游明朝" panose="02020400000000000000" pitchFamily="18" charset="-128"/>
              </a:rPr>
              <a:t>-ABC member country*1 expressing the participation in the </a:t>
            </a:r>
            <a:r>
              <a:rPr lang="en-US" altLang="ja-JP" sz="2000" kern="100" dirty="0" err="1">
                <a:solidFill>
                  <a:srgbClr val="000000"/>
                </a:solidFill>
                <a:latin typeface="Arial" panose="020B0604020202020204" pitchFamily="34" charset="0"/>
                <a:ea typeface="游明朝" panose="02020400000000000000" pitchFamily="18" charset="-128"/>
              </a:rPr>
              <a:t>Kibo</a:t>
            </a:r>
            <a:r>
              <a:rPr lang="en-US" altLang="ja-JP" sz="2000" kern="100" dirty="0">
                <a:solidFill>
                  <a:srgbClr val="000000"/>
                </a:solidFill>
                <a:latin typeface="Arial" panose="020B0604020202020204" pitchFamily="34" charset="0"/>
                <a:ea typeface="游明朝" panose="02020400000000000000" pitchFamily="18" charset="-128"/>
              </a:rPr>
              <a:t>-RPC can apply for the competition. </a:t>
            </a:r>
            <a:r>
              <a:rPr lang="en-US" altLang="ja-JP" sz="2000" kern="100" dirty="0">
                <a:solidFill>
                  <a:srgbClr val="FF0000"/>
                </a:solidFill>
                <a:latin typeface="Arial" panose="020B0604020202020204" pitchFamily="34" charset="0"/>
                <a:ea typeface="游明朝" panose="02020400000000000000" pitchFamily="18" charset="-128"/>
              </a:rPr>
              <a:t>Some special cases may be allowed based on permissions by the </a:t>
            </a:r>
            <a:r>
              <a:rPr lang="en-US" altLang="ja-JP" sz="2000" kern="100" dirty="0" err="1">
                <a:solidFill>
                  <a:srgbClr val="FF0000"/>
                </a:solidFill>
                <a:latin typeface="Arial" panose="020B0604020202020204" pitchFamily="34" charset="0"/>
                <a:ea typeface="游明朝" panose="02020400000000000000" pitchFamily="18" charset="-128"/>
              </a:rPr>
              <a:t>Kibo</a:t>
            </a:r>
            <a:r>
              <a:rPr lang="en-US" altLang="ja-JP" sz="2000" kern="100" dirty="0">
                <a:solidFill>
                  <a:srgbClr val="FF0000"/>
                </a:solidFill>
                <a:latin typeface="Arial" panose="020B0604020202020204" pitchFamily="34" charset="0"/>
                <a:ea typeface="游明朝" panose="02020400000000000000" pitchFamily="18" charset="-128"/>
              </a:rPr>
              <a:t>-RPC point of contact (POC).</a:t>
            </a:r>
          </a:p>
          <a:p>
            <a:pPr marL="539750" indent="139700">
              <a:lnSpc>
                <a:spcPct val="110000"/>
              </a:lnSpc>
              <a:spcAft>
                <a:spcPts val="340"/>
              </a:spcAft>
            </a:pPr>
            <a:endParaRPr lang="ja-JP" altLang="ja-JP" sz="1100" kern="100" dirty="0">
              <a:solidFill>
                <a:srgbClr val="000000"/>
              </a:solidFill>
              <a:latin typeface="Arial" panose="020B0604020202020204" pitchFamily="34" charset="0"/>
              <a:ea typeface="Arial" panose="020B0604020202020204" pitchFamily="34" charset="0"/>
            </a:endParaRPr>
          </a:p>
          <a:p>
            <a:pPr marL="539750" indent="635">
              <a:lnSpc>
                <a:spcPct val="110000"/>
              </a:lnSpc>
              <a:spcAft>
                <a:spcPts val="340"/>
              </a:spcAft>
            </a:pPr>
            <a:r>
              <a:rPr lang="en-US" altLang="ja-JP" sz="1800" kern="100" dirty="0">
                <a:solidFill>
                  <a:srgbClr val="000000"/>
                </a:solidFill>
                <a:effectLst/>
                <a:latin typeface="Arial" panose="020B0604020202020204" pitchFamily="34" charset="0"/>
                <a:ea typeface="游明朝" panose="02020400000000000000" pitchFamily="18" charset="-128"/>
              </a:rPr>
              <a:t>Examples of special cases;</a:t>
            </a:r>
            <a:endParaRPr lang="ja-JP" altLang="ja-JP" sz="1800" kern="100" dirty="0">
              <a:solidFill>
                <a:srgbClr val="000000"/>
              </a:solidFill>
              <a:effectLst/>
              <a:latin typeface="Arial" panose="020B0604020202020204" pitchFamily="34" charset="0"/>
              <a:ea typeface="Arial" panose="020B0604020202020204" pitchFamily="34" charset="0"/>
            </a:endParaRPr>
          </a:p>
          <a:p>
            <a:pPr marL="539750" indent="635">
              <a:lnSpc>
                <a:spcPct val="110000"/>
              </a:lnSpc>
              <a:spcAft>
                <a:spcPts val="340"/>
              </a:spcAft>
            </a:pPr>
            <a:r>
              <a:rPr lang="en-US" altLang="ja-JP" sz="1800" kern="100" dirty="0">
                <a:solidFill>
                  <a:srgbClr val="000000"/>
                </a:solidFill>
                <a:effectLst/>
                <a:latin typeface="Arial" panose="020B0604020202020204" pitchFamily="34" charset="0"/>
                <a:ea typeface="游明朝" panose="02020400000000000000" pitchFamily="18" charset="-128"/>
              </a:rPr>
              <a:t>1: Non-students may also be eligible to compete if they are not professional programmers. </a:t>
            </a:r>
            <a:endParaRPr lang="ja-JP" altLang="ja-JP" sz="1800" kern="100" dirty="0">
              <a:solidFill>
                <a:srgbClr val="000000"/>
              </a:solidFill>
              <a:effectLst/>
              <a:latin typeface="Arial" panose="020B0604020202020204" pitchFamily="34" charset="0"/>
              <a:ea typeface="Arial" panose="020B0604020202020204" pitchFamily="34" charset="0"/>
            </a:endParaRPr>
          </a:p>
          <a:p>
            <a:pPr marL="539750" indent="635">
              <a:lnSpc>
                <a:spcPct val="110000"/>
              </a:lnSpc>
              <a:spcAft>
                <a:spcPts val="340"/>
              </a:spcAft>
            </a:pPr>
            <a:r>
              <a:rPr lang="en-US" altLang="ja-JP" sz="1800" kern="100" dirty="0">
                <a:solidFill>
                  <a:srgbClr val="000000"/>
                </a:solidFill>
                <a:effectLst/>
                <a:latin typeface="Arial" panose="020B0604020202020204" pitchFamily="34" charset="0"/>
                <a:ea typeface="游明朝" panose="02020400000000000000" pitchFamily="18" charset="-128"/>
              </a:rPr>
              <a:t>2: Students who study abroad can form a team as his/her original country with foreign students.</a:t>
            </a:r>
            <a:endParaRPr lang="ja-JP" altLang="ja-JP" sz="1800" kern="100" dirty="0">
              <a:solidFill>
                <a:srgbClr val="000000"/>
              </a:solidFill>
              <a:effectLst/>
              <a:latin typeface="Arial" panose="020B0604020202020204" pitchFamily="34" charset="0"/>
              <a:ea typeface="Arial" panose="020B0604020202020204" pitchFamily="34" charset="0"/>
            </a:endParaRPr>
          </a:p>
          <a:p>
            <a:pPr marL="539750" indent="-6350">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 </a:t>
            </a:r>
          </a:p>
          <a:p>
            <a:pPr marL="539750" indent="-6350">
              <a:lnSpc>
                <a:spcPct val="110000"/>
              </a:lnSpc>
              <a:spcAft>
                <a:spcPts val="340"/>
              </a:spcAft>
            </a:pPr>
            <a:endParaRPr lang="ja-JP" altLang="ja-JP" sz="1100" kern="100" dirty="0">
              <a:solidFill>
                <a:srgbClr val="000000"/>
              </a:solidFill>
              <a:latin typeface="Arial" panose="020B0604020202020204" pitchFamily="34" charset="0"/>
              <a:ea typeface="Arial" panose="020B0604020202020204" pitchFamily="34" charset="0"/>
            </a:endParaRPr>
          </a:p>
          <a:p>
            <a:pPr marL="539750" indent="-6350">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*1 </a:t>
            </a:r>
            <a:r>
              <a:rPr lang="en-US" altLang="ja-JP" sz="1100" kern="100" dirty="0" err="1">
                <a:solidFill>
                  <a:srgbClr val="000000"/>
                </a:solidFill>
                <a:latin typeface="Arial" panose="020B0604020202020204" pitchFamily="34" charset="0"/>
                <a:ea typeface="游明朝" panose="02020400000000000000" pitchFamily="18" charset="-128"/>
              </a:rPr>
              <a:t>Kibo</a:t>
            </a:r>
            <a:r>
              <a:rPr lang="en-US" altLang="ja-JP" sz="1100" kern="100" dirty="0">
                <a:solidFill>
                  <a:srgbClr val="000000"/>
                </a:solidFill>
                <a:latin typeface="Arial" panose="020B0604020202020204" pitchFamily="34" charset="0"/>
                <a:ea typeface="游明朝" panose="02020400000000000000" pitchFamily="18" charset="-128"/>
              </a:rPr>
              <a:t>-ABC member countries:</a:t>
            </a:r>
            <a:endParaRPr lang="ja-JP" altLang="ja-JP" sz="1100" kern="100" dirty="0">
              <a:solidFill>
                <a:srgbClr val="000000"/>
              </a:solidFill>
              <a:latin typeface="Arial" panose="020B0604020202020204" pitchFamily="34" charset="0"/>
              <a:ea typeface="Arial" panose="020B0604020202020204" pitchFamily="34" charset="0"/>
            </a:endParaRPr>
          </a:p>
          <a:p>
            <a:pPr marL="895350" indent="-788988">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		Australia, Bangladesh, Indonesia, Japan, Malaysia, New Zealand, The Philippines, Rep. of Korea, Singapore, Taiwan, Thailand, UAE, Vietnam.</a:t>
            </a:r>
            <a:endParaRPr lang="ja-JP" altLang="ja-JP" sz="1100" kern="100" dirty="0">
              <a:solidFill>
                <a:srgbClr val="000000"/>
              </a:solidFill>
              <a:latin typeface="Arial" panose="020B0604020202020204" pitchFamily="34" charset="0"/>
              <a:ea typeface="Arial" panose="020B0604020202020204" pitchFamily="34" charset="0"/>
            </a:endParaRPr>
          </a:p>
          <a:p>
            <a:pPr marL="539750" indent="180340">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	</a:t>
            </a:r>
            <a:r>
              <a:rPr lang="en-US" altLang="ja-JP" sz="1100" kern="100" dirty="0" err="1">
                <a:solidFill>
                  <a:srgbClr val="000000"/>
                </a:solidFill>
                <a:latin typeface="Arial" panose="020B0604020202020204" pitchFamily="34" charset="0"/>
                <a:ea typeface="游明朝" panose="02020400000000000000" pitchFamily="18" charset="-128"/>
              </a:rPr>
              <a:t>Kibo</a:t>
            </a:r>
            <a:r>
              <a:rPr lang="en-US" altLang="ja-JP" sz="1100" kern="100" dirty="0">
                <a:solidFill>
                  <a:srgbClr val="000000"/>
                </a:solidFill>
                <a:latin typeface="Arial" panose="020B0604020202020204" pitchFamily="34" charset="0"/>
                <a:ea typeface="游明朝" panose="02020400000000000000" pitchFamily="18" charset="-128"/>
              </a:rPr>
              <a:t>-ABC URL: </a:t>
            </a:r>
            <a:r>
              <a:rPr lang="en-US" altLang="ja-JP" sz="1100" u="sng" kern="100" dirty="0">
                <a:solidFill>
                  <a:srgbClr val="000000"/>
                </a:solidFill>
                <a:latin typeface="Arial" panose="020B0604020202020204" pitchFamily="34" charset="0"/>
                <a:ea typeface="游明朝" panose="02020400000000000000" pitchFamily="18" charset="-128"/>
                <a:hlinkClick r:id="rId2"/>
              </a:rPr>
              <a:t>http://iss.jaxa.jp/en/kuoa/kibo_abc/</a:t>
            </a:r>
            <a:endParaRPr lang="ja-JP" altLang="ja-JP" sz="1100" kern="100" dirty="0">
              <a:solidFill>
                <a:srgbClr val="000000"/>
              </a:solidFill>
              <a:latin typeface="Arial" panose="020B0604020202020204" pitchFamily="34" charset="0"/>
              <a:ea typeface="Arial" panose="020B0604020202020204" pitchFamily="34" charset="0"/>
            </a:endParaRPr>
          </a:p>
          <a:p>
            <a:pPr marL="539750" indent="180340">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	The U.S.A. is not a member country of the </a:t>
            </a:r>
            <a:r>
              <a:rPr lang="en-US" altLang="ja-JP" sz="1100" kern="100" dirty="0" err="1">
                <a:solidFill>
                  <a:srgbClr val="000000"/>
                </a:solidFill>
                <a:latin typeface="Arial" panose="020B0604020202020204" pitchFamily="34" charset="0"/>
                <a:ea typeface="游明朝" panose="02020400000000000000" pitchFamily="18" charset="-128"/>
              </a:rPr>
              <a:t>Kibo</a:t>
            </a:r>
            <a:r>
              <a:rPr lang="en-US" altLang="ja-JP" sz="1100" kern="100" dirty="0">
                <a:solidFill>
                  <a:srgbClr val="000000"/>
                </a:solidFill>
                <a:latin typeface="Arial" panose="020B0604020202020204" pitchFamily="34" charset="0"/>
                <a:ea typeface="游明朝" panose="02020400000000000000" pitchFamily="18" charset="-128"/>
              </a:rPr>
              <a:t>-ABC, but students from the USA are welcome to apply.</a:t>
            </a:r>
          </a:p>
          <a:p>
            <a:pPr marL="539750" indent="180340">
              <a:lnSpc>
                <a:spcPct val="110000"/>
              </a:lnSpc>
              <a:spcAft>
                <a:spcPts val="340"/>
              </a:spcAft>
            </a:pPr>
            <a:endParaRPr lang="ja-JP" altLang="ja-JP" sz="1100" kern="100" dirty="0">
              <a:solidFill>
                <a:srgbClr val="000000"/>
              </a:solidFill>
              <a:latin typeface="Arial" panose="020B0604020202020204" pitchFamily="34" charset="0"/>
              <a:ea typeface="Arial" panose="020B0604020202020204" pitchFamily="34" charset="0"/>
            </a:endParaRPr>
          </a:p>
          <a:p>
            <a:pPr marL="113030" indent="-6350">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 </a:t>
            </a:r>
            <a:endParaRPr lang="ja-JP" altLang="ja-JP" sz="1100" kern="100" dirty="0">
              <a:solidFill>
                <a:srgbClr val="000000"/>
              </a:solidFill>
              <a:latin typeface="Arial" panose="020B0604020202020204" pitchFamily="34" charset="0"/>
              <a:ea typeface="Arial" panose="020B0604020202020204" pitchFamily="34" charset="0"/>
            </a:endParaRPr>
          </a:p>
          <a:p>
            <a:pPr marL="1143000" lvl="2" indent="-228600">
              <a:lnSpc>
                <a:spcPct val="107000"/>
              </a:lnSpc>
              <a:spcBef>
                <a:spcPts val="600"/>
              </a:spcBef>
              <a:spcAft>
                <a:spcPts val="600"/>
              </a:spcAft>
              <a:buFont typeface="+mj-lt"/>
              <a:buAutoNum type="arabicPeriod"/>
            </a:pPr>
            <a:endParaRPr lang="ja-JP" altLang="ja-JP" sz="1100" kern="100" dirty="0">
              <a:solidFill>
                <a:srgbClr val="000000"/>
              </a:solidFill>
              <a:effectLst/>
              <a:latin typeface="Arial" panose="020B0604020202020204" pitchFamily="34" charset="0"/>
              <a:ea typeface="Arial" panose="020B0604020202020204" pitchFamily="34" charset="0"/>
            </a:endParaRPr>
          </a:p>
        </p:txBody>
      </p:sp>
      <p:sp>
        <p:nvSpPr>
          <p:cNvPr id="4" name="正方形/長方形 3">
            <a:extLst>
              <a:ext uri="{FF2B5EF4-FFF2-40B4-BE49-F238E27FC236}">
                <a16:creationId xmlns:a16="http://schemas.microsoft.com/office/drawing/2014/main" id="{70C63E78-A536-42DD-956B-A6A286BADE94}"/>
              </a:ext>
            </a:extLst>
          </p:cNvPr>
          <p:cNvSpPr/>
          <p:nvPr/>
        </p:nvSpPr>
        <p:spPr>
          <a:xfrm>
            <a:off x="2430035" y="146546"/>
            <a:ext cx="3378297" cy="530145"/>
          </a:xfrm>
          <a:prstGeom prst="rect">
            <a:avLst/>
          </a:prstGeom>
        </p:spPr>
        <p:txBody>
          <a:bodyPr wrap="none">
            <a:spAutoFit/>
          </a:bodyPr>
          <a:lstStyle/>
          <a:p>
            <a:pPr marL="87313" lvl="2">
              <a:lnSpc>
                <a:spcPct val="107000"/>
              </a:lnSpc>
              <a:spcBef>
                <a:spcPts val="600"/>
              </a:spcBef>
              <a:spcAft>
                <a:spcPts val="600"/>
              </a:spcAft>
            </a:pPr>
            <a:r>
              <a:rPr lang="en-US" altLang="ja-JP" sz="2800" dirty="0"/>
              <a:t>5. Entry Qualification</a:t>
            </a:r>
            <a:endParaRPr lang="ja-JP" altLang="ja-JP" sz="2800" dirty="0"/>
          </a:p>
        </p:txBody>
      </p:sp>
    </p:spTree>
    <p:extLst>
      <p:ext uri="{BB962C8B-B14F-4D97-AF65-F5344CB8AC3E}">
        <p14:creationId xmlns:p14="http://schemas.microsoft.com/office/powerpoint/2010/main" val="27313567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23E17523-F25D-4F6B-A068-9F2D1E666544}"/>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88F89143-F1F2-4847-8126-79308965C0D9}"/>
              </a:ext>
            </a:extLst>
          </p:cNvPr>
          <p:cNvSpPr>
            <a:spLocks noGrp="1"/>
          </p:cNvSpPr>
          <p:nvPr>
            <p:ph type="sldNum" sz="quarter" idx="12"/>
          </p:nvPr>
        </p:nvSpPr>
        <p:spPr/>
        <p:txBody>
          <a:bodyPr/>
          <a:lstStyle/>
          <a:p>
            <a:fld id="{BD390650-ABCA-4A3F-BD7D-09C8D02B1988}" type="slidenum">
              <a:rPr kumimoji="1" lang="ja-JP" altLang="en-US" smtClean="0"/>
              <a:pPr/>
              <a:t>16</a:t>
            </a:fld>
            <a:endParaRPr kumimoji="1" lang="ja-JP" altLang="en-US" dirty="0"/>
          </a:p>
        </p:txBody>
      </p:sp>
      <p:sp>
        <p:nvSpPr>
          <p:cNvPr id="3" name="正方形/長方形 2">
            <a:extLst>
              <a:ext uri="{FF2B5EF4-FFF2-40B4-BE49-F238E27FC236}">
                <a16:creationId xmlns:a16="http://schemas.microsoft.com/office/drawing/2014/main" id="{113CE802-C884-4175-9AC4-D21B5A28C904}"/>
              </a:ext>
            </a:extLst>
          </p:cNvPr>
          <p:cNvSpPr/>
          <p:nvPr/>
        </p:nvSpPr>
        <p:spPr>
          <a:xfrm>
            <a:off x="418011" y="890292"/>
            <a:ext cx="8647612" cy="5649688"/>
          </a:xfrm>
          <a:prstGeom prst="rect">
            <a:avLst/>
          </a:prstGeom>
        </p:spPr>
        <p:txBody>
          <a:bodyPr wrap="square">
            <a:spAutoFit/>
          </a:bodyPr>
          <a:lstStyle/>
          <a:p>
            <a:pPr marL="113030" indent="-6350">
              <a:lnSpc>
                <a:spcPct val="110000"/>
              </a:lnSpc>
              <a:spcAft>
                <a:spcPts val="340"/>
              </a:spcAft>
            </a:pPr>
            <a:r>
              <a:rPr lang="en-US" altLang="ja-JP" sz="1100" kern="100" dirty="0">
                <a:solidFill>
                  <a:srgbClr val="000000"/>
                </a:solidFill>
                <a:latin typeface="Arial" panose="020B0604020202020204" pitchFamily="34" charset="0"/>
                <a:ea typeface="游明朝" panose="02020400000000000000" pitchFamily="18" charset="-128"/>
              </a:rPr>
              <a:t> </a:t>
            </a:r>
            <a:endParaRPr lang="ja-JP" altLang="ja-JP" sz="1100" kern="100" dirty="0">
              <a:solidFill>
                <a:srgbClr val="000000"/>
              </a:solidFill>
              <a:latin typeface="Arial" panose="020B0604020202020204" pitchFamily="34" charset="0"/>
              <a:ea typeface="Arial" panose="020B0604020202020204" pitchFamily="34" charset="0"/>
            </a:endParaRPr>
          </a:p>
          <a:p>
            <a:pPr marL="357188" lvl="2" indent="-87313">
              <a:lnSpc>
                <a:spcPct val="107000"/>
              </a:lnSpc>
              <a:spcBef>
                <a:spcPts val="600"/>
              </a:spcBef>
              <a:spcAft>
                <a:spcPts val="600"/>
              </a:spcAft>
            </a:pPr>
            <a:r>
              <a:rPr lang="en-US" altLang="ja-JP" sz="1900" b="1" u="sng" kern="100" dirty="0">
                <a:solidFill>
                  <a:srgbClr val="000000"/>
                </a:solidFill>
                <a:latin typeface="Arial" panose="020B0604020202020204" pitchFamily="34" charset="0"/>
                <a:ea typeface="Arial" panose="020B0604020202020204" pitchFamily="34" charset="0"/>
              </a:rPr>
              <a:t>Participating Teams</a:t>
            </a:r>
          </a:p>
          <a:p>
            <a:pPr marL="700088" lvl="3" indent="-342900">
              <a:lnSpc>
                <a:spcPct val="107000"/>
              </a:lnSpc>
              <a:spcBef>
                <a:spcPts val="600"/>
              </a:spcBef>
              <a:spcAft>
                <a:spcPts val="600"/>
              </a:spcAft>
              <a:buFont typeface="+mj-lt"/>
              <a:buAutoNum type="arabicPeriod"/>
            </a:pPr>
            <a:r>
              <a:rPr lang="en-US" altLang="ja-JP" sz="1400" b="1" u="sng" kern="100" dirty="0">
                <a:solidFill>
                  <a:srgbClr val="000000"/>
                </a:solidFill>
                <a:latin typeface="Arial" panose="020B0604020202020204" pitchFamily="34" charset="0"/>
                <a:ea typeface="游明朝" panose="02020400000000000000" pitchFamily="18" charset="-128"/>
              </a:rPr>
              <a:t>Team Structure</a:t>
            </a:r>
            <a:endParaRPr lang="ja-JP" altLang="ja-JP" sz="1400" b="1" kern="100" dirty="0">
              <a:solidFill>
                <a:srgbClr val="000000"/>
              </a:solidFill>
              <a:latin typeface="Arial" panose="020B0604020202020204" pitchFamily="34" charset="0"/>
              <a:ea typeface="Arial" panose="020B0604020202020204" pitchFamily="34" charset="0"/>
            </a:endParaRPr>
          </a:p>
          <a:p>
            <a:pPr marL="642938" lvl="0" indent="-285750">
              <a:lnSpc>
                <a:spcPct val="110000"/>
              </a:lnSpc>
              <a:spcAft>
                <a:spcPts val="340"/>
              </a:spcAft>
              <a:buFont typeface="Wingdings" panose="05000000000000000000" pitchFamily="2" charset="2"/>
              <a:buChar char="l"/>
            </a:pPr>
            <a:r>
              <a:rPr lang="en-US" altLang="ja-JP" sz="1400" kern="100" dirty="0">
                <a:solidFill>
                  <a:srgbClr val="000000"/>
                </a:solidFill>
                <a:latin typeface="Arial" panose="020B0604020202020204" pitchFamily="34" charset="0"/>
                <a:ea typeface="游明朝" panose="02020400000000000000" pitchFamily="18" charset="-128"/>
              </a:rPr>
              <a:t>A team is comprised of </a:t>
            </a:r>
            <a:r>
              <a:rPr lang="en-US" altLang="ja-JP" sz="1400" u="sng" kern="100" dirty="0">
                <a:solidFill>
                  <a:srgbClr val="000000"/>
                </a:solidFill>
                <a:latin typeface="Arial" panose="020B0604020202020204" pitchFamily="34" charset="0"/>
                <a:ea typeface="游明朝" panose="02020400000000000000" pitchFamily="18" charset="-128"/>
              </a:rPr>
              <a:t>3 </a:t>
            </a:r>
            <a:r>
              <a:rPr lang="en-US" altLang="ja-JP" sz="1400" kern="100" dirty="0">
                <a:solidFill>
                  <a:srgbClr val="000000"/>
                </a:solidFill>
                <a:latin typeface="Arial" panose="020B0604020202020204" pitchFamily="34" charset="0"/>
                <a:ea typeface="Arial" panose="020B0604020202020204" pitchFamily="34" charset="0"/>
              </a:rPr>
              <a:t> </a:t>
            </a:r>
            <a:r>
              <a:rPr lang="en-US" altLang="ja-JP" sz="1400" kern="100" dirty="0">
                <a:solidFill>
                  <a:srgbClr val="000000"/>
                </a:solidFill>
                <a:latin typeface="Arial" panose="020B0604020202020204" pitchFamily="34" charset="0"/>
                <a:ea typeface="游明朝" panose="02020400000000000000" pitchFamily="18" charset="-128"/>
              </a:rPr>
              <a:t>or more members.</a:t>
            </a:r>
            <a:endParaRPr lang="ja-JP" altLang="ja-JP" sz="1400" kern="100" dirty="0">
              <a:solidFill>
                <a:srgbClr val="000000"/>
              </a:solidFill>
              <a:latin typeface="Arial" panose="020B0604020202020204" pitchFamily="34" charset="0"/>
              <a:ea typeface="Arial" panose="020B0604020202020204" pitchFamily="34" charset="0"/>
            </a:endParaRPr>
          </a:p>
          <a:p>
            <a:pPr marL="642938" lvl="0" indent="-285750">
              <a:lnSpc>
                <a:spcPct val="110000"/>
              </a:lnSpc>
              <a:spcAft>
                <a:spcPts val="340"/>
              </a:spcAft>
              <a:buFont typeface="Wingdings" panose="05000000000000000000" pitchFamily="2" charset="2"/>
              <a:buChar char="l"/>
            </a:pPr>
            <a:r>
              <a:rPr lang="en-US" altLang="ja-JP" sz="1400" kern="100" dirty="0">
                <a:solidFill>
                  <a:srgbClr val="000000"/>
                </a:solidFill>
                <a:latin typeface="Arial" panose="020B0604020202020204" pitchFamily="34" charset="0"/>
                <a:ea typeface="游明朝" panose="02020400000000000000" pitchFamily="18" charset="-128"/>
              </a:rPr>
              <a:t>Students CANNOT join more than one team.</a:t>
            </a:r>
            <a:endParaRPr lang="ja-JP" altLang="ja-JP" sz="1400" kern="100" dirty="0">
              <a:solidFill>
                <a:srgbClr val="000000"/>
              </a:solidFill>
              <a:latin typeface="Arial" panose="020B0604020202020204" pitchFamily="34" charset="0"/>
              <a:ea typeface="Arial" panose="020B0604020202020204" pitchFamily="34" charset="0"/>
            </a:endParaRPr>
          </a:p>
          <a:p>
            <a:pPr marL="357188" indent="557213">
              <a:lnSpc>
                <a:spcPct val="110000"/>
              </a:lnSpc>
              <a:spcAft>
                <a:spcPts val="340"/>
              </a:spcAft>
            </a:pPr>
            <a:r>
              <a:rPr lang="en-US" altLang="ja-JP" sz="1400" kern="100" dirty="0">
                <a:solidFill>
                  <a:srgbClr val="000000"/>
                </a:solidFill>
                <a:latin typeface="Arial" panose="020B0604020202020204" pitchFamily="34" charset="0"/>
                <a:ea typeface="游明朝" panose="02020400000000000000" pitchFamily="18" charset="-128"/>
              </a:rPr>
              <a:t> </a:t>
            </a:r>
            <a:endParaRPr lang="ja-JP" altLang="ja-JP" sz="1400" kern="100" dirty="0">
              <a:solidFill>
                <a:srgbClr val="000000"/>
              </a:solidFill>
              <a:latin typeface="Arial" panose="020B0604020202020204" pitchFamily="34" charset="0"/>
              <a:ea typeface="Arial" panose="020B0604020202020204" pitchFamily="34" charset="0"/>
            </a:endParaRPr>
          </a:p>
          <a:p>
            <a:pPr marL="700088" lvl="3" indent="-342900">
              <a:lnSpc>
                <a:spcPct val="107000"/>
              </a:lnSpc>
              <a:spcBef>
                <a:spcPts val="600"/>
              </a:spcBef>
              <a:spcAft>
                <a:spcPts val="600"/>
              </a:spcAft>
              <a:buFont typeface="+mj-lt"/>
              <a:buAutoNum type="arabicPeriod" startAt="2"/>
            </a:pPr>
            <a:r>
              <a:rPr lang="en-US" altLang="ja-JP" sz="1400" b="1" u="sng" kern="100" dirty="0">
                <a:solidFill>
                  <a:srgbClr val="000000"/>
                </a:solidFill>
                <a:latin typeface="Arial" panose="020B0604020202020204" pitchFamily="34" charset="0"/>
                <a:ea typeface="游明朝" panose="02020400000000000000" pitchFamily="18" charset="-128"/>
              </a:rPr>
              <a:t>Team Leader</a:t>
            </a:r>
            <a:endParaRPr lang="ja-JP" altLang="ja-JP" sz="1400" b="1" kern="100" dirty="0">
              <a:solidFill>
                <a:srgbClr val="000000"/>
              </a:solidFill>
              <a:latin typeface="Arial" panose="020B0604020202020204" pitchFamily="34" charset="0"/>
              <a:ea typeface="Arial" panose="020B0604020202020204" pitchFamily="34" charset="0"/>
            </a:endParaRPr>
          </a:p>
          <a:p>
            <a:pPr marL="642938" indent="-285750">
              <a:lnSpc>
                <a:spcPct val="110000"/>
              </a:lnSpc>
              <a:spcAft>
                <a:spcPts val="340"/>
              </a:spcAft>
              <a:buFont typeface="Wingdings" panose="05000000000000000000" pitchFamily="2" charset="2"/>
              <a:buChar char="l"/>
            </a:pPr>
            <a:r>
              <a:rPr lang="en-US" altLang="ja-JP" sz="1400" kern="100" dirty="0">
                <a:solidFill>
                  <a:srgbClr val="000000"/>
                </a:solidFill>
                <a:latin typeface="Arial" panose="020B0604020202020204" pitchFamily="34" charset="0"/>
                <a:ea typeface="游明朝" panose="02020400000000000000" pitchFamily="18" charset="-128"/>
              </a:rPr>
              <a:t>Each team must have a leader who is responsible for team management. A student in a team can be the leader.</a:t>
            </a:r>
            <a:endParaRPr lang="ja-JP" altLang="ja-JP" sz="1400" kern="100" dirty="0">
              <a:solidFill>
                <a:srgbClr val="000000"/>
              </a:solidFill>
              <a:latin typeface="Arial" panose="020B0604020202020204" pitchFamily="34" charset="0"/>
              <a:ea typeface="游明朝" panose="02020400000000000000" pitchFamily="18" charset="-128"/>
            </a:endParaRPr>
          </a:p>
          <a:p>
            <a:pPr marL="642938" indent="-285750">
              <a:lnSpc>
                <a:spcPct val="110000"/>
              </a:lnSpc>
              <a:spcAft>
                <a:spcPts val="340"/>
              </a:spcAft>
              <a:buFont typeface="Wingdings" panose="05000000000000000000" pitchFamily="2" charset="2"/>
              <a:buChar char="l"/>
            </a:pPr>
            <a:r>
              <a:rPr lang="en-US" altLang="ja-JP" sz="1400" kern="100" dirty="0">
                <a:solidFill>
                  <a:srgbClr val="000000"/>
                </a:solidFill>
                <a:latin typeface="Arial" panose="020B0604020202020204" pitchFamily="34" charset="0"/>
                <a:ea typeface="游明朝" panose="02020400000000000000" pitchFamily="18" charset="-128"/>
              </a:rPr>
              <a:t>The team leader has the following responsibilities:</a:t>
            </a:r>
            <a:endParaRPr lang="ja-JP" altLang="ja-JP" sz="1400" kern="100" dirty="0">
              <a:solidFill>
                <a:srgbClr val="000000"/>
              </a:solidFill>
              <a:latin typeface="Arial" panose="020B0604020202020204" pitchFamily="34" charset="0"/>
              <a:ea typeface="游明朝" panose="02020400000000000000" pitchFamily="18" charset="-128"/>
            </a:endParaRPr>
          </a:p>
          <a:p>
            <a:pPr marL="814388" lvl="1" indent="557213">
              <a:lnSpc>
                <a:spcPct val="110000"/>
              </a:lnSpc>
              <a:spcAft>
                <a:spcPts val="340"/>
              </a:spcAft>
              <a:buFont typeface="Wingdings" panose="05000000000000000000" pitchFamily="2" charset="2"/>
              <a:buChar char=""/>
            </a:pPr>
            <a:r>
              <a:rPr lang="en-US" altLang="ja-JP" sz="1400" kern="0" dirty="0">
                <a:solidFill>
                  <a:srgbClr val="000000"/>
                </a:solidFill>
                <a:latin typeface="Arial" panose="020B0604020202020204" pitchFamily="34" charset="0"/>
                <a:ea typeface="ArialMT"/>
              </a:rPr>
              <a:t>Manage the progress of the team</a:t>
            </a:r>
            <a:endParaRPr lang="ja-JP" altLang="ja-JP" sz="1400" kern="100" dirty="0">
              <a:solidFill>
                <a:srgbClr val="000000"/>
              </a:solidFill>
              <a:latin typeface="Arial" panose="020B0604020202020204" pitchFamily="34" charset="0"/>
              <a:ea typeface="Arial" panose="020B0604020202020204" pitchFamily="34" charset="0"/>
            </a:endParaRPr>
          </a:p>
          <a:p>
            <a:pPr marL="814388" lvl="1" indent="557213">
              <a:lnSpc>
                <a:spcPct val="110000"/>
              </a:lnSpc>
              <a:spcAft>
                <a:spcPts val="340"/>
              </a:spcAft>
              <a:buFont typeface="Wingdings" panose="05000000000000000000" pitchFamily="2" charset="2"/>
              <a:buChar char=""/>
            </a:pPr>
            <a:r>
              <a:rPr lang="en-US" altLang="ja-JP" sz="1400" kern="100" dirty="0">
                <a:solidFill>
                  <a:srgbClr val="000000"/>
                </a:solidFill>
                <a:latin typeface="Arial" panose="020B0604020202020204" pitchFamily="34" charset="0"/>
                <a:ea typeface="游明朝" panose="02020400000000000000" pitchFamily="18" charset="-128"/>
              </a:rPr>
              <a:t>Submit applications and programs</a:t>
            </a:r>
            <a:endParaRPr lang="ja-JP" altLang="ja-JP" sz="1400" kern="100" dirty="0">
              <a:solidFill>
                <a:srgbClr val="000000"/>
              </a:solidFill>
              <a:latin typeface="Arial" panose="020B0604020202020204" pitchFamily="34" charset="0"/>
              <a:ea typeface="Arial" panose="020B0604020202020204" pitchFamily="34" charset="0"/>
            </a:endParaRPr>
          </a:p>
          <a:p>
            <a:pPr marL="814388" lvl="1" indent="557213">
              <a:lnSpc>
                <a:spcPct val="110000"/>
              </a:lnSpc>
              <a:spcAft>
                <a:spcPts val="340"/>
              </a:spcAft>
              <a:buFont typeface="Wingdings" panose="05000000000000000000" pitchFamily="2" charset="2"/>
              <a:buChar char=""/>
            </a:pPr>
            <a:r>
              <a:rPr lang="en-US" altLang="ja-JP" sz="1400" kern="100" dirty="0">
                <a:solidFill>
                  <a:srgbClr val="000000"/>
                </a:solidFill>
                <a:latin typeface="Arial" panose="020B0604020202020204" pitchFamily="34" charset="0"/>
                <a:ea typeface="游明朝" panose="02020400000000000000" pitchFamily="18" charset="-128"/>
              </a:rPr>
              <a:t>Communicate and share information with the POC in its country.</a:t>
            </a:r>
            <a:endParaRPr lang="ja-JP" altLang="ja-JP" sz="1400" kern="100" dirty="0">
              <a:solidFill>
                <a:srgbClr val="000000"/>
              </a:solidFill>
              <a:latin typeface="Arial" panose="020B0604020202020204" pitchFamily="34" charset="0"/>
              <a:ea typeface="Arial" panose="020B0604020202020204" pitchFamily="34" charset="0"/>
            </a:endParaRPr>
          </a:p>
          <a:p>
            <a:pPr marL="357188" indent="557213">
              <a:lnSpc>
                <a:spcPct val="110000"/>
              </a:lnSpc>
              <a:spcAft>
                <a:spcPts val="340"/>
              </a:spcAft>
            </a:pPr>
            <a:r>
              <a:rPr lang="en-US" altLang="ja-JP" sz="1400" kern="100" dirty="0">
                <a:solidFill>
                  <a:srgbClr val="000000"/>
                </a:solidFill>
                <a:latin typeface="Arial" panose="020B0604020202020204" pitchFamily="34" charset="0"/>
                <a:ea typeface="游明朝" panose="02020400000000000000" pitchFamily="18" charset="-128"/>
              </a:rPr>
              <a:t> </a:t>
            </a:r>
            <a:endParaRPr lang="ja-JP" altLang="ja-JP" sz="1400" kern="100" dirty="0">
              <a:solidFill>
                <a:srgbClr val="000000"/>
              </a:solidFill>
              <a:latin typeface="Arial" panose="020B0604020202020204" pitchFamily="34" charset="0"/>
              <a:ea typeface="Arial" panose="020B0604020202020204" pitchFamily="34" charset="0"/>
            </a:endParaRPr>
          </a:p>
          <a:p>
            <a:pPr marL="700088" lvl="3" indent="-342900">
              <a:lnSpc>
                <a:spcPct val="107000"/>
              </a:lnSpc>
              <a:spcBef>
                <a:spcPts val="600"/>
              </a:spcBef>
              <a:spcAft>
                <a:spcPts val="600"/>
              </a:spcAft>
              <a:buFont typeface="+mj-lt"/>
              <a:buAutoNum type="arabicPeriod" startAt="3"/>
            </a:pPr>
            <a:r>
              <a:rPr lang="en-US" altLang="ja-JP" sz="1400" b="1" u="sng" kern="100" dirty="0">
                <a:solidFill>
                  <a:srgbClr val="000000"/>
                </a:solidFill>
                <a:latin typeface="Arial" panose="020B0604020202020204" pitchFamily="34" charset="0"/>
                <a:ea typeface="游明朝" panose="02020400000000000000" pitchFamily="18" charset="-128"/>
              </a:rPr>
              <a:t>Other conditions</a:t>
            </a:r>
            <a:endParaRPr lang="ja-JP" altLang="ja-JP" sz="1400" b="1" kern="100" dirty="0">
              <a:solidFill>
                <a:srgbClr val="000000"/>
              </a:solidFill>
              <a:latin typeface="Arial" panose="020B0604020202020204" pitchFamily="34" charset="0"/>
              <a:ea typeface="Arial" panose="020B0604020202020204" pitchFamily="34" charset="0"/>
            </a:endParaRPr>
          </a:p>
          <a:p>
            <a:pPr marL="642938" lvl="0" indent="-285750">
              <a:lnSpc>
                <a:spcPct val="110000"/>
              </a:lnSpc>
              <a:spcAft>
                <a:spcPts val="340"/>
              </a:spcAft>
              <a:buFont typeface="Wingdings" panose="05000000000000000000" pitchFamily="2" charset="2"/>
              <a:buChar char="l"/>
            </a:pPr>
            <a:r>
              <a:rPr lang="en-US" altLang="ja-JP" sz="1400" kern="100" dirty="0">
                <a:solidFill>
                  <a:srgbClr val="000000"/>
                </a:solidFill>
                <a:latin typeface="Arial" panose="020B0604020202020204" pitchFamily="34" charset="0"/>
                <a:ea typeface="游明朝" panose="02020400000000000000" pitchFamily="18" charset="-128"/>
              </a:rPr>
              <a:t>The following skills and knowledge are recommended but not mandatory:</a:t>
            </a:r>
            <a:endParaRPr lang="ja-JP" altLang="ja-JP" sz="1400" kern="100" dirty="0">
              <a:solidFill>
                <a:srgbClr val="000000"/>
              </a:solidFill>
              <a:latin typeface="Arial" panose="020B0604020202020204" pitchFamily="34" charset="0"/>
              <a:ea typeface="游明朝" panose="02020400000000000000" pitchFamily="18" charset="-128"/>
            </a:endParaRPr>
          </a:p>
          <a:p>
            <a:pPr marL="814388" lvl="1" indent="557213">
              <a:lnSpc>
                <a:spcPct val="110000"/>
              </a:lnSpc>
              <a:spcAft>
                <a:spcPts val="340"/>
              </a:spcAft>
              <a:buFont typeface="Wingdings" panose="05000000000000000000" pitchFamily="2" charset="2"/>
              <a:buChar char=""/>
            </a:pPr>
            <a:r>
              <a:rPr lang="en-US" altLang="ja-JP" sz="1400" kern="100" dirty="0">
                <a:solidFill>
                  <a:srgbClr val="000000"/>
                </a:solidFill>
                <a:latin typeface="Arial" panose="020B0604020202020204" pitchFamily="34" charset="0"/>
                <a:ea typeface="游明朝" panose="02020400000000000000" pitchFamily="18" charset="-128"/>
              </a:rPr>
              <a:t>Android programming and image processing</a:t>
            </a:r>
            <a:endParaRPr lang="ja-JP" altLang="ja-JP" sz="1400" kern="100" dirty="0">
              <a:solidFill>
                <a:srgbClr val="000000"/>
              </a:solidFill>
              <a:latin typeface="Arial" panose="020B0604020202020204" pitchFamily="34" charset="0"/>
              <a:ea typeface="Arial" panose="020B0604020202020204" pitchFamily="34" charset="0"/>
            </a:endParaRPr>
          </a:p>
          <a:p>
            <a:pPr marL="814388" lvl="1" indent="557213">
              <a:lnSpc>
                <a:spcPct val="110000"/>
              </a:lnSpc>
              <a:spcAft>
                <a:spcPts val="340"/>
              </a:spcAft>
              <a:buFont typeface="Wingdings" panose="05000000000000000000" pitchFamily="2" charset="2"/>
              <a:buChar char=""/>
            </a:pPr>
            <a:r>
              <a:rPr lang="en-US" altLang="ja-JP" sz="1400" kern="100" dirty="0">
                <a:solidFill>
                  <a:srgbClr val="000000"/>
                </a:solidFill>
                <a:latin typeface="Arial" panose="020B0604020202020204" pitchFamily="34" charset="0"/>
                <a:ea typeface="游明朝" panose="02020400000000000000" pitchFamily="18" charset="-128"/>
              </a:rPr>
              <a:t>College-level knowledge of physics or mathematics</a:t>
            </a:r>
            <a:endParaRPr lang="ja-JP" altLang="ja-JP" sz="1400" kern="100" dirty="0">
              <a:solidFill>
                <a:srgbClr val="000000"/>
              </a:solidFill>
              <a:latin typeface="Arial" panose="020B0604020202020204" pitchFamily="34" charset="0"/>
              <a:ea typeface="Arial" panose="020B0604020202020204" pitchFamily="34" charset="0"/>
            </a:endParaRPr>
          </a:p>
          <a:p>
            <a:pPr marL="113030" indent="-6350">
              <a:lnSpc>
                <a:spcPct val="110000"/>
              </a:lnSpc>
              <a:spcAft>
                <a:spcPts val="340"/>
              </a:spcAft>
            </a:pPr>
            <a:r>
              <a:rPr lang="en-US" altLang="ja-JP" sz="1100" kern="100" dirty="0">
                <a:solidFill>
                  <a:srgbClr val="000000"/>
                </a:solidFill>
                <a:latin typeface="ＭＳ 明朝" panose="02020609040205080304" pitchFamily="17" charset="-128"/>
                <a:ea typeface="Arial" panose="020B0604020202020204" pitchFamily="34" charset="0"/>
                <a:cs typeface="ＭＳ 明朝" panose="02020609040205080304" pitchFamily="17" charset="-128"/>
              </a:rPr>
              <a:t> </a:t>
            </a:r>
            <a:endParaRPr lang="ja-JP" altLang="ja-JP" sz="1100" kern="100" dirty="0">
              <a:solidFill>
                <a:srgbClr val="000000"/>
              </a:solidFill>
              <a:latin typeface="Arial" panose="020B0604020202020204" pitchFamily="34" charset="0"/>
              <a:ea typeface="Arial" panose="020B0604020202020204" pitchFamily="34" charset="0"/>
            </a:endParaRPr>
          </a:p>
        </p:txBody>
      </p:sp>
      <p:sp>
        <p:nvSpPr>
          <p:cNvPr id="8" name="正方形/長方形 7">
            <a:extLst>
              <a:ext uri="{FF2B5EF4-FFF2-40B4-BE49-F238E27FC236}">
                <a16:creationId xmlns:a16="http://schemas.microsoft.com/office/drawing/2014/main" id="{089E662A-9A5A-4BD6-98D7-D09FE44CF40C}"/>
              </a:ext>
            </a:extLst>
          </p:cNvPr>
          <p:cNvSpPr/>
          <p:nvPr/>
        </p:nvSpPr>
        <p:spPr>
          <a:xfrm>
            <a:off x="2430035" y="146546"/>
            <a:ext cx="3378297" cy="530145"/>
          </a:xfrm>
          <a:prstGeom prst="rect">
            <a:avLst/>
          </a:prstGeom>
        </p:spPr>
        <p:txBody>
          <a:bodyPr wrap="none">
            <a:spAutoFit/>
          </a:bodyPr>
          <a:lstStyle/>
          <a:p>
            <a:pPr marL="87313" lvl="2">
              <a:lnSpc>
                <a:spcPct val="107000"/>
              </a:lnSpc>
              <a:spcBef>
                <a:spcPts val="600"/>
              </a:spcBef>
              <a:spcAft>
                <a:spcPts val="600"/>
              </a:spcAft>
            </a:pPr>
            <a:r>
              <a:rPr lang="en-US" altLang="ja-JP" sz="2800" dirty="0"/>
              <a:t>5. Entry Qualification</a:t>
            </a:r>
            <a:endParaRPr lang="ja-JP" altLang="ja-JP" sz="2800" dirty="0"/>
          </a:p>
        </p:txBody>
      </p:sp>
    </p:spTree>
    <p:extLst>
      <p:ext uri="{BB962C8B-B14F-4D97-AF65-F5344CB8AC3E}">
        <p14:creationId xmlns:p14="http://schemas.microsoft.com/office/powerpoint/2010/main" val="35106912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17</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111967" y="2968820"/>
            <a:ext cx="8901403" cy="920360"/>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6. Portal Site and Simulator</a:t>
            </a:r>
          </a:p>
        </p:txBody>
      </p:sp>
    </p:spTree>
    <p:extLst>
      <p:ext uri="{BB962C8B-B14F-4D97-AF65-F5344CB8AC3E}">
        <p14:creationId xmlns:p14="http://schemas.microsoft.com/office/powerpoint/2010/main" val="37765246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18</a:t>
            </a:fld>
            <a:endParaRPr kumimoji="1" lang="ja-JP" altLang="en-US" dirty="0"/>
          </a:p>
        </p:txBody>
      </p:sp>
      <p:sp>
        <p:nvSpPr>
          <p:cNvPr id="8" name="正方形/長方形 7">
            <a:extLst>
              <a:ext uri="{FF2B5EF4-FFF2-40B4-BE49-F238E27FC236}">
                <a16:creationId xmlns:a16="http://schemas.microsoft.com/office/drawing/2014/main" id="{BDD14209-7F91-4BD3-9BE7-55388AA30469}"/>
              </a:ext>
            </a:extLst>
          </p:cNvPr>
          <p:cNvSpPr/>
          <p:nvPr/>
        </p:nvSpPr>
        <p:spPr>
          <a:xfrm>
            <a:off x="2678596" y="143045"/>
            <a:ext cx="4060920" cy="523220"/>
          </a:xfrm>
          <a:prstGeom prst="rect">
            <a:avLst/>
          </a:prstGeom>
        </p:spPr>
        <p:txBody>
          <a:bodyPr wrap="none">
            <a:spAutoFit/>
          </a:bodyPr>
          <a:lstStyle/>
          <a:p>
            <a:r>
              <a:rPr lang="en-US" altLang="ja-JP" sz="2800" dirty="0"/>
              <a:t>6.Portal Site and Simulator</a:t>
            </a:r>
            <a:endParaRPr lang="ja-JP" altLang="en-US" sz="2800" dirty="0"/>
          </a:p>
        </p:txBody>
      </p:sp>
      <p:sp>
        <p:nvSpPr>
          <p:cNvPr id="9" name="正方形/長方形 8">
            <a:extLst>
              <a:ext uri="{FF2B5EF4-FFF2-40B4-BE49-F238E27FC236}">
                <a16:creationId xmlns:a16="http://schemas.microsoft.com/office/drawing/2014/main" id="{2173914A-6016-461F-BAE7-9B0D8BE4C16C}"/>
              </a:ext>
            </a:extLst>
          </p:cNvPr>
          <p:cNvSpPr/>
          <p:nvPr/>
        </p:nvSpPr>
        <p:spPr>
          <a:xfrm>
            <a:off x="454126" y="5027748"/>
            <a:ext cx="3707971" cy="1938992"/>
          </a:xfrm>
          <a:prstGeom prst="rect">
            <a:avLst/>
          </a:prstGeom>
        </p:spPr>
        <p:txBody>
          <a:bodyPr wrap="square">
            <a:spAutoFit/>
          </a:bodyPr>
          <a:lstStyle/>
          <a:p>
            <a:pPr marL="285750" indent="-285750">
              <a:buFont typeface="Arial" panose="020B0604020202020204" pitchFamily="34" charset="0"/>
              <a:buChar char="•"/>
            </a:pPr>
            <a:r>
              <a:rPr lang="en-US" altLang="ja-JP" sz="2000" b="1" dirty="0"/>
              <a:t>Portal site </a:t>
            </a:r>
            <a:r>
              <a:rPr lang="en-US" altLang="ja-JP" sz="2000" dirty="0"/>
              <a:t>for participants.</a:t>
            </a:r>
          </a:p>
          <a:p>
            <a:pPr marL="742950" lvl="1" indent="-285750">
              <a:buFont typeface="Arial" panose="020B0604020202020204" pitchFamily="34" charset="0"/>
              <a:buChar char="•"/>
            </a:pPr>
            <a:r>
              <a:rPr lang="en-US" altLang="ja-JP" sz="2000" dirty="0"/>
              <a:t>How to Entry </a:t>
            </a:r>
          </a:p>
          <a:p>
            <a:pPr marL="742950" lvl="1" indent="-285750">
              <a:buFont typeface="Arial" panose="020B0604020202020204" pitchFamily="34" charset="0"/>
              <a:buChar char="•"/>
            </a:pPr>
            <a:r>
              <a:rPr lang="en-US" altLang="ja-JP" sz="2000" dirty="0"/>
              <a:t>Application Form</a:t>
            </a:r>
          </a:p>
          <a:p>
            <a:pPr marL="742950" lvl="1" indent="-285750">
              <a:buFont typeface="Arial" panose="020B0604020202020204" pitchFamily="34" charset="0"/>
              <a:buChar char="•"/>
            </a:pPr>
            <a:r>
              <a:rPr lang="en-US" altLang="ja-JP" sz="2000" dirty="0"/>
              <a:t>Event Schedule </a:t>
            </a:r>
          </a:p>
          <a:p>
            <a:pPr marL="742950" lvl="1" indent="-285750">
              <a:buFont typeface="Arial" panose="020B0604020202020204" pitchFamily="34" charset="0"/>
              <a:buChar char="•"/>
            </a:pPr>
            <a:r>
              <a:rPr lang="en-US" altLang="ja-JP" sz="2000" dirty="0"/>
              <a:t>Program upload</a:t>
            </a:r>
          </a:p>
          <a:p>
            <a:pPr marL="742950" lvl="1" indent="-285750">
              <a:buFont typeface="Arial" panose="020B0604020202020204" pitchFamily="34" charset="0"/>
              <a:buChar char="•"/>
            </a:pPr>
            <a:r>
              <a:rPr lang="en-US" altLang="ja-JP" sz="2000" dirty="0"/>
              <a:t>View simulation results</a:t>
            </a:r>
          </a:p>
        </p:txBody>
      </p:sp>
      <p:sp>
        <p:nvSpPr>
          <p:cNvPr id="11" name="正方形/長方形 10">
            <a:extLst>
              <a:ext uri="{FF2B5EF4-FFF2-40B4-BE49-F238E27FC236}">
                <a16:creationId xmlns:a16="http://schemas.microsoft.com/office/drawing/2014/main" id="{98E8640C-BFA2-46A7-AE48-B05D8EB90A9A}"/>
              </a:ext>
            </a:extLst>
          </p:cNvPr>
          <p:cNvSpPr/>
          <p:nvPr/>
        </p:nvSpPr>
        <p:spPr>
          <a:xfrm>
            <a:off x="4049486" y="5381690"/>
            <a:ext cx="5094514" cy="1323439"/>
          </a:xfrm>
          <a:prstGeom prst="rect">
            <a:avLst/>
          </a:prstGeom>
        </p:spPr>
        <p:txBody>
          <a:bodyPr wrap="square">
            <a:spAutoFit/>
          </a:bodyPr>
          <a:lstStyle/>
          <a:p>
            <a:pPr marL="285750" indent="-285750">
              <a:buFont typeface="Arial" panose="020B0604020202020204" pitchFamily="34" charset="0"/>
              <a:buChar char="•"/>
            </a:pPr>
            <a:r>
              <a:rPr lang="en-US" altLang="ja-JP" sz="2000" dirty="0"/>
              <a:t>Guidebook</a:t>
            </a:r>
          </a:p>
          <a:p>
            <a:pPr marL="285750" indent="-285750">
              <a:buFont typeface="Arial" panose="020B0604020202020204" pitchFamily="34" charset="0"/>
              <a:buChar char="•"/>
            </a:pPr>
            <a:r>
              <a:rPr lang="en-US" altLang="ja-JP" sz="2000" dirty="0"/>
              <a:t>Program Manual</a:t>
            </a:r>
            <a:endParaRPr lang="en-US" altLang="ja-JP" sz="2000" dirty="0">
              <a:highlight>
                <a:srgbClr val="FFFF00"/>
              </a:highlight>
            </a:endParaRPr>
          </a:p>
          <a:p>
            <a:pPr marL="285750" lvl="1" indent="-285750">
              <a:buFont typeface="Arial" panose="020B0604020202020204" pitchFamily="34" charset="0"/>
              <a:buChar char="•"/>
            </a:pPr>
            <a:r>
              <a:rPr lang="en-US" altLang="ja-JP" sz="2000" dirty="0"/>
              <a:t>Template APK : Download to your PC try the simulator. </a:t>
            </a:r>
            <a:endParaRPr lang="en-US" altLang="ja-JP" sz="2000" dirty="0">
              <a:highlight>
                <a:srgbClr val="FFFF00"/>
              </a:highlight>
            </a:endParaRPr>
          </a:p>
        </p:txBody>
      </p:sp>
      <p:pic>
        <p:nvPicPr>
          <p:cNvPr id="10" name="図 9">
            <a:extLst>
              <a:ext uri="{FF2B5EF4-FFF2-40B4-BE49-F238E27FC236}">
                <a16:creationId xmlns:a16="http://schemas.microsoft.com/office/drawing/2014/main" id="{E82E6D4F-579D-4919-8D35-D3CA4DB0C09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64183" y="930776"/>
            <a:ext cx="7018575" cy="3947948"/>
          </a:xfrm>
          <a:prstGeom prst="rect">
            <a:avLst/>
          </a:prstGeom>
        </p:spPr>
      </p:pic>
    </p:spTree>
    <p:extLst>
      <p:ext uri="{BB962C8B-B14F-4D97-AF65-F5344CB8AC3E}">
        <p14:creationId xmlns:p14="http://schemas.microsoft.com/office/powerpoint/2010/main" val="3481125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19</a:t>
            </a:fld>
            <a:endParaRPr kumimoji="1" lang="ja-JP" altLang="en-US" dirty="0"/>
          </a:p>
        </p:txBody>
      </p:sp>
      <p:sp>
        <p:nvSpPr>
          <p:cNvPr id="5" name="テキスト ボックス 4">
            <a:extLst>
              <a:ext uri="{FF2B5EF4-FFF2-40B4-BE49-F238E27FC236}">
                <a16:creationId xmlns:a16="http://schemas.microsoft.com/office/drawing/2014/main" id="{81E99152-F517-4B0B-976D-101C1653A9D1}"/>
              </a:ext>
            </a:extLst>
          </p:cNvPr>
          <p:cNvSpPr txBox="1"/>
          <p:nvPr/>
        </p:nvSpPr>
        <p:spPr>
          <a:xfrm>
            <a:off x="3596640" y="6109794"/>
            <a:ext cx="1586396" cy="369332"/>
          </a:xfrm>
          <a:prstGeom prst="rect">
            <a:avLst/>
          </a:prstGeom>
          <a:noFill/>
        </p:spPr>
        <p:txBody>
          <a:bodyPr wrap="none" rtlCol="0">
            <a:spAutoFit/>
          </a:bodyPr>
          <a:lstStyle/>
          <a:p>
            <a:r>
              <a:rPr kumimoji="1" lang="en-US" altLang="ja-JP" dirty="0"/>
              <a:t>Login Window </a:t>
            </a:r>
            <a:endParaRPr kumimoji="1" lang="ja-JP" altLang="en-US" dirty="0"/>
          </a:p>
        </p:txBody>
      </p:sp>
      <p:sp>
        <p:nvSpPr>
          <p:cNvPr id="9" name="正方形/長方形 8">
            <a:extLst>
              <a:ext uri="{FF2B5EF4-FFF2-40B4-BE49-F238E27FC236}">
                <a16:creationId xmlns:a16="http://schemas.microsoft.com/office/drawing/2014/main" id="{22241303-4FE5-4F97-ABD9-D75C553CE8C2}"/>
              </a:ext>
            </a:extLst>
          </p:cNvPr>
          <p:cNvSpPr/>
          <p:nvPr/>
        </p:nvSpPr>
        <p:spPr>
          <a:xfrm>
            <a:off x="2678596" y="143045"/>
            <a:ext cx="4060920" cy="523220"/>
          </a:xfrm>
          <a:prstGeom prst="rect">
            <a:avLst/>
          </a:prstGeom>
        </p:spPr>
        <p:txBody>
          <a:bodyPr wrap="none">
            <a:spAutoFit/>
          </a:bodyPr>
          <a:lstStyle/>
          <a:p>
            <a:r>
              <a:rPr lang="en-US" altLang="ja-JP" sz="2800" dirty="0"/>
              <a:t>6.Portal Site and Simulator</a:t>
            </a:r>
            <a:endParaRPr lang="ja-JP" altLang="en-US" sz="2800" dirty="0"/>
          </a:p>
        </p:txBody>
      </p:sp>
      <p:pic>
        <p:nvPicPr>
          <p:cNvPr id="10" name="図 9">
            <a:extLst>
              <a:ext uri="{FF2B5EF4-FFF2-40B4-BE49-F238E27FC236}">
                <a16:creationId xmlns:a16="http://schemas.microsoft.com/office/drawing/2014/main" id="{DFCCA537-9C93-4D96-BFD9-C7FA77CAAC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209" y="1630703"/>
            <a:ext cx="8007582" cy="3834676"/>
          </a:xfrm>
          <a:prstGeom prst="rect">
            <a:avLst/>
          </a:prstGeom>
        </p:spPr>
      </p:pic>
    </p:spTree>
    <p:extLst>
      <p:ext uri="{BB962C8B-B14F-4D97-AF65-F5344CB8AC3E}">
        <p14:creationId xmlns:p14="http://schemas.microsoft.com/office/powerpoint/2010/main" val="3371396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2</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494523" y="2475983"/>
            <a:ext cx="8322906" cy="2851797"/>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1. Purpose</a:t>
            </a:r>
            <a:r>
              <a:rPr lang="ja-JP" altLang="en-US" sz="6000" dirty="0"/>
              <a:t> </a:t>
            </a:r>
            <a:r>
              <a:rPr lang="en-US" altLang="ja-JP" sz="6000" dirty="0"/>
              <a:t>of </a:t>
            </a:r>
            <a:r>
              <a:rPr lang="en-US" altLang="ja-JP" sz="6000" dirty="0" err="1"/>
              <a:t>Kibo</a:t>
            </a:r>
            <a:r>
              <a:rPr lang="en-US" altLang="ja-JP" sz="6000" dirty="0"/>
              <a:t> Robot Programming Challenge </a:t>
            </a:r>
            <a:endParaRPr lang="ja-JP" altLang="en-US" sz="6000" dirty="0"/>
          </a:p>
        </p:txBody>
      </p:sp>
    </p:spTree>
    <p:extLst>
      <p:ext uri="{BB962C8B-B14F-4D97-AF65-F5344CB8AC3E}">
        <p14:creationId xmlns:p14="http://schemas.microsoft.com/office/powerpoint/2010/main" val="120494218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20</a:t>
            </a:fld>
            <a:endParaRPr kumimoji="1" lang="ja-JP" altLang="en-US" dirty="0"/>
          </a:p>
        </p:txBody>
      </p:sp>
      <p:sp>
        <p:nvSpPr>
          <p:cNvPr id="7" name="テキスト ボックス 6">
            <a:extLst>
              <a:ext uri="{FF2B5EF4-FFF2-40B4-BE49-F238E27FC236}">
                <a16:creationId xmlns:a16="http://schemas.microsoft.com/office/drawing/2014/main" id="{A26B1510-D55B-4A5A-9E56-63E48A013F12}"/>
              </a:ext>
            </a:extLst>
          </p:cNvPr>
          <p:cNvSpPr txBox="1"/>
          <p:nvPr/>
        </p:nvSpPr>
        <p:spPr>
          <a:xfrm>
            <a:off x="232863" y="1005976"/>
            <a:ext cx="9192709" cy="523220"/>
          </a:xfrm>
          <a:prstGeom prst="rect">
            <a:avLst/>
          </a:prstGeom>
          <a:noFill/>
        </p:spPr>
        <p:txBody>
          <a:bodyPr wrap="none" rtlCol="0">
            <a:spAutoFit/>
          </a:bodyPr>
          <a:lstStyle/>
          <a:p>
            <a:r>
              <a:rPr lang="en-US" altLang="ja-JP" sz="2800" dirty="0"/>
              <a:t>Preliminary Trial (trial and error toward Preliminary Round) </a:t>
            </a:r>
          </a:p>
        </p:txBody>
      </p:sp>
      <p:sp>
        <p:nvSpPr>
          <p:cNvPr id="9" name="テキスト ボックス 8">
            <a:extLst>
              <a:ext uri="{FF2B5EF4-FFF2-40B4-BE49-F238E27FC236}">
                <a16:creationId xmlns:a16="http://schemas.microsoft.com/office/drawing/2014/main" id="{1B00E693-1B16-4242-819A-30D7F2293C53}"/>
              </a:ext>
            </a:extLst>
          </p:cNvPr>
          <p:cNvSpPr txBox="1"/>
          <p:nvPr/>
        </p:nvSpPr>
        <p:spPr>
          <a:xfrm>
            <a:off x="3440959" y="5976667"/>
            <a:ext cx="3813032" cy="369332"/>
          </a:xfrm>
          <a:prstGeom prst="rect">
            <a:avLst/>
          </a:prstGeom>
          <a:noFill/>
        </p:spPr>
        <p:txBody>
          <a:bodyPr wrap="none" rtlCol="0">
            <a:spAutoFit/>
          </a:bodyPr>
          <a:lstStyle/>
          <a:p>
            <a:r>
              <a:rPr kumimoji="1" lang="en-US" altLang="ja-JP" dirty="0"/>
              <a:t>User APK upload and simulation page</a:t>
            </a:r>
            <a:endParaRPr kumimoji="1" lang="ja-JP" altLang="en-US" dirty="0"/>
          </a:p>
        </p:txBody>
      </p:sp>
      <p:sp>
        <p:nvSpPr>
          <p:cNvPr id="10" name="吹き出し: 角を丸めた四角形 9">
            <a:extLst>
              <a:ext uri="{FF2B5EF4-FFF2-40B4-BE49-F238E27FC236}">
                <a16:creationId xmlns:a16="http://schemas.microsoft.com/office/drawing/2014/main" id="{3033772C-A815-4BDE-8904-C239628013BF}"/>
              </a:ext>
            </a:extLst>
          </p:cNvPr>
          <p:cNvSpPr/>
          <p:nvPr/>
        </p:nvSpPr>
        <p:spPr>
          <a:xfrm>
            <a:off x="975609" y="5794510"/>
            <a:ext cx="1828799" cy="657921"/>
          </a:xfrm>
          <a:prstGeom prst="wedgeRoundRectCallout">
            <a:avLst>
              <a:gd name="adj1" fmla="val 55342"/>
              <a:gd name="adj2" fmla="val -889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Start simulation</a:t>
            </a:r>
            <a:endParaRPr kumimoji="1" lang="ja-JP" altLang="en-US" dirty="0"/>
          </a:p>
        </p:txBody>
      </p:sp>
      <p:sp>
        <p:nvSpPr>
          <p:cNvPr id="13" name="正方形/長方形 12">
            <a:extLst>
              <a:ext uri="{FF2B5EF4-FFF2-40B4-BE49-F238E27FC236}">
                <a16:creationId xmlns:a16="http://schemas.microsoft.com/office/drawing/2014/main" id="{7E9BF800-7E95-417E-A5E1-0C3534216A02}"/>
              </a:ext>
            </a:extLst>
          </p:cNvPr>
          <p:cNvSpPr/>
          <p:nvPr/>
        </p:nvSpPr>
        <p:spPr>
          <a:xfrm>
            <a:off x="2678596" y="143045"/>
            <a:ext cx="4060920" cy="523220"/>
          </a:xfrm>
          <a:prstGeom prst="rect">
            <a:avLst/>
          </a:prstGeom>
        </p:spPr>
        <p:txBody>
          <a:bodyPr wrap="none">
            <a:spAutoFit/>
          </a:bodyPr>
          <a:lstStyle/>
          <a:p>
            <a:r>
              <a:rPr lang="en-US" altLang="ja-JP" sz="2800" dirty="0"/>
              <a:t>6.Portal Site and Simulator</a:t>
            </a:r>
            <a:endParaRPr lang="ja-JP" altLang="en-US" sz="2800" dirty="0"/>
          </a:p>
        </p:txBody>
      </p:sp>
      <p:pic>
        <p:nvPicPr>
          <p:cNvPr id="11" name="図 10">
            <a:extLst>
              <a:ext uri="{FF2B5EF4-FFF2-40B4-BE49-F238E27FC236}">
                <a16:creationId xmlns:a16="http://schemas.microsoft.com/office/drawing/2014/main" id="{ADC288BD-2450-44AC-9341-82CCB17B41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a:stretch/>
        </p:blipFill>
        <p:spPr>
          <a:xfrm>
            <a:off x="577811" y="1635628"/>
            <a:ext cx="7988375" cy="3829751"/>
          </a:xfrm>
          <a:prstGeom prst="rect">
            <a:avLst/>
          </a:prstGeom>
        </p:spPr>
      </p:pic>
    </p:spTree>
    <p:extLst>
      <p:ext uri="{BB962C8B-B14F-4D97-AF65-F5344CB8AC3E}">
        <p14:creationId xmlns:p14="http://schemas.microsoft.com/office/powerpoint/2010/main" val="1193235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21</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802433" y="2968820"/>
            <a:ext cx="7998667" cy="920360"/>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7. Result of 1</a:t>
            </a:r>
            <a:r>
              <a:rPr lang="en-US" altLang="ja-JP" sz="6000" baseline="30000" dirty="0"/>
              <a:t>st</a:t>
            </a:r>
            <a:r>
              <a:rPr lang="en-US" altLang="ja-JP" sz="6000" dirty="0"/>
              <a:t> </a:t>
            </a:r>
            <a:r>
              <a:rPr lang="en-US" altLang="ja-JP" sz="6000" dirty="0" err="1"/>
              <a:t>Kibo</a:t>
            </a:r>
            <a:r>
              <a:rPr lang="en-US" altLang="ja-JP" sz="6000" dirty="0"/>
              <a:t>-RPC</a:t>
            </a:r>
          </a:p>
        </p:txBody>
      </p:sp>
    </p:spTree>
    <p:extLst>
      <p:ext uri="{BB962C8B-B14F-4D97-AF65-F5344CB8AC3E}">
        <p14:creationId xmlns:p14="http://schemas.microsoft.com/office/powerpoint/2010/main" val="4010761564"/>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23E17523-F25D-4F6B-A068-9F2D1E666544}"/>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88F89143-F1F2-4847-8126-79308965C0D9}"/>
              </a:ext>
            </a:extLst>
          </p:cNvPr>
          <p:cNvSpPr>
            <a:spLocks noGrp="1"/>
          </p:cNvSpPr>
          <p:nvPr>
            <p:ph type="sldNum" sz="quarter" idx="12"/>
          </p:nvPr>
        </p:nvSpPr>
        <p:spPr/>
        <p:txBody>
          <a:bodyPr/>
          <a:lstStyle/>
          <a:p>
            <a:fld id="{BD390650-ABCA-4A3F-BD7D-09C8D02B1988}" type="slidenum">
              <a:rPr kumimoji="1" lang="ja-JP" altLang="en-US" smtClean="0"/>
              <a:pPr/>
              <a:t>22</a:t>
            </a:fld>
            <a:endParaRPr kumimoji="1" lang="ja-JP" altLang="en-US" dirty="0"/>
          </a:p>
        </p:txBody>
      </p:sp>
      <p:sp>
        <p:nvSpPr>
          <p:cNvPr id="7" name="四角形: 角を丸くする 6">
            <a:extLst>
              <a:ext uri="{FF2B5EF4-FFF2-40B4-BE49-F238E27FC236}">
                <a16:creationId xmlns:a16="http://schemas.microsoft.com/office/drawing/2014/main" id="{4FF7E07E-4068-45C4-9816-CFBFB288C5BF}"/>
              </a:ext>
            </a:extLst>
          </p:cNvPr>
          <p:cNvSpPr/>
          <p:nvPr/>
        </p:nvSpPr>
        <p:spPr>
          <a:xfrm>
            <a:off x="975358" y="1183692"/>
            <a:ext cx="7136254" cy="720000"/>
          </a:xfrm>
          <a:prstGeom prst="roundRect">
            <a:avLst>
              <a:gd name="adj" fmla="val 211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Call for Participation</a:t>
            </a:r>
            <a:r>
              <a:rPr kumimoji="1" lang="en-US" altLang="ja-JP" sz="2000" b="1" dirty="0">
                <a:solidFill>
                  <a:sysClr val="windowText" lastClr="000000"/>
                </a:solidFill>
                <a:ea typeface="ＭＳ Ｐゴシック" panose="020B0600070205080204" pitchFamily="50" charset="-128"/>
              </a:rPr>
              <a:t>   October 11</a:t>
            </a:r>
            <a:r>
              <a:rPr kumimoji="1" lang="en-US" altLang="ja-JP" sz="2000" b="1" baseline="30000" dirty="0">
                <a:solidFill>
                  <a:sysClr val="windowText" lastClr="000000"/>
                </a:solidFill>
                <a:ea typeface="ＭＳ Ｐゴシック" panose="020B0600070205080204" pitchFamily="50" charset="-128"/>
              </a:rPr>
              <a:t>th</a:t>
            </a:r>
            <a:r>
              <a:rPr kumimoji="1" lang="en-US" altLang="ja-JP" sz="2000" b="1" dirty="0">
                <a:solidFill>
                  <a:sysClr val="windowText" lastClr="000000"/>
                </a:solidFill>
                <a:ea typeface="ＭＳ Ｐゴシック" panose="020B0600070205080204" pitchFamily="50" charset="-128"/>
              </a:rPr>
              <a:t>, 2019</a:t>
            </a:r>
            <a:r>
              <a:rPr kumimoji="1" lang="ja-JP" altLang="en-US" sz="2000" b="1" dirty="0">
                <a:solidFill>
                  <a:sysClr val="windowText" lastClr="000000"/>
                </a:solidFill>
                <a:ea typeface="ＭＳ Ｐゴシック" panose="020B0600070205080204" pitchFamily="50" charset="-128"/>
              </a:rPr>
              <a:t> </a:t>
            </a:r>
            <a:r>
              <a:rPr kumimoji="1" lang="en-US" altLang="ja-JP" sz="2000" b="1" dirty="0">
                <a:solidFill>
                  <a:sysClr val="windowText" lastClr="000000"/>
                </a:solidFill>
                <a:ea typeface="ＭＳ Ｐゴシック" panose="020B0600070205080204" pitchFamily="50" charset="-128"/>
              </a:rPr>
              <a:t>–</a:t>
            </a:r>
            <a:r>
              <a:rPr kumimoji="1" lang="ja-JP" altLang="en-US" sz="2000" b="1" dirty="0">
                <a:solidFill>
                  <a:sysClr val="windowText" lastClr="000000"/>
                </a:solidFill>
                <a:ea typeface="ＭＳ Ｐゴシック" panose="020B0600070205080204" pitchFamily="50" charset="-128"/>
              </a:rPr>
              <a:t> </a:t>
            </a:r>
            <a:r>
              <a:rPr kumimoji="1" lang="en-US" altLang="ja-JP" sz="2000" b="1" dirty="0">
                <a:solidFill>
                  <a:schemeClr val="tx1"/>
                </a:solidFill>
                <a:ea typeface="ＭＳ Ｐゴシック" panose="020B0600070205080204" pitchFamily="50" charset="-128"/>
              </a:rPr>
              <a:t>April</a:t>
            </a:r>
            <a:r>
              <a:rPr kumimoji="1" lang="ja-JP" altLang="en-US" sz="2000" b="1" dirty="0">
                <a:solidFill>
                  <a:schemeClr val="tx1"/>
                </a:solidFill>
                <a:ea typeface="ＭＳ Ｐゴシック" panose="020B0600070205080204" pitchFamily="50" charset="-128"/>
              </a:rPr>
              <a:t> </a:t>
            </a:r>
            <a:r>
              <a:rPr kumimoji="1" lang="en-US" altLang="ja-JP" sz="2000" b="1" dirty="0">
                <a:solidFill>
                  <a:schemeClr val="tx1"/>
                </a:solidFill>
                <a:ea typeface="ＭＳ Ｐゴシック" panose="020B0600070205080204" pitchFamily="50" charset="-128"/>
              </a:rPr>
              <a:t>19</a:t>
            </a:r>
            <a:r>
              <a:rPr kumimoji="1" lang="en-US" altLang="ja-JP" sz="2000" b="1" baseline="30000" dirty="0">
                <a:solidFill>
                  <a:schemeClr val="tx1"/>
                </a:solidFill>
                <a:ea typeface="ＭＳ Ｐゴシック" panose="020B0600070205080204" pitchFamily="50" charset="-128"/>
              </a:rPr>
              <a:t>th</a:t>
            </a:r>
            <a:r>
              <a:rPr kumimoji="1" lang="en-US" altLang="ja-JP" sz="2000" b="1" dirty="0">
                <a:solidFill>
                  <a:schemeClr val="tx1"/>
                </a:solidFill>
                <a:ea typeface="ＭＳ Ｐゴシック" panose="020B0600070205080204" pitchFamily="50" charset="-128"/>
              </a:rPr>
              <a:t>,</a:t>
            </a:r>
            <a:r>
              <a:rPr kumimoji="1" lang="ja-JP" altLang="en-US" sz="2000" b="1" dirty="0">
                <a:solidFill>
                  <a:schemeClr val="tx1"/>
                </a:solidFill>
                <a:ea typeface="ＭＳ Ｐゴシック" panose="020B0600070205080204" pitchFamily="50" charset="-128"/>
              </a:rPr>
              <a:t> </a:t>
            </a:r>
            <a:r>
              <a:rPr kumimoji="1" lang="en-US" altLang="ja-JP" sz="2000" b="1" dirty="0">
                <a:solidFill>
                  <a:schemeClr val="tx1"/>
                </a:solidFill>
                <a:ea typeface="ＭＳ Ｐゴシック" panose="020B0600070205080204" pitchFamily="50" charset="-128"/>
              </a:rPr>
              <a:t>2020</a:t>
            </a:r>
            <a:endParaRPr kumimoji="1" lang="ja-JP" altLang="en-US" sz="2000" dirty="0">
              <a:solidFill>
                <a:schemeClr val="tx1"/>
              </a:solidFill>
            </a:endParaRPr>
          </a:p>
        </p:txBody>
      </p:sp>
      <p:sp>
        <p:nvSpPr>
          <p:cNvPr id="8" name="矢印: 下 7">
            <a:extLst>
              <a:ext uri="{FF2B5EF4-FFF2-40B4-BE49-F238E27FC236}">
                <a16:creationId xmlns:a16="http://schemas.microsoft.com/office/drawing/2014/main" id="{C5DDF3E1-6761-48DD-A4DE-4E05F3B53233}"/>
              </a:ext>
            </a:extLst>
          </p:cNvPr>
          <p:cNvSpPr/>
          <p:nvPr/>
        </p:nvSpPr>
        <p:spPr>
          <a:xfrm>
            <a:off x="431077" y="1018553"/>
            <a:ext cx="277581" cy="5702924"/>
          </a:xfrm>
          <a:prstGeom prst="down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四角形: 角を丸くする 8">
            <a:extLst>
              <a:ext uri="{FF2B5EF4-FFF2-40B4-BE49-F238E27FC236}">
                <a16:creationId xmlns:a16="http://schemas.microsoft.com/office/drawing/2014/main" id="{E9378900-F68C-490C-AA0D-A5924FF1D194}"/>
              </a:ext>
            </a:extLst>
          </p:cNvPr>
          <p:cNvSpPr/>
          <p:nvPr/>
        </p:nvSpPr>
        <p:spPr>
          <a:xfrm>
            <a:off x="975357" y="2109780"/>
            <a:ext cx="7136255" cy="1061551"/>
          </a:xfrm>
          <a:prstGeom prst="roundRect">
            <a:avLst>
              <a:gd name="adj" fmla="val 15722"/>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200" b="1" u="sng" dirty="0">
                <a:solidFill>
                  <a:sysClr val="windowText" lastClr="000000"/>
                </a:solidFill>
                <a:ea typeface="ＭＳ Ｐゴシック" panose="020B0600070205080204" pitchFamily="50" charset="-128"/>
              </a:rPr>
              <a:t>Self-Learning</a:t>
            </a:r>
            <a:endParaRPr kumimoji="1" lang="ja-JP" altLang="en-US" sz="2200" b="1" u="sng" dirty="0">
              <a:solidFill>
                <a:sysClr val="windowText" lastClr="000000"/>
              </a:solidFill>
              <a:ea typeface="ＭＳ Ｐゴシック" panose="020B0600070205080204" pitchFamily="50" charset="-128"/>
            </a:endParaRPr>
          </a:p>
          <a:p>
            <a:pPr marL="263525" lvl="1" indent="-88900">
              <a:lnSpc>
                <a:spcPct val="90000"/>
              </a:lnSpc>
              <a:buChar char="•"/>
            </a:pPr>
            <a:r>
              <a:rPr kumimoji="1" lang="en-US" altLang="en-US" sz="1600" dirty="0">
                <a:solidFill>
                  <a:sysClr val="windowText" lastClr="000000"/>
                </a:solidFill>
              </a:rPr>
              <a:t>Participants access to the Github repository provided by NASA to learn about the programming of the space robot (Astrobee). </a:t>
            </a:r>
            <a:endParaRPr kumimoji="1" lang="ja-JP" altLang="en-US" sz="1600" dirty="0">
              <a:solidFill>
                <a:sysClr val="windowText" lastClr="000000"/>
              </a:solidFill>
            </a:endParaRPr>
          </a:p>
        </p:txBody>
      </p:sp>
      <p:sp>
        <p:nvSpPr>
          <p:cNvPr id="11" name="四角形: 角を丸くする 1">
            <a:extLst>
              <a:ext uri="{FF2B5EF4-FFF2-40B4-BE49-F238E27FC236}">
                <a16:creationId xmlns:a16="http://schemas.microsoft.com/office/drawing/2014/main" id="{A65820B3-B827-42B3-8673-14DA00A6C6C6}"/>
              </a:ext>
            </a:extLst>
          </p:cNvPr>
          <p:cNvSpPr/>
          <p:nvPr/>
        </p:nvSpPr>
        <p:spPr>
          <a:xfrm>
            <a:off x="975358" y="3339239"/>
            <a:ext cx="7136255" cy="1061551"/>
          </a:xfrm>
          <a:prstGeom prst="roundRect">
            <a:avLst>
              <a:gd name="adj" fmla="val 15722"/>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200" b="1" u="sng" dirty="0">
                <a:solidFill>
                  <a:sysClr val="windowText" lastClr="000000"/>
                </a:solidFill>
                <a:ea typeface="ＭＳ Ｐゴシック" panose="020B0600070205080204" pitchFamily="50" charset="-128"/>
              </a:rPr>
              <a:t>Program Development</a:t>
            </a:r>
            <a:endParaRPr kumimoji="1" lang="ja-JP" altLang="en-US" sz="2200" b="1" u="sng" dirty="0">
              <a:solidFill>
                <a:sysClr val="windowText" lastClr="000000"/>
              </a:solidFill>
              <a:ea typeface="ＭＳ Ｐゴシック" panose="020B0600070205080204" pitchFamily="50" charset="-128"/>
            </a:endParaRPr>
          </a:p>
          <a:p>
            <a:pPr marL="263525" lvl="1" indent="-88900">
              <a:lnSpc>
                <a:spcPct val="90000"/>
              </a:lnSpc>
              <a:buChar char="•"/>
            </a:pPr>
            <a:r>
              <a:rPr kumimoji="1" lang="en-US" altLang="en-US" sz="1600" dirty="0">
                <a:solidFill>
                  <a:sysClr val="windowText" lastClr="000000"/>
                </a:solidFill>
              </a:rPr>
              <a:t>Initial release of simulation environment </a:t>
            </a:r>
            <a:r>
              <a:rPr lang="en-US" altLang="en-US" sz="1600" dirty="0">
                <a:solidFill>
                  <a:sysClr val="windowText" lastClr="000000"/>
                </a:solidFill>
              </a:rPr>
              <a:t>was </a:t>
            </a:r>
            <a:r>
              <a:rPr kumimoji="1" lang="en-US" altLang="en-US" sz="1600" dirty="0">
                <a:solidFill>
                  <a:sysClr val="windowText" lastClr="000000"/>
                </a:solidFill>
              </a:rPr>
              <a:t> planned on November 20th </a:t>
            </a:r>
            <a:r>
              <a:rPr kumimoji="1" lang="en-US" altLang="ja-JP" sz="1600" dirty="0">
                <a:solidFill>
                  <a:sysClr val="windowText" lastClr="000000"/>
                </a:solidFill>
              </a:rPr>
              <a:t>2019</a:t>
            </a:r>
            <a:r>
              <a:rPr kumimoji="1" lang="en-US" altLang="en-US" sz="1600" dirty="0">
                <a:solidFill>
                  <a:sysClr val="windowText" lastClr="000000"/>
                </a:solidFill>
              </a:rPr>
              <a:t>.</a:t>
            </a:r>
          </a:p>
          <a:p>
            <a:pPr marL="263525" lvl="1" indent="-88900">
              <a:lnSpc>
                <a:spcPct val="90000"/>
              </a:lnSpc>
              <a:buChar char="•"/>
            </a:pPr>
            <a:r>
              <a:rPr kumimoji="1" lang="en-US" altLang="en-US" sz="1600" dirty="0">
                <a:solidFill>
                  <a:sysClr val="windowText" lastClr="000000"/>
                </a:solidFill>
              </a:rPr>
              <a:t>Participants created program using JAXA’s simulation environment.</a:t>
            </a:r>
            <a:endParaRPr kumimoji="1" lang="ja-JP" altLang="en-US" sz="1600" dirty="0">
              <a:solidFill>
                <a:sysClr val="windowText" lastClr="000000"/>
              </a:solidFill>
            </a:endParaRPr>
          </a:p>
        </p:txBody>
      </p:sp>
      <p:grpSp>
        <p:nvGrpSpPr>
          <p:cNvPr id="14" name="グループ化 13">
            <a:extLst>
              <a:ext uri="{FF2B5EF4-FFF2-40B4-BE49-F238E27FC236}">
                <a16:creationId xmlns:a16="http://schemas.microsoft.com/office/drawing/2014/main" id="{3DC7F959-0924-43A9-911F-60BA9E0EF09E}"/>
              </a:ext>
            </a:extLst>
          </p:cNvPr>
          <p:cNvGrpSpPr/>
          <p:nvPr/>
        </p:nvGrpSpPr>
        <p:grpSpPr>
          <a:xfrm>
            <a:off x="975358" y="4630807"/>
            <a:ext cx="7136254" cy="2090207"/>
            <a:chOff x="975358" y="4630807"/>
            <a:chExt cx="6966000" cy="2090207"/>
          </a:xfrm>
        </p:grpSpPr>
        <p:sp>
          <p:nvSpPr>
            <p:cNvPr id="12" name="四角形: 角を丸くする 11">
              <a:extLst>
                <a:ext uri="{FF2B5EF4-FFF2-40B4-BE49-F238E27FC236}">
                  <a16:creationId xmlns:a16="http://schemas.microsoft.com/office/drawing/2014/main" id="{C6FC6F08-909A-48BE-85ED-7E63F0931376}"/>
                </a:ext>
              </a:extLst>
            </p:cNvPr>
            <p:cNvSpPr/>
            <p:nvPr/>
          </p:nvSpPr>
          <p:spPr>
            <a:xfrm>
              <a:off x="975358" y="5037511"/>
              <a:ext cx="6966000" cy="1683503"/>
            </a:xfrm>
            <a:prstGeom prst="roundRect">
              <a:avLst>
                <a:gd name="adj" fmla="val 7801"/>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ts val="2000"/>
                </a:lnSpc>
                <a:buNone/>
              </a:pPr>
              <a:r>
                <a:rPr kumimoji="1" lang="en-US" altLang="ja-JP" sz="2200" b="1" u="sng" dirty="0">
                  <a:solidFill>
                    <a:sysClr val="windowText" lastClr="000000"/>
                  </a:solidFill>
                  <a:ea typeface="ＭＳ Ｐゴシック" panose="020B0600070205080204" pitchFamily="50" charset="-128"/>
                </a:rPr>
                <a:t>Preliminary </a:t>
              </a:r>
              <a:r>
                <a:rPr kumimoji="1" lang="en-US" altLang="ja-JP" sz="2200" b="1" u="sng" dirty="0">
                  <a:solidFill>
                    <a:schemeClr val="tx1"/>
                  </a:solidFill>
                  <a:ea typeface="ＭＳ Ｐゴシック" panose="020B0600070205080204" pitchFamily="50" charset="-128"/>
                </a:rPr>
                <a:t>Round</a:t>
              </a:r>
              <a:r>
                <a:rPr kumimoji="1" lang="en-US" altLang="ja-JP" sz="2000" b="1" dirty="0">
                  <a:solidFill>
                    <a:schemeClr val="tx1"/>
                  </a:solidFill>
                  <a:ea typeface="ＭＳ Ｐゴシック" panose="020B0600070205080204" pitchFamily="50" charset="-128"/>
                </a:rPr>
                <a:t>  </a:t>
              </a:r>
              <a:r>
                <a:rPr lang="en-US" altLang="ja-JP" sz="2000" b="1" dirty="0">
                  <a:solidFill>
                    <a:srgbClr val="FF0000"/>
                  </a:solidFill>
                </a:rPr>
                <a:t>May</a:t>
              </a:r>
              <a:r>
                <a:rPr lang="ja-JP" altLang="en-US" sz="2000" b="1" dirty="0">
                  <a:solidFill>
                    <a:srgbClr val="FF0000"/>
                  </a:solidFill>
                </a:rPr>
                <a:t> </a:t>
              </a:r>
              <a:r>
                <a:rPr lang="en-US" altLang="ja-JP" sz="2000" b="1" dirty="0">
                  <a:solidFill>
                    <a:srgbClr val="FF0000"/>
                  </a:solidFill>
                </a:rPr>
                <a:t>28</a:t>
              </a:r>
              <a:r>
                <a:rPr lang="da-DK" altLang="ja-JP" sz="2000" b="1" dirty="0">
                  <a:solidFill>
                    <a:srgbClr val="FF0000"/>
                  </a:solidFill>
                </a:rPr>
                <a:t>, 2020 - June 1</a:t>
              </a:r>
              <a:r>
                <a:rPr lang="en-US" altLang="ja-JP" sz="2000" b="1" dirty="0">
                  <a:solidFill>
                    <a:srgbClr val="FF0000"/>
                  </a:solidFill>
                </a:rPr>
                <a:t>6</a:t>
              </a:r>
              <a:r>
                <a:rPr lang="da-DK" altLang="ja-JP" sz="2000" b="1" dirty="0">
                  <a:solidFill>
                    <a:srgbClr val="FF0000"/>
                  </a:solidFill>
                </a:rPr>
                <a:t>, 2020</a:t>
              </a:r>
              <a:r>
                <a:rPr lang="da-DK" altLang="ja-JP" sz="2000" b="1" dirty="0">
                  <a:solidFill>
                    <a:schemeClr val="tx1"/>
                  </a:solidFill>
                </a:rPr>
                <a:t>.</a:t>
              </a:r>
              <a:endParaRPr kumimoji="1" lang="en-US" altLang="ja-JP" sz="2000" b="1" dirty="0">
                <a:solidFill>
                  <a:schemeClr val="tx1"/>
                </a:solidFill>
                <a:ea typeface="ＭＳ Ｐゴシック" panose="020B0600070205080204" pitchFamily="50" charset="-128"/>
              </a:endParaRPr>
            </a:p>
            <a:p>
              <a:pPr marL="263525" lvl="1" indent="-88900">
                <a:lnSpc>
                  <a:spcPct val="90000"/>
                </a:lnSpc>
                <a:buChar char="•"/>
              </a:pPr>
              <a:r>
                <a:rPr kumimoji="1" lang="en-US" altLang="ja-JP" sz="1600" dirty="0">
                  <a:solidFill>
                    <a:sysClr val="windowText" lastClr="000000"/>
                  </a:solidFill>
                </a:rPr>
                <a:t>It was held in each country by domestic space agency to select the national representative.</a:t>
              </a:r>
            </a:p>
            <a:p>
              <a:pPr marL="263525" lvl="1" indent="-88900">
                <a:lnSpc>
                  <a:spcPct val="90000"/>
                </a:lnSpc>
                <a:buChar char="•"/>
              </a:pPr>
              <a:r>
                <a:rPr kumimoji="1" lang="en-US" altLang="ja-JP" sz="1600" dirty="0">
                  <a:solidFill>
                    <a:sysClr val="windowText" lastClr="000000"/>
                  </a:solidFill>
                </a:rPr>
                <a:t>The winning team had the opportunity to go on the final round</a:t>
              </a:r>
            </a:p>
          </p:txBody>
        </p:sp>
        <p:pic>
          <p:nvPicPr>
            <p:cNvPr id="13" name="図 12">
              <a:extLst>
                <a:ext uri="{FF2B5EF4-FFF2-40B4-BE49-F238E27FC236}">
                  <a16:creationId xmlns:a16="http://schemas.microsoft.com/office/drawing/2014/main" id="{F50C7417-CD4D-4F94-A744-B32F162D11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62239" y="4630807"/>
              <a:ext cx="530554" cy="656356"/>
            </a:xfrm>
            <a:prstGeom prst="rect">
              <a:avLst/>
            </a:prstGeom>
          </p:spPr>
        </p:pic>
      </p:grpSp>
      <p:sp>
        <p:nvSpPr>
          <p:cNvPr id="15" name="四角形: 角を丸くする 14">
            <a:extLst>
              <a:ext uri="{FF2B5EF4-FFF2-40B4-BE49-F238E27FC236}">
                <a16:creationId xmlns:a16="http://schemas.microsoft.com/office/drawing/2014/main" id="{54C34B64-9530-4890-972D-E1AF5210CE3C}"/>
              </a:ext>
            </a:extLst>
          </p:cNvPr>
          <p:cNvSpPr/>
          <p:nvPr/>
        </p:nvSpPr>
        <p:spPr>
          <a:xfrm>
            <a:off x="3124200" y="1725412"/>
            <a:ext cx="5528000" cy="720000"/>
          </a:xfrm>
          <a:prstGeom prst="roundRect">
            <a:avLst>
              <a:gd name="adj" fmla="val 2112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Guidance Session 1</a:t>
            </a:r>
            <a:r>
              <a:rPr kumimoji="1" lang="en-US" altLang="ja-JP" sz="2000" b="1" dirty="0">
                <a:solidFill>
                  <a:sysClr val="windowText" lastClr="000000"/>
                </a:solidFill>
                <a:ea typeface="ＭＳ Ｐゴシック" panose="020B0600070205080204" pitchFamily="50" charset="-128"/>
              </a:rPr>
              <a:t>   5</a:t>
            </a:r>
            <a:r>
              <a:rPr kumimoji="1" lang="en-US" altLang="ja-JP" sz="2000" b="1" baseline="30000" dirty="0">
                <a:solidFill>
                  <a:sysClr val="windowText" lastClr="000000"/>
                </a:solidFill>
                <a:ea typeface="ＭＳ Ｐゴシック" panose="020B0600070205080204" pitchFamily="50" charset="-128"/>
              </a:rPr>
              <a:t>th</a:t>
            </a:r>
            <a:r>
              <a:rPr kumimoji="1" lang="en-US" altLang="ja-JP" sz="2000" b="1" dirty="0">
                <a:solidFill>
                  <a:sysClr val="windowText" lastClr="000000"/>
                </a:solidFill>
                <a:ea typeface="ＭＳ Ｐゴシック" panose="020B0600070205080204" pitchFamily="50" charset="-128"/>
              </a:rPr>
              <a:t> November 2019</a:t>
            </a:r>
          </a:p>
          <a:p>
            <a:pPr marL="263525" lvl="1" indent="-88900">
              <a:lnSpc>
                <a:spcPct val="90000"/>
              </a:lnSpc>
              <a:buFont typeface="Arial" panose="020B0604020202020204" pitchFamily="34" charset="0"/>
              <a:buChar char="•"/>
            </a:pPr>
            <a:r>
              <a:rPr lang="en-US" altLang="ja-JP" sz="1600" dirty="0">
                <a:solidFill>
                  <a:sysClr val="windowText" lastClr="000000"/>
                </a:solidFill>
              </a:rPr>
              <a:t>For potential Japanese participants via internet (Skype).</a:t>
            </a:r>
          </a:p>
        </p:txBody>
      </p:sp>
      <p:sp>
        <p:nvSpPr>
          <p:cNvPr id="16" name="四角形: 角を丸くする 15">
            <a:extLst>
              <a:ext uri="{FF2B5EF4-FFF2-40B4-BE49-F238E27FC236}">
                <a16:creationId xmlns:a16="http://schemas.microsoft.com/office/drawing/2014/main" id="{09C1C9E9-1B1B-4CA4-BBBE-0FFFFCDE3353}"/>
              </a:ext>
            </a:extLst>
          </p:cNvPr>
          <p:cNvSpPr/>
          <p:nvPr/>
        </p:nvSpPr>
        <p:spPr>
          <a:xfrm>
            <a:off x="3121498" y="4260053"/>
            <a:ext cx="5528000" cy="918195"/>
          </a:xfrm>
          <a:prstGeom prst="roundRect">
            <a:avLst>
              <a:gd name="adj" fmla="val 2112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Process Checkout</a:t>
            </a:r>
            <a:r>
              <a:rPr kumimoji="1" lang="en-US" altLang="ja-JP" sz="2000" b="1" dirty="0">
                <a:solidFill>
                  <a:sysClr val="windowText" lastClr="000000"/>
                </a:solidFill>
                <a:ea typeface="ＭＳ Ｐゴシック" panose="020B0600070205080204" pitchFamily="50" charset="-128"/>
              </a:rPr>
              <a:t> 13</a:t>
            </a:r>
            <a:r>
              <a:rPr kumimoji="1" lang="en-US" altLang="ja-JP" sz="2000" b="1" baseline="30000" dirty="0">
                <a:solidFill>
                  <a:sysClr val="windowText" lastClr="000000"/>
                </a:solidFill>
                <a:ea typeface="ＭＳ Ｐゴシック" panose="020B0600070205080204" pitchFamily="50" charset="-128"/>
              </a:rPr>
              <a:t>th</a:t>
            </a:r>
            <a:r>
              <a:rPr kumimoji="1" lang="en-US" altLang="ja-JP" sz="2000" b="1" dirty="0">
                <a:solidFill>
                  <a:sysClr val="windowText" lastClr="000000"/>
                </a:solidFill>
                <a:ea typeface="ＭＳ Ｐゴシック" panose="020B0600070205080204" pitchFamily="50" charset="-128"/>
              </a:rPr>
              <a:t> May 2020</a:t>
            </a:r>
          </a:p>
          <a:p>
            <a:pPr marL="263525" lvl="1" indent="-88900">
              <a:lnSpc>
                <a:spcPct val="90000"/>
              </a:lnSpc>
              <a:buFont typeface="Arial" panose="020B0604020202020204" pitchFamily="34" charset="0"/>
              <a:buChar char="•"/>
            </a:pPr>
            <a:r>
              <a:rPr lang="en-US" altLang="ja-JP" sz="1400" dirty="0">
                <a:solidFill>
                  <a:sysClr val="windowText" lastClr="000000"/>
                </a:solidFill>
              </a:rPr>
              <a:t>Confirm communication and operation of End-to-End items between on-orbit and on the ground.</a:t>
            </a:r>
          </a:p>
        </p:txBody>
      </p:sp>
      <p:sp>
        <p:nvSpPr>
          <p:cNvPr id="17" name="四角形: 角を丸くする 16">
            <a:extLst>
              <a:ext uri="{FF2B5EF4-FFF2-40B4-BE49-F238E27FC236}">
                <a16:creationId xmlns:a16="http://schemas.microsoft.com/office/drawing/2014/main" id="{F6D50B52-883B-47B0-B08E-3CAC4B6DDC29}"/>
              </a:ext>
            </a:extLst>
          </p:cNvPr>
          <p:cNvSpPr/>
          <p:nvPr/>
        </p:nvSpPr>
        <p:spPr>
          <a:xfrm>
            <a:off x="3124200" y="2675430"/>
            <a:ext cx="5668926" cy="1167350"/>
          </a:xfrm>
          <a:prstGeom prst="roundRect">
            <a:avLst>
              <a:gd name="adj" fmla="val 2112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Guidance Session 2</a:t>
            </a:r>
            <a:r>
              <a:rPr kumimoji="1" lang="en-US" altLang="ja-JP" sz="2000" b="1" dirty="0">
                <a:solidFill>
                  <a:sysClr val="windowText" lastClr="000000"/>
                </a:solidFill>
                <a:ea typeface="ＭＳ Ｐゴシック" panose="020B0600070205080204" pitchFamily="50" charset="-128"/>
              </a:rPr>
              <a:t>   25</a:t>
            </a:r>
            <a:r>
              <a:rPr kumimoji="1" lang="en-US" altLang="ja-JP" sz="2000" b="1" baseline="30000" dirty="0">
                <a:solidFill>
                  <a:sysClr val="windowText" lastClr="000000"/>
                </a:solidFill>
                <a:ea typeface="ＭＳ Ｐゴシック" panose="020B0600070205080204" pitchFamily="50" charset="-128"/>
              </a:rPr>
              <a:t>th</a:t>
            </a:r>
            <a:r>
              <a:rPr kumimoji="1" lang="en-US" altLang="ja-JP" sz="2000" b="1" dirty="0">
                <a:solidFill>
                  <a:sysClr val="windowText" lastClr="000000"/>
                </a:solidFill>
                <a:ea typeface="ＭＳ Ｐゴシック" panose="020B0600070205080204" pitchFamily="50" charset="-128"/>
              </a:rPr>
              <a:t> February 2020 7p.m.</a:t>
            </a:r>
          </a:p>
          <a:p>
            <a:pPr marL="263525" lvl="1" indent="-88900">
              <a:lnSpc>
                <a:spcPct val="90000"/>
              </a:lnSpc>
              <a:buFont typeface="Arial" panose="020B0604020202020204" pitchFamily="34" charset="0"/>
              <a:buChar char="•"/>
            </a:pPr>
            <a:r>
              <a:rPr lang="en-US" altLang="ja-JP" sz="1600" dirty="0">
                <a:solidFill>
                  <a:sysClr val="windowText" lastClr="000000"/>
                </a:solidFill>
              </a:rPr>
              <a:t>For Japanese participants via internet (Skype).</a:t>
            </a:r>
          </a:p>
          <a:p>
            <a:pPr lvl="0">
              <a:buNone/>
            </a:pPr>
            <a:r>
              <a:rPr lang="en-US" altLang="ja-JP" sz="2000" b="1" u="sng" dirty="0">
                <a:solidFill>
                  <a:schemeClr val="tx1"/>
                </a:solidFill>
              </a:rPr>
              <a:t>Guidance Session 3</a:t>
            </a:r>
            <a:r>
              <a:rPr lang="en-US" altLang="ja-JP" sz="2000" b="1" dirty="0">
                <a:solidFill>
                  <a:schemeClr val="tx1"/>
                </a:solidFill>
              </a:rPr>
              <a:t>   28</a:t>
            </a:r>
            <a:r>
              <a:rPr lang="en-US" altLang="ja-JP" sz="2000" b="1" baseline="30000" dirty="0">
                <a:solidFill>
                  <a:schemeClr val="tx1"/>
                </a:solidFill>
              </a:rPr>
              <a:t>th</a:t>
            </a:r>
            <a:r>
              <a:rPr lang="en-US" altLang="ja-JP" sz="2000" b="1" dirty="0">
                <a:solidFill>
                  <a:schemeClr val="tx1"/>
                </a:solidFill>
              </a:rPr>
              <a:t> February 2020 3:30p.m.</a:t>
            </a:r>
          </a:p>
          <a:p>
            <a:pPr marL="263525" lvl="1" indent="-88900">
              <a:lnSpc>
                <a:spcPct val="90000"/>
              </a:lnSpc>
              <a:buFont typeface="Arial" panose="020B0604020202020204" pitchFamily="34" charset="0"/>
              <a:buChar char="•"/>
            </a:pPr>
            <a:r>
              <a:rPr lang="en-US" altLang="ja-JP" sz="1600" dirty="0">
                <a:solidFill>
                  <a:schemeClr val="tx1"/>
                </a:solidFill>
              </a:rPr>
              <a:t>For International participants via internet (Skype).</a:t>
            </a:r>
          </a:p>
        </p:txBody>
      </p:sp>
      <p:sp>
        <p:nvSpPr>
          <p:cNvPr id="19" name="正方形/長方形 18">
            <a:extLst>
              <a:ext uri="{FF2B5EF4-FFF2-40B4-BE49-F238E27FC236}">
                <a16:creationId xmlns:a16="http://schemas.microsoft.com/office/drawing/2014/main" id="{09E97883-29A0-4846-9CC6-20DCBD59E317}"/>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pic>
        <p:nvPicPr>
          <p:cNvPr id="18" name="Picture 7">
            <a:extLst>
              <a:ext uri="{FF2B5EF4-FFF2-40B4-BE49-F238E27FC236}">
                <a16:creationId xmlns:a16="http://schemas.microsoft.com/office/drawing/2014/main" id="{D972069B-3A6F-4B34-83F3-52510BB316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4626" y="3886224"/>
            <a:ext cx="676023" cy="747657"/>
          </a:xfrm>
          <a:prstGeom prst="rect">
            <a:avLst/>
          </a:prstGeom>
        </p:spPr>
      </p:pic>
    </p:spTree>
    <p:extLst>
      <p:ext uri="{BB962C8B-B14F-4D97-AF65-F5344CB8AC3E}">
        <p14:creationId xmlns:p14="http://schemas.microsoft.com/office/powerpoint/2010/main" val="3227286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F17364E-50C4-4F04-BBD5-A577430CAA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4063" y="1474355"/>
            <a:ext cx="2675273" cy="1449106"/>
          </a:xfrm>
          <a:prstGeom prst="rect">
            <a:avLst/>
          </a:prstGeom>
        </p:spPr>
      </p:pic>
      <p:sp>
        <p:nvSpPr>
          <p:cNvPr id="5" name="フッター プレースホルダー 4">
            <a:extLst>
              <a:ext uri="{FF2B5EF4-FFF2-40B4-BE49-F238E27FC236}">
                <a16:creationId xmlns:a16="http://schemas.microsoft.com/office/drawing/2014/main" id="{23E17523-F25D-4F6B-A068-9F2D1E666544}"/>
              </a:ext>
            </a:extLst>
          </p:cNvPr>
          <p:cNvSpPr>
            <a:spLocks noGrp="1"/>
          </p:cNvSpPr>
          <p:nvPr>
            <p:ph type="ftr" sz="quarter" idx="11"/>
          </p:nvPr>
        </p:nvSpPr>
        <p:spPr>
          <a:xfrm>
            <a:off x="2979237" y="6356350"/>
            <a:ext cx="2895600" cy="365125"/>
          </a:xfrm>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88F89143-F1F2-4847-8126-79308965C0D9}"/>
              </a:ext>
            </a:extLst>
          </p:cNvPr>
          <p:cNvSpPr>
            <a:spLocks noGrp="1"/>
          </p:cNvSpPr>
          <p:nvPr>
            <p:ph type="sldNum" sz="quarter" idx="12"/>
          </p:nvPr>
        </p:nvSpPr>
        <p:spPr>
          <a:xfrm>
            <a:off x="6408237" y="6356350"/>
            <a:ext cx="2133600" cy="365125"/>
          </a:xfrm>
        </p:spPr>
        <p:txBody>
          <a:bodyPr/>
          <a:lstStyle/>
          <a:p>
            <a:fld id="{BD390650-ABCA-4A3F-BD7D-09C8D02B1988}" type="slidenum">
              <a:rPr kumimoji="1" lang="ja-JP" altLang="en-US" smtClean="0"/>
              <a:pPr/>
              <a:t>23</a:t>
            </a:fld>
            <a:endParaRPr kumimoji="1" lang="ja-JP" altLang="en-US" dirty="0"/>
          </a:p>
        </p:txBody>
      </p:sp>
      <p:sp>
        <p:nvSpPr>
          <p:cNvPr id="7" name="矢印: 下 6">
            <a:extLst>
              <a:ext uri="{FF2B5EF4-FFF2-40B4-BE49-F238E27FC236}">
                <a16:creationId xmlns:a16="http://schemas.microsoft.com/office/drawing/2014/main" id="{044238C3-2302-4E38-B185-0D0505F1885B}"/>
              </a:ext>
            </a:extLst>
          </p:cNvPr>
          <p:cNvSpPr/>
          <p:nvPr/>
        </p:nvSpPr>
        <p:spPr>
          <a:xfrm>
            <a:off x="361619" y="1028781"/>
            <a:ext cx="277581" cy="5702924"/>
          </a:xfrm>
          <a:prstGeom prst="down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四角形: 角を丸くする 18">
            <a:extLst>
              <a:ext uri="{FF2B5EF4-FFF2-40B4-BE49-F238E27FC236}">
                <a16:creationId xmlns:a16="http://schemas.microsoft.com/office/drawing/2014/main" id="{4E19C366-2180-47CA-9BA6-72E8E0AF1226}"/>
              </a:ext>
            </a:extLst>
          </p:cNvPr>
          <p:cNvSpPr/>
          <p:nvPr/>
        </p:nvSpPr>
        <p:spPr>
          <a:xfrm>
            <a:off x="710741" y="3256719"/>
            <a:ext cx="6966000" cy="828000"/>
          </a:xfrm>
          <a:prstGeom prst="roundRect">
            <a:avLst>
              <a:gd name="adj" fmla="val 19072"/>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400" b="1" u="sng" dirty="0">
                <a:solidFill>
                  <a:sysClr val="windowText" lastClr="000000"/>
                </a:solidFill>
                <a:ea typeface="ＭＳ Ｐゴシック" panose="020B0600070205080204" pitchFamily="50" charset="-128"/>
              </a:rPr>
              <a:t>Program Refine</a:t>
            </a:r>
            <a:endParaRPr kumimoji="1" lang="ja-JP" altLang="en-US" sz="2400" b="1" u="sng" dirty="0">
              <a:solidFill>
                <a:sysClr val="windowText" lastClr="000000"/>
              </a:solidFill>
              <a:ea typeface="ＭＳ Ｐゴシック" panose="020B0600070205080204" pitchFamily="50" charset="-128"/>
            </a:endParaRPr>
          </a:p>
          <a:p>
            <a:pPr marL="263525" lvl="1" indent="-88900">
              <a:lnSpc>
                <a:spcPct val="90000"/>
              </a:lnSpc>
              <a:buChar char="•"/>
            </a:pPr>
            <a:r>
              <a:rPr kumimoji="1" lang="en-US" altLang="en-US" sz="1600" dirty="0">
                <a:solidFill>
                  <a:sysClr val="windowText" lastClr="000000"/>
                </a:solidFill>
              </a:rPr>
              <a:t>Finalists refined program for ISS final round.</a:t>
            </a:r>
            <a:endParaRPr kumimoji="1" lang="ja-JP" altLang="en-US" sz="1600" dirty="0">
              <a:solidFill>
                <a:sysClr val="windowText" lastClr="000000"/>
              </a:solidFill>
            </a:endParaRPr>
          </a:p>
        </p:txBody>
      </p:sp>
      <p:grpSp>
        <p:nvGrpSpPr>
          <p:cNvPr id="21" name="グループ化 20">
            <a:extLst>
              <a:ext uri="{FF2B5EF4-FFF2-40B4-BE49-F238E27FC236}">
                <a16:creationId xmlns:a16="http://schemas.microsoft.com/office/drawing/2014/main" id="{8F92DF33-A648-4D0B-9029-1B0C9B92F040}"/>
              </a:ext>
            </a:extLst>
          </p:cNvPr>
          <p:cNvGrpSpPr/>
          <p:nvPr/>
        </p:nvGrpSpPr>
        <p:grpSpPr>
          <a:xfrm>
            <a:off x="864344" y="4193208"/>
            <a:ext cx="6966000" cy="2562943"/>
            <a:chOff x="975357" y="3214994"/>
            <a:chExt cx="6966000" cy="3141357"/>
          </a:xfrm>
        </p:grpSpPr>
        <p:grpSp>
          <p:nvGrpSpPr>
            <p:cNvPr id="23" name="グループ化 22">
              <a:extLst>
                <a:ext uri="{FF2B5EF4-FFF2-40B4-BE49-F238E27FC236}">
                  <a16:creationId xmlns:a16="http://schemas.microsoft.com/office/drawing/2014/main" id="{C51BBE98-57C8-4AC7-813C-72FD9776FD3C}"/>
                </a:ext>
              </a:extLst>
            </p:cNvPr>
            <p:cNvGrpSpPr/>
            <p:nvPr/>
          </p:nvGrpSpPr>
          <p:grpSpPr>
            <a:xfrm>
              <a:off x="975357" y="3214994"/>
              <a:ext cx="6966000" cy="3141357"/>
              <a:chOff x="975357" y="3898994"/>
              <a:chExt cx="6966000" cy="3141357"/>
            </a:xfrm>
          </p:grpSpPr>
          <p:sp>
            <p:nvSpPr>
              <p:cNvPr id="32" name="四角形: 角を丸くする 31">
                <a:extLst>
                  <a:ext uri="{FF2B5EF4-FFF2-40B4-BE49-F238E27FC236}">
                    <a16:creationId xmlns:a16="http://schemas.microsoft.com/office/drawing/2014/main" id="{D980235D-E3FF-4E95-B0B5-FC75FD8B8673}"/>
                  </a:ext>
                </a:extLst>
              </p:cNvPr>
              <p:cNvSpPr/>
              <p:nvPr/>
            </p:nvSpPr>
            <p:spPr>
              <a:xfrm>
                <a:off x="975357" y="3898994"/>
                <a:ext cx="6966000" cy="3141357"/>
              </a:xfrm>
              <a:prstGeom prst="roundRect">
                <a:avLst>
                  <a:gd name="adj" fmla="val 11239"/>
                </a:avLst>
              </a:prstGeom>
              <a:solidFill>
                <a:srgbClr val="FD7B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400" b="1" u="sng" dirty="0">
                    <a:solidFill>
                      <a:schemeClr val="tx1"/>
                    </a:solidFill>
                    <a:ea typeface="ＭＳ Ｐゴシック" panose="020B0600070205080204" pitchFamily="50" charset="-128"/>
                  </a:rPr>
                  <a:t>Final Round</a:t>
                </a:r>
                <a:r>
                  <a:rPr kumimoji="1" lang="en-US" altLang="ja-JP" sz="2400" b="1" dirty="0">
                    <a:solidFill>
                      <a:schemeClr val="tx1"/>
                    </a:solidFill>
                    <a:ea typeface="ＭＳ Ｐゴシック" panose="020B0600070205080204" pitchFamily="50" charset="-128"/>
                  </a:rPr>
                  <a:t>   </a:t>
                </a:r>
                <a:r>
                  <a:rPr lang="en-US" altLang="ja-JP" sz="2400" b="1" dirty="0">
                    <a:solidFill>
                      <a:schemeClr val="tx1"/>
                    </a:solidFill>
                  </a:rPr>
                  <a:t>October 8, 2020</a:t>
                </a:r>
                <a:endParaRPr kumimoji="1" lang="en-US" altLang="ja-JP" sz="2400" b="1" dirty="0">
                  <a:solidFill>
                    <a:schemeClr val="tx1"/>
                  </a:solidFill>
                  <a:ea typeface="ＭＳ Ｐゴシック" panose="020B0600070205080204" pitchFamily="50" charset="-128"/>
                </a:endParaRPr>
              </a:p>
              <a:p>
                <a:pPr lvl="0">
                  <a:buNone/>
                </a:pPr>
                <a:endParaRPr kumimoji="1" lang="en-US" altLang="ja-JP" sz="400" dirty="0">
                  <a:solidFill>
                    <a:schemeClr val="tx1"/>
                  </a:solidFill>
                  <a:ea typeface="ＭＳ Ｐゴシック" panose="020B0600070205080204" pitchFamily="50" charset="-128"/>
                </a:endParaRPr>
              </a:p>
              <a:p>
                <a:pPr marL="263525" lvl="1" indent="-88900">
                  <a:lnSpc>
                    <a:spcPct val="90000"/>
                  </a:lnSpc>
                  <a:buChar char="•"/>
                </a:pPr>
                <a:r>
                  <a:rPr kumimoji="1" lang="en-US" altLang="ja-JP" sz="1600" dirty="0">
                    <a:solidFill>
                      <a:sysClr val="windowText" lastClr="000000"/>
                    </a:solidFill>
                  </a:rPr>
                  <a:t>It was hosted by JAXA at Tsukuba Space Center. </a:t>
                </a:r>
                <a:endParaRPr kumimoji="1" lang="ja-JP" altLang="en-US" sz="1600" dirty="0">
                  <a:solidFill>
                    <a:sysClr val="windowText" lastClr="000000"/>
                  </a:solidFill>
                </a:endParaRPr>
              </a:p>
              <a:p>
                <a:pPr marL="263525" lvl="1" indent="-88900">
                  <a:lnSpc>
                    <a:spcPct val="90000"/>
                  </a:lnSpc>
                  <a:buChar char="•"/>
                </a:pPr>
                <a:r>
                  <a:rPr kumimoji="1" lang="en-US" altLang="ja-JP" sz="1600" dirty="0">
                    <a:solidFill>
                      <a:sysClr val="windowText" lastClr="000000"/>
                    </a:solidFill>
                  </a:rPr>
                  <a:t>There was real time connections with ISS and also streamed live to remote participants.</a:t>
                </a:r>
              </a:p>
              <a:p>
                <a:pPr marL="263525" lvl="1" indent="-88900">
                  <a:lnSpc>
                    <a:spcPct val="90000"/>
                  </a:lnSpc>
                  <a:buChar char="•"/>
                </a:pPr>
                <a:endParaRPr lang="en-US" altLang="ja-JP" sz="1600" dirty="0">
                  <a:solidFill>
                    <a:sysClr val="windowText" lastClr="000000"/>
                  </a:solidFill>
                </a:endParaRPr>
              </a:p>
              <a:p>
                <a:pPr marL="263525" lvl="1" indent="-88900">
                  <a:lnSpc>
                    <a:spcPct val="90000"/>
                  </a:lnSpc>
                  <a:buChar char="•"/>
                </a:pPr>
                <a:endParaRPr kumimoji="1" lang="en-US" altLang="ja-JP" sz="1600" dirty="0">
                  <a:solidFill>
                    <a:sysClr val="windowText" lastClr="000000"/>
                  </a:solidFill>
                </a:endParaRPr>
              </a:p>
              <a:p>
                <a:pPr marL="263525" lvl="1" indent="-88900">
                  <a:lnSpc>
                    <a:spcPct val="90000"/>
                  </a:lnSpc>
                  <a:buChar char="•"/>
                </a:pPr>
                <a:endParaRPr kumimoji="1" lang="en-US" altLang="ja-JP" sz="1600" dirty="0">
                  <a:solidFill>
                    <a:sysClr val="windowText" lastClr="000000"/>
                  </a:solidFill>
                </a:endParaRPr>
              </a:p>
              <a:p>
                <a:pPr marL="263525" lvl="1" indent="-88900">
                  <a:lnSpc>
                    <a:spcPct val="90000"/>
                  </a:lnSpc>
                  <a:buChar char="•"/>
                </a:pPr>
                <a:endParaRPr lang="en-US" altLang="ja-JP" sz="1600" dirty="0">
                  <a:solidFill>
                    <a:sysClr val="windowText" lastClr="000000"/>
                  </a:solidFill>
                </a:endParaRPr>
              </a:p>
              <a:p>
                <a:pPr marL="263525" lvl="1" indent="-88900">
                  <a:lnSpc>
                    <a:spcPct val="90000"/>
                  </a:lnSpc>
                  <a:buChar char="•"/>
                </a:pPr>
                <a:endParaRPr kumimoji="1" lang="ja-JP" altLang="en-US" sz="1600" dirty="0">
                  <a:solidFill>
                    <a:sysClr val="windowText" lastClr="000000"/>
                  </a:solidFill>
                </a:endParaRPr>
              </a:p>
            </p:txBody>
          </p:sp>
          <p:pic>
            <p:nvPicPr>
              <p:cNvPr id="33" name="図 32">
                <a:extLst>
                  <a:ext uri="{FF2B5EF4-FFF2-40B4-BE49-F238E27FC236}">
                    <a16:creationId xmlns:a16="http://schemas.microsoft.com/office/drawing/2014/main" id="{37955897-7776-424E-9C35-6478073606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1019" y="4218015"/>
                <a:ext cx="792212" cy="609897"/>
              </a:xfrm>
              <a:prstGeom prst="rect">
                <a:avLst/>
              </a:prstGeom>
            </p:spPr>
          </p:pic>
        </p:grpSp>
        <p:pic>
          <p:nvPicPr>
            <p:cNvPr id="25" name="図 24">
              <a:extLst>
                <a:ext uri="{FF2B5EF4-FFF2-40B4-BE49-F238E27FC236}">
                  <a16:creationId xmlns:a16="http://schemas.microsoft.com/office/drawing/2014/main" id="{3F06996F-2477-4AFF-9244-EE6219C2D59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95971" y="4982096"/>
              <a:ext cx="1841152" cy="999831"/>
            </a:xfrm>
            <a:prstGeom prst="rect">
              <a:avLst/>
            </a:prstGeom>
          </p:spPr>
        </p:pic>
        <p:pic>
          <p:nvPicPr>
            <p:cNvPr id="26" name="図 25" descr="人, 室内, 大きい, 建物 が含まれている画像&#10;&#10;非常に高い精度で生成された説明">
              <a:extLst>
                <a:ext uri="{FF2B5EF4-FFF2-40B4-BE49-F238E27FC236}">
                  <a16:creationId xmlns:a16="http://schemas.microsoft.com/office/drawing/2014/main" id="{23F2E58C-5364-4EE4-B425-AB792424457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780024" y="4812159"/>
              <a:ext cx="1594707" cy="1196030"/>
            </a:xfrm>
            <a:prstGeom prst="rect">
              <a:avLst/>
            </a:prstGeom>
          </p:spPr>
        </p:pic>
        <p:pic>
          <p:nvPicPr>
            <p:cNvPr id="27" name="Picture 4" descr="ISS AC View From Front Top">
              <a:extLst>
                <a:ext uri="{FF2B5EF4-FFF2-40B4-BE49-F238E27FC236}">
                  <a16:creationId xmlns:a16="http://schemas.microsoft.com/office/drawing/2014/main" id="{9A994EE6-48BB-4993-B498-59CAC514EF37}"/>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00349" y="4611613"/>
              <a:ext cx="1116016" cy="936747"/>
            </a:xfrm>
            <a:prstGeom prst="rect">
              <a:avLst/>
            </a:prstGeom>
            <a:noFill/>
          </p:spPr>
        </p:pic>
        <p:sp>
          <p:nvSpPr>
            <p:cNvPr id="28" name="矢印: 上下 27">
              <a:extLst>
                <a:ext uri="{FF2B5EF4-FFF2-40B4-BE49-F238E27FC236}">
                  <a16:creationId xmlns:a16="http://schemas.microsoft.com/office/drawing/2014/main" id="{60A088BE-CB16-435F-A7CE-7591BFCAE262}"/>
                </a:ext>
              </a:extLst>
            </p:cNvPr>
            <p:cNvSpPr/>
            <p:nvPr/>
          </p:nvSpPr>
          <p:spPr>
            <a:xfrm rot="3322120">
              <a:off x="3448569" y="4800739"/>
              <a:ext cx="245473" cy="1098252"/>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9" name="矢印: 上下 28">
              <a:extLst>
                <a:ext uri="{FF2B5EF4-FFF2-40B4-BE49-F238E27FC236}">
                  <a16:creationId xmlns:a16="http://schemas.microsoft.com/office/drawing/2014/main" id="{D6EB51A1-4B30-451C-BF75-EA1BDB5FBA2A}"/>
                </a:ext>
              </a:extLst>
            </p:cNvPr>
            <p:cNvSpPr/>
            <p:nvPr/>
          </p:nvSpPr>
          <p:spPr>
            <a:xfrm rot="5400000">
              <a:off x="4388406" y="4578659"/>
              <a:ext cx="245473" cy="2368525"/>
            </a:xfrm>
            <a:prstGeom prst="up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 name="テキスト ボックス 29">
              <a:extLst>
                <a:ext uri="{FF2B5EF4-FFF2-40B4-BE49-F238E27FC236}">
                  <a16:creationId xmlns:a16="http://schemas.microsoft.com/office/drawing/2014/main" id="{D16BBC86-FC3A-4118-B6A5-2A7E7E6E0F5F}"/>
                </a:ext>
              </a:extLst>
            </p:cNvPr>
            <p:cNvSpPr txBox="1"/>
            <p:nvPr/>
          </p:nvSpPr>
          <p:spPr>
            <a:xfrm>
              <a:off x="1966390" y="5964755"/>
              <a:ext cx="644279" cy="369332"/>
            </a:xfrm>
            <a:prstGeom prst="rect">
              <a:avLst/>
            </a:prstGeom>
            <a:noFill/>
          </p:spPr>
          <p:txBody>
            <a:bodyPr wrap="none" rtlCol="0">
              <a:spAutoFit/>
            </a:bodyPr>
            <a:lstStyle/>
            <a:p>
              <a:r>
                <a:rPr kumimoji="1" lang="en-US" altLang="ja-JP" dirty="0"/>
                <a:t>TKSC</a:t>
              </a:r>
              <a:endParaRPr kumimoji="1" lang="ja-JP" altLang="en-US" dirty="0"/>
            </a:p>
          </p:txBody>
        </p:sp>
        <p:sp>
          <p:nvSpPr>
            <p:cNvPr id="31" name="テキスト ボックス 30">
              <a:extLst>
                <a:ext uri="{FF2B5EF4-FFF2-40B4-BE49-F238E27FC236}">
                  <a16:creationId xmlns:a16="http://schemas.microsoft.com/office/drawing/2014/main" id="{F6030950-ACB1-40AD-BC2B-CDB36E7EBCA7}"/>
                </a:ext>
              </a:extLst>
            </p:cNvPr>
            <p:cNvSpPr txBox="1"/>
            <p:nvPr/>
          </p:nvSpPr>
          <p:spPr>
            <a:xfrm>
              <a:off x="5669513" y="5957056"/>
              <a:ext cx="1795300" cy="369332"/>
            </a:xfrm>
            <a:prstGeom prst="rect">
              <a:avLst/>
            </a:prstGeom>
            <a:noFill/>
          </p:spPr>
          <p:txBody>
            <a:bodyPr wrap="none" rtlCol="0">
              <a:spAutoFit/>
            </a:bodyPr>
            <a:lstStyle/>
            <a:p>
              <a:r>
                <a:rPr kumimoji="1" lang="en-US" altLang="ja-JP" dirty="0"/>
                <a:t>Remote Venue(s)</a:t>
              </a:r>
              <a:endParaRPr kumimoji="1" lang="ja-JP" altLang="en-US" dirty="0"/>
            </a:p>
          </p:txBody>
        </p:sp>
      </p:grpSp>
      <p:sp>
        <p:nvSpPr>
          <p:cNvPr id="34" name="四角形: 角を丸くする 20">
            <a:extLst>
              <a:ext uri="{FF2B5EF4-FFF2-40B4-BE49-F238E27FC236}">
                <a16:creationId xmlns:a16="http://schemas.microsoft.com/office/drawing/2014/main" id="{B7C0B4D6-9077-4A0A-ABD8-E5A35D46B806}"/>
              </a:ext>
            </a:extLst>
          </p:cNvPr>
          <p:cNvSpPr/>
          <p:nvPr/>
        </p:nvSpPr>
        <p:spPr>
          <a:xfrm>
            <a:off x="4880860" y="3594976"/>
            <a:ext cx="4141768" cy="705215"/>
          </a:xfrm>
          <a:prstGeom prst="roundRect">
            <a:avLst>
              <a:gd name="adj" fmla="val 2112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ISS Orbital Rehearsal</a:t>
            </a:r>
            <a:r>
              <a:rPr kumimoji="1" lang="en-US" altLang="ja-JP" sz="2000" b="1" dirty="0">
                <a:solidFill>
                  <a:sysClr val="windowText" lastClr="000000"/>
                </a:solidFill>
                <a:ea typeface="ＭＳ Ｐゴシック" panose="020B0600070205080204" pitchFamily="50" charset="-128"/>
              </a:rPr>
              <a:t>   </a:t>
            </a:r>
            <a:r>
              <a:rPr kumimoji="1" lang="en-US" altLang="ja-JP" sz="1400" b="1" dirty="0">
                <a:solidFill>
                  <a:schemeClr val="tx1"/>
                </a:solidFill>
                <a:ea typeface="ＭＳ Ｐゴシック" panose="020B0600070205080204" pitchFamily="50" charset="-128"/>
              </a:rPr>
              <a:t>Sept 24, 2020</a:t>
            </a:r>
          </a:p>
          <a:p>
            <a:pPr marL="263525" lvl="1" indent="-88900">
              <a:lnSpc>
                <a:spcPct val="90000"/>
              </a:lnSpc>
              <a:buFont typeface="Arial" panose="020B0604020202020204" pitchFamily="34" charset="0"/>
              <a:buChar char="•"/>
            </a:pPr>
            <a:r>
              <a:rPr lang="en-US" altLang="ja-JP" sz="1600" dirty="0">
                <a:solidFill>
                  <a:sysClr val="windowText" lastClr="000000"/>
                </a:solidFill>
              </a:rPr>
              <a:t>To verify that programs of the finalist work.</a:t>
            </a:r>
          </a:p>
        </p:txBody>
      </p:sp>
      <p:sp>
        <p:nvSpPr>
          <p:cNvPr id="4" name="四角形: 角を丸くする 3">
            <a:extLst>
              <a:ext uri="{FF2B5EF4-FFF2-40B4-BE49-F238E27FC236}">
                <a16:creationId xmlns:a16="http://schemas.microsoft.com/office/drawing/2014/main" id="{89794E94-D5AB-417B-96DB-FF9E7E126E30}"/>
              </a:ext>
            </a:extLst>
          </p:cNvPr>
          <p:cNvSpPr/>
          <p:nvPr/>
        </p:nvSpPr>
        <p:spPr>
          <a:xfrm>
            <a:off x="3494628" y="1078529"/>
            <a:ext cx="5528000" cy="918195"/>
          </a:xfrm>
          <a:prstGeom prst="roundRect">
            <a:avLst>
              <a:gd name="adj" fmla="val 2112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Process Checkout#2</a:t>
            </a:r>
            <a:r>
              <a:rPr kumimoji="1" lang="en-US" altLang="ja-JP" sz="2000" b="1" dirty="0">
                <a:solidFill>
                  <a:sysClr val="windowText" lastClr="000000"/>
                </a:solidFill>
                <a:ea typeface="ＭＳ Ｐゴシック" panose="020B0600070205080204" pitchFamily="50" charset="-128"/>
              </a:rPr>
              <a:t> 28</a:t>
            </a:r>
            <a:r>
              <a:rPr kumimoji="1" lang="en-US" altLang="ja-JP" sz="2000" b="1" baseline="30000" dirty="0">
                <a:solidFill>
                  <a:sysClr val="windowText" lastClr="000000"/>
                </a:solidFill>
                <a:ea typeface="ＭＳ Ｐゴシック" panose="020B0600070205080204" pitchFamily="50" charset="-128"/>
              </a:rPr>
              <a:t>th</a:t>
            </a:r>
            <a:r>
              <a:rPr kumimoji="1" lang="en-US" altLang="ja-JP" sz="2000" b="1" dirty="0">
                <a:solidFill>
                  <a:sysClr val="windowText" lastClr="000000"/>
                </a:solidFill>
                <a:ea typeface="ＭＳ Ｐゴシック" panose="020B0600070205080204" pitchFamily="50" charset="-128"/>
              </a:rPr>
              <a:t> July 2020</a:t>
            </a:r>
          </a:p>
          <a:p>
            <a:pPr marL="263525" lvl="1" indent="-88900">
              <a:lnSpc>
                <a:spcPct val="90000"/>
              </a:lnSpc>
              <a:buFont typeface="Arial" panose="020B0604020202020204" pitchFamily="34" charset="0"/>
              <a:buChar char="•"/>
            </a:pPr>
            <a:r>
              <a:rPr lang="en-US" altLang="ja-JP" sz="1400" dirty="0">
                <a:solidFill>
                  <a:sysClr val="windowText" lastClr="000000"/>
                </a:solidFill>
              </a:rPr>
              <a:t>Confirm communication and operation of End-to-End items between on-orbit and on the ground.</a:t>
            </a:r>
          </a:p>
        </p:txBody>
      </p:sp>
      <p:sp>
        <p:nvSpPr>
          <p:cNvPr id="22" name="四角形: 角を丸くする 21">
            <a:extLst>
              <a:ext uri="{FF2B5EF4-FFF2-40B4-BE49-F238E27FC236}">
                <a16:creationId xmlns:a16="http://schemas.microsoft.com/office/drawing/2014/main" id="{1E26AF38-50CF-47EE-AD5C-A332DF8B9E10}"/>
              </a:ext>
            </a:extLst>
          </p:cNvPr>
          <p:cNvSpPr/>
          <p:nvPr/>
        </p:nvSpPr>
        <p:spPr>
          <a:xfrm>
            <a:off x="3494628" y="2232572"/>
            <a:ext cx="5528000" cy="918195"/>
          </a:xfrm>
          <a:prstGeom prst="roundRect">
            <a:avLst>
              <a:gd name="adj" fmla="val 2112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None/>
            </a:pPr>
            <a:r>
              <a:rPr kumimoji="1" lang="en-US" altLang="ja-JP" sz="2000" b="1" u="sng" dirty="0">
                <a:solidFill>
                  <a:sysClr val="windowText" lastClr="000000"/>
                </a:solidFill>
                <a:ea typeface="ＭＳ Ｐゴシック" panose="020B0600070205080204" pitchFamily="50" charset="-128"/>
              </a:rPr>
              <a:t>Astrobee improvement ~</a:t>
            </a:r>
            <a:r>
              <a:rPr kumimoji="1" lang="en-US" altLang="ja-JP" sz="2000" b="1" dirty="0">
                <a:solidFill>
                  <a:sysClr val="windowText" lastClr="000000"/>
                </a:solidFill>
                <a:ea typeface="ＭＳ Ｐゴシック" panose="020B0600070205080204" pitchFamily="50" charset="-128"/>
              </a:rPr>
              <a:t>28</a:t>
            </a:r>
            <a:r>
              <a:rPr kumimoji="1" lang="en-US" altLang="ja-JP" sz="2000" b="1" baseline="30000" dirty="0">
                <a:solidFill>
                  <a:sysClr val="windowText" lastClr="000000"/>
                </a:solidFill>
                <a:ea typeface="ＭＳ Ｐゴシック" panose="020B0600070205080204" pitchFamily="50" charset="-128"/>
              </a:rPr>
              <a:t>th</a:t>
            </a:r>
            <a:r>
              <a:rPr kumimoji="1" lang="en-US" altLang="ja-JP" sz="2000" b="1" dirty="0">
                <a:solidFill>
                  <a:sysClr val="windowText" lastClr="000000"/>
                </a:solidFill>
                <a:ea typeface="ＭＳ Ｐゴシック" panose="020B0600070205080204" pitchFamily="50" charset="-128"/>
              </a:rPr>
              <a:t> Oct 2020</a:t>
            </a:r>
          </a:p>
          <a:p>
            <a:pPr marL="263525" lvl="1" indent="-88900">
              <a:lnSpc>
                <a:spcPct val="90000"/>
              </a:lnSpc>
              <a:buFont typeface="Arial" panose="020B0604020202020204" pitchFamily="34" charset="0"/>
              <a:buChar char="•"/>
            </a:pPr>
            <a:r>
              <a:rPr lang="en-US" altLang="ja-JP" sz="1400" dirty="0">
                <a:solidFill>
                  <a:sysClr val="windowText" lastClr="000000"/>
                </a:solidFill>
              </a:rPr>
              <a:t>Confirm </a:t>
            </a:r>
            <a:r>
              <a:rPr lang="en-US" altLang="ja-JP" sz="1400" dirty="0" err="1">
                <a:solidFill>
                  <a:sysClr val="windowText" lastClr="000000"/>
                </a:solidFill>
              </a:rPr>
              <a:t>Astrobee’s</a:t>
            </a:r>
            <a:r>
              <a:rPr lang="en-US" altLang="ja-JP" sz="1400" dirty="0">
                <a:solidFill>
                  <a:sysClr val="windowText" lastClr="000000"/>
                </a:solidFill>
              </a:rPr>
              <a:t> performance well enough for the competition.</a:t>
            </a:r>
          </a:p>
        </p:txBody>
      </p:sp>
      <p:pic>
        <p:nvPicPr>
          <p:cNvPr id="35" name="Picture 7">
            <a:extLst>
              <a:ext uri="{FF2B5EF4-FFF2-40B4-BE49-F238E27FC236}">
                <a16:creationId xmlns:a16="http://schemas.microsoft.com/office/drawing/2014/main" id="{5F4C2C1A-760E-4F5F-A070-72998F808B3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44369" y="799384"/>
            <a:ext cx="676023" cy="747657"/>
          </a:xfrm>
          <a:prstGeom prst="rect">
            <a:avLst/>
          </a:prstGeom>
        </p:spPr>
      </p:pic>
      <p:pic>
        <p:nvPicPr>
          <p:cNvPr id="36" name="Picture 7">
            <a:extLst>
              <a:ext uri="{FF2B5EF4-FFF2-40B4-BE49-F238E27FC236}">
                <a16:creationId xmlns:a16="http://schemas.microsoft.com/office/drawing/2014/main" id="{0A70B7D3-79AB-42E5-A081-99E6FDE4FD5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44369" y="1858743"/>
            <a:ext cx="676023" cy="747657"/>
          </a:xfrm>
          <a:prstGeom prst="rect">
            <a:avLst/>
          </a:prstGeom>
        </p:spPr>
      </p:pic>
      <p:pic>
        <p:nvPicPr>
          <p:cNvPr id="37" name="Picture 7">
            <a:extLst>
              <a:ext uri="{FF2B5EF4-FFF2-40B4-BE49-F238E27FC236}">
                <a16:creationId xmlns:a16="http://schemas.microsoft.com/office/drawing/2014/main" id="{44CCB6F4-A7F6-44F9-BA57-D5FE5B731F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44369" y="3221147"/>
            <a:ext cx="676023" cy="747657"/>
          </a:xfrm>
          <a:prstGeom prst="rect">
            <a:avLst/>
          </a:prstGeom>
        </p:spPr>
      </p:pic>
      <p:pic>
        <p:nvPicPr>
          <p:cNvPr id="38" name="Picture 7">
            <a:extLst>
              <a:ext uri="{FF2B5EF4-FFF2-40B4-BE49-F238E27FC236}">
                <a16:creationId xmlns:a16="http://schemas.microsoft.com/office/drawing/2014/main" id="{07AB23E4-9711-4D00-8F67-152FA8F1247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97053" y="5474528"/>
            <a:ext cx="676023" cy="747657"/>
          </a:xfrm>
          <a:prstGeom prst="rect">
            <a:avLst/>
          </a:prstGeom>
        </p:spPr>
      </p:pic>
      <p:sp>
        <p:nvSpPr>
          <p:cNvPr id="39" name="正方形/長方形 38">
            <a:extLst>
              <a:ext uri="{FF2B5EF4-FFF2-40B4-BE49-F238E27FC236}">
                <a16:creationId xmlns:a16="http://schemas.microsoft.com/office/drawing/2014/main" id="{4BE4FC36-693C-4914-BA8F-43981433C6B8}"/>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2090377415"/>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24</a:t>
            </a:fld>
            <a:endParaRPr kumimoji="1" lang="ja-JP" altLang="en-US" dirty="0"/>
          </a:p>
        </p:txBody>
      </p:sp>
      <p:sp>
        <p:nvSpPr>
          <p:cNvPr id="8" name="テキスト ボックス 7">
            <a:extLst>
              <a:ext uri="{FF2B5EF4-FFF2-40B4-BE49-F238E27FC236}">
                <a16:creationId xmlns:a16="http://schemas.microsoft.com/office/drawing/2014/main" id="{35A24F7B-0F81-4582-894A-4C740FD97FD7}"/>
              </a:ext>
            </a:extLst>
          </p:cNvPr>
          <p:cNvSpPr txBox="1"/>
          <p:nvPr/>
        </p:nvSpPr>
        <p:spPr>
          <a:xfrm>
            <a:off x="247171" y="735904"/>
            <a:ext cx="3415615" cy="523220"/>
          </a:xfrm>
          <a:prstGeom prst="rect">
            <a:avLst/>
          </a:prstGeom>
          <a:noFill/>
        </p:spPr>
        <p:txBody>
          <a:bodyPr wrap="none" rtlCol="0">
            <a:spAutoFit/>
          </a:bodyPr>
          <a:lstStyle/>
          <a:p>
            <a:pPr marL="457200" indent="-457200">
              <a:buFont typeface="Wingdings" panose="05000000000000000000" pitchFamily="2" charset="2"/>
              <a:buChar char="n"/>
            </a:pPr>
            <a:r>
              <a:rPr lang="en-US" altLang="ja-JP" sz="2800" b="1" dirty="0"/>
              <a:t>Preliminary Round</a:t>
            </a:r>
          </a:p>
        </p:txBody>
      </p:sp>
      <p:sp>
        <p:nvSpPr>
          <p:cNvPr id="9" name="テキスト ボックス 8">
            <a:extLst>
              <a:ext uri="{FF2B5EF4-FFF2-40B4-BE49-F238E27FC236}">
                <a16:creationId xmlns:a16="http://schemas.microsoft.com/office/drawing/2014/main" id="{B6605241-C483-4672-A8BF-85BF4398C3D0}"/>
              </a:ext>
            </a:extLst>
          </p:cNvPr>
          <p:cNvSpPr txBox="1"/>
          <p:nvPr/>
        </p:nvSpPr>
        <p:spPr>
          <a:xfrm>
            <a:off x="247171" y="2848360"/>
            <a:ext cx="8439629" cy="2923877"/>
          </a:xfrm>
          <a:prstGeom prst="rect">
            <a:avLst/>
          </a:prstGeom>
          <a:noFill/>
        </p:spPr>
        <p:txBody>
          <a:bodyPr wrap="square" rtlCol="0">
            <a:spAutoFit/>
          </a:bodyPr>
          <a:lstStyle/>
          <a:p>
            <a:r>
              <a:rPr lang="en-US" altLang="ja-JP" sz="2400" b="1" u="sng" dirty="0"/>
              <a:t>Method</a:t>
            </a:r>
          </a:p>
          <a:p>
            <a:r>
              <a:rPr lang="ja-JP" altLang="en-US" sz="2400" dirty="0"/>
              <a:t>・ </a:t>
            </a:r>
            <a:r>
              <a:rPr lang="en-US" altLang="ja-JP" sz="2400" dirty="0"/>
              <a:t>Using JAXA’s virtual simulation environment.</a:t>
            </a:r>
          </a:p>
          <a:p>
            <a:r>
              <a:rPr lang="ja-JP" altLang="en-US" sz="2400" dirty="0"/>
              <a:t>・ </a:t>
            </a:r>
            <a:r>
              <a:rPr lang="en-US" altLang="ja-JP" sz="2400" dirty="0"/>
              <a:t>Each country/region organizes preliminary round as an event.</a:t>
            </a:r>
          </a:p>
          <a:p>
            <a:r>
              <a:rPr lang="ja-JP" altLang="en-US" sz="2400" dirty="0"/>
              <a:t>・ </a:t>
            </a:r>
            <a:r>
              <a:rPr lang="en-US" altLang="ja-JP" sz="2400" dirty="0"/>
              <a:t>Each country/region selects a winning team</a:t>
            </a:r>
            <a:r>
              <a:rPr lang="en-US" altLang="ja-JP" sz="2400" dirty="0">
                <a:solidFill>
                  <a:srgbClr val="FF0000"/>
                </a:solidFill>
              </a:rPr>
              <a:t> </a:t>
            </a:r>
            <a:r>
              <a:rPr lang="en-US" altLang="ja-JP" sz="2400" dirty="0"/>
              <a:t>who go to the ISS final round.</a:t>
            </a:r>
          </a:p>
          <a:p>
            <a:endParaRPr lang="en-US" altLang="ja-JP" sz="2400" dirty="0"/>
          </a:p>
          <a:p>
            <a:endParaRPr lang="en-US" altLang="ja-JP" sz="2000" dirty="0"/>
          </a:p>
          <a:p>
            <a:endParaRPr lang="en-US" altLang="ja-JP" sz="2000" dirty="0"/>
          </a:p>
        </p:txBody>
      </p:sp>
      <p:sp>
        <p:nvSpPr>
          <p:cNvPr id="19" name="正方形/長方形 18">
            <a:extLst>
              <a:ext uri="{FF2B5EF4-FFF2-40B4-BE49-F238E27FC236}">
                <a16:creationId xmlns:a16="http://schemas.microsoft.com/office/drawing/2014/main" id="{EACB0955-5CFF-480B-A9C0-92AEC3C27E60}"/>
              </a:ext>
            </a:extLst>
          </p:cNvPr>
          <p:cNvSpPr/>
          <p:nvPr/>
        </p:nvSpPr>
        <p:spPr>
          <a:xfrm>
            <a:off x="247171" y="1550333"/>
            <a:ext cx="8583320" cy="1138773"/>
          </a:xfrm>
          <a:prstGeom prst="rect">
            <a:avLst/>
          </a:prstGeom>
        </p:spPr>
        <p:txBody>
          <a:bodyPr wrap="square">
            <a:spAutoFit/>
          </a:bodyPr>
          <a:lstStyle/>
          <a:p>
            <a:r>
              <a:rPr lang="en-US" altLang="ja-JP" sz="2800" u="sng" dirty="0">
                <a:latin typeface="+mn-ea"/>
                <a:cs typeface="Arial" panose="020B0604020202020204" pitchFamily="34" charset="0"/>
              </a:rPr>
              <a:t>Purpose</a:t>
            </a:r>
          </a:p>
          <a:p>
            <a:pPr marL="342900" indent="-342900">
              <a:buAutoNum type="arabicPeriod"/>
            </a:pPr>
            <a:r>
              <a:rPr lang="en-US" altLang="ja-JP" sz="2000" dirty="0"/>
              <a:t>To select finalist teams from each country</a:t>
            </a:r>
          </a:p>
          <a:p>
            <a:pPr marL="342900" indent="-342900">
              <a:buAutoNum type="arabicPeriod"/>
            </a:pPr>
            <a:r>
              <a:rPr lang="en-US" altLang="ja-JP" sz="2000" dirty="0"/>
              <a:t>To select quality programs</a:t>
            </a:r>
          </a:p>
        </p:txBody>
      </p:sp>
      <p:pic>
        <p:nvPicPr>
          <p:cNvPr id="20" name="図 19">
            <a:extLst>
              <a:ext uri="{FF2B5EF4-FFF2-40B4-BE49-F238E27FC236}">
                <a16:creationId xmlns:a16="http://schemas.microsoft.com/office/drawing/2014/main" id="{91F6E063-7849-4CEE-B54B-62A5673914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88513" y="1233062"/>
            <a:ext cx="530554" cy="656356"/>
          </a:xfrm>
          <a:prstGeom prst="rect">
            <a:avLst/>
          </a:prstGeom>
        </p:spPr>
      </p:pic>
      <p:pic>
        <p:nvPicPr>
          <p:cNvPr id="3" name="図 2">
            <a:extLst>
              <a:ext uri="{FF2B5EF4-FFF2-40B4-BE49-F238E27FC236}">
                <a16:creationId xmlns:a16="http://schemas.microsoft.com/office/drawing/2014/main" id="{ABCFDF38-C0BC-4B6E-8C63-93EF3F06FCBF}"/>
              </a:ext>
            </a:extLst>
          </p:cNvPr>
          <p:cNvPicPr>
            <a:picLocks noChangeAspect="1"/>
          </p:cNvPicPr>
          <p:nvPr/>
        </p:nvPicPr>
        <p:blipFill>
          <a:blip r:embed="rId4"/>
          <a:stretch>
            <a:fillRect/>
          </a:stretch>
        </p:blipFill>
        <p:spPr>
          <a:xfrm>
            <a:off x="672772" y="4478215"/>
            <a:ext cx="8397210" cy="2039701"/>
          </a:xfrm>
          <a:prstGeom prst="rect">
            <a:avLst/>
          </a:prstGeom>
        </p:spPr>
      </p:pic>
      <p:sp>
        <p:nvSpPr>
          <p:cNvPr id="10" name="正方形/長方形 9">
            <a:extLst>
              <a:ext uri="{FF2B5EF4-FFF2-40B4-BE49-F238E27FC236}">
                <a16:creationId xmlns:a16="http://schemas.microsoft.com/office/drawing/2014/main" id="{85879CDC-EBCB-4646-B07F-78247F9187A4}"/>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2929907052"/>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28785A-9C30-4900-8021-F1B43AB63509}"/>
              </a:ext>
            </a:extLst>
          </p:cNvPr>
          <p:cNvSpPr>
            <a:spLocks noGrp="1"/>
          </p:cNvSpPr>
          <p:nvPr>
            <p:ph type="title"/>
          </p:nvPr>
        </p:nvSpPr>
        <p:spPr>
          <a:xfrm>
            <a:off x="319608" y="664061"/>
            <a:ext cx="7394837" cy="580926"/>
          </a:xfrm>
        </p:spPr>
        <p:txBody>
          <a:bodyPr/>
          <a:lstStyle/>
          <a:p>
            <a:pPr marL="457200" indent="-457200">
              <a:buFont typeface="Wingdings" panose="05000000000000000000" pitchFamily="2" charset="2"/>
              <a:buChar char="n"/>
            </a:pPr>
            <a:r>
              <a:rPr lang="en-US" altLang="ja-JP" sz="2400" dirty="0"/>
              <a:t>Preliminary Round in Japan</a:t>
            </a:r>
            <a:endParaRPr kumimoji="1" lang="ja-JP" altLang="en-US" sz="2400" dirty="0"/>
          </a:p>
        </p:txBody>
      </p:sp>
      <p:sp>
        <p:nvSpPr>
          <p:cNvPr id="4" name="フッター プレースホルダー 3">
            <a:extLst>
              <a:ext uri="{FF2B5EF4-FFF2-40B4-BE49-F238E27FC236}">
                <a16:creationId xmlns:a16="http://schemas.microsoft.com/office/drawing/2014/main" id="{02DAE9C2-DD5D-4AC3-9DBB-E282261161C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rPr>
              <a:t>AES Proprietary Information</a:t>
            </a:r>
            <a:endParaRPr kumimoji="1" lang="ja-JP" altLang="en-US" sz="900"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5" name="スライド番号プレースホルダー 4">
            <a:extLst>
              <a:ext uri="{FF2B5EF4-FFF2-40B4-BE49-F238E27FC236}">
                <a16:creationId xmlns:a16="http://schemas.microsoft.com/office/drawing/2014/main" id="{16F24347-975F-48F7-803F-68FB060D3AC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90650-ABCA-4A3F-BD7D-09C8D02B1988}" type="slidenum">
              <a:rPr kumimoji="1" lang="ja-JP" altLang="en-US" sz="9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900"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6" name="テキスト ボックス 5">
            <a:extLst>
              <a:ext uri="{FF2B5EF4-FFF2-40B4-BE49-F238E27FC236}">
                <a16:creationId xmlns:a16="http://schemas.microsoft.com/office/drawing/2014/main" id="{0EE66FAB-E5BE-4F2F-8AD8-A32AA5420EF3}"/>
              </a:ext>
            </a:extLst>
          </p:cNvPr>
          <p:cNvSpPr txBox="1"/>
          <p:nvPr/>
        </p:nvSpPr>
        <p:spPr>
          <a:xfrm>
            <a:off x="457200" y="1086477"/>
            <a:ext cx="8518935" cy="25545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Date : 		June 6</a:t>
            </a:r>
            <a:r>
              <a:rPr kumimoji="1" lang="en-US" altLang="ja-JP" sz="2000" b="0" i="0" u="none" strike="noStrike" kern="1200" cap="none" spc="0" normalizeH="0" baseline="30000" noProof="0" dirty="0">
                <a:ln>
                  <a:noFill/>
                </a:ln>
                <a:solidFill>
                  <a:prstClr val="black"/>
                </a:solidFill>
                <a:effectLst/>
                <a:uLnTx/>
                <a:uFillTx/>
                <a:latin typeface="Calibri"/>
                <a:ea typeface="ＭＳ Ｐゴシック" panose="020B0600070205080204" pitchFamily="50" charset="-128"/>
                <a:cs typeface="+mn-cs"/>
              </a:rPr>
              <a:t>th</a:t>
            </a: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 2020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Venue : 		Tsukuba Space Center (Secretariat)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Participant’s home (Remote)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MC:		Ms. Yayoi Miyagawa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Panelist:		Astronaut </a:t>
            </a:r>
            <a:r>
              <a:rPr kumimoji="1" lang="en-US" altLang="ja-JP" sz="2000" b="0" i="0" u="none" strike="noStrike" kern="1200" cap="none" spc="0" normalizeH="0" baseline="0" noProof="0" dirty="0" err="1">
                <a:ln>
                  <a:noFill/>
                </a:ln>
                <a:solidFill>
                  <a:prstClr val="black"/>
                </a:solidFill>
                <a:effectLst/>
                <a:uLnTx/>
                <a:uFillTx/>
                <a:latin typeface="Calibri"/>
                <a:ea typeface="ＭＳ Ｐゴシック" panose="020B0600070205080204" pitchFamily="50" charset="-128"/>
                <a:cs typeface="+mn-cs"/>
              </a:rPr>
              <a:t>Kimiya</a:t>
            </a: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prstClr val="black"/>
                </a:solidFill>
                <a:effectLst/>
                <a:uLnTx/>
                <a:uFillTx/>
                <a:latin typeface="Calibri"/>
                <a:ea typeface="ＭＳ Ｐゴシック" panose="020B0600070205080204" pitchFamily="50" charset="-128"/>
                <a:cs typeface="+mn-cs"/>
              </a:rPr>
              <a:t>Yui</a:t>
            </a: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Dr. Shinichi </a:t>
            </a:r>
            <a:r>
              <a:rPr kumimoji="1" lang="en-US" altLang="ja-JP" sz="2000" b="0" i="0" u="none" strike="noStrike" kern="1200" cap="none" spc="0" normalizeH="0" baseline="0" noProof="0" dirty="0" err="1">
                <a:ln>
                  <a:noFill/>
                </a:ln>
                <a:solidFill>
                  <a:prstClr val="black"/>
                </a:solidFill>
                <a:effectLst/>
                <a:uLnTx/>
                <a:uFillTx/>
                <a:latin typeface="Calibri"/>
                <a:ea typeface="ＭＳ Ｐゴシック" panose="020B0600070205080204" pitchFamily="50" charset="-128"/>
                <a:cs typeface="+mn-cs"/>
              </a:rPr>
              <a:t>Nakasuka</a:t>
            </a: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Mr. Ryo Uchida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Presenter:  	Mr. Kazuya Suzuki, Mr. Yuta Kawai</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Streaming: 	YouTube (</a:t>
            </a: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hlinkClick r:id="rId3"/>
              </a:rPr>
              <a:t>https://www.youtube.com/watch?v=T7VNNyGoYh8</a:t>
            </a:r>
            <a:r>
              <a:rPr kumimoji="1" lang="en-US" altLang="ja-JP"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dirty="0">
                <a:solidFill>
                  <a:prstClr val="black"/>
                </a:solidFill>
                <a:latin typeface="Calibri"/>
                <a:ea typeface="ＭＳ Ｐゴシック" panose="020B0600070205080204" pitchFamily="50" charset="-128"/>
              </a:rPr>
              <a:t>Trailer:		YouTube (</a:t>
            </a:r>
            <a:r>
              <a:rPr lang="en-US" altLang="ja-JP" sz="2000" dirty="0">
                <a:hlinkClick r:id="rId4"/>
              </a:rPr>
              <a:t>https://www.youtube.com/watch?v=IM9mbivmrAk</a:t>
            </a:r>
            <a:r>
              <a:rPr lang="en-US" altLang="ja-JP" sz="2000" dirty="0">
                <a:solidFill>
                  <a:prstClr val="black"/>
                </a:solidFill>
                <a:latin typeface="Calibri"/>
                <a:ea typeface="ＭＳ Ｐゴシック" panose="020B0600070205080204" pitchFamily="50" charset="-128"/>
              </a:rPr>
              <a:t>)</a:t>
            </a:r>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pic>
        <p:nvPicPr>
          <p:cNvPr id="10" name="図 9" descr="人, 屋内, 天井, 男 が含まれている画像&#10;&#10;自動的に生成された説明">
            <a:extLst>
              <a:ext uri="{FF2B5EF4-FFF2-40B4-BE49-F238E27FC236}">
                <a16:creationId xmlns:a16="http://schemas.microsoft.com/office/drawing/2014/main" id="{BD95F2F0-C955-49B5-9781-5C26BC69E5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9012" y="3713463"/>
            <a:ext cx="3943454" cy="2957591"/>
          </a:xfrm>
          <a:prstGeom prst="rect">
            <a:avLst/>
          </a:prstGeom>
        </p:spPr>
      </p:pic>
      <p:pic>
        <p:nvPicPr>
          <p:cNvPr id="12" name="図 11" descr="屋内, 天井, テーブル, 部屋 が含まれている画像&#10;&#10;自動的に生成された説明">
            <a:extLst>
              <a:ext uri="{FF2B5EF4-FFF2-40B4-BE49-F238E27FC236}">
                <a16:creationId xmlns:a16="http://schemas.microsoft.com/office/drawing/2014/main" id="{DED27632-2F72-4042-AE70-D3C98A4589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81473" y="3713463"/>
            <a:ext cx="3943454" cy="2957591"/>
          </a:xfrm>
          <a:prstGeom prst="rect">
            <a:avLst/>
          </a:prstGeom>
        </p:spPr>
      </p:pic>
      <p:sp>
        <p:nvSpPr>
          <p:cNvPr id="9" name="正方形/長方形 8">
            <a:extLst>
              <a:ext uri="{FF2B5EF4-FFF2-40B4-BE49-F238E27FC236}">
                <a16:creationId xmlns:a16="http://schemas.microsoft.com/office/drawing/2014/main" id="{7CF4768A-EAE9-4484-8875-B7E975604805}"/>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2022445184"/>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a:xfrm>
            <a:off x="8686800" y="6517916"/>
            <a:ext cx="404648" cy="365125"/>
          </a:xfrm>
        </p:spPr>
        <p:txBody>
          <a:bodyPr/>
          <a:lstStyle/>
          <a:p>
            <a:fld id="{8BCEBCC6-EAD5-41AB-A004-CDAC41063AB4}" type="slidenum">
              <a:rPr kumimoji="1" lang="ja-JP" altLang="en-US" smtClean="0"/>
              <a:pPr/>
              <a:t>26</a:t>
            </a:fld>
            <a:endParaRPr kumimoji="1" lang="ja-JP" altLang="en-US" dirty="0"/>
          </a:p>
        </p:txBody>
      </p:sp>
      <p:sp>
        <p:nvSpPr>
          <p:cNvPr id="8" name="テキスト ボックス 7">
            <a:extLst>
              <a:ext uri="{FF2B5EF4-FFF2-40B4-BE49-F238E27FC236}">
                <a16:creationId xmlns:a16="http://schemas.microsoft.com/office/drawing/2014/main" id="{35A24F7B-0F81-4582-894A-4C740FD97FD7}"/>
              </a:ext>
            </a:extLst>
          </p:cNvPr>
          <p:cNvSpPr txBox="1"/>
          <p:nvPr/>
        </p:nvSpPr>
        <p:spPr>
          <a:xfrm>
            <a:off x="161986" y="672822"/>
            <a:ext cx="4128951" cy="523220"/>
          </a:xfrm>
          <a:prstGeom prst="rect">
            <a:avLst/>
          </a:prstGeom>
          <a:noFill/>
        </p:spPr>
        <p:txBody>
          <a:bodyPr wrap="none" rtlCol="0">
            <a:spAutoFit/>
          </a:bodyPr>
          <a:lstStyle/>
          <a:p>
            <a:pPr marL="457200" indent="-457200">
              <a:buFont typeface="Wingdings" panose="05000000000000000000" pitchFamily="2" charset="2"/>
              <a:buChar char="n"/>
            </a:pPr>
            <a:r>
              <a:rPr lang="en-US" altLang="ja-JP" sz="2800" dirty="0"/>
              <a:t>JAXA Process Check Out</a:t>
            </a:r>
          </a:p>
        </p:txBody>
      </p:sp>
      <p:sp>
        <p:nvSpPr>
          <p:cNvPr id="9" name="テキスト ボックス 8">
            <a:extLst>
              <a:ext uri="{FF2B5EF4-FFF2-40B4-BE49-F238E27FC236}">
                <a16:creationId xmlns:a16="http://schemas.microsoft.com/office/drawing/2014/main" id="{B6605241-C483-4672-A8BF-85BF4398C3D0}"/>
              </a:ext>
            </a:extLst>
          </p:cNvPr>
          <p:cNvSpPr txBox="1"/>
          <p:nvPr/>
        </p:nvSpPr>
        <p:spPr>
          <a:xfrm>
            <a:off x="247171" y="1205490"/>
            <a:ext cx="8439629" cy="4524315"/>
          </a:xfrm>
          <a:prstGeom prst="rect">
            <a:avLst/>
          </a:prstGeom>
          <a:noFill/>
        </p:spPr>
        <p:txBody>
          <a:bodyPr wrap="square" rtlCol="0">
            <a:spAutoFit/>
          </a:bodyPr>
          <a:lstStyle/>
          <a:p>
            <a:r>
              <a:rPr lang="en-US" altLang="ja-JP" sz="2800" u="sng" dirty="0">
                <a:latin typeface="+mn-ea"/>
                <a:cs typeface="Arial" panose="020B0604020202020204" pitchFamily="34" charset="0"/>
              </a:rPr>
              <a:t>Purpose</a:t>
            </a:r>
          </a:p>
          <a:p>
            <a:pPr marL="269875" indent="-269875"/>
            <a:r>
              <a:rPr lang="en-US" altLang="ja-JP" sz="2000" dirty="0"/>
              <a:t>1. Confirm protocols (</a:t>
            </a:r>
            <a:r>
              <a:rPr lang="en-US" altLang="ja-JP" sz="2000" b="1" dirty="0"/>
              <a:t>communication and operation</a:t>
            </a:r>
            <a:r>
              <a:rPr lang="en-US" altLang="ja-JP" sz="2000" dirty="0"/>
              <a:t>) of End-to-End items between on-orbit and on the ground.</a:t>
            </a:r>
          </a:p>
          <a:p>
            <a:r>
              <a:rPr lang="en-US" altLang="ja-JP" sz="2000" dirty="0"/>
              <a:t>2. Confirm </a:t>
            </a:r>
            <a:r>
              <a:rPr lang="en-US" altLang="ja-JP" sz="2000" dirty="0" err="1"/>
              <a:t>Astrobee’s</a:t>
            </a:r>
            <a:r>
              <a:rPr lang="en-US" altLang="ja-JP" sz="2000" dirty="0"/>
              <a:t> behavior using JAXA’s test program.</a:t>
            </a:r>
          </a:p>
          <a:p>
            <a:endParaRPr lang="en-US" altLang="ja-JP" sz="2000" dirty="0"/>
          </a:p>
          <a:p>
            <a:r>
              <a:rPr lang="en-US" altLang="ja-JP" sz="2000" b="1" dirty="0"/>
              <a:t>Check Out items: </a:t>
            </a:r>
          </a:p>
          <a:p>
            <a:r>
              <a:rPr lang="ja-JP" altLang="en-US" sz="2000" dirty="0"/>
              <a:t>・</a:t>
            </a:r>
            <a:r>
              <a:rPr lang="en-US" altLang="ja-JP" sz="2000" dirty="0"/>
              <a:t>Confirmation of communication path; ISS (Astrobee) – JSC/MSFC/ARC-TKSC</a:t>
            </a:r>
          </a:p>
          <a:p>
            <a:r>
              <a:rPr lang="ja-JP" altLang="en-US" sz="2000" dirty="0"/>
              <a:t>・</a:t>
            </a:r>
            <a:r>
              <a:rPr lang="en-US" altLang="ja-JP" sz="2000" dirty="0"/>
              <a:t>Camera images</a:t>
            </a:r>
          </a:p>
          <a:p>
            <a:r>
              <a:rPr lang="ja-JP" altLang="en-US" sz="2000" dirty="0"/>
              <a:t>・</a:t>
            </a:r>
            <a:r>
              <a:rPr lang="en-US" altLang="ja-JP" sz="2000" dirty="0"/>
              <a:t>Data/Command communication confirmation with Astrobee</a:t>
            </a:r>
          </a:p>
          <a:p>
            <a:r>
              <a:rPr lang="ja-JP" altLang="en-US" sz="2000" dirty="0"/>
              <a:t>・</a:t>
            </a:r>
            <a:r>
              <a:rPr lang="en-US" altLang="ja-JP" sz="2000" dirty="0"/>
              <a:t>Communication of the ground personnel from different space centers</a:t>
            </a:r>
          </a:p>
          <a:p>
            <a:endParaRPr lang="en-US" altLang="ja-JP" sz="2800" dirty="0"/>
          </a:p>
          <a:p>
            <a:pPr algn="ctr"/>
            <a:r>
              <a:rPr lang="en-US" altLang="ja-JP" sz="2400" u="sng" dirty="0"/>
              <a:t>The process checkout was performed twice; May 21 and July 28.</a:t>
            </a:r>
            <a:endParaRPr lang="en-US" altLang="ja-JP" sz="2400" u="sng" dirty="0">
              <a:solidFill>
                <a:srgbClr val="FF0000"/>
              </a:solidFill>
            </a:endParaRPr>
          </a:p>
          <a:p>
            <a:pPr algn="ctr"/>
            <a:r>
              <a:rPr lang="en-US" altLang="ja-JP" sz="2800" dirty="0"/>
              <a:t> </a:t>
            </a:r>
          </a:p>
        </p:txBody>
      </p:sp>
      <p:pic>
        <p:nvPicPr>
          <p:cNvPr id="3" name="図 2">
            <a:extLst>
              <a:ext uri="{FF2B5EF4-FFF2-40B4-BE49-F238E27FC236}">
                <a16:creationId xmlns:a16="http://schemas.microsoft.com/office/drawing/2014/main" id="{1E701B4A-C5DC-441B-88C1-2448E5893973}"/>
              </a:ext>
            </a:extLst>
          </p:cNvPr>
          <p:cNvPicPr>
            <a:picLocks noChangeAspect="1"/>
          </p:cNvPicPr>
          <p:nvPr/>
        </p:nvPicPr>
        <p:blipFill>
          <a:blip r:embed="rId3"/>
          <a:stretch>
            <a:fillRect/>
          </a:stretch>
        </p:blipFill>
        <p:spPr>
          <a:xfrm>
            <a:off x="582511" y="5432400"/>
            <a:ext cx="2414225" cy="1268078"/>
          </a:xfrm>
          <a:prstGeom prst="rect">
            <a:avLst/>
          </a:prstGeom>
        </p:spPr>
      </p:pic>
      <p:sp>
        <p:nvSpPr>
          <p:cNvPr id="5" name="フローチャート: 代替処理 4">
            <a:extLst>
              <a:ext uri="{FF2B5EF4-FFF2-40B4-BE49-F238E27FC236}">
                <a16:creationId xmlns:a16="http://schemas.microsoft.com/office/drawing/2014/main" id="{05E5A696-B1BC-4285-A697-732B0B023277}"/>
              </a:ext>
            </a:extLst>
          </p:cNvPr>
          <p:cNvSpPr/>
          <p:nvPr/>
        </p:nvSpPr>
        <p:spPr>
          <a:xfrm>
            <a:off x="3332076" y="5808443"/>
            <a:ext cx="4646802" cy="791469"/>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solidFill>
                  <a:sysClr val="windowText" lastClr="000000"/>
                </a:solidFill>
              </a:rPr>
              <a:t>Originally planned only </a:t>
            </a:r>
            <a:r>
              <a:rPr lang="en-US" altLang="ja-JP" sz="2000" b="1" dirty="0">
                <a:solidFill>
                  <a:sysClr val="windowText" lastClr="000000"/>
                </a:solidFill>
              </a:rPr>
              <a:t>one time in May but added in July.</a:t>
            </a:r>
            <a:endParaRPr kumimoji="1" lang="ja-JP" altLang="en-US" sz="2000" b="1" dirty="0">
              <a:solidFill>
                <a:sysClr val="windowText" lastClr="000000"/>
              </a:solidFill>
            </a:endParaRPr>
          </a:p>
        </p:txBody>
      </p:sp>
      <p:sp>
        <p:nvSpPr>
          <p:cNvPr id="10" name="正方形/長方形 9">
            <a:extLst>
              <a:ext uri="{FF2B5EF4-FFF2-40B4-BE49-F238E27FC236}">
                <a16:creationId xmlns:a16="http://schemas.microsoft.com/office/drawing/2014/main" id="{841DB3CE-D697-4591-BCEE-3B9D7ED0E8D0}"/>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309028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E82874D-5429-4725-9896-73E167ACBA13}"/>
              </a:ext>
            </a:extLst>
          </p:cNvPr>
          <p:cNvSpPr txBox="1"/>
          <p:nvPr/>
        </p:nvSpPr>
        <p:spPr>
          <a:xfrm>
            <a:off x="578541" y="830093"/>
            <a:ext cx="7427185" cy="830997"/>
          </a:xfrm>
          <a:prstGeom prst="rect">
            <a:avLst/>
          </a:prstGeom>
          <a:noFill/>
        </p:spPr>
        <p:txBody>
          <a:bodyPr wrap="square" rtlCol="0">
            <a:spAutoFit/>
          </a:bodyPr>
          <a:lstStyle/>
          <a:p>
            <a:r>
              <a:rPr lang="en-US" altLang="ja-JP" sz="2400" b="1" dirty="0">
                <a:solidFill>
                  <a:srgbClr val="FF0000"/>
                </a:solidFill>
              </a:rPr>
              <a:t>The autonomous flying technology under micro gravity and closed environment </a:t>
            </a:r>
            <a:r>
              <a:rPr lang="en-US" altLang="ja-JP" sz="2400" dirty="0"/>
              <a:t>is complicated and sophisticated.</a:t>
            </a:r>
            <a:endParaRPr lang="ja-JP" altLang="en-US" sz="2400" dirty="0"/>
          </a:p>
        </p:txBody>
      </p:sp>
      <p:pic>
        <p:nvPicPr>
          <p:cNvPr id="2" name="図 1">
            <a:extLst>
              <a:ext uri="{FF2B5EF4-FFF2-40B4-BE49-F238E27FC236}">
                <a16:creationId xmlns:a16="http://schemas.microsoft.com/office/drawing/2014/main" id="{1F46BE3F-B7E2-4D8B-B33E-92B0C0E601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2338" y="1601707"/>
            <a:ext cx="3323986" cy="1938992"/>
          </a:xfrm>
          <a:prstGeom prst="rect">
            <a:avLst/>
          </a:prstGeom>
        </p:spPr>
      </p:pic>
      <p:sp>
        <p:nvSpPr>
          <p:cNvPr id="6" name="テキスト ボックス 5">
            <a:extLst>
              <a:ext uri="{FF2B5EF4-FFF2-40B4-BE49-F238E27FC236}">
                <a16:creationId xmlns:a16="http://schemas.microsoft.com/office/drawing/2014/main" id="{F450044C-D242-4EEE-A691-D20CE934F259}"/>
              </a:ext>
            </a:extLst>
          </p:cNvPr>
          <p:cNvSpPr txBox="1"/>
          <p:nvPr/>
        </p:nvSpPr>
        <p:spPr>
          <a:xfrm>
            <a:off x="5429120" y="3667888"/>
            <a:ext cx="3770421" cy="830997"/>
          </a:xfrm>
          <a:prstGeom prst="rect">
            <a:avLst/>
          </a:prstGeom>
          <a:noFill/>
        </p:spPr>
        <p:txBody>
          <a:bodyPr wrap="square">
            <a:spAutoFit/>
          </a:bodyPr>
          <a:lstStyle/>
          <a:p>
            <a:r>
              <a:rPr lang="en-US" altLang="ja-JP" sz="1600" dirty="0"/>
              <a:t>A closed sparse map built from moving Astrobee in a loop through the hallways of a building. </a:t>
            </a:r>
            <a:endParaRPr lang="ja-JP" altLang="en-US" sz="1600" dirty="0"/>
          </a:p>
        </p:txBody>
      </p:sp>
      <p:sp>
        <p:nvSpPr>
          <p:cNvPr id="8" name="テキスト ボックス 7">
            <a:extLst>
              <a:ext uri="{FF2B5EF4-FFF2-40B4-BE49-F238E27FC236}">
                <a16:creationId xmlns:a16="http://schemas.microsoft.com/office/drawing/2014/main" id="{60651826-8ABD-46AE-BADD-C779C9D9410E}"/>
              </a:ext>
            </a:extLst>
          </p:cNvPr>
          <p:cNvSpPr txBox="1"/>
          <p:nvPr/>
        </p:nvSpPr>
        <p:spPr>
          <a:xfrm>
            <a:off x="486565" y="1935831"/>
            <a:ext cx="5046727" cy="1123712"/>
          </a:xfrm>
          <a:prstGeom prst="roundRect">
            <a:avLst/>
          </a:prstGeom>
          <a:solidFill>
            <a:schemeClr val="accent5">
              <a:lumMod val="20000"/>
              <a:lumOff val="80000"/>
            </a:schemeClr>
          </a:solidFill>
        </p:spPr>
        <p:txBody>
          <a:bodyPr wrap="square">
            <a:spAutoFit/>
          </a:bodyPr>
          <a:lstStyle/>
          <a:p>
            <a:pPr marL="214313" indent="-214313">
              <a:buFont typeface="Arial" panose="020B0604020202020204" pitchFamily="34" charset="0"/>
              <a:buChar char="•"/>
            </a:pPr>
            <a:r>
              <a:rPr lang="en-US" altLang="ja-JP" sz="2000" dirty="0"/>
              <a:t>Astrobee was being verified with various items after arrival to ISS. </a:t>
            </a:r>
          </a:p>
          <a:p>
            <a:pPr marL="214313" indent="-214313">
              <a:buFont typeface="Arial" panose="020B0604020202020204" pitchFamily="34" charset="0"/>
              <a:buChar char="•"/>
            </a:pPr>
            <a:r>
              <a:rPr lang="en-US" altLang="ja-JP" sz="2000" dirty="0"/>
              <a:t>Localization function was still challenging.</a:t>
            </a:r>
            <a:endParaRPr lang="ja-JP" altLang="en-US" sz="2000" dirty="0"/>
          </a:p>
        </p:txBody>
      </p:sp>
      <p:pic>
        <p:nvPicPr>
          <p:cNvPr id="11" name="図 10">
            <a:extLst>
              <a:ext uri="{FF2B5EF4-FFF2-40B4-BE49-F238E27FC236}">
                <a16:creationId xmlns:a16="http://schemas.microsoft.com/office/drawing/2014/main" id="{554D964E-2507-4357-8463-FF3650A7C0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565" y="3137233"/>
            <a:ext cx="2445364" cy="1621464"/>
          </a:xfrm>
          <a:prstGeom prst="rect">
            <a:avLst/>
          </a:prstGeom>
        </p:spPr>
      </p:pic>
      <p:sp>
        <p:nvSpPr>
          <p:cNvPr id="12" name="テキスト ボックス 11">
            <a:extLst>
              <a:ext uri="{FF2B5EF4-FFF2-40B4-BE49-F238E27FC236}">
                <a16:creationId xmlns:a16="http://schemas.microsoft.com/office/drawing/2014/main" id="{B09B57AF-08AA-49AA-8C9F-58E17A567E12}"/>
              </a:ext>
            </a:extLst>
          </p:cNvPr>
          <p:cNvSpPr txBox="1"/>
          <p:nvPr/>
        </p:nvSpPr>
        <p:spPr>
          <a:xfrm>
            <a:off x="3778312" y="4701702"/>
            <a:ext cx="5198012" cy="1938992"/>
          </a:xfrm>
          <a:prstGeom prst="rect">
            <a:avLst/>
          </a:prstGeom>
          <a:noFill/>
        </p:spPr>
        <p:txBody>
          <a:bodyPr wrap="square">
            <a:spAutoFit/>
          </a:bodyPr>
          <a:lstStyle/>
          <a:p>
            <a:r>
              <a:rPr lang="en-US" altLang="ja-JP" sz="2000" dirty="0"/>
              <a:t>Having an accurate prebuilt map of ‘</a:t>
            </a:r>
            <a:r>
              <a:rPr lang="en-US" altLang="ja-JP" sz="2000" dirty="0" err="1"/>
              <a:t>Kibo</a:t>
            </a:r>
            <a:r>
              <a:rPr lang="en-US" altLang="ja-JP" sz="2000" dirty="0"/>
              <a:t>’ is challenging because of its dynamically changing environment.</a:t>
            </a:r>
          </a:p>
          <a:p>
            <a:pPr marL="557213" lvl="1" indent="-214313">
              <a:buFont typeface="Arial" panose="020B0604020202020204" pitchFamily="34" charset="0"/>
              <a:buChar char="•"/>
            </a:pPr>
            <a:r>
              <a:rPr lang="en-US" altLang="ja-JP" sz="2000" dirty="0"/>
              <a:t>Newly installed hardware</a:t>
            </a:r>
          </a:p>
          <a:p>
            <a:pPr marL="557213" lvl="1" indent="-214313">
              <a:buFont typeface="Arial" panose="020B0604020202020204" pitchFamily="34" charset="0"/>
              <a:buChar char="•"/>
            </a:pPr>
            <a:r>
              <a:rPr lang="en-US" altLang="ja-JP" sz="2000" dirty="0"/>
              <a:t>Temporary placed bags</a:t>
            </a:r>
          </a:p>
          <a:p>
            <a:pPr marL="557213" lvl="1" indent="-214313">
              <a:buFont typeface="Arial" panose="020B0604020202020204" pitchFamily="34" charset="0"/>
              <a:buChar char="•"/>
            </a:pPr>
            <a:r>
              <a:rPr lang="en-US" altLang="ja-JP" sz="2000" dirty="0"/>
              <a:t>Lighting condition</a:t>
            </a:r>
          </a:p>
        </p:txBody>
      </p:sp>
      <p:sp>
        <p:nvSpPr>
          <p:cNvPr id="13" name="テキスト ボックス 12">
            <a:extLst>
              <a:ext uri="{FF2B5EF4-FFF2-40B4-BE49-F238E27FC236}">
                <a16:creationId xmlns:a16="http://schemas.microsoft.com/office/drawing/2014/main" id="{58CAA38C-C0C3-4D88-94C8-EA7BEBF96182}"/>
              </a:ext>
            </a:extLst>
          </p:cNvPr>
          <p:cNvSpPr txBox="1"/>
          <p:nvPr/>
        </p:nvSpPr>
        <p:spPr>
          <a:xfrm>
            <a:off x="2905692" y="4468113"/>
            <a:ext cx="668773" cy="300082"/>
          </a:xfrm>
          <a:prstGeom prst="rect">
            <a:avLst/>
          </a:prstGeom>
          <a:noFill/>
        </p:spPr>
        <p:txBody>
          <a:bodyPr wrap="none" rtlCol="0">
            <a:spAutoFit/>
          </a:bodyPr>
          <a:lstStyle/>
          <a:p>
            <a:r>
              <a:rPr lang="en-US" altLang="ja-JP" sz="1350" dirty="0"/>
              <a:t>2010.5</a:t>
            </a:r>
            <a:endParaRPr lang="ja-JP" altLang="en-US" sz="1350" dirty="0"/>
          </a:p>
        </p:txBody>
      </p:sp>
      <p:pic>
        <p:nvPicPr>
          <p:cNvPr id="14" name="図 13">
            <a:extLst>
              <a:ext uri="{FF2B5EF4-FFF2-40B4-BE49-F238E27FC236}">
                <a16:creationId xmlns:a16="http://schemas.microsoft.com/office/drawing/2014/main" id="{6F4380AA-A74E-4335-8FCC-1E30590DDA8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565" y="5077775"/>
            <a:ext cx="2445364" cy="1630242"/>
          </a:xfrm>
          <a:prstGeom prst="rect">
            <a:avLst/>
          </a:prstGeom>
        </p:spPr>
      </p:pic>
      <p:sp>
        <p:nvSpPr>
          <p:cNvPr id="15" name="テキスト ボックス 14">
            <a:extLst>
              <a:ext uri="{FF2B5EF4-FFF2-40B4-BE49-F238E27FC236}">
                <a16:creationId xmlns:a16="http://schemas.microsoft.com/office/drawing/2014/main" id="{AEE6BB41-F39F-48B2-98CE-1FA831369E37}"/>
              </a:ext>
            </a:extLst>
          </p:cNvPr>
          <p:cNvSpPr txBox="1"/>
          <p:nvPr/>
        </p:nvSpPr>
        <p:spPr>
          <a:xfrm>
            <a:off x="3020734" y="6407935"/>
            <a:ext cx="668773" cy="300082"/>
          </a:xfrm>
          <a:prstGeom prst="rect">
            <a:avLst/>
          </a:prstGeom>
          <a:noFill/>
        </p:spPr>
        <p:txBody>
          <a:bodyPr wrap="none" rtlCol="0">
            <a:spAutoFit/>
          </a:bodyPr>
          <a:lstStyle/>
          <a:p>
            <a:r>
              <a:rPr lang="en-US" altLang="ja-JP" sz="1350" dirty="0"/>
              <a:t>2018.5</a:t>
            </a:r>
            <a:endParaRPr lang="ja-JP" altLang="en-US" sz="1350" dirty="0"/>
          </a:p>
        </p:txBody>
      </p:sp>
      <p:sp>
        <p:nvSpPr>
          <p:cNvPr id="3" name="フローチャート: 代替処理 2">
            <a:extLst>
              <a:ext uri="{FF2B5EF4-FFF2-40B4-BE49-F238E27FC236}">
                <a16:creationId xmlns:a16="http://schemas.microsoft.com/office/drawing/2014/main" id="{B15D55D1-B916-4E19-BC53-8556C6CF44E9}"/>
              </a:ext>
            </a:extLst>
          </p:cNvPr>
          <p:cNvSpPr/>
          <p:nvPr/>
        </p:nvSpPr>
        <p:spPr>
          <a:xfrm>
            <a:off x="3050976" y="3183317"/>
            <a:ext cx="2378144" cy="1207106"/>
          </a:xfrm>
          <a:prstGeom prst="flowChartAlternateProcess">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a:solidFill>
                  <a:sysClr val="windowText" lastClr="000000"/>
                </a:solidFill>
              </a:rPr>
              <a:t>Big</a:t>
            </a:r>
            <a:r>
              <a:rPr kumimoji="1" lang="ja-JP" altLang="en-US" sz="2400" b="1" dirty="0">
                <a:solidFill>
                  <a:sysClr val="windowText" lastClr="000000"/>
                </a:solidFill>
              </a:rPr>
              <a:t> </a:t>
            </a:r>
            <a:r>
              <a:rPr kumimoji="1" lang="en-US" altLang="ja-JP" sz="2400" b="1" dirty="0">
                <a:solidFill>
                  <a:sysClr val="windowText" lastClr="000000"/>
                </a:solidFill>
              </a:rPr>
              <a:t>difference</a:t>
            </a:r>
            <a:r>
              <a:rPr kumimoji="1" lang="ja-JP" altLang="en-US" sz="2400" b="1" dirty="0">
                <a:solidFill>
                  <a:sysClr val="windowText" lastClr="000000"/>
                </a:solidFill>
              </a:rPr>
              <a:t> </a:t>
            </a:r>
            <a:r>
              <a:rPr kumimoji="1" lang="en-US" altLang="ja-JP" sz="2400" b="1" dirty="0">
                <a:solidFill>
                  <a:sysClr val="windowText" lastClr="000000"/>
                </a:solidFill>
              </a:rPr>
              <a:t>with</a:t>
            </a:r>
            <a:r>
              <a:rPr kumimoji="1" lang="ja-JP" altLang="en-US" sz="2400" b="1" dirty="0">
                <a:solidFill>
                  <a:sysClr val="windowText" lastClr="000000"/>
                </a:solidFill>
              </a:rPr>
              <a:t> </a:t>
            </a:r>
            <a:r>
              <a:rPr kumimoji="1" lang="en-US" altLang="ja-JP" sz="2400" b="1" dirty="0">
                <a:solidFill>
                  <a:sysClr val="windowText" lastClr="000000"/>
                </a:solidFill>
              </a:rPr>
              <a:t>simulation!</a:t>
            </a:r>
            <a:endParaRPr kumimoji="1" lang="ja-JP" altLang="en-US" sz="2400" b="1" dirty="0">
              <a:solidFill>
                <a:sysClr val="windowText" lastClr="000000"/>
              </a:solidFill>
            </a:endParaRPr>
          </a:p>
        </p:txBody>
      </p:sp>
      <p:sp>
        <p:nvSpPr>
          <p:cNvPr id="16" name="正方形/長方形 15">
            <a:extLst>
              <a:ext uri="{FF2B5EF4-FFF2-40B4-BE49-F238E27FC236}">
                <a16:creationId xmlns:a16="http://schemas.microsoft.com/office/drawing/2014/main" id="{BCA31512-6E30-44AD-BB51-086995A6D409}"/>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2524509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5F46C56B-1706-4E01-85EA-5FFD1FEDB3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350358"/>
            <a:ext cx="9144000" cy="2906982"/>
          </a:xfrm>
          <a:prstGeom prst="rect">
            <a:avLst/>
          </a:prstGeom>
        </p:spPr>
      </p:pic>
      <p:sp>
        <p:nvSpPr>
          <p:cNvPr id="10" name="テキスト ボックス 9">
            <a:extLst>
              <a:ext uri="{FF2B5EF4-FFF2-40B4-BE49-F238E27FC236}">
                <a16:creationId xmlns:a16="http://schemas.microsoft.com/office/drawing/2014/main" id="{B6DF577D-FC3A-4492-B202-3906C063B8DF}"/>
              </a:ext>
            </a:extLst>
          </p:cNvPr>
          <p:cNvSpPr txBox="1"/>
          <p:nvPr/>
        </p:nvSpPr>
        <p:spPr>
          <a:xfrm>
            <a:off x="419878" y="5225143"/>
            <a:ext cx="5250540" cy="1754326"/>
          </a:xfrm>
          <a:prstGeom prst="rect">
            <a:avLst/>
          </a:prstGeom>
          <a:noFill/>
        </p:spPr>
        <p:txBody>
          <a:bodyPr wrap="none" rtlCol="0">
            <a:spAutoFit/>
          </a:bodyPr>
          <a:lstStyle/>
          <a:p>
            <a:r>
              <a:rPr kumimoji="1" lang="en-US" altLang="ja-JP" dirty="0"/>
              <a:t>Joint Activities with JAXA and NASA:</a:t>
            </a:r>
          </a:p>
          <a:p>
            <a:pPr marL="285750" indent="-285750">
              <a:buFont typeface="Arial" panose="020B0604020202020204" pitchFamily="34" charset="0"/>
              <a:buChar char="•"/>
            </a:pPr>
            <a:r>
              <a:rPr kumimoji="1" lang="en-US" altLang="ja-JP" dirty="0"/>
              <a:t>8 crew minimal activities and 3 crew tended </a:t>
            </a:r>
            <a:r>
              <a:rPr kumimoji="1" lang="en-US" altLang="ja-JP" dirty="0" err="1"/>
              <a:t>LoMo</a:t>
            </a:r>
            <a:r>
              <a:rPr kumimoji="1" lang="en-US" altLang="ja-JP" dirty="0"/>
              <a:t>.</a:t>
            </a:r>
          </a:p>
          <a:p>
            <a:pPr marL="285750" indent="-285750">
              <a:buFont typeface="Arial" panose="020B0604020202020204" pitchFamily="34" charset="0"/>
              <a:buChar char="•"/>
            </a:pPr>
            <a:r>
              <a:rPr lang="en-US" altLang="ja-JP" dirty="0"/>
              <a:t>3 Ground rehearsal/procedure walk through.</a:t>
            </a:r>
          </a:p>
          <a:p>
            <a:pPr marL="285750" indent="-285750">
              <a:buFont typeface="Arial" panose="020B0604020202020204" pitchFamily="34" charset="0"/>
              <a:buChar char="•"/>
            </a:pPr>
            <a:r>
              <a:rPr lang="en-US" altLang="ja-JP" dirty="0"/>
              <a:t>APK reviews</a:t>
            </a:r>
          </a:p>
          <a:p>
            <a:pPr marL="285750" indent="-285750">
              <a:buFont typeface="Arial" panose="020B0604020202020204" pitchFamily="34" charset="0"/>
              <a:buChar char="•"/>
            </a:pPr>
            <a:r>
              <a:rPr lang="en-US" altLang="ja-JP" dirty="0"/>
              <a:t>Biweekly meetings (online)</a:t>
            </a:r>
          </a:p>
          <a:p>
            <a:r>
              <a:rPr kumimoji="1" lang="en-US" altLang="ja-JP" dirty="0"/>
              <a:t> </a:t>
            </a:r>
          </a:p>
        </p:txBody>
      </p:sp>
      <p:sp>
        <p:nvSpPr>
          <p:cNvPr id="11" name="正方形/長方形 10">
            <a:extLst>
              <a:ext uri="{FF2B5EF4-FFF2-40B4-BE49-F238E27FC236}">
                <a16:creationId xmlns:a16="http://schemas.microsoft.com/office/drawing/2014/main" id="{B9920BF6-2BF1-408D-B97D-5DE694686D86}"/>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1381879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131B9CF4-DEE0-4422-8F24-549FC4825E5E}"/>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6764E1E8-DD74-478F-999E-AB22501C5153}"/>
              </a:ext>
            </a:extLst>
          </p:cNvPr>
          <p:cNvSpPr>
            <a:spLocks noGrp="1"/>
          </p:cNvSpPr>
          <p:nvPr>
            <p:ph type="sldNum" sz="quarter" idx="12"/>
          </p:nvPr>
        </p:nvSpPr>
        <p:spPr/>
        <p:txBody>
          <a:bodyPr/>
          <a:lstStyle/>
          <a:p>
            <a:fld id="{BD390650-ABCA-4A3F-BD7D-09C8D02B1988}" type="slidenum">
              <a:rPr kumimoji="1" lang="ja-JP" altLang="en-US" smtClean="0"/>
              <a:pPr/>
              <a:t>29</a:t>
            </a:fld>
            <a:endParaRPr kumimoji="1" lang="ja-JP" altLang="en-US" dirty="0"/>
          </a:p>
        </p:txBody>
      </p:sp>
      <p:graphicFrame>
        <p:nvGraphicFramePr>
          <p:cNvPr id="7" name="表 6">
            <a:extLst>
              <a:ext uri="{FF2B5EF4-FFF2-40B4-BE49-F238E27FC236}">
                <a16:creationId xmlns:a16="http://schemas.microsoft.com/office/drawing/2014/main" id="{A527946E-AE90-47DA-AC91-2EE7729EFB56}"/>
              </a:ext>
            </a:extLst>
          </p:cNvPr>
          <p:cNvGraphicFramePr>
            <a:graphicFrameLocks noGrp="1"/>
          </p:cNvGraphicFramePr>
          <p:nvPr>
            <p:extLst>
              <p:ext uri="{D42A27DB-BD31-4B8C-83A1-F6EECF244321}">
                <p14:modId xmlns:p14="http://schemas.microsoft.com/office/powerpoint/2010/main" val="4115691073"/>
              </p:ext>
            </p:extLst>
          </p:nvPr>
        </p:nvGraphicFramePr>
        <p:xfrm>
          <a:off x="410547" y="1606959"/>
          <a:ext cx="8509519" cy="3039822"/>
        </p:xfrm>
        <a:graphic>
          <a:graphicData uri="http://schemas.openxmlformats.org/drawingml/2006/table">
            <a:tbl>
              <a:tblPr/>
              <a:tblGrid>
                <a:gridCol w="942393">
                  <a:extLst>
                    <a:ext uri="{9D8B030D-6E8A-4147-A177-3AD203B41FA5}">
                      <a16:colId xmlns:a16="http://schemas.microsoft.com/office/drawing/2014/main" val="1057842479"/>
                    </a:ext>
                  </a:extLst>
                </a:gridCol>
                <a:gridCol w="1978003">
                  <a:extLst>
                    <a:ext uri="{9D8B030D-6E8A-4147-A177-3AD203B41FA5}">
                      <a16:colId xmlns:a16="http://schemas.microsoft.com/office/drawing/2014/main" val="2546488323"/>
                    </a:ext>
                  </a:extLst>
                </a:gridCol>
                <a:gridCol w="858503">
                  <a:extLst>
                    <a:ext uri="{9D8B030D-6E8A-4147-A177-3AD203B41FA5}">
                      <a16:colId xmlns:a16="http://schemas.microsoft.com/office/drawing/2014/main" val="728159407"/>
                    </a:ext>
                  </a:extLst>
                </a:gridCol>
                <a:gridCol w="1184987">
                  <a:extLst>
                    <a:ext uri="{9D8B030D-6E8A-4147-A177-3AD203B41FA5}">
                      <a16:colId xmlns:a16="http://schemas.microsoft.com/office/drawing/2014/main" val="3803245659"/>
                    </a:ext>
                  </a:extLst>
                </a:gridCol>
                <a:gridCol w="1670180">
                  <a:extLst>
                    <a:ext uri="{9D8B030D-6E8A-4147-A177-3AD203B41FA5}">
                      <a16:colId xmlns:a16="http://schemas.microsoft.com/office/drawing/2014/main" val="1668669231"/>
                    </a:ext>
                  </a:extLst>
                </a:gridCol>
                <a:gridCol w="1875453">
                  <a:extLst>
                    <a:ext uri="{9D8B030D-6E8A-4147-A177-3AD203B41FA5}">
                      <a16:colId xmlns:a16="http://schemas.microsoft.com/office/drawing/2014/main" val="1111853116"/>
                    </a:ext>
                  </a:extLst>
                </a:gridCol>
              </a:tblGrid>
              <a:tr h="135487">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Item</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Purpose</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Location</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Data Path</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Real-time Distribution</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Note</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050820164"/>
                  </a:ext>
                </a:extLst>
              </a:tr>
              <a:tr h="647328">
                <a:tc rowSpan="2">
                  <a:txBody>
                    <a:bodyPr/>
                    <a:lstStyle/>
                    <a:p>
                      <a:pPr algn="l" rtl="0" fontAlgn="ctr"/>
                      <a:r>
                        <a:rPr lang="en-US" sz="1200" b="0" i="0" u="none" strike="noStrike">
                          <a:solidFill>
                            <a:srgbClr val="000000"/>
                          </a:solidFill>
                          <a:effectLst/>
                          <a:latin typeface="Arial" panose="020B0604020202020204" pitchFamily="34" charset="0"/>
                          <a:ea typeface="游ゴシック" panose="020B0400000000000000" pitchFamily="50" charset="-128"/>
                        </a:rPr>
                        <a:t>  Nav Cam</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effectLst/>
                          <a:latin typeface="Arial" panose="020B0604020202020204" pitchFamily="34" charset="0"/>
                          <a:ea typeface="游ゴシック" panose="020B0400000000000000" pitchFamily="50" charset="-128"/>
                        </a:rPr>
                        <a:t>To read QR codes and AR tag, then process the information within Astrobee. The information is used for further navigation.</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In JEM</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Not needed</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N/A</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Arial" panose="020B0604020202020204" pitchFamily="34" charset="0"/>
                          <a:ea typeface="游ゴシック" panose="020B0400000000000000" pitchFamily="50" charset="-128"/>
                        </a:rPr>
                        <a:t>　</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4028089"/>
                  </a:ext>
                </a:extLst>
              </a:tr>
              <a:tr h="904252">
                <a:tc vMerge="1">
                  <a:txBody>
                    <a:bodyPr/>
                    <a:lstStyle/>
                    <a:p>
                      <a:endParaRPr kumimoji="1" lang="ja-JP" altLang="en-US"/>
                    </a:p>
                  </a:txBody>
                  <a:tcPr/>
                </a:tc>
                <a:tc>
                  <a:txBody>
                    <a:bodyPr/>
                    <a:lstStyle/>
                    <a:p>
                      <a:pPr algn="l" fontAlgn="ctr"/>
                      <a:r>
                        <a:rPr lang="en-US" sz="1200" b="0" i="0" u="none" strike="noStrike" dirty="0">
                          <a:solidFill>
                            <a:srgbClr val="000000"/>
                          </a:solidFill>
                          <a:effectLst/>
                          <a:latin typeface="Arial" panose="020B0604020202020204" pitchFamily="34" charset="0"/>
                          <a:ea typeface="游ゴシック" panose="020B0400000000000000" pitchFamily="50" charset="-128"/>
                        </a:rPr>
                        <a:t>Take 11 snap shot pictures of laser pointed target, and downlink them for scoring.</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In JEM</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dirty="0">
                          <a:solidFill>
                            <a:srgbClr val="000000"/>
                          </a:solidFill>
                          <a:effectLst/>
                          <a:latin typeface="Arial" panose="020B0604020202020204" pitchFamily="34" charset="0"/>
                          <a:ea typeface="游ゴシック" panose="020B0400000000000000" pitchFamily="50" charset="-128"/>
                        </a:rPr>
                        <a:t>File transfer server / email </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 Due to Astrobee's technical reason, real-time downlink is not realized to this moment</a:t>
                      </a:r>
                      <a:br>
                        <a:rPr lang="en-US" sz="1200" b="0" i="0" u="none" strike="noStrike">
                          <a:solidFill>
                            <a:srgbClr val="000000"/>
                          </a:solidFill>
                          <a:effectLst/>
                          <a:latin typeface="Arial" panose="020B0604020202020204" pitchFamily="34" charset="0"/>
                          <a:ea typeface="游ゴシック" panose="020B0400000000000000" pitchFamily="50" charset="-128"/>
                        </a:rPr>
                      </a:br>
                      <a:r>
                        <a:rPr lang="en-US" sz="1200" b="0" i="0" u="none" strike="noStrike">
                          <a:solidFill>
                            <a:srgbClr val="000000"/>
                          </a:solidFill>
                          <a:effectLst/>
                          <a:latin typeface="Arial" panose="020B0604020202020204" pitchFamily="34" charset="0"/>
                          <a:ea typeface="游ゴシック" panose="020B0400000000000000" pitchFamily="50" charset="-128"/>
                        </a:rPr>
                        <a:t>- Semi-real-time downlink of picture files are desired.</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To score the result of each team, the picture files shall be distributed to SSIPC via console.</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8103255"/>
                  </a:ext>
                </a:extLst>
              </a:tr>
              <a:tr h="647328">
                <a:tc>
                  <a:txBody>
                    <a:bodyPr/>
                    <a:lstStyle/>
                    <a:p>
                      <a:pPr algn="l" rtl="0" fontAlgn="ctr"/>
                      <a:r>
                        <a:rPr lang="en-US" sz="1200" b="0" i="0" u="none" strike="noStrike" dirty="0">
                          <a:solidFill>
                            <a:srgbClr val="000000"/>
                          </a:solidFill>
                          <a:effectLst/>
                          <a:latin typeface="Arial" panose="020B0604020202020204" pitchFamily="34" charset="0"/>
                          <a:ea typeface="游ゴシック" panose="020B0400000000000000" pitchFamily="50" charset="-128"/>
                        </a:rPr>
                        <a:t>  Sci Cam</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To show Astrobee's viewpoints to ground.</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In JEM</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JSC(VCC)-TKSC</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panose="020B0604020202020204" pitchFamily="34" charset="0"/>
                          <a:ea typeface="游ゴシック" panose="020B0400000000000000" pitchFamily="50" charset="-128"/>
                        </a:rPr>
                        <a:t>Not mandatory</a:t>
                      </a: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dirty="0">
                        <a:solidFill>
                          <a:srgbClr val="000000"/>
                        </a:solidFill>
                        <a:effectLst/>
                        <a:latin typeface="Arial" panose="020B0604020202020204" pitchFamily="34" charset="0"/>
                        <a:ea typeface="游ゴシック" panose="020B0400000000000000" pitchFamily="50" charset="-128"/>
                      </a:endParaRPr>
                    </a:p>
                  </a:txBody>
                  <a:tcPr marL="5018" marR="5018" marT="50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200705"/>
                  </a:ext>
                </a:extLst>
              </a:tr>
            </a:tbl>
          </a:graphicData>
        </a:graphic>
      </p:graphicFrame>
      <p:sp>
        <p:nvSpPr>
          <p:cNvPr id="8" name="テキスト ボックス 7">
            <a:extLst>
              <a:ext uri="{FF2B5EF4-FFF2-40B4-BE49-F238E27FC236}">
                <a16:creationId xmlns:a16="http://schemas.microsoft.com/office/drawing/2014/main" id="{1C376D38-D5FC-48E6-B483-1C4A0DEB77BB}"/>
              </a:ext>
            </a:extLst>
          </p:cNvPr>
          <p:cNvSpPr txBox="1"/>
          <p:nvPr/>
        </p:nvSpPr>
        <p:spPr>
          <a:xfrm>
            <a:off x="410547" y="1035699"/>
            <a:ext cx="3820020" cy="369332"/>
          </a:xfrm>
          <a:prstGeom prst="rect">
            <a:avLst/>
          </a:prstGeom>
          <a:noFill/>
        </p:spPr>
        <p:txBody>
          <a:bodyPr wrap="none" rtlCol="0">
            <a:spAutoFit/>
          </a:bodyPr>
          <a:lstStyle/>
          <a:p>
            <a:pPr marL="285750" indent="-285750">
              <a:buFont typeface="Wingdings" panose="05000000000000000000" pitchFamily="2" charset="2"/>
              <a:buChar char="n"/>
            </a:pPr>
            <a:r>
              <a:rPr kumimoji="1" lang="en-US" altLang="ja-JP" dirty="0"/>
              <a:t>Imagery Requirements for Astrobee</a:t>
            </a:r>
            <a:endParaRPr kumimoji="1" lang="ja-JP" altLang="en-US" dirty="0"/>
          </a:p>
        </p:txBody>
      </p:sp>
      <p:sp>
        <p:nvSpPr>
          <p:cNvPr id="9" name="正方形/長方形 8">
            <a:extLst>
              <a:ext uri="{FF2B5EF4-FFF2-40B4-BE49-F238E27FC236}">
                <a16:creationId xmlns:a16="http://schemas.microsoft.com/office/drawing/2014/main" id="{CECE9931-AD86-4E60-B794-74F01CD3268E}"/>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pic>
        <p:nvPicPr>
          <p:cNvPr id="11" name="図 10">
            <a:extLst>
              <a:ext uri="{FF2B5EF4-FFF2-40B4-BE49-F238E27FC236}">
                <a16:creationId xmlns:a16="http://schemas.microsoft.com/office/drawing/2014/main" id="{F4C6AADE-D66E-4B31-B677-A4D805AEEC1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77069" y="4762046"/>
            <a:ext cx="2715209" cy="1959429"/>
          </a:xfrm>
          <a:prstGeom prst="rect">
            <a:avLst/>
          </a:prstGeom>
        </p:spPr>
      </p:pic>
      <p:pic>
        <p:nvPicPr>
          <p:cNvPr id="12" name="Picture 3" descr="A screenshot of a computer&#10;&#10;Description automatically generated">
            <a:extLst>
              <a:ext uri="{FF2B5EF4-FFF2-40B4-BE49-F238E27FC236}">
                <a16:creationId xmlns:a16="http://schemas.microsoft.com/office/drawing/2014/main" id="{E8390CD7-370C-4673-91E2-72CBF7F96F53}"/>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1184988" y="4725953"/>
            <a:ext cx="2550548" cy="1959429"/>
          </a:xfrm>
          <a:prstGeom prst="rect">
            <a:avLst/>
          </a:prstGeom>
        </p:spPr>
      </p:pic>
    </p:spTree>
    <p:extLst>
      <p:ext uri="{BB962C8B-B14F-4D97-AF65-F5344CB8AC3E}">
        <p14:creationId xmlns:p14="http://schemas.microsoft.com/office/powerpoint/2010/main" val="423545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92609097-7ABA-49D8-826F-98C45AB8DF33}"/>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C98C14DF-616C-4EE4-B5CF-BD3DB665BE04}"/>
              </a:ext>
            </a:extLst>
          </p:cNvPr>
          <p:cNvSpPr>
            <a:spLocks noGrp="1"/>
          </p:cNvSpPr>
          <p:nvPr>
            <p:ph type="sldNum" sz="quarter" idx="12"/>
          </p:nvPr>
        </p:nvSpPr>
        <p:spPr/>
        <p:txBody>
          <a:bodyPr/>
          <a:lstStyle/>
          <a:p>
            <a:fld id="{BD390650-ABCA-4A3F-BD7D-09C8D02B1988}" type="slidenum">
              <a:rPr kumimoji="1" lang="ja-JP" altLang="en-US" smtClean="0"/>
              <a:pPr/>
              <a:t>3</a:t>
            </a:fld>
            <a:endParaRPr kumimoji="1" lang="ja-JP" altLang="en-US" dirty="0"/>
          </a:p>
        </p:txBody>
      </p:sp>
      <p:sp>
        <p:nvSpPr>
          <p:cNvPr id="7" name="タイトル 6">
            <a:extLst>
              <a:ext uri="{FF2B5EF4-FFF2-40B4-BE49-F238E27FC236}">
                <a16:creationId xmlns:a16="http://schemas.microsoft.com/office/drawing/2014/main" id="{978639D3-3C1E-4AE0-9EDF-5084023341EA}"/>
              </a:ext>
            </a:extLst>
          </p:cNvPr>
          <p:cNvSpPr>
            <a:spLocks noGrp="1"/>
          </p:cNvSpPr>
          <p:nvPr>
            <p:ph type="title"/>
          </p:nvPr>
        </p:nvSpPr>
        <p:spPr>
          <a:xfrm>
            <a:off x="1732208" y="136525"/>
            <a:ext cx="6096000" cy="580926"/>
          </a:xfrm>
        </p:spPr>
        <p:txBody>
          <a:bodyPr/>
          <a:lstStyle/>
          <a:p>
            <a:r>
              <a:rPr lang="en-US" altLang="ja-JP" sz="2000" dirty="0"/>
              <a:t>1. Purpose</a:t>
            </a:r>
            <a:r>
              <a:rPr lang="ja-JP" altLang="en-US" sz="2000" dirty="0"/>
              <a:t> </a:t>
            </a:r>
            <a:r>
              <a:rPr lang="en-US" altLang="ja-JP" sz="2000" dirty="0"/>
              <a:t>Of </a:t>
            </a:r>
            <a:r>
              <a:rPr lang="en-US" altLang="ja-JP" sz="2000" dirty="0" err="1"/>
              <a:t>Kibo</a:t>
            </a:r>
            <a:r>
              <a:rPr lang="en-US" altLang="ja-JP" sz="2000" dirty="0"/>
              <a:t> Robot Programming Challenge </a:t>
            </a:r>
            <a:endParaRPr lang="ja-JP" altLang="en-US" sz="2000" dirty="0"/>
          </a:p>
        </p:txBody>
      </p:sp>
      <p:sp>
        <p:nvSpPr>
          <p:cNvPr id="9" name="テキスト ボックス 8">
            <a:extLst>
              <a:ext uri="{FF2B5EF4-FFF2-40B4-BE49-F238E27FC236}">
                <a16:creationId xmlns:a16="http://schemas.microsoft.com/office/drawing/2014/main" id="{61ECA92B-BC34-4C09-BB3C-3B854AA9BAB2}"/>
              </a:ext>
            </a:extLst>
          </p:cNvPr>
          <p:cNvSpPr txBox="1"/>
          <p:nvPr/>
        </p:nvSpPr>
        <p:spPr>
          <a:xfrm>
            <a:off x="679360" y="1228397"/>
            <a:ext cx="7785279" cy="5262979"/>
          </a:xfrm>
          <a:prstGeom prst="rect">
            <a:avLst/>
          </a:prstGeom>
          <a:noFill/>
        </p:spPr>
        <p:txBody>
          <a:bodyPr wrap="square">
            <a:spAutoFit/>
          </a:bodyPr>
          <a:lstStyle/>
          <a:p>
            <a:r>
              <a:rPr lang="en-US" altLang="ja-JP" sz="2800" dirty="0"/>
              <a:t>The </a:t>
            </a:r>
            <a:r>
              <a:rPr lang="en-US" altLang="ja-JP" sz="2800" dirty="0" err="1"/>
              <a:t>Kibo</a:t>
            </a:r>
            <a:r>
              <a:rPr lang="en-US" altLang="ja-JP" sz="2800" dirty="0"/>
              <a:t> Robot Programming Challenge (</a:t>
            </a:r>
            <a:r>
              <a:rPr lang="en-US" altLang="ja-JP" sz="2800" dirty="0" err="1"/>
              <a:t>Kibo</a:t>
            </a:r>
            <a:r>
              <a:rPr lang="en-US" altLang="ja-JP" sz="2800" dirty="0"/>
              <a:t>-RPC) is an educational program in which students are; </a:t>
            </a:r>
          </a:p>
          <a:p>
            <a:pPr marL="457200" indent="-457200">
              <a:buFont typeface="Arial" panose="020B0604020202020204" pitchFamily="34" charset="0"/>
              <a:buChar char="•"/>
            </a:pPr>
            <a:r>
              <a:rPr lang="en-US" altLang="ja-JP" sz="2800" dirty="0"/>
              <a:t>solving various problems by moving free-flying robots (Astrobee and Int-Ball) with student’s programming. </a:t>
            </a:r>
          </a:p>
          <a:p>
            <a:pPr marL="457200" indent="-457200">
              <a:buFont typeface="Arial" panose="020B0604020202020204" pitchFamily="34" charset="0"/>
              <a:buChar char="•"/>
            </a:pPr>
            <a:r>
              <a:rPr lang="en-US" altLang="ja-JP" sz="2800" dirty="0"/>
              <a:t>provided with the chance to learn cutting-edge methodologies and to hone their skills in science, technology, engineering, mathematics (STEM), teamwork, creativity, and to develop teamwork skills, innovation, leadership, and to foster  a spirit of resolve and perseverance through this practical events onboard. </a:t>
            </a:r>
            <a:endParaRPr lang="ja-JP" altLang="en-US" sz="2800" dirty="0"/>
          </a:p>
        </p:txBody>
      </p:sp>
    </p:spTree>
    <p:extLst>
      <p:ext uri="{BB962C8B-B14F-4D97-AF65-F5344CB8AC3E}">
        <p14:creationId xmlns:p14="http://schemas.microsoft.com/office/powerpoint/2010/main" val="3259687403"/>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30</a:t>
            </a:fld>
            <a:endParaRPr kumimoji="1" lang="ja-JP" altLang="en-US" dirty="0"/>
          </a:p>
        </p:txBody>
      </p:sp>
      <p:grpSp>
        <p:nvGrpSpPr>
          <p:cNvPr id="231" name="グループ化 230">
            <a:extLst>
              <a:ext uri="{FF2B5EF4-FFF2-40B4-BE49-F238E27FC236}">
                <a16:creationId xmlns:a16="http://schemas.microsoft.com/office/drawing/2014/main" id="{D3BA23DC-357C-4E7D-AEDB-931984DAF67F}"/>
              </a:ext>
            </a:extLst>
          </p:cNvPr>
          <p:cNvGrpSpPr/>
          <p:nvPr/>
        </p:nvGrpSpPr>
        <p:grpSpPr>
          <a:xfrm>
            <a:off x="194134" y="1393634"/>
            <a:ext cx="2483940" cy="1365714"/>
            <a:chOff x="9231215" y="3729865"/>
            <a:chExt cx="2746105" cy="1820952"/>
          </a:xfrm>
        </p:grpSpPr>
        <p:grpSp>
          <p:nvGrpSpPr>
            <p:cNvPr id="9" name="グループ化 8">
              <a:extLst>
                <a:ext uri="{FF2B5EF4-FFF2-40B4-BE49-F238E27FC236}">
                  <a16:creationId xmlns:a16="http://schemas.microsoft.com/office/drawing/2014/main" id="{129F3316-8AE8-416A-9C7D-453F999D29BA}"/>
                </a:ext>
              </a:extLst>
            </p:cNvPr>
            <p:cNvGrpSpPr/>
            <p:nvPr/>
          </p:nvGrpSpPr>
          <p:grpSpPr>
            <a:xfrm>
              <a:off x="9231215" y="5032224"/>
              <a:ext cx="2691529" cy="518593"/>
              <a:chOff x="2447567" y="1450751"/>
              <a:chExt cx="2691529" cy="518593"/>
            </a:xfrm>
          </p:grpSpPr>
          <p:sp>
            <p:nvSpPr>
              <p:cNvPr id="96" name="正方形/長方形 95">
                <a:extLst>
                  <a:ext uri="{FF2B5EF4-FFF2-40B4-BE49-F238E27FC236}">
                    <a16:creationId xmlns:a16="http://schemas.microsoft.com/office/drawing/2014/main" id="{A603AD97-ACA7-4CF3-90D8-9D1F610AA685}"/>
                  </a:ext>
                </a:extLst>
              </p:cNvPr>
              <p:cNvSpPr/>
              <p:nvPr/>
            </p:nvSpPr>
            <p:spPr>
              <a:xfrm>
                <a:off x="3048371" y="1581025"/>
                <a:ext cx="2090725"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latin typeface="Arial" panose="020B0604020202020204" pitchFamily="34" charset="0"/>
                    <a:cs typeface="Arial" panose="020B0604020202020204" pitchFamily="34" charset="0"/>
                  </a:rPr>
                  <a:t>Operator of </a:t>
                </a:r>
              </a:p>
              <a:p>
                <a:r>
                  <a:rPr lang="en-US" altLang="ja-JP" sz="1013" dirty="0">
                    <a:latin typeface="Arial" panose="020B0604020202020204" pitchFamily="34" charset="0"/>
                    <a:cs typeface="Arial" panose="020B0604020202020204" pitchFamily="34" charset="0"/>
                  </a:rPr>
                  <a:t>Ground Data</a:t>
                </a:r>
                <a:r>
                  <a:rPr lang="ja-JP" altLang="en-US" sz="1013" dirty="0">
                    <a:latin typeface="Arial" panose="020B0604020202020204" pitchFamily="34" charset="0"/>
                    <a:cs typeface="Arial" panose="020B0604020202020204" pitchFamily="34" charset="0"/>
                  </a:rPr>
                  <a:t> </a:t>
                </a:r>
                <a:r>
                  <a:rPr lang="en-US" altLang="ja-JP" sz="1013" dirty="0">
                    <a:latin typeface="Arial" panose="020B0604020202020204" pitchFamily="34" charset="0"/>
                    <a:cs typeface="Arial" panose="020B0604020202020204" pitchFamily="34" charset="0"/>
                  </a:rPr>
                  <a:t>System</a:t>
                </a:r>
              </a:p>
              <a:p>
                <a:r>
                  <a:rPr lang="en-US" altLang="ja-JP" sz="1013" dirty="0">
                    <a:latin typeface="Arial" panose="020B0604020202020204" pitchFamily="34" charset="0"/>
                    <a:cs typeface="Arial" panose="020B0604020202020204" pitchFamily="34" charset="0"/>
                  </a:rPr>
                  <a:t>(GDS)</a:t>
                </a:r>
                <a:endParaRPr lang="ja-JP" altLang="en-US" sz="1013" dirty="0">
                  <a:latin typeface="Arial" panose="020B0604020202020204" pitchFamily="34" charset="0"/>
                  <a:cs typeface="Arial" panose="020B0604020202020204" pitchFamily="34" charset="0"/>
                </a:endParaRPr>
              </a:p>
            </p:txBody>
          </p:sp>
          <p:grpSp>
            <p:nvGrpSpPr>
              <p:cNvPr id="6" name="グループ化 5">
                <a:extLst>
                  <a:ext uri="{FF2B5EF4-FFF2-40B4-BE49-F238E27FC236}">
                    <a16:creationId xmlns:a16="http://schemas.microsoft.com/office/drawing/2014/main" id="{9AF18137-98DD-4C6C-928F-53B622D2AF29}"/>
                  </a:ext>
                </a:extLst>
              </p:cNvPr>
              <p:cNvGrpSpPr/>
              <p:nvPr/>
            </p:nvGrpSpPr>
            <p:grpSpPr>
              <a:xfrm>
                <a:off x="2447567" y="1450751"/>
                <a:ext cx="630692" cy="417510"/>
                <a:chOff x="2435925" y="1388572"/>
                <a:chExt cx="630692" cy="417510"/>
              </a:xfrm>
            </p:grpSpPr>
            <p:pic>
              <p:nvPicPr>
                <p:cNvPr id="95" name="図 94">
                  <a:extLst>
                    <a:ext uri="{FF2B5EF4-FFF2-40B4-BE49-F238E27FC236}">
                      <a16:creationId xmlns:a16="http://schemas.microsoft.com/office/drawing/2014/main" id="{A5C49DD6-52F5-4819-9984-BA8F0CE0BE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91282" y="1417763"/>
                  <a:ext cx="575335" cy="388319"/>
                </a:xfrm>
                <a:prstGeom prst="rect">
                  <a:avLst/>
                </a:prstGeom>
              </p:spPr>
            </p:pic>
            <p:sp>
              <p:nvSpPr>
                <p:cNvPr id="97" name="正方形/長方形 96">
                  <a:extLst>
                    <a:ext uri="{FF2B5EF4-FFF2-40B4-BE49-F238E27FC236}">
                      <a16:creationId xmlns:a16="http://schemas.microsoft.com/office/drawing/2014/main" id="{334865B4-6862-4664-8831-D692F6295ECF}"/>
                    </a:ext>
                  </a:extLst>
                </p:cNvPr>
                <p:cNvSpPr/>
                <p:nvPr/>
              </p:nvSpPr>
              <p:spPr>
                <a:xfrm>
                  <a:off x="2435925" y="1388572"/>
                  <a:ext cx="559309"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latin typeface="Arial" panose="020B0604020202020204" pitchFamily="34" charset="0"/>
                      <a:cs typeface="Arial" panose="020B0604020202020204" pitchFamily="34" charset="0"/>
                    </a:rPr>
                    <a:t>GDS</a:t>
                  </a:r>
                  <a:endParaRPr lang="ja-JP" altLang="en-US" sz="1013" dirty="0">
                    <a:latin typeface="Arial" panose="020B0604020202020204" pitchFamily="34" charset="0"/>
                    <a:cs typeface="Arial" panose="020B0604020202020204" pitchFamily="34" charset="0"/>
                  </a:endParaRPr>
                </a:p>
              </p:txBody>
            </p:sp>
          </p:grpSp>
        </p:grpSp>
        <p:grpSp>
          <p:nvGrpSpPr>
            <p:cNvPr id="230" name="グループ化 229">
              <a:extLst>
                <a:ext uri="{FF2B5EF4-FFF2-40B4-BE49-F238E27FC236}">
                  <a16:creationId xmlns:a16="http://schemas.microsoft.com/office/drawing/2014/main" id="{1BB205B7-E063-4C89-AC30-1EAC097A4006}"/>
                </a:ext>
              </a:extLst>
            </p:cNvPr>
            <p:cNvGrpSpPr/>
            <p:nvPr/>
          </p:nvGrpSpPr>
          <p:grpSpPr>
            <a:xfrm>
              <a:off x="9238627" y="3729865"/>
              <a:ext cx="2738693" cy="1306945"/>
              <a:chOff x="9462000" y="3835556"/>
              <a:chExt cx="2738693" cy="1306945"/>
            </a:xfrm>
          </p:grpSpPr>
          <p:grpSp>
            <p:nvGrpSpPr>
              <p:cNvPr id="226" name="グループ化 225">
                <a:extLst>
                  <a:ext uri="{FF2B5EF4-FFF2-40B4-BE49-F238E27FC236}">
                    <a16:creationId xmlns:a16="http://schemas.microsoft.com/office/drawing/2014/main" id="{7AEA3550-14FE-4AC1-BE4A-8C73EA44C131}"/>
                  </a:ext>
                </a:extLst>
              </p:cNvPr>
              <p:cNvGrpSpPr/>
              <p:nvPr/>
            </p:nvGrpSpPr>
            <p:grpSpPr>
              <a:xfrm>
                <a:off x="9472862" y="4437658"/>
                <a:ext cx="2120615" cy="388319"/>
                <a:chOff x="9469184" y="4483369"/>
                <a:chExt cx="2120615" cy="388319"/>
              </a:xfrm>
            </p:grpSpPr>
            <p:cxnSp>
              <p:nvCxnSpPr>
                <p:cNvPr id="55" name="直線矢印コネクタ 54"/>
                <p:cNvCxnSpPr>
                  <a:cxnSpLocks/>
                </p:cNvCxnSpPr>
                <p:nvPr/>
              </p:nvCxnSpPr>
              <p:spPr>
                <a:xfrm>
                  <a:off x="9469184" y="4677528"/>
                  <a:ext cx="594000" cy="0"/>
                </a:xfrm>
                <a:prstGeom prst="straightConnector1">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正方形/長方形 60">
                  <a:extLst>
                    <a:ext uri="{FF2B5EF4-FFF2-40B4-BE49-F238E27FC236}">
                      <a16:creationId xmlns:a16="http://schemas.microsoft.com/office/drawing/2014/main" id="{F6FC868D-1B0E-4CD4-8D9C-B941A6B4580C}"/>
                    </a:ext>
                  </a:extLst>
                </p:cNvPr>
                <p:cNvSpPr/>
                <p:nvPr/>
              </p:nvSpPr>
              <p:spPr>
                <a:xfrm>
                  <a:off x="10063184" y="4483369"/>
                  <a:ext cx="1526615"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latin typeface="Arial" panose="020B0604020202020204" pitchFamily="34" charset="0"/>
                      <a:cs typeface="Arial" panose="020B0604020202020204" pitchFamily="34" charset="0"/>
                    </a:rPr>
                    <a:t>JEM PAYLOAD1</a:t>
                  </a:r>
                  <a:endParaRPr lang="ja-JP" altLang="en-US" sz="1013" dirty="0">
                    <a:solidFill>
                      <a:srgbClr val="FF0000"/>
                    </a:solidFill>
                    <a:latin typeface="Arial" panose="020B0604020202020204" pitchFamily="34" charset="0"/>
                    <a:cs typeface="Arial" panose="020B0604020202020204" pitchFamily="34" charset="0"/>
                  </a:endParaRPr>
                </a:p>
              </p:txBody>
            </p:sp>
          </p:grpSp>
          <p:grpSp>
            <p:nvGrpSpPr>
              <p:cNvPr id="227" name="グループ化 226">
                <a:extLst>
                  <a:ext uri="{FF2B5EF4-FFF2-40B4-BE49-F238E27FC236}">
                    <a16:creationId xmlns:a16="http://schemas.microsoft.com/office/drawing/2014/main" id="{CC22E4E9-EF2C-4096-BF0D-C5BE72E92337}"/>
                  </a:ext>
                </a:extLst>
              </p:cNvPr>
              <p:cNvGrpSpPr/>
              <p:nvPr/>
            </p:nvGrpSpPr>
            <p:grpSpPr>
              <a:xfrm>
                <a:off x="9462000" y="4246910"/>
                <a:ext cx="1314431" cy="388319"/>
                <a:chOff x="9469184" y="4274270"/>
                <a:chExt cx="1314431" cy="388319"/>
              </a:xfrm>
            </p:grpSpPr>
            <p:sp>
              <p:nvSpPr>
                <p:cNvPr id="69" name="正方形/長方形 68">
                  <a:extLst>
                    <a:ext uri="{FF2B5EF4-FFF2-40B4-BE49-F238E27FC236}">
                      <a16:creationId xmlns:a16="http://schemas.microsoft.com/office/drawing/2014/main" id="{DFC8A066-F4C3-4A70-8FED-544A828241CE}"/>
                    </a:ext>
                  </a:extLst>
                </p:cNvPr>
                <p:cNvSpPr/>
                <p:nvPr/>
              </p:nvSpPr>
              <p:spPr>
                <a:xfrm>
                  <a:off x="10063184" y="4274270"/>
                  <a:ext cx="720431"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latin typeface="Arial" panose="020B0604020202020204" pitchFamily="34" charset="0"/>
                      <a:cs typeface="Arial" panose="020B0604020202020204" pitchFamily="34" charset="0"/>
                    </a:rPr>
                    <a:t>JFD1</a:t>
                  </a:r>
                  <a:endParaRPr lang="ja-JP" altLang="en-US" sz="1013" dirty="0">
                    <a:latin typeface="Arial" panose="020B0604020202020204" pitchFamily="34" charset="0"/>
                    <a:cs typeface="Arial" panose="020B0604020202020204" pitchFamily="34" charset="0"/>
                  </a:endParaRPr>
                </a:p>
              </p:txBody>
            </p:sp>
            <p:cxnSp>
              <p:nvCxnSpPr>
                <p:cNvPr id="84" name="直線矢印コネクタ 83">
                  <a:extLst>
                    <a:ext uri="{FF2B5EF4-FFF2-40B4-BE49-F238E27FC236}">
                      <a16:creationId xmlns:a16="http://schemas.microsoft.com/office/drawing/2014/main" id="{23D4C51E-860A-4F60-971A-CA9A7199D588}"/>
                    </a:ext>
                  </a:extLst>
                </p:cNvPr>
                <p:cNvCxnSpPr>
                  <a:cxnSpLocks/>
                </p:cNvCxnSpPr>
                <p:nvPr/>
              </p:nvCxnSpPr>
              <p:spPr>
                <a:xfrm>
                  <a:off x="9469184" y="4468429"/>
                  <a:ext cx="594000" cy="0"/>
                </a:xfrm>
                <a:prstGeom prst="straightConnector1">
                  <a:avLst/>
                </a:prstGeom>
                <a:ln w="38100">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28" name="グループ化 227">
                <a:extLst>
                  <a:ext uri="{FF2B5EF4-FFF2-40B4-BE49-F238E27FC236}">
                    <a16:creationId xmlns:a16="http://schemas.microsoft.com/office/drawing/2014/main" id="{37A8C57D-BB85-45D8-BDCA-4076076C9F0E}"/>
                  </a:ext>
                </a:extLst>
              </p:cNvPr>
              <p:cNvGrpSpPr/>
              <p:nvPr/>
            </p:nvGrpSpPr>
            <p:grpSpPr>
              <a:xfrm>
                <a:off x="9462000" y="4125498"/>
                <a:ext cx="1225765" cy="219789"/>
                <a:chOff x="9469184" y="4146648"/>
                <a:chExt cx="1225765" cy="219789"/>
              </a:xfrm>
            </p:grpSpPr>
            <p:sp>
              <p:nvSpPr>
                <p:cNvPr id="71" name="正方形/長方形 70">
                  <a:extLst>
                    <a:ext uri="{FF2B5EF4-FFF2-40B4-BE49-F238E27FC236}">
                      <a16:creationId xmlns:a16="http://schemas.microsoft.com/office/drawing/2014/main" id="{B03A0357-5900-4409-A726-9CC506F930FE}"/>
                    </a:ext>
                  </a:extLst>
                </p:cNvPr>
                <p:cNvSpPr/>
                <p:nvPr/>
              </p:nvSpPr>
              <p:spPr>
                <a:xfrm>
                  <a:off x="10063184" y="4146648"/>
                  <a:ext cx="631765" cy="21978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latin typeface="Arial" panose="020B0604020202020204" pitchFamily="34" charset="0"/>
                      <a:cs typeface="Arial" panose="020B0604020202020204" pitchFamily="34" charset="0"/>
                    </a:rPr>
                    <a:t>POD 1</a:t>
                  </a:r>
                  <a:endParaRPr lang="ja-JP" altLang="en-US" sz="1013" dirty="0">
                    <a:latin typeface="Arial" panose="020B0604020202020204" pitchFamily="34" charset="0"/>
                    <a:cs typeface="Arial" panose="020B0604020202020204" pitchFamily="34" charset="0"/>
                  </a:endParaRPr>
                </a:p>
              </p:txBody>
            </p:sp>
            <p:cxnSp>
              <p:nvCxnSpPr>
                <p:cNvPr id="91" name="直線矢印コネクタ 90">
                  <a:extLst>
                    <a:ext uri="{FF2B5EF4-FFF2-40B4-BE49-F238E27FC236}">
                      <a16:creationId xmlns:a16="http://schemas.microsoft.com/office/drawing/2014/main" id="{B9456E42-A1AB-48E7-81B2-CC527D8FE157}"/>
                    </a:ext>
                  </a:extLst>
                </p:cNvPr>
                <p:cNvCxnSpPr>
                  <a:cxnSpLocks/>
                </p:cNvCxnSpPr>
                <p:nvPr/>
              </p:nvCxnSpPr>
              <p:spPr>
                <a:xfrm>
                  <a:off x="9469184" y="4256542"/>
                  <a:ext cx="594000"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25" name="グループ化 224">
                <a:extLst>
                  <a:ext uri="{FF2B5EF4-FFF2-40B4-BE49-F238E27FC236}">
                    <a16:creationId xmlns:a16="http://schemas.microsoft.com/office/drawing/2014/main" id="{293A5F9A-B431-47C5-AECB-CA4F089FC866}"/>
                  </a:ext>
                </a:extLst>
              </p:cNvPr>
              <p:cNvGrpSpPr/>
              <p:nvPr/>
            </p:nvGrpSpPr>
            <p:grpSpPr>
              <a:xfrm>
                <a:off x="9462000" y="4690867"/>
                <a:ext cx="2120614" cy="289127"/>
                <a:chOff x="9469184" y="4742161"/>
                <a:chExt cx="2120614" cy="289127"/>
              </a:xfrm>
            </p:grpSpPr>
            <p:sp>
              <p:nvSpPr>
                <p:cNvPr id="81" name="正方形/長方形 80">
                  <a:extLst>
                    <a:ext uri="{FF2B5EF4-FFF2-40B4-BE49-F238E27FC236}">
                      <a16:creationId xmlns:a16="http://schemas.microsoft.com/office/drawing/2014/main" id="{B8AF82EA-B064-4760-819E-84C8BF177C1D}"/>
                    </a:ext>
                  </a:extLst>
                </p:cNvPr>
                <p:cNvSpPr/>
                <p:nvPr/>
              </p:nvSpPr>
              <p:spPr>
                <a:xfrm>
                  <a:off x="10063184" y="4742161"/>
                  <a:ext cx="1526614" cy="28912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solidFill>
                        <a:schemeClr val="tx1"/>
                      </a:solidFill>
                      <a:latin typeface="Arial" panose="020B0604020202020204" pitchFamily="34" charset="0"/>
                      <a:cs typeface="Arial" panose="020B0604020202020204" pitchFamily="34" charset="0"/>
                    </a:rPr>
                    <a:t>Sci5 (NASA internal)</a:t>
                  </a:r>
                  <a:endParaRPr lang="ja-JP" altLang="en-US" sz="1013" dirty="0">
                    <a:solidFill>
                      <a:schemeClr val="tx1"/>
                    </a:solidFill>
                    <a:latin typeface="Arial" panose="020B0604020202020204" pitchFamily="34" charset="0"/>
                    <a:cs typeface="Arial" panose="020B0604020202020204" pitchFamily="34" charset="0"/>
                  </a:endParaRPr>
                </a:p>
              </p:txBody>
            </p:sp>
            <p:cxnSp>
              <p:nvCxnSpPr>
                <p:cNvPr id="93" name="直線矢印コネクタ 92">
                  <a:extLst>
                    <a:ext uri="{FF2B5EF4-FFF2-40B4-BE49-F238E27FC236}">
                      <a16:creationId xmlns:a16="http://schemas.microsoft.com/office/drawing/2014/main" id="{377B0A79-47C9-46CE-AB03-D786E9884F8F}"/>
                    </a:ext>
                  </a:extLst>
                </p:cNvPr>
                <p:cNvCxnSpPr>
                  <a:cxnSpLocks/>
                </p:cNvCxnSpPr>
                <p:nvPr/>
              </p:nvCxnSpPr>
              <p:spPr>
                <a:xfrm>
                  <a:off x="9469184" y="4886724"/>
                  <a:ext cx="594000"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24" name="グループ化 223">
                <a:extLst>
                  <a:ext uri="{FF2B5EF4-FFF2-40B4-BE49-F238E27FC236}">
                    <a16:creationId xmlns:a16="http://schemas.microsoft.com/office/drawing/2014/main" id="{2F990F28-0E6D-4FDC-8D20-A1E15B332ED6}"/>
                  </a:ext>
                </a:extLst>
              </p:cNvPr>
              <p:cNvGrpSpPr/>
              <p:nvPr/>
            </p:nvGrpSpPr>
            <p:grpSpPr>
              <a:xfrm>
                <a:off x="9462000" y="4881615"/>
                <a:ext cx="2343773" cy="260886"/>
                <a:chOff x="9469184" y="5017542"/>
                <a:chExt cx="2343773" cy="260886"/>
              </a:xfrm>
            </p:grpSpPr>
            <p:sp>
              <p:nvSpPr>
                <p:cNvPr id="82" name="正方形/長方形 81">
                  <a:extLst>
                    <a:ext uri="{FF2B5EF4-FFF2-40B4-BE49-F238E27FC236}">
                      <a16:creationId xmlns:a16="http://schemas.microsoft.com/office/drawing/2014/main" id="{93378DFB-11D4-402B-B8CD-1602BD4A7874}"/>
                    </a:ext>
                  </a:extLst>
                </p:cNvPr>
                <p:cNvSpPr/>
                <p:nvPr/>
              </p:nvSpPr>
              <p:spPr>
                <a:xfrm>
                  <a:off x="10063184" y="5017542"/>
                  <a:ext cx="1749773" cy="26088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latin typeface="Arial" panose="020B0604020202020204" pitchFamily="34" charset="0"/>
                      <a:cs typeface="Arial" panose="020B0604020202020204" pitchFamily="34" charset="0"/>
                    </a:rPr>
                    <a:t>UOA</a:t>
                  </a:r>
                  <a:r>
                    <a:rPr lang="ja-JP" altLang="en-US" sz="1013" dirty="0">
                      <a:latin typeface="Arial" panose="020B0604020202020204" pitchFamily="34" charset="0"/>
                      <a:cs typeface="Arial" panose="020B0604020202020204" pitchFamily="34" charset="0"/>
                    </a:rPr>
                    <a:t> </a:t>
                  </a:r>
                  <a:r>
                    <a:rPr lang="en-US" altLang="ja-JP" sz="1013" dirty="0">
                      <a:latin typeface="Arial" panose="020B0604020202020204" pitchFamily="34" charset="0"/>
                      <a:cs typeface="Arial" panose="020B0604020202020204" pitchFamily="34" charset="0"/>
                    </a:rPr>
                    <a:t>1</a:t>
                  </a:r>
                  <a:r>
                    <a:rPr lang="ja-JP" altLang="en-US" sz="1013" dirty="0">
                      <a:latin typeface="Arial" panose="020B0604020202020204" pitchFamily="34" charset="0"/>
                      <a:cs typeface="Arial" panose="020B0604020202020204" pitchFamily="34" charset="0"/>
                    </a:rPr>
                    <a:t> </a:t>
                  </a:r>
                  <a:r>
                    <a:rPr lang="en-US" altLang="ja-JP" sz="1013" dirty="0">
                      <a:latin typeface="Arial" panose="020B0604020202020204" pitchFamily="34" charset="0"/>
                      <a:cs typeface="Arial" panose="020B0604020202020204" pitchFamily="34" charset="0"/>
                    </a:rPr>
                    <a:t>(JAXA</a:t>
                  </a:r>
                  <a:r>
                    <a:rPr lang="ja-JP" altLang="en-US" sz="1013" dirty="0">
                      <a:latin typeface="Arial" panose="020B0604020202020204" pitchFamily="34" charset="0"/>
                      <a:cs typeface="Arial" panose="020B0604020202020204" pitchFamily="34" charset="0"/>
                    </a:rPr>
                    <a:t> </a:t>
                  </a:r>
                  <a:r>
                    <a:rPr lang="en-US" altLang="ja-JP" sz="1013" dirty="0">
                      <a:latin typeface="Arial" panose="020B0604020202020204" pitchFamily="34" charset="0"/>
                      <a:cs typeface="Arial" panose="020B0604020202020204" pitchFamily="34" charset="0"/>
                    </a:rPr>
                    <a:t>internal)</a:t>
                  </a:r>
                  <a:endParaRPr lang="ja-JP" altLang="en-US" sz="1013" dirty="0">
                    <a:latin typeface="Arial" panose="020B0604020202020204" pitchFamily="34" charset="0"/>
                    <a:cs typeface="Arial" panose="020B0604020202020204" pitchFamily="34" charset="0"/>
                  </a:endParaRPr>
                </a:p>
              </p:txBody>
            </p:sp>
            <p:cxnSp>
              <p:nvCxnSpPr>
                <p:cNvPr id="94" name="直線矢印コネクタ 93">
                  <a:extLst>
                    <a:ext uri="{FF2B5EF4-FFF2-40B4-BE49-F238E27FC236}">
                      <a16:creationId xmlns:a16="http://schemas.microsoft.com/office/drawing/2014/main" id="{CDA40A77-DCF5-4483-A3F2-F52ADAF776CA}"/>
                    </a:ext>
                  </a:extLst>
                </p:cNvPr>
                <p:cNvCxnSpPr>
                  <a:cxnSpLocks/>
                </p:cNvCxnSpPr>
                <p:nvPr/>
              </p:nvCxnSpPr>
              <p:spPr>
                <a:xfrm>
                  <a:off x="9469184" y="5147985"/>
                  <a:ext cx="594000" cy="0"/>
                </a:xfrm>
                <a:prstGeom prst="straightConnector1">
                  <a:avLst/>
                </a:prstGeom>
                <a:ln w="381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29" name="グループ化 228">
                <a:extLst>
                  <a:ext uri="{FF2B5EF4-FFF2-40B4-BE49-F238E27FC236}">
                    <a16:creationId xmlns:a16="http://schemas.microsoft.com/office/drawing/2014/main" id="{F180C2D0-B647-4031-92C3-20F1D1F065F9}"/>
                  </a:ext>
                </a:extLst>
              </p:cNvPr>
              <p:cNvGrpSpPr/>
              <p:nvPr/>
            </p:nvGrpSpPr>
            <p:grpSpPr>
              <a:xfrm>
                <a:off x="9462000" y="3835556"/>
                <a:ext cx="2738693" cy="388319"/>
                <a:chOff x="9462000" y="3835556"/>
                <a:chExt cx="2738693" cy="388319"/>
              </a:xfrm>
            </p:grpSpPr>
            <p:cxnSp>
              <p:nvCxnSpPr>
                <p:cNvPr id="222" name="直線矢印コネクタ 221">
                  <a:extLst>
                    <a:ext uri="{FF2B5EF4-FFF2-40B4-BE49-F238E27FC236}">
                      <a16:creationId xmlns:a16="http://schemas.microsoft.com/office/drawing/2014/main" id="{C464AF2C-D20A-4E38-818D-2C887C6DAB5A}"/>
                    </a:ext>
                  </a:extLst>
                </p:cNvPr>
                <p:cNvCxnSpPr>
                  <a:cxnSpLocks/>
                </p:cNvCxnSpPr>
                <p:nvPr/>
              </p:nvCxnSpPr>
              <p:spPr>
                <a:xfrm>
                  <a:off x="9462000" y="4029715"/>
                  <a:ext cx="594000" cy="0"/>
                </a:xfrm>
                <a:prstGeom prst="straightConnector1">
                  <a:avLst/>
                </a:prstGeom>
                <a:ln w="38100">
                  <a:solidFill>
                    <a:srgbClr val="FF33C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3" name="正方形/長方形 222">
                  <a:extLst>
                    <a:ext uri="{FF2B5EF4-FFF2-40B4-BE49-F238E27FC236}">
                      <a16:creationId xmlns:a16="http://schemas.microsoft.com/office/drawing/2014/main" id="{0AEE8D6A-6176-46EB-9921-4CAEEF6CC269}"/>
                    </a:ext>
                  </a:extLst>
                </p:cNvPr>
                <p:cNvSpPr/>
                <p:nvPr/>
              </p:nvSpPr>
              <p:spPr>
                <a:xfrm>
                  <a:off x="10064401" y="3835556"/>
                  <a:ext cx="2136292"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latin typeface="Arial" panose="020B0604020202020204" pitchFamily="34" charset="0"/>
                      <a:cs typeface="Arial" panose="020B0604020202020204" pitchFamily="34" charset="0"/>
                    </a:rPr>
                    <a:t>S/G (Crew Call up </a:t>
                  </a:r>
                  <a:r>
                    <a:rPr lang="en-US" altLang="ja-JP" sz="1013" dirty="0">
                      <a:solidFill>
                        <a:schemeClr val="tx1"/>
                      </a:solidFill>
                      <a:latin typeface="Arial" panose="020B0604020202020204" pitchFamily="34" charset="0"/>
                      <a:cs typeface="Arial" panose="020B0604020202020204" pitchFamily="34" charset="0"/>
                    </a:rPr>
                    <a:t>and down</a:t>
                  </a:r>
                  <a:r>
                    <a:rPr lang="en-US" altLang="ja-JP" sz="1013" dirty="0">
                      <a:latin typeface="Arial" panose="020B0604020202020204" pitchFamily="34" charset="0"/>
                      <a:cs typeface="Arial" panose="020B0604020202020204" pitchFamily="34" charset="0"/>
                    </a:rPr>
                    <a:t>)</a:t>
                  </a:r>
                  <a:endParaRPr lang="ja-JP" altLang="en-US" sz="1013" dirty="0">
                    <a:solidFill>
                      <a:srgbClr val="FF0000"/>
                    </a:solidFill>
                    <a:latin typeface="Arial" panose="020B0604020202020204" pitchFamily="34" charset="0"/>
                    <a:cs typeface="Arial" panose="020B0604020202020204" pitchFamily="34" charset="0"/>
                  </a:endParaRPr>
                </a:p>
              </p:txBody>
            </p:sp>
          </p:grpSp>
        </p:grpSp>
      </p:grpSp>
      <p:sp>
        <p:nvSpPr>
          <p:cNvPr id="139" name="正方形/長方形 138">
            <a:extLst>
              <a:ext uri="{FF2B5EF4-FFF2-40B4-BE49-F238E27FC236}">
                <a16:creationId xmlns:a16="http://schemas.microsoft.com/office/drawing/2014/main" id="{3F6FBFB9-12AD-4DEA-8D0D-B517388EAFFB}"/>
              </a:ext>
            </a:extLst>
          </p:cNvPr>
          <p:cNvSpPr/>
          <p:nvPr/>
        </p:nvSpPr>
        <p:spPr>
          <a:xfrm>
            <a:off x="3095335" y="3520428"/>
            <a:ext cx="931450" cy="2960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Astrobee</a:t>
            </a:r>
          </a:p>
          <a:p>
            <a:pPr algn="ctr"/>
            <a:r>
              <a:rPr lang="en-US" altLang="ja-JP" sz="1013" dirty="0"/>
              <a:t>(ARC ISS Ops)</a:t>
            </a:r>
            <a:endParaRPr lang="ja-JP" altLang="en-US" sz="1013" dirty="0"/>
          </a:p>
        </p:txBody>
      </p:sp>
      <p:pic>
        <p:nvPicPr>
          <p:cNvPr id="140" name="図 139">
            <a:extLst>
              <a:ext uri="{FF2B5EF4-FFF2-40B4-BE49-F238E27FC236}">
                <a16:creationId xmlns:a16="http://schemas.microsoft.com/office/drawing/2014/main" id="{177E8613-87C7-4EC3-80F8-817C201BEC4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2225242" y="3168690"/>
            <a:ext cx="319119" cy="320195"/>
          </a:xfrm>
          <a:prstGeom prst="rect">
            <a:avLst/>
          </a:prstGeom>
        </p:spPr>
      </p:pic>
      <p:sp>
        <p:nvSpPr>
          <p:cNvPr id="141" name="角丸四角形 7">
            <a:extLst>
              <a:ext uri="{FF2B5EF4-FFF2-40B4-BE49-F238E27FC236}">
                <a16:creationId xmlns:a16="http://schemas.microsoft.com/office/drawing/2014/main" id="{A8A6D2FE-E0DF-4AFC-8B5A-F50371BB373D}"/>
              </a:ext>
            </a:extLst>
          </p:cNvPr>
          <p:cNvSpPr/>
          <p:nvPr/>
        </p:nvSpPr>
        <p:spPr>
          <a:xfrm>
            <a:off x="4875919" y="2213005"/>
            <a:ext cx="3944961" cy="2976981"/>
          </a:xfrm>
          <a:prstGeom prst="roundRect">
            <a:avLst>
              <a:gd name="adj" fmla="val 3442"/>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grpSp>
        <p:nvGrpSpPr>
          <p:cNvPr id="142" name="グループ化 141">
            <a:extLst>
              <a:ext uri="{FF2B5EF4-FFF2-40B4-BE49-F238E27FC236}">
                <a16:creationId xmlns:a16="http://schemas.microsoft.com/office/drawing/2014/main" id="{4B79F7EB-4752-424F-8898-D34494259DC8}"/>
              </a:ext>
            </a:extLst>
          </p:cNvPr>
          <p:cNvGrpSpPr/>
          <p:nvPr/>
        </p:nvGrpSpPr>
        <p:grpSpPr>
          <a:xfrm>
            <a:off x="7133855" y="3283940"/>
            <a:ext cx="672262" cy="547913"/>
            <a:chOff x="8356587" y="4265470"/>
            <a:chExt cx="896349" cy="730551"/>
          </a:xfrm>
        </p:grpSpPr>
        <p:pic>
          <p:nvPicPr>
            <p:cNvPr id="251" name="図 250">
              <a:extLst>
                <a:ext uri="{FF2B5EF4-FFF2-40B4-BE49-F238E27FC236}">
                  <a16:creationId xmlns:a16="http://schemas.microsoft.com/office/drawing/2014/main" id="{6098EB25-B441-4E16-A98E-C49D2F37971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8543651" y="4265470"/>
              <a:ext cx="425492" cy="426926"/>
            </a:xfrm>
            <a:prstGeom prst="rect">
              <a:avLst/>
            </a:prstGeom>
          </p:spPr>
        </p:pic>
        <p:sp>
          <p:nvSpPr>
            <p:cNvPr id="252" name="正方形/長方形 251">
              <a:extLst>
                <a:ext uri="{FF2B5EF4-FFF2-40B4-BE49-F238E27FC236}">
                  <a16:creationId xmlns:a16="http://schemas.microsoft.com/office/drawing/2014/main" id="{711E8929-E9DB-4EA3-AAC3-13937432303A}"/>
                </a:ext>
              </a:extLst>
            </p:cNvPr>
            <p:cNvSpPr/>
            <p:nvPr/>
          </p:nvSpPr>
          <p:spPr>
            <a:xfrm>
              <a:off x="8356587" y="4607702"/>
              <a:ext cx="896349"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GNOME</a:t>
              </a:r>
              <a:endParaRPr lang="ja-JP" altLang="en-US" sz="1013" dirty="0"/>
            </a:p>
          </p:txBody>
        </p:sp>
      </p:grpSp>
      <p:cxnSp>
        <p:nvCxnSpPr>
          <p:cNvPr id="143" name="直線矢印コネクタ 142">
            <a:extLst>
              <a:ext uri="{FF2B5EF4-FFF2-40B4-BE49-F238E27FC236}">
                <a16:creationId xmlns:a16="http://schemas.microsoft.com/office/drawing/2014/main" id="{65F90655-47B5-4A56-AE72-66E0828D4A6C}"/>
              </a:ext>
            </a:extLst>
          </p:cNvPr>
          <p:cNvCxnSpPr>
            <a:cxnSpLocks/>
          </p:cNvCxnSpPr>
          <p:nvPr/>
        </p:nvCxnSpPr>
        <p:spPr>
          <a:xfrm>
            <a:off x="2312706" y="3762457"/>
            <a:ext cx="0" cy="388730"/>
          </a:xfrm>
          <a:prstGeom prst="straightConnector1">
            <a:avLst/>
          </a:prstGeom>
          <a:ln w="12700">
            <a:headEnd type="triangle"/>
            <a:tailEnd type="triangle"/>
          </a:ln>
        </p:spPr>
        <p:style>
          <a:lnRef idx="1">
            <a:schemeClr val="accent4"/>
          </a:lnRef>
          <a:fillRef idx="0">
            <a:schemeClr val="accent4"/>
          </a:fillRef>
          <a:effectRef idx="0">
            <a:schemeClr val="accent4"/>
          </a:effectRef>
          <a:fontRef idx="minor">
            <a:schemeClr val="tx1"/>
          </a:fontRef>
        </p:style>
      </p:cxnSp>
      <p:grpSp>
        <p:nvGrpSpPr>
          <p:cNvPr id="144" name="グループ化 143">
            <a:extLst>
              <a:ext uri="{FF2B5EF4-FFF2-40B4-BE49-F238E27FC236}">
                <a16:creationId xmlns:a16="http://schemas.microsoft.com/office/drawing/2014/main" id="{55353288-D6BC-4D1F-BF1D-3DFEB4D22E62}"/>
              </a:ext>
            </a:extLst>
          </p:cNvPr>
          <p:cNvGrpSpPr/>
          <p:nvPr/>
        </p:nvGrpSpPr>
        <p:grpSpPr>
          <a:xfrm>
            <a:off x="4707001" y="4265388"/>
            <a:ext cx="1117487" cy="637357"/>
            <a:chOff x="4609655" y="5431578"/>
            <a:chExt cx="1489983" cy="849809"/>
          </a:xfrm>
        </p:grpSpPr>
        <p:sp>
          <p:nvSpPr>
            <p:cNvPr id="249" name="正方形/長方形 248">
              <a:extLst>
                <a:ext uri="{FF2B5EF4-FFF2-40B4-BE49-F238E27FC236}">
                  <a16:creationId xmlns:a16="http://schemas.microsoft.com/office/drawing/2014/main" id="{32232150-4542-46CF-B54D-E194EE973E40}"/>
                </a:ext>
              </a:extLst>
            </p:cNvPr>
            <p:cNvSpPr/>
            <p:nvPr/>
          </p:nvSpPr>
          <p:spPr>
            <a:xfrm>
              <a:off x="4609655" y="5893068"/>
              <a:ext cx="1489983"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KRPC</a:t>
              </a:r>
            </a:p>
            <a:p>
              <a:pPr algn="ctr"/>
              <a:r>
                <a:rPr lang="en-US" altLang="ja-JP" sz="1013" dirty="0"/>
                <a:t>(JAXA UI)</a:t>
              </a:r>
              <a:endParaRPr lang="ja-JP" altLang="en-US" sz="1013" dirty="0"/>
            </a:p>
          </p:txBody>
        </p:sp>
        <p:pic>
          <p:nvPicPr>
            <p:cNvPr id="250" name="図 249">
              <a:extLst>
                <a:ext uri="{FF2B5EF4-FFF2-40B4-BE49-F238E27FC236}">
                  <a16:creationId xmlns:a16="http://schemas.microsoft.com/office/drawing/2014/main" id="{C79C662E-E43E-45A0-B183-00831FF8185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5141210" y="5431578"/>
              <a:ext cx="425492" cy="426926"/>
            </a:xfrm>
            <a:prstGeom prst="rect">
              <a:avLst/>
            </a:prstGeom>
          </p:spPr>
        </p:pic>
      </p:grpSp>
      <p:pic>
        <p:nvPicPr>
          <p:cNvPr id="145" name="図 144">
            <a:extLst>
              <a:ext uri="{FF2B5EF4-FFF2-40B4-BE49-F238E27FC236}">
                <a16:creationId xmlns:a16="http://schemas.microsoft.com/office/drawing/2014/main" id="{9BBF4765-000B-493D-B77A-AAD6D6DF95C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3428344" y="3207742"/>
            <a:ext cx="319119" cy="320195"/>
          </a:xfrm>
          <a:prstGeom prst="rect">
            <a:avLst/>
          </a:prstGeom>
          <a:noFill/>
        </p:spPr>
      </p:pic>
      <p:cxnSp>
        <p:nvCxnSpPr>
          <p:cNvPr id="148" name="直線矢印コネクタ 147">
            <a:extLst>
              <a:ext uri="{FF2B5EF4-FFF2-40B4-BE49-F238E27FC236}">
                <a16:creationId xmlns:a16="http://schemas.microsoft.com/office/drawing/2014/main" id="{02A3E27C-27CB-42B8-9022-9E230CFFBF29}"/>
              </a:ext>
            </a:extLst>
          </p:cNvPr>
          <p:cNvCxnSpPr>
            <a:cxnSpLocks/>
          </p:cNvCxnSpPr>
          <p:nvPr/>
        </p:nvCxnSpPr>
        <p:spPr>
          <a:xfrm flipH="1">
            <a:off x="7423463" y="3784412"/>
            <a:ext cx="6622" cy="545786"/>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52" name="図 151">
            <a:extLst>
              <a:ext uri="{FF2B5EF4-FFF2-40B4-BE49-F238E27FC236}">
                <a16:creationId xmlns:a16="http://schemas.microsoft.com/office/drawing/2014/main" id="{AB8AC601-1565-4BCC-A42C-8896C7C84E4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3402352" y="2297812"/>
            <a:ext cx="319119" cy="320195"/>
          </a:xfrm>
          <a:prstGeom prst="rect">
            <a:avLst/>
          </a:prstGeom>
        </p:spPr>
      </p:pic>
      <p:cxnSp>
        <p:nvCxnSpPr>
          <p:cNvPr id="154" name="直線矢印コネクタ 153">
            <a:extLst>
              <a:ext uri="{FF2B5EF4-FFF2-40B4-BE49-F238E27FC236}">
                <a16:creationId xmlns:a16="http://schemas.microsoft.com/office/drawing/2014/main" id="{D5531F6D-B015-4FAB-9670-13381BF03C0E}"/>
              </a:ext>
            </a:extLst>
          </p:cNvPr>
          <p:cNvCxnSpPr>
            <a:cxnSpLocks/>
          </p:cNvCxnSpPr>
          <p:nvPr/>
        </p:nvCxnSpPr>
        <p:spPr>
          <a:xfrm flipV="1">
            <a:off x="2435152" y="2643061"/>
            <a:ext cx="820530" cy="50873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nvGrpSpPr>
          <p:cNvPr id="155" name="グループ化 154">
            <a:extLst>
              <a:ext uri="{FF2B5EF4-FFF2-40B4-BE49-F238E27FC236}">
                <a16:creationId xmlns:a16="http://schemas.microsoft.com/office/drawing/2014/main" id="{860E1517-AD46-4E9C-AF49-D9C818C8B279}"/>
              </a:ext>
            </a:extLst>
          </p:cNvPr>
          <p:cNvGrpSpPr/>
          <p:nvPr/>
        </p:nvGrpSpPr>
        <p:grpSpPr>
          <a:xfrm>
            <a:off x="5810427" y="2387722"/>
            <a:ext cx="563972" cy="549486"/>
            <a:chOff x="6921611" y="2930925"/>
            <a:chExt cx="751962" cy="732648"/>
          </a:xfrm>
        </p:grpSpPr>
        <p:pic>
          <p:nvPicPr>
            <p:cNvPr id="247" name="図 246">
              <a:extLst>
                <a:ext uri="{FF2B5EF4-FFF2-40B4-BE49-F238E27FC236}">
                  <a16:creationId xmlns:a16="http://schemas.microsoft.com/office/drawing/2014/main" id="{FA831D50-D1FA-497B-BF13-469B7BFBEAE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7085728" y="2930925"/>
              <a:ext cx="425492" cy="426926"/>
            </a:xfrm>
            <a:prstGeom prst="rect">
              <a:avLst/>
            </a:prstGeom>
          </p:spPr>
        </p:pic>
        <p:sp>
          <p:nvSpPr>
            <p:cNvPr id="248" name="正方形/長方形 247">
              <a:extLst>
                <a:ext uri="{FF2B5EF4-FFF2-40B4-BE49-F238E27FC236}">
                  <a16:creationId xmlns:a16="http://schemas.microsoft.com/office/drawing/2014/main" id="{3369FCD2-CFA5-4A10-A0DD-3E09B2A540AF}"/>
                </a:ext>
              </a:extLst>
            </p:cNvPr>
            <p:cNvSpPr/>
            <p:nvPr/>
          </p:nvSpPr>
          <p:spPr>
            <a:xfrm>
              <a:off x="6921611" y="3275254"/>
              <a:ext cx="751962"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JFD</a:t>
              </a:r>
              <a:endParaRPr lang="ja-JP" altLang="en-US" sz="1013" dirty="0"/>
            </a:p>
          </p:txBody>
        </p:sp>
      </p:grpSp>
      <p:sp>
        <p:nvSpPr>
          <p:cNvPr id="156" name="正方形/長方形 155">
            <a:extLst>
              <a:ext uri="{FF2B5EF4-FFF2-40B4-BE49-F238E27FC236}">
                <a16:creationId xmlns:a16="http://schemas.microsoft.com/office/drawing/2014/main" id="{ACF48A56-E977-4474-AAFC-C1B956DED7B1}"/>
              </a:ext>
            </a:extLst>
          </p:cNvPr>
          <p:cNvSpPr/>
          <p:nvPr/>
        </p:nvSpPr>
        <p:spPr>
          <a:xfrm>
            <a:off x="3092113" y="2623039"/>
            <a:ext cx="1071140" cy="2912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POD/PAYCOM</a:t>
            </a:r>
          </a:p>
          <a:p>
            <a:pPr algn="ctr"/>
            <a:r>
              <a:rPr lang="en-US" altLang="ja-JP" sz="1013" dirty="0"/>
              <a:t>(MSFC)</a:t>
            </a:r>
            <a:r>
              <a:rPr lang="ja-JP" altLang="en-US" sz="1013" dirty="0"/>
              <a:t> </a:t>
            </a:r>
            <a:endParaRPr lang="en-US" altLang="ja-JP" sz="1013" dirty="0"/>
          </a:p>
        </p:txBody>
      </p:sp>
      <p:grpSp>
        <p:nvGrpSpPr>
          <p:cNvPr id="158" name="グループ化 157">
            <a:extLst>
              <a:ext uri="{FF2B5EF4-FFF2-40B4-BE49-F238E27FC236}">
                <a16:creationId xmlns:a16="http://schemas.microsoft.com/office/drawing/2014/main" id="{1477DEF0-6F12-4D2E-AE3E-C540DC0D8CC1}"/>
              </a:ext>
            </a:extLst>
          </p:cNvPr>
          <p:cNvGrpSpPr/>
          <p:nvPr/>
        </p:nvGrpSpPr>
        <p:grpSpPr>
          <a:xfrm>
            <a:off x="7061265" y="2346806"/>
            <a:ext cx="626102" cy="571273"/>
            <a:chOff x="8014099" y="2940561"/>
            <a:chExt cx="834802" cy="761697"/>
          </a:xfrm>
        </p:grpSpPr>
        <p:sp>
          <p:nvSpPr>
            <p:cNvPr id="245" name="正方形/長方形 244">
              <a:extLst>
                <a:ext uri="{FF2B5EF4-FFF2-40B4-BE49-F238E27FC236}">
                  <a16:creationId xmlns:a16="http://schemas.microsoft.com/office/drawing/2014/main" id="{93D1E2DC-4D50-43E5-8DEF-D1E50054EAAD}"/>
                </a:ext>
              </a:extLst>
            </p:cNvPr>
            <p:cNvSpPr/>
            <p:nvPr/>
          </p:nvSpPr>
          <p:spPr>
            <a:xfrm>
              <a:off x="8014099" y="3313939"/>
              <a:ext cx="834802"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JCOM</a:t>
              </a:r>
              <a:endParaRPr lang="ja-JP" altLang="en-US" sz="1013" dirty="0"/>
            </a:p>
          </p:txBody>
        </p:sp>
        <p:pic>
          <p:nvPicPr>
            <p:cNvPr id="246" name="図 245">
              <a:extLst>
                <a:ext uri="{FF2B5EF4-FFF2-40B4-BE49-F238E27FC236}">
                  <a16:creationId xmlns:a16="http://schemas.microsoft.com/office/drawing/2014/main" id="{68FEB936-0A95-4A84-ACD2-3CDB20DBD74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8218754" y="2940561"/>
              <a:ext cx="425492" cy="426926"/>
            </a:xfrm>
            <a:prstGeom prst="rect">
              <a:avLst/>
            </a:prstGeom>
          </p:spPr>
        </p:pic>
      </p:grpSp>
      <p:grpSp>
        <p:nvGrpSpPr>
          <p:cNvPr id="159" name="グループ化 158">
            <a:extLst>
              <a:ext uri="{FF2B5EF4-FFF2-40B4-BE49-F238E27FC236}">
                <a16:creationId xmlns:a16="http://schemas.microsoft.com/office/drawing/2014/main" id="{87417CE4-580C-443B-98F8-AF273C0EC135}"/>
              </a:ext>
            </a:extLst>
          </p:cNvPr>
          <p:cNvGrpSpPr/>
          <p:nvPr/>
        </p:nvGrpSpPr>
        <p:grpSpPr>
          <a:xfrm>
            <a:off x="4236461" y="1135582"/>
            <a:ext cx="578717" cy="1022654"/>
            <a:chOff x="3808195" y="1226612"/>
            <a:chExt cx="771622" cy="1363538"/>
          </a:xfrm>
        </p:grpSpPr>
        <p:pic>
          <p:nvPicPr>
            <p:cNvPr id="243" name="図 242">
              <a:extLst>
                <a:ext uri="{FF2B5EF4-FFF2-40B4-BE49-F238E27FC236}">
                  <a16:creationId xmlns:a16="http://schemas.microsoft.com/office/drawing/2014/main" id="{DF7064EF-80CC-490C-8254-1125B3E8ADD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892589" y="1226612"/>
              <a:ext cx="602835" cy="1184697"/>
            </a:xfrm>
            <a:prstGeom prst="rect">
              <a:avLst/>
            </a:prstGeom>
          </p:spPr>
        </p:pic>
        <p:sp>
          <p:nvSpPr>
            <p:cNvPr id="244" name="正方形/長方形 243">
              <a:extLst>
                <a:ext uri="{FF2B5EF4-FFF2-40B4-BE49-F238E27FC236}">
                  <a16:creationId xmlns:a16="http://schemas.microsoft.com/office/drawing/2014/main" id="{84069A46-C7EF-4513-B3B2-92F200B1C467}"/>
                </a:ext>
              </a:extLst>
            </p:cNvPr>
            <p:cNvSpPr/>
            <p:nvPr/>
          </p:nvSpPr>
          <p:spPr>
            <a:xfrm>
              <a:off x="3808195" y="2201831"/>
              <a:ext cx="771622"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Crew</a:t>
              </a:r>
              <a:endParaRPr lang="ja-JP" altLang="en-US" sz="1013" dirty="0"/>
            </a:p>
          </p:txBody>
        </p:sp>
      </p:grpSp>
      <p:cxnSp>
        <p:nvCxnSpPr>
          <p:cNvPr id="160" name="直線矢印コネクタ 135">
            <a:extLst>
              <a:ext uri="{FF2B5EF4-FFF2-40B4-BE49-F238E27FC236}">
                <a16:creationId xmlns:a16="http://schemas.microsoft.com/office/drawing/2014/main" id="{99F34881-E22F-4B28-AF02-5062BE3C93E2}"/>
              </a:ext>
            </a:extLst>
          </p:cNvPr>
          <p:cNvCxnSpPr>
            <a:cxnSpLocks/>
          </p:cNvCxnSpPr>
          <p:nvPr/>
        </p:nvCxnSpPr>
        <p:spPr>
          <a:xfrm rot="10800000">
            <a:off x="4841191" y="1855493"/>
            <a:ext cx="2533125" cy="491314"/>
          </a:xfrm>
          <a:prstGeom prst="bentConnector3">
            <a:avLst>
              <a:gd name="adj1" fmla="val -122"/>
            </a:avLst>
          </a:prstGeom>
          <a:ln w="28575">
            <a:solidFill>
              <a:srgbClr val="FF33CC"/>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61" name="正方形/長方形 160">
            <a:extLst>
              <a:ext uri="{FF2B5EF4-FFF2-40B4-BE49-F238E27FC236}">
                <a16:creationId xmlns:a16="http://schemas.microsoft.com/office/drawing/2014/main" id="{DA6C3AA5-2913-4A9F-97C1-CBDBDA77BCE7}"/>
              </a:ext>
            </a:extLst>
          </p:cNvPr>
          <p:cNvSpPr/>
          <p:nvPr/>
        </p:nvSpPr>
        <p:spPr>
          <a:xfrm>
            <a:off x="6578185" y="2643350"/>
            <a:ext cx="433008" cy="206808"/>
          </a:xfrm>
          <a:prstGeom prst="rect">
            <a:avLst/>
          </a:prstGeom>
          <a:solidFill>
            <a:schemeClr val="accent6">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JFD1</a:t>
            </a:r>
            <a:endParaRPr lang="ja-JP" altLang="en-US" sz="1013" dirty="0"/>
          </a:p>
        </p:txBody>
      </p:sp>
      <p:sp>
        <p:nvSpPr>
          <p:cNvPr id="163" name="正方形/長方形 162">
            <a:extLst>
              <a:ext uri="{FF2B5EF4-FFF2-40B4-BE49-F238E27FC236}">
                <a16:creationId xmlns:a16="http://schemas.microsoft.com/office/drawing/2014/main" id="{537653C0-7FAA-4A61-BD9E-81577F5D4943}"/>
              </a:ext>
            </a:extLst>
          </p:cNvPr>
          <p:cNvSpPr/>
          <p:nvPr/>
        </p:nvSpPr>
        <p:spPr>
          <a:xfrm>
            <a:off x="2508651" y="2801295"/>
            <a:ext cx="499973" cy="188305"/>
          </a:xfrm>
          <a:prstGeom prst="rect">
            <a:avLst/>
          </a:prstGeom>
          <a:solidFill>
            <a:schemeClr val="bg1">
              <a:lumMod val="8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POD1</a:t>
            </a:r>
            <a:endParaRPr lang="ja-JP" altLang="en-US" sz="1013" dirty="0"/>
          </a:p>
        </p:txBody>
      </p:sp>
      <p:cxnSp>
        <p:nvCxnSpPr>
          <p:cNvPr id="164" name="直線矢印コネクタ 163">
            <a:extLst>
              <a:ext uri="{FF2B5EF4-FFF2-40B4-BE49-F238E27FC236}">
                <a16:creationId xmlns:a16="http://schemas.microsoft.com/office/drawing/2014/main" id="{843B07A8-BDDB-4448-9CB2-CE08D44C1F27}"/>
              </a:ext>
            </a:extLst>
          </p:cNvPr>
          <p:cNvCxnSpPr>
            <a:cxnSpLocks/>
          </p:cNvCxnSpPr>
          <p:nvPr/>
        </p:nvCxnSpPr>
        <p:spPr>
          <a:xfrm flipH="1" flipV="1">
            <a:off x="5470852" y="4459223"/>
            <a:ext cx="1801472" cy="7596"/>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5" name="正方形/長方形 164">
            <a:extLst>
              <a:ext uri="{FF2B5EF4-FFF2-40B4-BE49-F238E27FC236}">
                <a16:creationId xmlns:a16="http://schemas.microsoft.com/office/drawing/2014/main" id="{21156F57-E424-49E5-A7A7-7FBE4EB9A8CA}"/>
              </a:ext>
            </a:extLst>
          </p:cNvPr>
          <p:cNvSpPr/>
          <p:nvPr/>
        </p:nvSpPr>
        <p:spPr>
          <a:xfrm>
            <a:off x="6401597" y="4055290"/>
            <a:ext cx="572234" cy="282346"/>
          </a:xfrm>
          <a:prstGeom prst="rect">
            <a:avLst/>
          </a:prstGeom>
          <a:solidFill>
            <a:schemeClr val="accent3">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50" dirty="0"/>
              <a:t>UOA1</a:t>
            </a:r>
            <a:endParaRPr lang="ja-JP" altLang="en-US" sz="1050" dirty="0"/>
          </a:p>
        </p:txBody>
      </p:sp>
      <p:cxnSp>
        <p:nvCxnSpPr>
          <p:cNvPr id="167" name="直線矢印コネクタ 166">
            <a:extLst>
              <a:ext uri="{FF2B5EF4-FFF2-40B4-BE49-F238E27FC236}">
                <a16:creationId xmlns:a16="http://schemas.microsoft.com/office/drawing/2014/main" id="{DA8A52DA-DAF7-4498-A2FB-51FB9E41C4CC}"/>
              </a:ext>
            </a:extLst>
          </p:cNvPr>
          <p:cNvCxnSpPr>
            <a:cxnSpLocks/>
          </p:cNvCxnSpPr>
          <p:nvPr/>
        </p:nvCxnSpPr>
        <p:spPr>
          <a:xfrm flipV="1">
            <a:off x="4040107" y="4422010"/>
            <a:ext cx="967608" cy="1090"/>
          </a:xfrm>
          <a:prstGeom prst="straightConnector1">
            <a:avLst/>
          </a:prstGeom>
          <a:ln w="635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8" name="直線矢印コネクタ 167">
            <a:extLst>
              <a:ext uri="{FF2B5EF4-FFF2-40B4-BE49-F238E27FC236}">
                <a16:creationId xmlns:a16="http://schemas.microsoft.com/office/drawing/2014/main" id="{9CB73D20-4C9F-4E35-A3E6-8CF9A5902B27}"/>
              </a:ext>
            </a:extLst>
          </p:cNvPr>
          <p:cNvCxnSpPr>
            <a:cxnSpLocks/>
          </p:cNvCxnSpPr>
          <p:nvPr/>
        </p:nvCxnSpPr>
        <p:spPr>
          <a:xfrm flipV="1">
            <a:off x="3587904" y="3938195"/>
            <a:ext cx="0" cy="353905"/>
          </a:xfrm>
          <a:prstGeom prst="straightConnector1">
            <a:avLst/>
          </a:prstGeom>
          <a:ln w="127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69" name="直線矢印コネクタ 77">
            <a:extLst>
              <a:ext uri="{FF2B5EF4-FFF2-40B4-BE49-F238E27FC236}">
                <a16:creationId xmlns:a16="http://schemas.microsoft.com/office/drawing/2014/main" id="{CE0DBDA3-B8BF-427E-B003-04F964BB0CF3}"/>
              </a:ext>
            </a:extLst>
          </p:cNvPr>
          <p:cNvCxnSpPr>
            <a:cxnSpLocks/>
            <a:stCxn id="145" idx="0"/>
            <a:endCxn id="244" idx="2"/>
          </p:cNvCxnSpPr>
          <p:nvPr/>
        </p:nvCxnSpPr>
        <p:spPr>
          <a:xfrm rot="5400000" flipH="1" flipV="1">
            <a:off x="3532108" y="2214031"/>
            <a:ext cx="1049507" cy="937916"/>
          </a:xfrm>
          <a:prstGeom prst="bentConnector3">
            <a:avLst>
              <a:gd name="adj1" fmla="val 10397"/>
            </a:avLst>
          </a:prstGeom>
          <a:ln w="28575">
            <a:solidFill>
              <a:srgbClr val="FF33CC"/>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grpSp>
        <p:nvGrpSpPr>
          <p:cNvPr id="170" name="グループ化 169">
            <a:extLst>
              <a:ext uri="{FF2B5EF4-FFF2-40B4-BE49-F238E27FC236}">
                <a16:creationId xmlns:a16="http://schemas.microsoft.com/office/drawing/2014/main" id="{7520A871-44B1-4F0D-B11B-381859123DE1}"/>
              </a:ext>
            </a:extLst>
          </p:cNvPr>
          <p:cNvGrpSpPr/>
          <p:nvPr/>
        </p:nvGrpSpPr>
        <p:grpSpPr>
          <a:xfrm>
            <a:off x="3056436" y="3234289"/>
            <a:ext cx="431501" cy="313892"/>
            <a:chOff x="2491282" y="1387560"/>
            <a:chExt cx="575335" cy="418522"/>
          </a:xfrm>
        </p:grpSpPr>
        <p:pic>
          <p:nvPicPr>
            <p:cNvPr id="241" name="図 240">
              <a:extLst>
                <a:ext uri="{FF2B5EF4-FFF2-40B4-BE49-F238E27FC236}">
                  <a16:creationId xmlns:a16="http://schemas.microsoft.com/office/drawing/2014/main" id="{C3D15493-2980-4EA3-8324-FD17FEA8B87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491282" y="1417763"/>
              <a:ext cx="575335" cy="388319"/>
            </a:xfrm>
            <a:prstGeom prst="rect">
              <a:avLst/>
            </a:prstGeom>
          </p:spPr>
        </p:pic>
        <p:sp>
          <p:nvSpPr>
            <p:cNvPr id="242" name="正方形/長方形 241">
              <a:extLst>
                <a:ext uri="{FF2B5EF4-FFF2-40B4-BE49-F238E27FC236}">
                  <a16:creationId xmlns:a16="http://schemas.microsoft.com/office/drawing/2014/main" id="{99D17565-7DAD-4C53-B3F1-4EB1DB69BA08}"/>
                </a:ext>
              </a:extLst>
            </p:cNvPr>
            <p:cNvSpPr/>
            <p:nvPr/>
          </p:nvSpPr>
          <p:spPr>
            <a:xfrm>
              <a:off x="2495671" y="1387560"/>
              <a:ext cx="549527"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GDS</a:t>
              </a:r>
              <a:endParaRPr lang="ja-JP" altLang="en-US" sz="1013" dirty="0"/>
            </a:p>
          </p:txBody>
        </p:sp>
      </p:grpSp>
      <p:cxnSp>
        <p:nvCxnSpPr>
          <p:cNvPr id="171" name="直線矢印コネクタ 170">
            <a:extLst>
              <a:ext uri="{FF2B5EF4-FFF2-40B4-BE49-F238E27FC236}">
                <a16:creationId xmlns:a16="http://schemas.microsoft.com/office/drawing/2014/main" id="{8612D16F-31B7-43C3-AA8C-79E22E7A2469}"/>
              </a:ext>
            </a:extLst>
          </p:cNvPr>
          <p:cNvCxnSpPr>
            <a:cxnSpLocks/>
          </p:cNvCxnSpPr>
          <p:nvPr/>
        </p:nvCxnSpPr>
        <p:spPr>
          <a:xfrm flipH="1">
            <a:off x="2577379" y="4458624"/>
            <a:ext cx="639521" cy="1405"/>
          </a:xfrm>
          <a:prstGeom prst="straightConnector1">
            <a:avLst/>
          </a:prstGeom>
          <a:ln w="12700">
            <a:headEnd type="triangle"/>
            <a:tailEnd type="triangle"/>
          </a:ln>
        </p:spPr>
        <p:style>
          <a:lnRef idx="1">
            <a:schemeClr val="accent4"/>
          </a:lnRef>
          <a:fillRef idx="0">
            <a:schemeClr val="accent4"/>
          </a:fillRef>
          <a:effectRef idx="0">
            <a:schemeClr val="accent4"/>
          </a:effectRef>
          <a:fontRef idx="minor">
            <a:schemeClr val="tx1"/>
          </a:fontRef>
        </p:style>
      </p:cxnSp>
      <p:grpSp>
        <p:nvGrpSpPr>
          <p:cNvPr id="172" name="グループ化 171">
            <a:extLst>
              <a:ext uri="{FF2B5EF4-FFF2-40B4-BE49-F238E27FC236}">
                <a16:creationId xmlns:a16="http://schemas.microsoft.com/office/drawing/2014/main" id="{EECBA09D-3DB4-4E34-A11C-017B4D8617DE}"/>
              </a:ext>
            </a:extLst>
          </p:cNvPr>
          <p:cNvGrpSpPr/>
          <p:nvPr/>
        </p:nvGrpSpPr>
        <p:grpSpPr>
          <a:xfrm>
            <a:off x="3126166" y="4239115"/>
            <a:ext cx="1342439" cy="659678"/>
            <a:chOff x="2578237" y="5378926"/>
            <a:chExt cx="1789919" cy="879571"/>
          </a:xfrm>
          <a:noFill/>
        </p:grpSpPr>
        <p:sp>
          <p:nvSpPr>
            <p:cNvPr id="236" name="正方形/長方形 235">
              <a:extLst>
                <a:ext uri="{FF2B5EF4-FFF2-40B4-BE49-F238E27FC236}">
                  <a16:creationId xmlns:a16="http://schemas.microsoft.com/office/drawing/2014/main" id="{D43C5773-880E-4D86-902B-E1ACD460566D}"/>
                </a:ext>
              </a:extLst>
            </p:cNvPr>
            <p:cNvSpPr/>
            <p:nvPr/>
          </p:nvSpPr>
          <p:spPr>
            <a:xfrm>
              <a:off x="2578237" y="5863724"/>
              <a:ext cx="1789919" cy="394773"/>
            </a:xfrm>
            <a:prstGeom prst="rect">
              <a:avLst/>
            </a:prstGeom>
            <a:grp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(ARC</a:t>
              </a:r>
              <a:r>
                <a:rPr lang="ja-JP" altLang="en-US" sz="1013" dirty="0"/>
                <a:t> </a:t>
              </a:r>
              <a:r>
                <a:rPr lang="en-US" altLang="ja-JP" sz="1013" dirty="0"/>
                <a:t>Operator Primary/Secondary)</a:t>
              </a:r>
              <a:endParaRPr lang="ja-JP" altLang="en-US" sz="1013" dirty="0"/>
            </a:p>
          </p:txBody>
        </p:sp>
        <p:pic>
          <p:nvPicPr>
            <p:cNvPr id="237" name="図 236">
              <a:extLst>
                <a:ext uri="{FF2B5EF4-FFF2-40B4-BE49-F238E27FC236}">
                  <a16:creationId xmlns:a16="http://schemas.microsoft.com/office/drawing/2014/main" id="{D6E3F2E5-1A95-4D2A-8394-2C9D27E1FE3E}"/>
                </a:ext>
              </a:extLst>
            </p:cNvPr>
            <p:cNvPicPr>
              <a:picLocks noChangeAspect="1"/>
            </p:cNvPicPr>
            <p:nvPr/>
          </p:nvPicPr>
          <p:blipFill rotWithShape="1">
            <a:blip r:embed="rId3" cstate="screen">
              <a:duotone>
                <a:prstClr val="black"/>
                <a:schemeClr val="accent4">
                  <a:tint val="45000"/>
                  <a:satMod val="400000"/>
                </a:schemeClr>
              </a:duotone>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3293394" y="5378926"/>
              <a:ext cx="425492" cy="426926"/>
            </a:xfrm>
            <a:prstGeom prst="rect">
              <a:avLst/>
            </a:prstGeom>
            <a:grpFill/>
          </p:spPr>
        </p:pic>
        <p:grpSp>
          <p:nvGrpSpPr>
            <p:cNvPr id="238" name="グループ化 237">
              <a:extLst>
                <a:ext uri="{FF2B5EF4-FFF2-40B4-BE49-F238E27FC236}">
                  <a16:creationId xmlns:a16="http://schemas.microsoft.com/office/drawing/2014/main" id="{C69B595B-B190-4C8C-B61C-D5A1911D4B4A}"/>
                </a:ext>
              </a:extLst>
            </p:cNvPr>
            <p:cNvGrpSpPr/>
            <p:nvPr/>
          </p:nvGrpSpPr>
          <p:grpSpPr>
            <a:xfrm>
              <a:off x="2661920" y="5458500"/>
              <a:ext cx="634555" cy="418190"/>
              <a:chOff x="2384007" y="1388449"/>
              <a:chExt cx="634555" cy="418190"/>
            </a:xfrm>
            <a:grpFill/>
          </p:grpSpPr>
          <p:pic>
            <p:nvPicPr>
              <p:cNvPr id="239" name="図 238">
                <a:extLst>
                  <a:ext uri="{FF2B5EF4-FFF2-40B4-BE49-F238E27FC236}">
                    <a16:creationId xmlns:a16="http://schemas.microsoft.com/office/drawing/2014/main" id="{3DBF6938-2702-4668-837D-4220FACD0E0B}"/>
                  </a:ext>
                </a:extLst>
              </p:cNvPr>
              <p:cNvPicPr>
                <a:picLocks noChangeAspect="1"/>
              </p:cNvPicPr>
              <p:nvPr/>
            </p:nvPicPr>
            <p:blipFill rotWithShape="1">
              <a:blip r:embed="rId6" cstate="screen">
                <a:duotone>
                  <a:prstClr val="black"/>
                  <a:schemeClr val="accent4">
                    <a:tint val="45000"/>
                    <a:satMod val="400000"/>
                  </a:schemeClr>
                </a:duotone>
                <a:extLst>
                  <a:ext uri="{28A0092B-C50C-407E-A947-70E740481C1C}">
                    <a14:useLocalDpi xmlns:a14="http://schemas.microsoft.com/office/drawing/2010/main"/>
                  </a:ext>
                </a:extLst>
              </a:blip>
              <a:srcRect/>
              <a:stretch/>
            </p:blipFill>
            <p:spPr>
              <a:xfrm>
                <a:off x="2441524" y="1418320"/>
                <a:ext cx="575335" cy="388319"/>
              </a:xfrm>
              <a:prstGeom prst="rect">
                <a:avLst/>
              </a:prstGeom>
              <a:grpFill/>
            </p:spPr>
          </p:pic>
          <p:sp>
            <p:nvSpPr>
              <p:cNvPr id="240" name="正方形/長方形 239">
                <a:extLst>
                  <a:ext uri="{FF2B5EF4-FFF2-40B4-BE49-F238E27FC236}">
                    <a16:creationId xmlns:a16="http://schemas.microsoft.com/office/drawing/2014/main" id="{2EBFA2AD-6697-401F-AC66-71121ED8E76E}"/>
                  </a:ext>
                </a:extLst>
              </p:cNvPr>
              <p:cNvSpPr/>
              <p:nvPr/>
            </p:nvSpPr>
            <p:spPr>
              <a:xfrm>
                <a:off x="2384007" y="1388449"/>
                <a:ext cx="634555" cy="388319"/>
              </a:xfrm>
              <a:prstGeom prst="rect">
                <a:avLst/>
              </a:prstGeom>
              <a:grp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GDS</a:t>
                </a:r>
                <a:endParaRPr lang="ja-JP" altLang="en-US" sz="1013" dirty="0"/>
              </a:p>
            </p:txBody>
          </p:sp>
        </p:grpSp>
      </p:grpSp>
      <p:grpSp>
        <p:nvGrpSpPr>
          <p:cNvPr id="173" name="グループ化 172">
            <a:extLst>
              <a:ext uri="{FF2B5EF4-FFF2-40B4-BE49-F238E27FC236}">
                <a16:creationId xmlns:a16="http://schemas.microsoft.com/office/drawing/2014/main" id="{7E48826A-1BB1-4CF1-A20D-CC33CAAB305C}"/>
              </a:ext>
            </a:extLst>
          </p:cNvPr>
          <p:cNvGrpSpPr/>
          <p:nvPr/>
        </p:nvGrpSpPr>
        <p:grpSpPr>
          <a:xfrm>
            <a:off x="1673341" y="4213882"/>
            <a:ext cx="1359191" cy="690716"/>
            <a:chOff x="2291704" y="5637239"/>
            <a:chExt cx="1812254" cy="920954"/>
          </a:xfrm>
        </p:grpSpPr>
        <p:pic>
          <p:nvPicPr>
            <p:cNvPr id="221" name="図 220">
              <a:extLst>
                <a:ext uri="{FF2B5EF4-FFF2-40B4-BE49-F238E27FC236}">
                  <a16:creationId xmlns:a16="http://schemas.microsoft.com/office/drawing/2014/main" id="{04933E7C-4FD3-445A-A7C2-D6387B3AD77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2977459" y="5637239"/>
              <a:ext cx="425492" cy="426926"/>
            </a:xfrm>
            <a:prstGeom prst="rect">
              <a:avLst/>
            </a:prstGeom>
          </p:spPr>
        </p:pic>
        <p:sp>
          <p:nvSpPr>
            <p:cNvPr id="232" name="正方形/長方形 231">
              <a:extLst>
                <a:ext uri="{FF2B5EF4-FFF2-40B4-BE49-F238E27FC236}">
                  <a16:creationId xmlns:a16="http://schemas.microsoft.com/office/drawing/2014/main" id="{997372DE-1E95-4D61-BACA-929512C158C2}"/>
                </a:ext>
              </a:extLst>
            </p:cNvPr>
            <p:cNvSpPr/>
            <p:nvPr/>
          </p:nvSpPr>
          <p:spPr>
            <a:xfrm>
              <a:off x="2291704" y="6028849"/>
              <a:ext cx="1812254" cy="52934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ltLang="ja-JP" sz="1013" dirty="0"/>
            </a:p>
            <a:p>
              <a:pPr algn="ctr"/>
              <a:r>
                <a:rPr lang="en-US" altLang="ja-JP" sz="1013" dirty="0"/>
                <a:t>(ARC</a:t>
              </a:r>
              <a:r>
                <a:rPr lang="ja-JP" altLang="en-US" sz="1013" dirty="0"/>
                <a:t> </a:t>
              </a:r>
              <a:r>
                <a:rPr lang="en-US" altLang="ja-JP" sz="1013" dirty="0"/>
                <a:t>Command line Operator)</a:t>
              </a:r>
            </a:p>
            <a:p>
              <a:pPr algn="ctr"/>
              <a:r>
                <a:rPr lang="en-US" altLang="ja-JP" sz="1013" dirty="0"/>
                <a:t> </a:t>
              </a:r>
              <a:endParaRPr lang="ja-JP" altLang="en-US" sz="1013" dirty="0"/>
            </a:p>
          </p:txBody>
        </p:sp>
        <p:grpSp>
          <p:nvGrpSpPr>
            <p:cNvPr id="233" name="グループ化 232">
              <a:extLst>
                <a:ext uri="{FF2B5EF4-FFF2-40B4-BE49-F238E27FC236}">
                  <a16:creationId xmlns:a16="http://schemas.microsoft.com/office/drawing/2014/main" id="{C91468B2-3052-45BB-BD60-BB14EB024E73}"/>
                </a:ext>
              </a:extLst>
            </p:cNvPr>
            <p:cNvGrpSpPr/>
            <p:nvPr/>
          </p:nvGrpSpPr>
          <p:grpSpPr>
            <a:xfrm>
              <a:off x="2421143" y="5675622"/>
              <a:ext cx="606429" cy="429633"/>
              <a:chOff x="2460188" y="1376449"/>
              <a:chExt cx="606429" cy="429633"/>
            </a:xfrm>
          </p:grpSpPr>
          <p:pic>
            <p:nvPicPr>
              <p:cNvPr id="234" name="図 233">
                <a:extLst>
                  <a:ext uri="{FF2B5EF4-FFF2-40B4-BE49-F238E27FC236}">
                    <a16:creationId xmlns:a16="http://schemas.microsoft.com/office/drawing/2014/main" id="{BF30DB2B-EAC0-4EB8-816B-59FBD9DDE7A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491282" y="1417763"/>
                <a:ext cx="575335" cy="388319"/>
              </a:xfrm>
              <a:prstGeom prst="rect">
                <a:avLst/>
              </a:prstGeom>
            </p:spPr>
          </p:pic>
          <p:sp>
            <p:nvSpPr>
              <p:cNvPr id="235" name="正方形/長方形 234">
                <a:extLst>
                  <a:ext uri="{FF2B5EF4-FFF2-40B4-BE49-F238E27FC236}">
                    <a16:creationId xmlns:a16="http://schemas.microsoft.com/office/drawing/2014/main" id="{4EA44579-639C-44FF-B8AB-7D55BD2F5B7F}"/>
                  </a:ext>
                </a:extLst>
              </p:cNvPr>
              <p:cNvSpPr/>
              <p:nvPr/>
            </p:nvSpPr>
            <p:spPr>
              <a:xfrm>
                <a:off x="2460188" y="1376449"/>
                <a:ext cx="585659"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GDS</a:t>
                </a:r>
                <a:endParaRPr lang="ja-JP" altLang="en-US" sz="1013" dirty="0"/>
              </a:p>
            </p:txBody>
          </p:sp>
        </p:grpSp>
      </p:grpSp>
      <p:grpSp>
        <p:nvGrpSpPr>
          <p:cNvPr id="174" name="グループ化 173">
            <a:extLst>
              <a:ext uri="{FF2B5EF4-FFF2-40B4-BE49-F238E27FC236}">
                <a16:creationId xmlns:a16="http://schemas.microsoft.com/office/drawing/2014/main" id="{C9041213-D5EE-4D62-B3C4-887F98FEDA34}"/>
              </a:ext>
            </a:extLst>
          </p:cNvPr>
          <p:cNvGrpSpPr/>
          <p:nvPr/>
        </p:nvGrpSpPr>
        <p:grpSpPr>
          <a:xfrm>
            <a:off x="6883851" y="4281709"/>
            <a:ext cx="1160520" cy="608868"/>
            <a:chOff x="6094559" y="5439823"/>
            <a:chExt cx="1547359" cy="811824"/>
          </a:xfrm>
        </p:grpSpPr>
        <p:sp>
          <p:nvSpPr>
            <p:cNvPr id="214" name="正方形/長方形 213">
              <a:extLst>
                <a:ext uri="{FF2B5EF4-FFF2-40B4-BE49-F238E27FC236}">
                  <a16:creationId xmlns:a16="http://schemas.microsoft.com/office/drawing/2014/main" id="{24B6F9D3-8FA8-4E3B-8E88-51BE07BB2652}"/>
                </a:ext>
              </a:extLst>
            </p:cNvPr>
            <p:cNvSpPr/>
            <p:nvPr/>
          </p:nvSpPr>
          <p:spPr>
            <a:xfrm>
              <a:off x="6094559" y="5863328"/>
              <a:ext cx="1489983"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KRPC GDS</a:t>
              </a:r>
              <a:r>
                <a:rPr lang="ja-JP" altLang="en-US" sz="1013" dirty="0"/>
                <a:t> </a:t>
              </a:r>
              <a:r>
                <a:rPr lang="en-US" altLang="ja-JP" sz="1013" dirty="0"/>
                <a:t>UI </a:t>
              </a:r>
            </a:p>
            <a:p>
              <a:pPr algn="ctr"/>
              <a:r>
                <a:rPr lang="en-US" altLang="ja-JP" sz="1013" dirty="0"/>
                <a:t>(JAXA</a:t>
              </a:r>
              <a:r>
                <a:rPr lang="ja-JP" altLang="en-US" sz="1013" dirty="0"/>
                <a:t> </a:t>
              </a:r>
              <a:r>
                <a:rPr lang="en-US" altLang="ja-JP" sz="1013" dirty="0"/>
                <a:t>UI)</a:t>
              </a:r>
            </a:p>
          </p:txBody>
        </p:sp>
        <p:grpSp>
          <p:nvGrpSpPr>
            <p:cNvPr id="215" name="グループ化 214">
              <a:extLst>
                <a:ext uri="{FF2B5EF4-FFF2-40B4-BE49-F238E27FC236}">
                  <a16:creationId xmlns:a16="http://schemas.microsoft.com/office/drawing/2014/main" id="{BD30F607-AFAF-4FAC-AB33-4CE97BC652EF}"/>
                </a:ext>
              </a:extLst>
            </p:cNvPr>
            <p:cNvGrpSpPr/>
            <p:nvPr/>
          </p:nvGrpSpPr>
          <p:grpSpPr>
            <a:xfrm>
              <a:off x="6638103" y="5439823"/>
              <a:ext cx="1003815" cy="458902"/>
              <a:chOff x="6674872" y="5431578"/>
              <a:chExt cx="1003815" cy="458902"/>
            </a:xfrm>
          </p:grpSpPr>
          <p:pic>
            <p:nvPicPr>
              <p:cNvPr id="216" name="図 215">
                <a:extLst>
                  <a:ext uri="{FF2B5EF4-FFF2-40B4-BE49-F238E27FC236}">
                    <a16:creationId xmlns:a16="http://schemas.microsoft.com/office/drawing/2014/main" id="{0BF638A2-9AD2-4539-A0B2-AC155D67329D}"/>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6674872" y="5431578"/>
                <a:ext cx="425492" cy="426926"/>
              </a:xfrm>
              <a:prstGeom prst="rect">
                <a:avLst/>
              </a:prstGeom>
            </p:spPr>
          </p:pic>
          <p:grpSp>
            <p:nvGrpSpPr>
              <p:cNvPr id="217" name="グループ化 216">
                <a:extLst>
                  <a:ext uri="{FF2B5EF4-FFF2-40B4-BE49-F238E27FC236}">
                    <a16:creationId xmlns:a16="http://schemas.microsoft.com/office/drawing/2014/main" id="{96B60E2D-C46A-42E8-872F-20CCA699DCF5}"/>
                  </a:ext>
                </a:extLst>
              </p:cNvPr>
              <p:cNvGrpSpPr/>
              <p:nvPr/>
            </p:nvGrpSpPr>
            <p:grpSpPr>
              <a:xfrm>
                <a:off x="7082811" y="5486250"/>
                <a:ext cx="595876" cy="404230"/>
                <a:chOff x="2473402" y="1401852"/>
                <a:chExt cx="595876" cy="404230"/>
              </a:xfrm>
            </p:grpSpPr>
            <p:pic>
              <p:nvPicPr>
                <p:cNvPr id="219" name="図 218">
                  <a:extLst>
                    <a:ext uri="{FF2B5EF4-FFF2-40B4-BE49-F238E27FC236}">
                      <a16:creationId xmlns:a16="http://schemas.microsoft.com/office/drawing/2014/main" id="{8368EBF0-99B8-4632-86A1-92D859AA25D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491282" y="1417763"/>
                  <a:ext cx="575335" cy="388319"/>
                </a:xfrm>
                <a:prstGeom prst="rect">
                  <a:avLst/>
                </a:prstGeom>
              </p:spPr>
            </p:pic>
            <p:sp>
              <p:nvSpPr>
                <p:cNvPr id="220" name="正方形/長方形 219">
                  <a:extLst>
                    <a:ext uri="{FF2B5EF4-FFF2-40B4-BE49-F238E27FC236}">
                      <a16:creationId xmlns:a16="http://schemas.microsoft.com/office/drawing/2014/main" id="{F7794704-E930-45F5-84C6-CF30ED4555EA}"/>
                    </a:ext>
                  </a:extLst>
                </p:cNvPr>
                <p:cNvSpPr/>
                <p:nvPr/>
              </p:nvSpPr>
              <p:spPr>
                <a:xfrm>
                  <a:off x="2473402" y="1401852"/>
                  <a:ext cx="595876"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GDS</a:t>
                  </a:r>
                  <a:endParaRPr lang="ja-JP" altLang="en-US" sz="1013" dirty="0"/>
                </a:p>
              </p:txBody>
            </p:sp>
          </p:grpSp>
        </p:grpSp>
      </p:grpSp>
      <p:cxnSp>
        <p:nvCxnSpPr>
          <p:cNvPr id="212" name="直線矢印コネクタ 211">
            <a:extLst>
              <a:ext uri="{FF2B5EF4-FFF2-40B4-BE49-F238E27FC236}">
                <a16:creationId xmlns:a16="http://schemas.microsoft.com/office/drawing/2014/main" id="{7D63A1D9-7D2F-4807-8203-1EA5803D0377}"/>
              </a:ext>
            </a:extLst>
          </p:cNvPr>
          <p:cNvCxnSpPr>
            <a:cxnSpLocks/>
          </p:cNvCxnSpPr>
          <p:nvPr/>
        </p:nvCxnSpPr>
        <p:spPr>
          <a:xfrm>
            <a:off x="3810458" y="2596044"/>
            <a:ext cx="1059462"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6" name="直線矢印コネクタ 175">
            <a:extLst>
              <a:ext uri="{FF2B5EF4-FFF2-40B4-BE49-F238E27FC236}">
                <a16:creationId xmlns:a16="http://schemas.microsoft.com/office/drawing/2014/main" id="{E028DD43-7C24-40BE-B70B-20C8DFB20799}"/>
              </a:ext>
            </a:extLst>
          </p:cNvPr>
          <p:cNvCxnSpPr>
            <a:cxnSpLocks/>
          </p:cNvCxnSpPr>
          <p:nvPr/>
        </p:nvCxnSpPr>
        <p:spPr>
          <a:xfrm flipV="1">
            <a:off x="5452209" y="3691247"/>
            <a:ext cx="1717535" cy="621140"/>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7" name="直線矢印コネクタ 156">
            <a:extLst>
              <a:ext uri="{FF2B5EF4-FFF2-40B4-BE49-F238E27FC236}">
                <a16:creationId xmlns:a16="http://schemas.microsoft.com/office/drawing/2014/main" id="{D177E222-3110-4E41-817E-2CD026668AEB}"/>
              </a:ext>
            </a:extLst>
          </p:cNvPr>
          <p:cNvCxnSpPr>
            <a:cxnSpLocks/>
            <a:stCxn id="145" idx="3"/>
            <a:endCxn id="250" idx="0"/>
          </p:cNvCxnSpPr>
          <p:nvPr/>
        </p:nvCxnSpPr>
        <p:spPr>
          <a:xfrm>
            <a:off x="3747463" y="3367840"/>
            <a:ext cx="1517763" cy="897548"/>
          </a:xfrm>
          <a:prstGeom prst="bentConnector2">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8" name="直線矢印コネクタ 156">
            <a:extLst>
              <a:ext uri="{FF2B5EF4-FFF2-40B4-BE49-F238E27FC236}">
                <a16:creationId xmlns:a16="http://schemas.microsoft.com/office/drawing/2014/main" id="{EF1B1C4B-B8F9-4443-B949-7C6C977B33BD}"/>
              </a:ext>
            </a:extLst>
          </p:cNvPr>
          <p:cNvCxnSpPr>
            <a:cxnSpLocks/>
            <a:stCxn id="232" idx="2"/>
            <a:endCxn id="249" idx="2"/>
          </p:cNvCxnSpPr>
          <p:nvPr/>
        </p:nvCxnSpPr>
        <p:spPr>
          <a:xfrm rot="5400000" flipH="1" flipV="1">
            <a:off x="3808414" y="3447267"/>
            <a:ext cx="1854" cy="2912808"/>
          </a:xfrm>
          <a:prstGeom prst="bentConnector3">
            <a:avLst>
              <a:gd name="adj1" fmla="val -9247573"/>
            </a:avLst>
          </a:prstGeom>
          <a:ln w="63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79" name="グループ化 178">
            <a:extLst>
              <a:ext uri="{FF2B5EF4-FFF2-40B4-BE49-F238E27FC236}">
                <a16:creationId xmlns:a16="http://schemas.microsoft.com/office/drawing/2014/main" id="{772CCF1B-D476-4AEE-AA9B-2CF25D3E6407}"/>
              </a:ext>
            </a:extLst>
          </p:cNvPr>
          <p:cNvGrpSpPr/>
          <p:nvPr/>
        </p:nvGrpSpPr>
        <p:grpSpPr>
          <a:xfrm>
            <a:off x="5907707" y="4635016"/>
            <a:ext cx="1015026" cy="379195"/>
            <a:chOff x="5773870" y="4889743"/>
            <a:chExt cx="1353368" cy="505593"/>
          </a:xfrm>
        </p:grpSpPr>
        <p:sp>
          <p:nvSpPr>
            <p:cNvPr id="210" name="正方形/長方形 209">
              <a:extLst>
                <a:ext uri="{FF2B5EF4-FFF2-40B4-BE49-F238E27FC236}">
                  <a16:creationId xmlns:a16="http://schemas.microsoft.com/office/drawing/2014/main" id="{16907651-6681-43D0-9969-C2573A70EEB3}"/>
                </a:ext>
              </a:extLst>
            </p:cNvPr>
            <p:cNvSpPr/>
            <p:nvPr/>
          </p:nvSpPr>
          <p:spPr>
            <a:xfrm>
              <a:off x="6078599" y="4944653"/>
              <a:ext cx="1048639" cy="450683"/>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JAXA</a:t>
              </a:r>
              <a:r>
                <a:rPr lang="ja-JP" altLang="en-US" sz="1013" dirty="0"/>
                <a:t> </a:t>
              </a:r>
              <a:r>
                <a:rPr lang="en-US" altLang="ja-JP" sz="1013" dirty="0"/>
                <a:t>UI</a:t>
              </a:r>
              <a:r>
                <a:rPr lang="ja-JP" altLang="en-US" sz="1013" dirty="0"/>
                <a:t> </a:t>
              </a:r>
              <a:r>
                <a:rPr lang="en-US" altLang="ja-JP" sz="1013" dirty="0"/>
                <a:t>task conductor</a:t>
              </a:r>
            </a:p>
            <a:p>
              <a:pPr algn="ctr"/>
              <a:r>
                <a:rPr lang="en-US" altLang="ja-JP" sz="1013" dirty="0"/>
                <a:t>&lt;Offline&gt;</a:t>
              </a:r>
              <a:endParaRPr lang="ja-JP" altLang="en-US" sz="1013" dirty="0"/>
            </a:p>
          </p:txBody>
        </p:sp>
        <p:pic>
          <p:nvPicPr>
            <p:cNvPr id="211" name="図 210">
              <a:extLst>
                <a:ext uri="{FF2B5EF4-FFF2-40B4-BE49-F238E27FC236}">
                  <a16:creationId xmlns:a16="http://schemas.microsoft.com/office/drawing/2014/main" id="{2A3E0049-1E99-4039-9474-F2D6D860411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5773870" y="4889743"/>
              <a:ext cx="425492" cy="426926"/>
            </a:xfrm>
            <a:prstGeom prst="rect">
              <a:avLst/>
            </a:prstGeom>
          </p:spPr>
        </p:pic>
      </p:grpSp>
      <p:cxnSp>
        <p:nvCxnSpPr>
          <p:cNvPr id="180" name="直線矢印コネクタ 179">
            <a:extLst>
              <a:ext uri="{FF2B5EF4-FFF2-40B4-BE49-F238E27FC236}">
                <a16:creationId xmlns:a16="http://schemas.microsoft.com/office/drawing/2014/main" id="{58A1402A-472A-4796-B062-DEBA6319E9FF}"/>
              </a:ext>
            </a:extLst>
          </p:cNvPr>
          <p:cNvCxnSpPr>
            <a:cxnSpLocks/>
          </p:cNvCxnSpPr>
          <p:nvPr/>
        </p:nvCxnSpPr>
        <p:spPr>
          <a:xfrm flipV="1">
            <a:off x="7398101" y="2885480"/>
            <a:ext cx="0" cy="365717"/>
          </a:xfrm>
          <a:prstGeom prst="straightConnector1">
            <a:avLst/>
          </a:prstGeom>
          <a:ln w="38100">
            <a:solidFill>
              <a:schemeClr val="accent6"/>
            </a:solidFill>
            <a:tailEnd type="triangle"/>
          </a:ln>
        </p:spPr>
        <p:style>
          <a:lnRef idx="1">
            <a:schemeClr val="dk1"/>
          </a:lnRef>
          <a:fillRef idx="0">
            <a:schemeClr val="dk1"/>
          </a:fillRef>
          <a:effectRef idx="0">
            <a:schemeClr val="dk1"/>
          </a:effectRef>
          <a:fontRef idx="minor">
            <a:schemeClr val="tx1"/>
          </a:fontRef>
        </p:style>
      </p:cxnSp>
      <p:cxnSp>
        <p:nvCxnSpPr>
          <p:cNvPr id="181" name="直線矢印コネクタ 180">
            <a:extLst>
              <a:ext uri="{FF2B5EF4-FFF2-40B4-BE49-F238E27FC236}">
                <a16:creationId xmlns:a16="http://schemas.microsoft.com/office/drawing/2014/main" id="{C617F34B-2BEC-43AB-99A6-F736A69403A3}"/>
              </a:ext>
            </a:extLst>
          </p:cNvPr>
          <p:cNvCxnSpPr>
            <a:cxnSpLocks/>
          </p:cNvCxnSpPr>
          <p:nvPr/>
        </p:nvCxnSpPr>
        <p:spPr>
          <a:xfrm>
            <a:off x="6269689" y="2579461"/>
            <a:ext cx="947572" cy="1681"/>
          </a:xfrm>
          <a:prstGeom prst="straightConnector1">
            <a:avLst/>
          </a:prstGeom>
          <a:ln w="38100">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2" name="正方形/長方形 181">
            <a:extLst>
              <a:ext uri="{FF2B5EF4-FFF2-40B4-BE49-F238E27FC236}">
                <a16:creationId xmlns:a16="http://schemas.microsoft.com/office/drawing/2014/main" id="{FF960AF6-6376-4347-B580-B8734ED7ADC1}"/>
              </a:ext>
            </a:extLst>
          </p:cNvPr>
          <p:cNvSpPr/>
          <p:nvPr/>
        </p:nvSpPr>
        <p:spPr>
          <a:xfrm>
            <a:off x="4146071" y="3321428"/>
            <a:ext cx="919058" cy="253251"/>
          </a:xfrm>
          <a:prstGeom prst="rect">
            <a:avLst/>
          </a:prstGeom>
          <a:solidFill>
            <a:schemeClr val="accent5">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dirty="0"/>
              <a:t>JEM PAYLOAD1</a:t>
            </a:r>
            <a:endParaRPr lang="ja-JP" altLang="en-US" sz="1013" dirty="0">
              <a:solidFill>
                <a:srgbClr val="FF0000"/>
              </a:solidFill>
            </a:endParaRPr>
          </a:p>
        </p:txBody>
      </p:sp>
      <p:sp>
        <p:nvSpPr>
          <p:cNvPr id="184" name="正方形/長方形 183">
            <a:extLst>
              <a:ext uri="{FF2B5EF4-FFF2-40B4-BE49-F238E27FC236}">
                <a16:creationId xmlns:a16="http://schemas.microsoft.com/office/drawing/2014/main" id="{A9FF30BC-3DBC-4B92-8AC7-56BA0AC86647}"/>
              </a:ext>
            </a:extLst>
          </p:cNvPr>
          <p:cNvSpPr/>
          <p:nvPr/>
        </p:nvSpPr>
        <p:spPr>
          <a:xfrm>
            <a:off x="7715274" y="2337051"/>
            <a:ext cx="608866" cy="291239"/>
          </a:xfrm>
          <a:prstGeom prst="rect">
            <a:avLst/>
          </a:prstGeom>
          <a:solidFill>
            <a:schemeClr val="accent2">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350" dirty="0"/>
              <a:t>SSIPC</a:t>
            </a:r>
            <a:endParaRPr lang="ja-JP" altLang="en-US" sz="1350" dirty="0"/>
          </a:p>
        </p:txBody>
      </p:sp>
      <p:cxnSp>
        <p:nvCxnSpPr>
          <p:cNvPr id="186" name="直線矢印コネクタ 156">
            <a:extLst>
              <a:ext uri="{FF2B5EF4-FFF2-40B4-BE49-F238E27FC236}">
                <a16:creationId xmlns:a16="http://schemas.microsoft.com/office/drawing/2014/main" id="{E916D0E0-5F4C-46F4-BACB-C13647AA97A3}"/>
              </a:ext>
            </a:extLst>
          </p:cNvPr>
          <p:cNvCxnSpPr>
            <a:cxnSpLocks/>
            <a:stCxn id="248" idx="2"/>
          </p:cNvCxnSpPr>
          <p:nvPr/>
        </p:nvCxnSpPr>
        <p:spPr>
          <a:xfrm rot="5400000">
            <a:off x="5837879" y="3189503"/>
            <a:ext cx="506830" cy="2240"/>
          </a:xfrm>
          <a:prstGeom prst="bentConnector3">
            <a:avLst>
              <a:gd name="adj1" fmla="val 50000"/>
            </a:avLst>
          </a:prstGeom>
          <a:ln w="19050">
            <a:solidFill>
              <a:srgbClr val="0070C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190" name="テキスト ボックス 189">
            <a:extLst>
              <a:ext uri="{FF2B5EF4-FFF2-40B4-BE49-F238E27FC236}">
                <a16:creationId xmlns:a16="http://schemas.microsoft.com/office/drawing/2014/main" id="{34097885-9187-4570-B940-76BA058426A9}"/>
              </a:ext>
            </a:extLst>
          </p:cNvPr>
          <p:cNvSpPr txBox="1"/>
          <p:nvPr/>
        </p:nvSpPr>
        <p:spPr>
          <a:xfrm>
            <a:off x="3802449" y="2916865"/>
            <a:ext cx="1432633" cy="507831"/>
          </a:xfrm>
          <a:prstGeom prst="rect">
            <a:avLst/>
          </a:prstGeom>
          <a:noFill/>
        </p:spPr>
        <p:txBody>
          <a:bodyPr wrap="square">
            <a:spAutoFit/>
          </a:bodyPr>
          <a:lstStyle/>
          <a:p>
            <a:r>
              <a:rPr lang="en-US" altLang="ja-JP" sz="900" b="1" dirty="0">
                <a:solidFill>
                  <a:srgbClr val="FF33CC"/>
                </a:solidFill>
              </a:rPr>
              <a:t>Call up/down for Astrobee ops (step5) via S/G3</a:t>
            </a:r>
            <a:endParaRPr lang="ja-JP" altLang="en-US" sz="900" b="1" dirty="0">
              <a:solidFill>
                <a:srgbClr val="FF33CC"/>
              </a:solidFill>
            </a:endParaRPr>
          </a:p>
        </p:txBody>
      </p:sp>
      <p:grpSp>
        <p:nvGrpSpPr>
          <p:cNvPr id="192" name="グループ化 191">
            <a:extLst>
              <a:ext uri="{FF2B5EF4-FFF2-40B4-BE49-F238E27FC236}">
                <a16:creationId xmlns:a16="http://schemas.microsoft.com/office/drawing/2014/main" id="{E1084B7F-D8E7-4E8A-8276-A8D0CF6A8833}"/>
              </a:ext>
            </a:extLst>
          </p:cNvPr>
          <p:cNvGrpSpPr/>
          <p:nvPr/>
        </p:nvGrpSpPr>
        <p:grpSpPr>
          <a:xfrm>
            <a:off x="2992739" y="3956936"/>
            <a:ext cx="891191" cy="413485"/>
            <a:chOff x="2000607" y="5008833"/>
            <a:chExt cx="1188254" cy="551313"/>
          </a:xfrm>
        </p:grpSpPr>
        <p:sp>
          <p:nvSpPr>
            <p:cNvPr id="206" name="矢印: 上 205">
              <a:extLst>
                <a:ext uri="{FF2B5EF4-FFF2-40B4-BE49-F238E27FC236}">
                  <a16:creationId xmlns:a16="http://schemas.microsoft.com/office/drawing/2014/main" id="{8EB7AC57-BD20-428A-AA1A-0733AFD7E921}"/>
                </a:ext>
              </a:extLst>
            </p:cNvPr>
            <p:cNvSpPr/>
            <p:nvPr/>
          </p:nvSpPr>
          <p:spPr>
            <a:xfrm>
              <a:off x="2452277" y="5008833"/>
              <a:ext cx="294047" cy="196935"/>
            </a:xfrm>
            <a:prstGeom prst="upArrow">
              <a:avLst>
                <a:gd name="adj1" fmla="val 50000"/>
                <a:gd name="adj2" fmla="val 41802"/>
              </a:avLst>
            </a:prstGeom>
            <a:solidFill>
              <a:srgbClr val="FF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207" name="正方形/長方形 206">
              <a:extLst>
                <a:ext uri="{FF2B5EF4-FFF2-40B4-BE49-F238E27FC236}">
                  <a16:creationId xmlns:a16="http://schemas.microsoft.com/office/drawing/2014/main" id="{FA87889D-57C8-4B44-8C79-469C65F9AC35}"/>
                </a:ext>
              </a:extLst>
            </p:cNvPr>
            <p:cNvSpPr/>
            <p:nvPr/>
          </p:nvSpPr>
          <p:spPr>
            <a:xfrm>
              <a:off x="2000607" y="5171827"/>
              <a:ext cx="1188254"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ts val="525"/>
                </a:lnSpc>
              </a:pPr>
              <a:r>
                <a:rPr lang="en-US" altLang="ja-JP" sz="675" b="1" dirty="0">
                  <a:solidFill>
                    <a:srgbClr val="FF0000"/>
                  </a:solidFill>
                </a:rPr>
                <a:t>CMD</a:t>
              </a:r>
            </a:p>
            <a:p>
              <a:pPr algn="ctr">
                <a:lnSpc>
                  <a:spcPts val="525"/>
                </a:lnSpc>
              </a:pPr>
              <a:r>
                <a:rPr lang="en-US" altLang="ja-JP" sz="675" b="1" dirty="0">
                  <a:solidFill>
                    <a:srgbClr val="FF0000"/>
                  </a:solidFill>
                </a:rPr>
                <a:t>(Nominal)</a:t>
              </a:r>
              <a:endParaRPr lang="ja-JP" altLang="en-US" sz="675" b="1" dirty="0">
                <a:solidFill>
                  <a:srgbClr val="FF0000"/>
                </a:solidFill>
              </a:endParaRPr>
            </a:p>
          </p:txBody>
        </p:sp>
      </p:grpSp>
      <p:grpSp>
        <p:nvGrpSpPr>
          <p:cNvPr id="193" name="グループ化 192">
            <a:extLst>
              <a:ext uri="{FF2B5EF4-FFF2-40B4-BE49-F238E27FC236}">
                <a16:creationId xmlns:a16="http://schemas.microsoft.com/office/drawing/2014/main" id="{40FB0269-374B-48A9-A89D-82982132ACA1}"/>
              </a:ext>
            </a:extLst>
          </p:cNvPr>
          <p:cNvGrpSpPr/>
          <p:nvPr/>
        </p:nvGrpSpPr>
        <p:grpSpPr>
          <a:xfrm>
            <a:off x="1836072" y="3222792"/>
            <a:ext cx="456703" cy="313706"/>
            <a:chOff x="2385749" y="4000032"/>
            <a:chExt cx="608938" cy="418274"/>
          </a:xfrm>
        </p:grpSpPr>
        <p:pic>
          <p:nvPicPr>
            <p:cNvPr id="204" name="図 203">
              <a:extLst>
                <a:ext uri="{FF2B5EF4-FFF2-40B4-BE49-F238E27FC236}">
                  <a16:creationId xmlns:a16="http://schemas.microsoft.com/office/drawing/2014/main" id="{A07E5FD6-BBEC-42F4-B0E8-BE34CB3A209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419352" y="4029987"/>
              <a:ext cx="575335" cy="388319"/>
            </a:xfrm>
            <a:prstGeom prst="rect">
              <a:avLst/>
            </a:prstGeom>
          </p:spPr>
        </p:pic>
        <p:sp>
          <p:nvSpPr>
            <p:cNvPr id="205" name="正方形/長方形 204">
              <a:extLst>
                <a:ext uri="{FF2B5EF4-FFF2-40B4-BE49-F238E27FC236}">
                  <a16:creationId xmlns:a16="http://schemas.microsoft.com/office/drawing/2014/main" id="{F1A718EF-F6B8-41B1-927E-CBA59D52DFD2}"/>
                </a:ext>
              </a:extLst>
            </p:cNvPr>
            <p:cNvSpPr/>
            <p:nvPr/>
          </p:nvSpPr>
          <p:spPr>
            <a:xfrm>
              <a:off x="2385749" y="4000032"/>
              <a:ext cx="550140"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GDS</a:t>
              </a:r>
              <a:endParaRPr lang="ja-JP" altLang="en-US" sz="1013" dirty="0"/>
            </a:p>
          </p:txBody>
        </p:sp>
      </p:grpSp>
      <p:sp>
        <p:nvSpPr>
          <p:cNvPr id="194" name="正方形/長方形 193">
            <a:extLst>
              <a:ext uri="{FF2B5EF4-FFF2-40B4-BE49-F238E27FC236}">
                <a16:creationId xmlns:a16="http://schemas.microsoft.com/office/drawing/2014/main" id="{533D1ED3-102E-4680-B0E9-1195519507AF}"/>
              </a:ext>
            </a:extLst>
          </p:cNvPr>
          <p:cNvSpPr/>
          <p:nvPr/>
        </p:nvSpPr>
        <p:spPr>
          <a:xfrm>
            <a:off x="2031371" y="3491566"/>
            <a:ext cx="647262" cy="29284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err="1"/>
              <a:t>SpOC</a:t>
            </a:r>
            <a:endParaRPr lang="en-US" altLang="ja-JP" sz="1013" dirty="0"/>
          </a:p>
          <a:p>
            <a:pPr algn="ctr"/>
            <a:r>
              <a:rPr lang="en-US" altLang="ja-JP" sz="1013" dirty="0"/>
              <a:t>(MSFC)</a:t>
            </a:r>
            <a:endParaRPr lang="ja-JP" altLang="en-US" sz="1013" dirty="0"/>
          </a:p>
        </p:txBody>
      </p:sp>
      <p:cxnSp>
        <p:nvCxnSpPr>
          <p:cNvPr id="195" name="直線矢印コネクタ 194">
            <a:extLst>
              <a:ext uri="{FF2B5EF4-FFF2-40B4-BE49-F238E27FC236}">
                <a16:creationId xmlns:a16="http://schemas.microsoft.com/office/drawing/2014/main" id="{6B97F36B-F666-44D1-9A38-BC8869C58BC3}"/>
              </a:ext>
            </a:extLst>
          </p:cNvPr>
          <p:cNvCxnSpPr>
            <a:cxnSpLocks/>
          </p:cNvCxnSpPr>
          <p:nvPr/>
        </p:nvCxnSpPr>
        <p:spPr>
          <a:xfrm flipH="1">
            <a:off x="2525656" y="3365295"/>
            <a:ext cx="524735" cy="2416"/>
          </a:xfrm>
          <a:prstGeom prst="straightConnector1">
            <a:avLst/>
          </a:prstGeom>
          <a:ln w="127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97" name="直線矢印コネクタ 196">
            <a:extLst>
              <a:ext uri="{FF2B5EF4-FFF2-40B4-BE49-F238E27FC236}">
                <a16:creationId xmlns:a16="http://schemas.microsoft.com/office/drawing/2014/main" id="{F20887AB-EC5A-4C34-A0C5-96F427B5D6EA}"/>
              </a:ext>
            </a:extLst>
          </p:cNvPr>
          <p:cNvCxnSpPr>
            <a:cxnSpLocks/>
          </p:cNvCxnSpPr>
          <p:nvPr/>
        </p:nvCxnSpPr>
        <p:spPr>
          <a:xfrm flipH="1">
            <a:off x="2603815" y="3618840"/>
            <a:ext cx="604772" cy="647500"/>
          </a:xfrm>
          <a:prstGeom prst="straightConnector1">
            <a:avLst/>
          </a:prstGeom>
          <a:ln w="127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98" name="直線矢印コネクタ 197">
            <a:extLst>
              <a:ext uri="{FF2B5EF4-FFF2-40B4-BE49-F238E27FC236}">
                <a16:creationId xmlns:a16="http://schemas.microsoft.com/office/drawing/2014/main" id="{6C6024F4-CE65-4964-AB6F-571A4FF8260E}"/>
              </a:ext>
            </a:extLst>
          </p:cNvPr>
          <p:cNvCxnSpPr>
            <a:cxnSpLocks/>
          </p:cNvCxnSpPr>
          <p:nvPr/>
        </p:nvCxnSpPr>
        <p:spPr>
          <a:xfrm flipH="1" flipV="1">
            <a:off x="2640722" y="3649379"/>
            <a:ext cx="575594" cy="593623"/>
          </a:xfrm>
          <a:prstGeom prst="straightConnector1">
            <a:avLst/>
          </a:prstGeom>
          <a:ln w="127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99" name="直線矢印コネクタ 156">
            <a:extLst>
              <a:ext uri="{FF2B5EF4-FFF2-40B4-BE49-F238E27FC236}">
                <a16:creationId xmlns:a16="http://schemas.microsoft.com/office/drawing/2014/main" id="{8A7471E1-9BF6-4051-A0A2-8CC704D4A9E6}"/>
              </a:ext>
            </a:extLst>
          </p:cNvPr>
          <p:cNvCxnSpPr>
            <a:cxnSpLocks/>
            <a:endCxn id="250" idx="0"/>
          </p:cNvCxnSpPr>
          <p:nvPr/>
        </p:nvCxnSpPr>
        <p:spPr>
          <a:xfrm>
            <a:off x="2537499" y="3230146"/>
            <a:ext cx="2727728" cy="1035242"/>
          </a:xfrm>
          <a:prstGeom prst="bentConnector2">
            <a:avLst/>
          </a:prstGeom>
          <a:ln w="127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77">
            <a:extLst>
              <a:ext uri="{FF2B5EF4-FFF2-40B4-BE49-F238E27FC236}">
                <a16:creationId xmlns:a16="http://schemas.microsoft.com/office/drawing/2014/main" id="{16B16869-50BE-46B6-9A0D-78BB35450C07}"/>
              </a:ext>
            </a:extLst>
          </p:cNvPr>
          <p:cNvCxnSpPr>
            <a:cxnSpLocks/>
            <a:endCxn id="244" idx="1"/>
          </p:cNvCxnSpPr>
          <p:nvPr/>
        </p:nvCxnSpPr>
        <p:spPr>
          <a:xfrm flipV="1">
            <a:off x="2375390" y="2012617"/>
            <a:ext cx="1861072" cy="1133688"/>
          </a:xfrm>
          <a:prstGeom prst="bentConnector3">
            <a:avLst>
              <a:gd name="adj1" fmla="val -377"/>
            </a:avLst>
          </a:prstGeom>
          <a:ln w="28575">
            <a:solidFill>
              <a:srgbClr val="FF33CC"/>
            </a:solidFill>
            <a:prstDash val="sysDot"/>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02" name="正方形/長方形 201">
            <a:extLst>
              <a:ext uri="{FF2B5EF4-FFF2-40B4-BE49-F238E27FC236}">
                <a16:creationId xmlns:a16="http://schemas.microsoft.com/office/drawing/2014/main" id="{F8CFBD0A-0DF5-4D9E-BD3D-B7C2185E5CB5}"/>
              </a:ext>
            </a:extLst>
          </p:cNvPr>
          <p:cNvSpPr/>
          <p:nvPr/>
        </p:nvSpPr>
        <p:spPr>
          <a:xfrm>
            <a:off x="2622084" y="3831709"/>
            <a:ext cx="456113" cy="199011"/>
          </a:xfrm>
          <a:prstGeom prst="rect">
            <a:avLst/>
          </a:prstGeom>
          <a:solidFill>
            <a:schemeClr val="accent4">
              <a:lumMod val="40000"/>
              <a:lumOff val="6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Sci5</a:t>
            </a:r>
            <a:endParaRPr lang="ja-JP" altLang="en-US" sz="1013" dirty="0"/>
          </a:p>
        </p:txBody>
      </p:sp>
      <p:sp>
        <p:nvSpPr>
          <p:cNvPr id="255" name="正方形/長方形 254">
            <a:extLst>
              <a:ext uri="{FF2B5EF4-FFF2-40B4-BE49-F238E27FC236}">
                <a16:creationId xmlns:a16="http://schemas.microsoft.com/office/drawing/2014/main" id="{1A659E16-2D02-41FB-B637-AA8E6B198837}"/>
              </a:ext>
            </a:extLst>
          </p:cNvPr>
          <p:cNvSpPr/>
          <p:nvPr/>
        </p:nvSpPr>
        <p:spPr>
          <a:xfrm>
            <a:off x="7381145" y="4139902"/>
            <a:ext cx="822206" cy="2912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ts val="525"/>
              </a:lnSpc>
            </a:pPr>
            <a:r>
              <a:rPr lang="en-US" altLang="ja-JP" sz="675" b="1" dirty="0">
                <a:solidFill>
                  <a:srgbClr val="FF0000"/>
                </a:solidFill>
              </a:rPr>
              <a:t>TLM Monitor</a:t>
            </a:r>
          </a:p>
          <a:p>
            <a:pPr algn="ctr">
              <a:lnSpc>
                <a:spcPts val="525"/>
              </a:lnSpc>
            </a:pPr>
            <a:r>
              <a:rPr lang="en-US" altLang="ja-JP" sz="675" b="1" dirty="0">
                <a:solidFill>
                  <a:srgbClr val="FF0000"/>
                </a:solidFill>
              </a:rPr>
              <a:t> Only</a:t>
            </a:r>
          </a:p>
        </p:txBody>
      </p:sp>
      <p:sp>
        <p:nvSpPr>
          <p:cNvPr id="262" name="正方形/長方形 261">
            <a:extLst>
              <a:ext uri="{FF2B5EF4-FFF2-40B4-BE49-F238E27FC236}">
                <a16:creationId xmlns:a16="http://schemas.microsoft.com/office/drawing/2014/main" id="{2CA72E42-DF7F-4FCA-9E26-1D4FFDB79553}"/>
              </a:ext>
            </a:extLst>
          </p:cNvPr>
          <p:cNvSpPr/>
          <p:nvPr/>
        </p:nvSpPr>
        <p:spPr>
          <a:xfrm>
            <a:off x="51592" y="2750368"/>
            <a:ext cx="1695470" cy="248247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marL="214313" indent="-214313">
              <a:buFont typeface="Arial" panose="020B0604020202020204" pitchFamily="34" charset="0"/>
              <a:buChar char="•"/>
            </a:pPr>
            <a:r>
              <a:rPr lang="en-US" altLang="ja-JP" sz="1050" dirty="0">
                <a:latin typeface="Arial" panose="020B0604020202020204" pitchFamily="34" charset="0"/>
                <a:cs typeface="Arial" panose="020B0604020202020204" pitchFamily="34" charset="0"/>
              </a:rPr>
              <a:t>All</a:t>
            </a:r>
            <a:r>
              <a:rPr lang="ja-JP" altLang="en-US" sz="1050" dirty="0">
                <a:latin typeface="Arial" panose="020B0604020202020204" pitchFamily="34" charset="0"/>
                <a:cs typeface="Arial" panose="020B0604020202020204" pitchFamily="34" charset="0"/>
              </a:rPr>
              <a:t> </a:t>
            </a:r>
            <a:r>
              <a:rPr lang="en-US" altLang="ja-JP" sz="1050" dirty="0">
                <a:latin typeface="Arial" panose="020B0604020202020204" pitchFamily="34" charset="0"/>
                <a:cs typeface="Arial" panose="020B0604020202020204" pitchFamily="34" charset="0"/>
              </a:rPr>
              <a:t>Astrobee operation will be performed from NASA/ARC side.</a:t>
            </a:r>
          </a:p>
          <a:p>
            <a:pPr marL="214313" indent="-214313">
              <a:buFont typeface="Arial" panose="020B0604020202020204" pitchFamily="34" charset="0"/>
              <a:buChar char="•"/>
            </a:pPr>
            <a:r>
              <a:rPr lang="en-US" altLang="ja-JP" sz="1050" dirty="0">
                <a:latin typeface="Arial" panose="020B0604020202020204" pitchFamily="34" charset="0"/>
                <a:cs typeface="Arial" panose="020B0604020202020204" pitchFamily="34" charset="0"/>
              </a:rPr>
              <a:t>JAXA will be monitoring the GDS telemetry.</a:t>
            </a:r>
          </a:p>
        </p:txBody>
      </p:sp>
      <p:sp>
        <p:nvSpPr>
          <p:cNvPr id="129" name="テキスト ボックス 128">
            <a:extLst>
              <a:ext uri="{FF2B5EF4-FFF2-40B4-BE49-F238E27FC236}">
                <a16:creationId xmlns:a16="http://schemas.microsoft.com/office/drawing/2014/main" id="{87854CBA-E07A-43AD-A861-302925FFD3FB}"/>
              </a:ext>
            </a:extLst>
          </p:cNvPr>
          <p:cNvSpPr txBox="1"/>
          <p:nvPr/>
        </p:nvSpPr>
        <p:spPr>
          <a:xfrm>
            <a:off x="2678077" y="1830534"/>
            <a:ext cx="1150617" cy="230832"/>
          </a:xfrm>
          <a:prstGeom prst="rect">
            <a:avLst/>
          </a:prstGeom>
          <a:noFill/>
        </p:spPr>
        <p:txBody>
          <a:bodyPr wrap="square">
            <a:spAutoFit/>
          </a:bodyPr>
          <a:lstStyle/>
          <a:p>
            <a:r>
              <a:rPr lang="en-US" altLang="ja-JP" sz="900" dirty="0"/>
              <a:t>Off-nominal</a:t>
            </a:r>
            <a:r>
              <a:rPr lang="ja-JP" altLang="en-US" sz="900" dirty="0"/>
              <a:t>　</a:t>
            </a:r>
            <a:r>
              <a:rPr lang="en-US" altLang="ja-JP" sz="900" dirty="0"/>
              <a:t>(Sub)</a:t>
            </a:r>
            <a:endParaRPr lang="ja-JP" altLang="en-US" sz="900" dirty="0"/>
          </a:p>
        </p:txBody>
      </p:sp>
      <p:cxnSp>
        <p:nvCxnSpPr>
          <p:cNvPr id="150" name="直線矢印コネクタ 156">
            <a:extLst>
              <a:ext uri="{FF2B5EF4-FFF2-40B4-BE49-F238E27FC236}">
                <a16:creationId xmlns:a16="http://schemas.microsoft.com/office/drawing/2014/main" id="{6AC48F73-BA66-4B8B-89DA-558189A7DD4F}"/>
              </a:ext>
            </a:extLst>
          </p:cNvPr>
          <p:cNvCxnSpPr>
            <a:cxnSpLocks/>
          </p:cNvCxnSpPr>
          <p:nvPr/>
        </p:nvCxnSpPr>
        <p:spPr>
          <a:xfrm rot="10800000" flipV="1">
            <a:off x="5295948" y="3534086"/>
            <a:ext cx="1918809" cy="333091"/>
          </a:xfrm>
          <a:prstGeom prst="bentConnector3">
            <a:avLst>
              <a:gd name="adj1" fmla="val 59025"/>
            </a:avLst>
          </a:prstGeom>
          <a:ln w="19050">
            <a:solidFill>
              <a:srgbClr val="0070C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7" name="直線矢印コネクタ 156">
            <a:extLst>
              <a:ext uri="{FF2B5EF4-FFF2-40B4-BE49-F238E27FC236}">
                <a16:creationId xmlns:a16="http://schemas.microsoft.com/office/drawing/2014/main" id="{8E1218B8-CF93-4831-8DA4-9AC6348353DC}"/>
              </a:ext>
            </a:extLst>
          </p:cNvPr>
          <p:cNvCxnSpPr>
            <a:cxnSpLocks/>
          </p:cNvCxnSpPr>
          <p:nvPr/>
        </p:nvCxnSpPr>
        <p:spPr>
          <a:xfrm flipH="1">
            <a:off x="6089241" y="2865726"/>
            <a:ext cx="1303322" cy="588696"/>
          </a:xfrm>
          <a:prstGeom prst="straightConnector1">
            <a:avLst/>
          </a:prstGeom>
          <a:ln w="19050">
            <a:solidFill>
              <a:srgbClr val="0070C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84060FD2-DF9D-4885-ADC8-559DAF34AA6A}"/>
              </a:ext>
            </a:extLst>
          </p:cNvPr>
          <p:cNvSpPr/>
          <p:nvPr/>
        </p:nvSpPr>
        <p:spPr>
          <a:xfrm>
            <a:off x="5791601" y="3324135"/>
            <a:ext cx="845398" cy="301900"/>
          </a:xfrm>
          <a:prstGeom prst="rect">
            <a:avLst/>
          </a:prstGeom>
          <a:solidFill>
            <a:schemeClr val="accent5">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788" dirty="0"/>
              <a:t>JEM PAYLOAD1 </a:t>
            </a:r>
          </a:p>
          <a:p>
            <a:pPr algn="ctr"/>
            <a:r>
              <a:rPr lang="en-US" altLang="ja-JP" sz="788" dirty="0"/>
              <a:t>Monitor</a:t>
            </a:r>
            <a:endParaRPr lang="ja-JP" altLang="en-US" sz="788" dirty="0">
              <a:solidFill>
                <a:srgbClr val="FF0000"/>
              </a:solidFill>
            </a:endParaRPr>
          </a:p>
        </p:txBody>
      </p:sp>
      <p:cxnSp>
        <p:nvCxnSpPr>
          <p:cNvPr id="191" name="直線矢印コネクタ 190">
            <a:extLst>
              <a:ext uri="{FF2B5EF4-FFF2-40B4-BE49-F238E27FC236}">
                <a16:creationId xmlns:a16="http://schemas.microsoft.com/office/drawing/2014/main" id="{207C364D-BD7B-492C-BE40-DCFD782C15A6}"/>
              </a:ext>
            </a:extLst>
          </p:cNvPr>
          <p:cNvCxnSpPr>
            <a:cxnSpLocks/>
          </p:cNvCxnSpPr>
          <p:nvPr/>
        </p:nvCxnSpPr>
        <p:spPr>
          <a:xfrm>
            <a:off x="4842905" y="2596044"/>
            <a:ext cx="1090610" cy="0"/>
          </a:xfrm>
          <a:prstGeom prst="straightConnector1">
            <a:avLst/>
          </a:prstGeom>
          <a:ln w="38100">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3" name="正方形/長方形 212">
            <a:extLst>
              <a:ext uri="{FF2B5EF4-FFF2-40B4-BE49-F238E27FC236}">
                <a16:creationId xmlns:a16="http://schemas.microsoft.com/office/drawing/2014/main" id="{16C5E293-19E3-49D3-8527-DF14B18FF190}"/>
              </a:ext>
            </a:extLst>
          </p:cNvPr>
          <p:cNvSpPr/>
          <p:nvPr/>
        </p:nvSpPr>
        <p:spPr>
          <a:xfrm>
            <a:off x="4642020" y="2535987"/>
            <a:ext cx="732307" cy="131014"/>
          </a:xfrm>
          <a:prstGeom prst="rect">
            <a:avLst/>
          </a:prstGeom>
          <a:solidFill>
            <a:schemeClr val="bg1">
              <a:lumMod val="8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POD/JFD1</a:t>
            </a:r>
            <a:endParaRPr lang="ja-JP" altLang="en-US" sz="1013" dirty="0"/>
          </a:p>
        </p:txBody>
      </p:sp>
      <p:cxnSp>
        <p:nvCxnSpPr>
          <p:cNvPr id="183" name="直線矢印コネクタ 182">
            <a:extLst>
              <a:ext uri="{FF2B5EF4-FFF2-40B4-BE49-F238E27FC236}">
                <a16:creationId xmlns:a16="http://schemas.microsoft.com/office/drawing/2014/main" id="{81C1D02D-49FB-404D-B4F4-DE28582D9E29}"/>
              </a:ext>
            </a:extLst>
          </p:cNvPr>
          <p:cNvCxnSpPr>
            <a:cxnSpLocks/>
          </p:cNvCxnSpPr>
          <p:nvPr/>
        </p:nvCxnSpPr>
        <p:spPr>
          <a:xfrm flipH="1" flipV="1">
            <a:off x="6225425" y="2744159"/>
            <a:ext cx="1176541" cy="521847"/>
          </a:xfrm>
          <a:prstGeom prst="straightConnector1">
            <a:avLst/>
          </a:prstGeom>
          <a:ln w="38100">
            <a:solidFill>
              <a:schemeClr val="accent6"/>
            </a:solidFill>
            <a:tailEnd type="triangle"/>
          </a:ln>
        </p:spPr>
        <p:style>
          <a:lnRef idx="1">
            <a:schemeClr val="dk1"/>
          </a:lnRef>
          <a:fillRef idx="0">
            <a:schemeClr val="dk1"/>
          </a:fillRef>
          <a:effectRef idx="0">
            <a:schemeClr val="dk1"/>
          </a:effectRef>
          <a:fontRef idx="minor">
            <a:schemeClr val="tx1"/>
          </a:fontRef>
        </p:style>
      </p:cxnSp>
      <p:cxnSp>
        <p:nvCxnSpPr>
          <p:cNvPr id="123" name="直線矢印コネクタ 135">
            <a:extLst>
              <a:ext uri="{FF2B5EF4-FFF2-40B4-BE49-F238E27FC236}">
                <a16:creationId xmlns:a16="http://schemas.microsoft.com/office/drawing/2014/main" id="{D65EAF9B-CF90-4338-AC6D-E2963148A918}"/>
              </a:ext>
            </a:extLst>
          </p:cNvPr>
          <p:cNvCxnSpPr>
            <a:cxnSpLocks/>
            <a:stCxn id="133" idx="0"/>
          </p:cNvCxnSpPr>
          <p:nvPr/>
        </p:nvCxnSpPr>
        <p:spPr>
          <a:xfrm rot="16200000" flipV="1">
            <a:off x="5409189" y="1187354"/>
            <a:ext cx="2505776" cy="3682934"/>
          </a:xfrm>
          <a:prstGeom prst="bentConnector2">
            <a:avLst/>
          </a:prstGeom>
          <a:ln w="28575">
            <a:solidFill>
              <a:srgbClr val="FF33CC"/>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24" name="正方形/長方形 123">
            <a:extLst>
              <a:ext uri="{FF2B5EF4-FFF2-40B4-BE49-F238E27FC236}">
                <a16:creationId xmlns:a16="http://schemas.microsoft.com/office/drawing/2014/main" id="{5646BE47-1A2B-478C-A195-A6784CC88CDA}"/>
              </a:ext>
            </a:extLst>
          </p:cNvPr>
          <p:cNvSpPr/>
          <p:nvPr/>
        </p:nvSpPr>
        <p:spPr>
          <a:xfrm rot="5400000">
            <a:off x="7058172" y="2837325"/>
            <a:ext cx="2607824" cy="32019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solidFill>
                  <a:srgbClr val="FF33CC"/>
                </a:solidFill>
              </a:rPr>
              <a:t>Call up/down for event (via S/G3 with Phone Patch)</a:t>
            </a:r>
            <a:endParaRPr lang="ja-JP" altLang="en-US" sz="1013" b="1" dirty="0">
              <a:solidFill>
                <a:srgbClr val="FF33CC"/>
              </a:solidFill>
            </a:endParaRPr>
          </a:p>
        </p:txBody>
      </p:sp>
      <p:sp>
        <p:nvSpPr>
          <p:cNvPr id="125" name="正方形/長方形 124">
            <a:extLst>
              <a:ext uri="{FF2B5EF4-FFF2-40B4-BE49-F238E27FC236}">
                <a16:creationId xmlns:a16="http://schemas.microsoft.com/office/drawing/2014/main" id="{309BC763-4C66-47A4-8D9C-B14F0CBE1851}"/>
              </a:ext>
            </a:extLst>
          </p:cNvPr>
          <p:cNvSpPr/>
          <p:nvPr/>
        </p:nvSpPr>
        <p:spPr>
          <a:xfrm>
            <a:off x="4858884" y="1845432"/>
            <a:ext cx="2367751" cy="2687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solidFill>
                  <a:srgbClr val="FF33CC"/>
                </a:solidFill>
              </a:rPr>
              <a:t>Call up/down for Preparation / closeout (via S/G3)</a:t>
            </a:r>
            <a:endParaRPr lang="ja-JP" altLang="en-US" sz="1013" dirty="0">
              <a:solidFill>
                <a:srgbClr val="FF33CC"/>
              </a:solidFill>
            </a:endParaRPr>
          </a:p>
        </p:txBody>
      </p:sp>
      <p:grpSp>
        <p:nvGrpSpPr>
          <p:cNvPr id="131" name="グループ化 130">
            <a:extLst>
              <a:ext uri="{FF2B5EF4-FFF2-40B4-BE49-F238E27FC236}">
                <a16:creationId xmlns:a16="http://schemas.microsoft.com/office/drawing/2014/main" id="{51344639-5B78-4652-BE26-C8B2EDA2EF76}"/>
              </a:ext>
            </a:extLst>
          </p:cNvPr>
          <p:cNvGrpSpPr/>
          <p:nvPr/>
        </p:nvGrpSpPr>
        <p:grpSpPr>
          <a:xfrm>
            <a:off x="8190493" y="4281709"/>
            <a:ext cx="626102" cy="757267"/>
            <a:chOff x="8014099" y="2940561"/>
            <a:chExt cx="834802" cy="1009689"/>
          </a:xfrm>
        </p:grpSpPr>
        <p:sp>
          <p:nvSpPr>
            <p:cNvPr id="132" name="正方形/長方形 131">
              <a:extLst>
                <a:ext uri="{FF2B5EF4-FFF2-40B4-BE49-F238E27FC236}">
                  <a16:creationId xmlns:a16="http://schemas.microsoft.com/office/drawing/2014/main" id="{3C736FBC-14BF-4B2C-93CE-6644733E7160}"/>
                </a:ext>
              </a:extLst>
            </p:cNvPr>
            <p:cNvSpPr/>
            <p:nvPr/>
          </p:nvSpPr>
          <p:spPr>
            <a:xfrm>
              <a:off x="8014099" y="3313939"/>
              <a:ext cx="834802" cy="63631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1013" dirty="0"/>
                <a:t>Event</a:t>
              </a:r>
              <a:r>
                <a:rPr lang="ja-JP" altLang="en-US" sz="1013" dirty="0"/>
                <a:t> </a:t>
              </a:r>
              <a:r>
                <a:rPr lang="en-US" altLang="ja-JP" sz="1013" dirty="0"/>
                <a:t>MC</a:t>
              </a:r>
              <a:endParaRPr lang="ja-JP" altLang="en-US" sz="1013" dirty="0"/>
            </a:p>
          </p:txBody>
        </p:sp>
        <p:pic>
          <p:nvPicPr>
            <p:cNvPr id="133" name="図 132">
              <a:extLst>
                <a:ext uri="{FF2B5EF4-FFF2-40B4-BE49-F238E27FC236}">
                  <a16:creationId xmlns:a16="http://schemas.microsoft.com/office/drawing/2014/main" id="{21916E45-CD52-454B-8D96-EEB6F79271A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7018" b="99123" l="0" r="100000"/>
                      </a14:imgEffect>
                    </a14:imgLayer>
                  </a14:imgProps>
                </a:ext>
                <a:ext uri="{28A0092B-C50C-407E-A947-70E740481C1C}">
                  <a14:useLocalDpi xmlns:a14="http://schemas.microsoft.com/office/drawing/2010/main"/>
                </a:ext>
              </a:extLst>
            </a:blip>
            <a:srcRect/>
            <a:stretch/>
          </p:blipFill>
          <p:spPr>
            <a:xfrm>
              <a:off x="8218754" y="2940561"/>
              <a:ext cx="425492" cy="426926"/>
            </a:xfrm>
            <a:prstGeom prst="rect">
              <a:avLst/>
            </a:prstGeom>
          </p:spPr>
        </p:pic>
      </p:grpSp>
      <p:cxnSp>
        <p:nvCxnSpPr>
          <p:cNvPr id="138" name="直線矢印コネクタ 137">
            <a:extLst>
              <a:ext uri="{FF2B5EF4-FFF2-40B4-BE49-F238E27FC236}">
                <a16:creationId xmlns:a16="http://schemas.microsoft.com/office/drawing/2014/main" id="{B1A28530-D418-4706-A390-F0D33A3E6EE1}"/>
              </a:ext>
            </a:extLst>
          </p:cNvPr>
          <p:cNvCxnSpPr>
            <a:cxnSpLocks/>
          </p:cNvCxnSpPr>
          <p:nvPr/>
        </p:nvCxnSpPr>
        <p:spPr>
          <a:xfrm>
            <a:off x="4826868" y="1579844"/>
            <a:ext cx="4120754" cy="0"/>
          </a:xfrm>
          <a:prstGeom prst="straightConnector1">
            <a:avLst/>
          </a:prstGeom>
          <a:ln w="38100">
            <a:solidFill>
              <a:srgbClr val="FF3300"/>
            </a:solidFill>
            <a:prstDash val="dash"/>
            <a:headEnd type="none" w="med" len="med"/>
            <a:tailEnd type="none" w="lg" len="lg"/>
          </a:ln>
        </p:spPr>
        <p:style>
          <a:lnRef idx="1">
            <a:schemeClr val="accent1"/>
          </a:lnRef>
          <a:fillRef idx="0">
            <a:schemeClr val="accent1"/>
          </a:fillRef>
          <a:effectRef idx="0">
            <a:schemeClr val="accent1"/>
          </a:effectRef>
          <a:fontRef idx="minor">
            <a:schemeClr val="tx1"/>
          </a:fontRef>
        </p:style>
      </p:cxnSp>
      <p:cxnSp>
        <p:nvCxnSpPr>
          <p:cNvPr id="146" name="直線矢印コネクタ 145">
            <a:extLst>
              <a:ext uri="{FF2B5EF4-FFF2-40B4-BE49-F238E27FC236}">
                <a16:creationId xmlns:a16="http://schemas.microsoft.com/office/drawing/2014/main" id="{C7AC7571-83F0-4641-85E1-FFE5A4039552}"/>
              </a:ext>
            </a:extLst>
          </p:cNvPr>
          <p:cNvCxnSpPr>
            <a:cxnSpLocks/>
          </p:cNvCxnSpPr>
          <p:nvPr/>
        </p:nvCxnSpPr>
        <p:spPr>
          <a:xfrm>
            <a:off x="8947621" y="1579844"/>
            <a:ext cx="0" cy="2757792"/>
          </a:xfrm>
          <a:prstGeom prst="straightConnector1">
            <a:avLst/>
          </a:prstGeom>
          <a:ln w="38100">
            <a:solidFill>
              <a:srgbClr val="FF3300"/>
            </a:solidFill>
            <a:prstDash val="dash"/>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5BE9CB68-2B26-4979-AC88-CA63CBD78CA2}"/>
              </a:ext>
            </a:extLst>
          </p:cNvPr>
          <p:cNvSpPr/>
          <p:nvPr/>
        </p:nvSpPr>
        <p:spPr>
          <a:xfrm>
            <a:off x="4744256" y="1205880"/>
            <a:ext cx="4210994" cy="25082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altLang="ja-JP" sz="1013" b="1" dirty="0">
                <a:solidFill>
                  <a:srgbClr val="FF3300"/>
                </a:solidFill>
              </a:rPr>
              <a:t>Keep XF305 microphone ON for recording purpose and limited distribution to students</a:t>
            </a:r>
            <a:endParaRPr lang="ja-JP" altLang="en-US" sz="1013" b="1" dirty="0">
              <a:solidFill>
                <a:srgbClr val="FF3300"/>
              </a:solidFill>
            </a:endParaRPr>
          </a:p>
        </p:txBody>
      </p:sp>
      <p:grpSp>
        <p:nvGrpSpPr>
          <p:cNvPr id="135" name="グループ化 134">
            <a:extLst>
              <a:ext uri="{FF2B5EF4-FFF2-40B4-BE49-F238E27FC236}">
                <a16:creationId xmlns:a16="http://schemas.microsoft.com/office/drawing/2014/main" id="{EAF9B91A-090A-4D21-8778-8DB2F0905AC9}"/>
              </a:ext>
            </a:extLst>
          </p:cNvPr>
          <p:cNvGrpSpPr/>
          <p:nvPr/>
        </p:nvGrpSpPr>
        <p:grpSpPr>
          <a:xfrm>
            <a:off x="8760278" y="4312753"/>
            <a:ext cx="496318" cy="313133"/>
            <a:chOff x="2407194" y="4000796"/>
            <a:chExt cx="661757" cy="417510"/>
          </a:xfrm>
        </p:grpSpPr>
        <p:pic>
          <p:nvPicPr>
            <p:cNvPr id="136" name="図 135">
              <a:extLst>
                <a:ext uri="{FF2B5EF4-FFF2-40B4-BE49-F238E27FC236}">
                  <a16:creationId xmlns:a16="http://schemas.microsoft.com/office/drawing/2014/main" id="{259A1910-FBB6-4AFD-AFFD-736F1242B62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419352" y="4029987"/>
              <a:ext cx="575335" cy="388319"/>
            </a:xfrm>
            <a:prstGeom prst="rect">
              <a:avLst/>
            </a:prstGeom>
          </p:spPr>
        </p:pic>
        <p:sp>
          <p:nvSpPr>
            <p:cNvPr id="137" name="正方形/長方形 136">
              <a:extLst>
                <a:ext uri="{FF2B5EF4-FFF2-40B4-BE49-F238E27FC236}">
                  <a16:creationId xmlns:a16="http://schemas.microsoft.com/office/drawing/2014/main" id="{4E7254B4-02DD-4581-9D01-926D85FE14FB}"/>
                </a:ext>
              </a:extLst>
            </p:cNvPr>
            <p:cNvSpPr/>
            <p:nvPr/>
          </p:nvSpPr>
          <p:spPr>
            <a:xfrm>
              <a:off x="2407194" y="4000796"/>
              <a:ext cx="661757" cy="38831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ja-JP" sz="600" dirty="0"/>
                <a:t>terminal</a:t>
              </a:r>
              <a:endParaRPr lang="ja-JP" altLang="en-US" sz="600" dirty="0"/>
            </a:p>
          </p:txBody>
        </p:sp>
      </p:grpSp>
      <p:sp>
        <p:nvSpPr>
          <p:cNvPr id="7" name="四角形: 角を丸くする 6">
            <a:extLst>
              <a:ext uri="{FF2B5EF4-FFF2-40B4-BE49-F238E27FC236}">
                <a16:creationId xmlns:a16="http://schemas.microsoft.com/office/drawing/2014/main" id="{C3A9D537-BCA7-440B-8AFF-1686E791F67E}"/>
              </a:ext>
            </a:extLst>
          </p:cNvPr>
          <p:cNvSpPr/>
          <p:nvPr/>
        </p:nvSpPr>
        <p:spPr>
          <a:xfrm>
            <a:off x="1777782" y="3197156"/>
            <a:ext cx="3846440" cy="1992830"/>
          </a:xfrm>
          <a:prstGeom prst="roundRect">
            <a:avLst/>
          </a:prstGeom>
          <a:noFill/>
          <a:ln>
            <a:solidFill>
              <a:schemeClr val="accent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a:extLst>
              <a:ext uri="{FF2B5EF4-FFF2-40B4-BE49-F238E27FC236}">
                <a16:creationId xmlns:a16="http://schemas.microsoft.com/office/drawing/2014/main" id="{EA1E20CB-9464-4D0C-9A71-21CB51D9A80B}"/>
              </a:ext>
            </a:extLst>
          </p:cNvPr>
          <p:cNvSpPr txBox="1"/>
          <p:nvPr/>
        </p:nvSpPr>
        <p:spPr>
          <a:xfrm>
            <a:off x="2042374" y="5195655"/>
            <a:ext cx="3209340" cy="276999"/>
          </a:xfrm>
          <a:prstGeom prst="rect">
            <a:avLst/>
          </a:prstGeom>
          <a:noFill/>
        </p:spPr>
        <p:txBody>
          <a:bodyPr wrap="none" rtlCol="0">
            <a:spAutoFit/>
          </a:bodyPr>
          <a:lstStyle/>
          <a:p>
            <a:r>
              <a:rPr kumimoji="1" lang="en-US" altLang="ja-JP" sz="1200" dirty="0"/>
              <a:t>Backroom communication w/ Microsoft Teams</a:t>
            </a:r>
            <a:endParaRPr kumimoji="1" lang="ja-JP" altLang="en-US" sz="1200" dirty="0"/>
          </a:p>
        </p:txBody>
      </p:sp>
      <p:sp>
        <p:nvSpPr>
          <p:cNvPr id="11" name="テキスト ボックス 10">
            <a:extLst>
              <a:ext uri="{FF2B5EF4-FFF2-40B4-BE49-F238E27FC236}">
                <a16:creationId xmlns:a16="http://schemas.microsoft.com/office/drawing/2014/main" id="{A8A9B3F8-19B5-4ED7-B833-327408843509}"/>
              </a:ext>
            </a:extLst>
          </p:cNvPr>
          <p:cNvSpPr txBox="1"/>
          <p:nvPr/>
        </p:nvSpPr>
        <p:spPr>
          <a:xfrm>
            <a:off x="1861274" y="5678188"/>
            <a:ext cx="4984185" cy="1477328"/>
          </a:xfrm>
          <a:prstGeom prst="rect">
            <a:avLst/>
          </a:prstGeom>
          <a:noFill/>
        </p:spPr>
        <p:txBody>
          <a:bodyPr wrap="none" rtlCol="0">
            <a:spAutoFit/>
          </a:bodyPr>
          <a:lstStyle/>
          <a:p>
            <a:r>
              <a:rPr kumimoji="1" lang="en-US" altLang="ja-JP" dirty="0"/>
              <a:t>Improvements of joint operation</a:t>
            </a:r>
          </a:p>
          <a:p>
            <a:pPr marL="285750" indent="-285750">
              <a:buFont typeface="Arial" panose="020B0604020202020204" pitchFamily="34" charset="0"/>
              <a:buChar char="•"/>
            </a:pPr>
            <a:r>
              <a:rPr kumimoji="1" lang="en-US" altLang="ja-JP" dirty="0"/>
              <a:t>Backroom communication with Microsoft teams</a:t>
            </a:r>
          </a:p>
          <a:p>
            <a:pPr marL="285750" indent="-285750">
              <a:buFont typeface="Arial" panose="020B0604020202020204" pitchFamily="34" charset="0"/>
              <a:buChar char="•"/>
            </a:pPr>
            <a:r>
              <a:rPr lang="en-US" altLang="ja-JP" dirty="0"/>
              <a:t>Ops Products coordination</a:t>
            </a:r>
          </a:p>
          <a:p>
            <a:pPr marL="285750" indent="-285750">
              <a:buFont typeface="Arial" panose="020B0604020202020204" pitchFamily="34" charset="0"/>
              <a:buChar char="•"/>
            </a:pPr>
            <a:r>
              <a:rPr kumimoji="1" lang="en-US" altLang="ja-JP" dirty="0"/>
              <a:t>Ground Procedure reviews</a:t>
            </a:r>
          </a:p>
          <a:p>
            <a:pPr marL="285750" indent="-285750">
              <a:buFont typeface="Arial" panose="020B0604020202020204" pitchFamily="34" charset="0"/>
              <a:buChar char="•"/>
            </a:pPr>
            <a:endParaRPr kumimoji="1" lang="ja-JP" altLang="en-US" dirty="0"/>
          </a:p>
        </p:txBody>
      </p:sp>
      <p:sp>
        <p:nvSpPr>
          <p:cNvPr id="147" name="正方形/長方形 146">
            <a:extLst>
              <a:ext uri="{FF2B5EF4-FFF2-40B4-BE49-F238E27FC236}">
                <a16:creationId xmlns:a16="http://schemas.microsoft.com/office/drawing/2014/main" id="{CBA959C7-386E-4B6C-92D6-EB48B3CE5879}"/>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1458863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31</a:t>
            </a:fld>
            <a:endParaRPr kumimoji="1" lang="ja-JP" altLang="en-US" dirty="0"/>
          </a:p>
        </p:txBody>
      </p:sp>
      <p:sp>
        <p:nvSpPr>
          <p:cNvPr id="6" name="テキスト ボックス 5">
            <a:extLst>
              <a:ext uri="{FF2B5EF4-FFF2-40B4-BE49-F238E27FC236}">
                <a16:creationId xmlns:a16="http://schemas.microsoft.com/office/drawing/2014/main" id="{B6605241-C483-4672-A8BF-85BF4398C3D0}"/>
              </a:ext>
            </a:extLst>
          </p:cNvPr>
          <p:cNvSpPr txBox="1"/>
          <p:nvPr/>
        </p:nvSpPr>
        <p:spPr>
          <a:xfrm>
            <a:off x="208615" y="1700893"/>
            <a:ext cx="8726770" cy="1477328"/>
          </a:xfrm>
          <a:prstGeom prst="rect">
            <a:avLst/>
          </a:prstGeom>
          <a:noFill/>
        </p:spPr>
        <p:txBody>
          <a:bodyPr wrap="square" rtlCol="0">
            <a:spAutoFit/>
          </a:bodyPr>
          <a:lstStyle/>
          <a:p>
            <a:r>
              <a:rPr lang="en-US" altLang="ja-JP" sz="2400" b="1" dirty="0">
                <a:cs typeface="Arial" panose="020B0604020202020204" pitchFamily="34" charset="0"/>
              </a:rPr>
              <a:t>Main Venue: TKSC</a:t>
            </a:r>
          </a:p>
          <a:p>
            <a:r>
              <a:rPr lang="en-US" altLang="ja-JP" sz="2400" dirty="0">
                <a:cs typeface="Arial" panose="020B0604020202020204" pitchFamily="34" charset="0"/>
              </a:rPr>
              <a:t>Final Round was held with connecting ISS and Tsukuba Space Center(TKSC), with student teams participating from remote.</a:t>
            </a:r>
          </a:p>
          <a:p>
            <a:r>
              <a:rPr lang="en-US" altLang="ja-JP" dirty="0">
                <a:cs typeface="Arial" panose="020B0604020202020204" pitchFamily="34" charset="0"/>
              </a:rPr>
              <a:t>Operation of Astrobee was done with cooperation between NASA and JAXA. </a:t>
            </a:r>
          </a:p>
        </p:txBody>
      </p:sp>
      <p:sp>
        <p:nvSpPr>
          <p:cNvPr id="14" name="テキスト ボックス 13">
            <a:extLst>
              <a:ext uri="{FF2B5EF4-FFF2-40B4-BE49-F238E27FC236}">
                <a16:creationId xmlns:a16="http://schemas.microsoft.com/office/drawing/2014/main" id="{40FB4DE9-6413-4785-9ACE-C08310F7E083}"/>
              </a:ext>
            </a:extLst>
          </p:cNvPr>
          <p:cNvSpPr txBox="1"/>
          <p:nvPr/>
        </p:nvSpPr>
        <p:spPr>
          <a:xfrm>
            <a:off x="140820" y="936340"/>
            <a:ext cx="2611228" cy="584775"/>
          </a:xfrm>
          <a:prstGeom prst="rect">
            <a:avLst/>
          </a:prstGeom>
          <a:noFill/>
        </p:spPr>
        <p:txBody>
          <a:bodyPr wrap="none" rtlCol="0">
            <a:spAutoFit/>
          </a:bodyPr>
          <a:lstStyle/>
          <a:p>
            <a:pPr marL="457200" indent="-457200">
              <a:buFont typeface="Wingdings" panose="05000000000000000000" pitchFamily="2" charset="2"/>
              <a:buChar char="n"/>
            </a:pPr>
            <a:r>
              <a:rPr lang="en-US" altLang="ja-JP" sz="3200" dirty="0"/>
              <a:t>Final Round</a:t>
            </a:r>
          </a:p>
        </p:txBody>
      </p:sp>
      <p:pic>
        <p:nvPicPr>
          <p:cNvPr id="15" name="図 14" descr="エンジン, 汚い, 部屋 が含まれている画像&#10;&#10;自動的に生成された説明">
            <a:extLst>
              <a:ext uri="{FF2B5EF4-FFF2-40B4-BE49-F238E27FC236}">
                <a16:creationId xmlns:a16="http://schemas.microsoft.com/office/drawing/2014/main" id="{6C233B10-3DE8-4C61-97A1-27223A22D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1360" y="3358000"/>
            <a:ext cx="6119066" cy="3441975"/>
          </a:xfrm>
          <a:prstGeom prst="rect">
            <a:avLst/>
          </a:prstGeom>
        </p:spPr>
      </p:pic>
      <p:sp>
        <p:nvSpPr>
          <p:cNvPr id="3" name="フローチャート: 代替処理 2">
            <a:extLst>
              <a:ext uri="{FF2B5EF4-FFF2-40B4-BE49-F238E27FC236}">
                <a16:creationId xmlns:a16="http://schemas.microsoft.com/office/drawing/2014/main" id="{5BA085B6-7FA9-4A4D-B45B-13F348549278}"/>
              </a:ext>
            </a:extLst>
          </p:cNvPr>
          <p:cNvSpPr/>
          <p:nvPr/>
        </p:nvSpPr>
        <p:spPr>
          <a:xfrm>
            <a:off x="3988559" y="1037718"/>
            <a:ext cx="4646802" cy="966794"/>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sysClr val="windowText" lastClr="000000"/>
                </a:solidFill>
              </a:rPr>
              <a:t>Held</a:t>
            </a:r>
            <a:r>
              <a:rPr lang="ja-JP" altLang="en-US" sz="2400" b="1" dirty="0">
                <a:solidFill>
                  <a:sysClr val="windowText" lastClr="000000"/>
                </a:solidFill>
              </a:rPr>
              <a:t> </a:t>
            </a:r>
            <a:r>
              <a:rPr lang="en-US" altLang="ja-JP" sz="2400" b="1" dirty="0">
                <a:solidFill>
                  <a:sysClr val="windowText" lastClr="000000"/>
                </a:solidFill>
              </a:rPr>
              <a:t>on</a:t>
            </a:r>
            <a:r>
              <a:rPr lang="ja-JP" altLang="en-US" sz="2400" b="1" dirty="0">
                <a:solidFill>
                  <a:sysClr val="windowText" lastClr="000000"/>
                </a:solidFill>
              </a:rPr>
              <a:t> </a:t>
            </a:r>
            <a:r>
              <a:rPr lang="en-US" altLang="ja-JP" sz="2400" b="1" dirty="0">
                <a:solidFill>
                  <a:sysClr val="windowText" lastClr="000000"/>
                </a:solidFill>
              </a:rPr>
              <a:t>October 8, 2020.</a:t>
            </a:r>
            <a:endParaRPr kumimoji="1" lang="ja-JP" altLang="en-US" sz="2400" b="1" dirty="0">
              <a:solidFill>
                <a:sysClr val="windowText" lastClr="000000"/>
              </a:solidFill>
            </a:endParaRPr>
          </a:p>
        </p:txBody>
      </p:sp>
      <p:sp>
        <p:nvSpPr>
          <p:cNvPr id="8" name="正方形/長方形 7">
            <a:extLst>
              <a:ext uri="{FF2B5EF4-FFF2-40B4-BE49-F238E27FC236}">
                <a16:creationId xmlns:a16="http://schemas.microsoft.com/office/drawing/2014/main" id="{4FF428FE-4E55-49EF-831B-29E3BC7FCF5F}"/>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342317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グラフィックス 42" descr="地球: アジアとオーストラリア">
            <a:extLst>
              <a:ext uri="{FF2B5EF4-FFF2-40B4-BE49-F238E27FC236}">
                <a16:creationId xmlns:a16="http://schemas.microsoft.com/office/drawing/2014/main" id="{BED88FFA-FC23-4BFE-8A70-2185502BEA6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52337" y="912772"/>
            <a:ext cx="5492169" cy="5492169"/>
          </a:xfrm>
          <a:prstGeom prst="rect">
            <a:avLst/>
          </a:prstGeom>
        </p:spPr>
      </p:pic>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32</a:t>
            </a:fld>
            <a:endParaRPr kumimoji="1" lang="ja-JP" altLang="en-US" dirty="0"/>
          </a:p>
        </p:txBody>
      </p:sp>
      <p:sp>
        <p:nvSpPr>
          <p:cNvPr id="6" name="テキスト ボックス 5">
            <a:extLst>
              <a:ext uri="{FF2B5EF4-FFF2-40B4-BE49-F238E27FC236}">
                <a16:creationId xmlns:a16="http://schemas.microsoft.com/office/drawing/2014/main" id="{B6605241-C483-4672-A8BF-85BF4398C3D0}"/>
              </a:ext>
            </a:extLst>
          </p:cNvPr>
          <p:cNvSpPr txBox="1"/>
          <p:nvPr/>
        </p:nvSpPr>
        <p:spPr>
          <a:xfrm>
            <a:off x="3289162" y="1014545"/>
            <a:ext cx="2845651" cy="461665"/>
          </a:xfrm>
          <a:prstGeom prst="rect">
            <a:avLst/>
          </a:prstGeom>
          <a:noFill/>
        </p:spPr>
        <p:txBody>
          <a:bodyPr wrap="square" rtlCol="0">
            <a:spAutoFit/>
          </a:bodyPr>
          <a:lstStyle/>
          <a:p>
            <a:r>
              <a:rPr lang="en-US" altLang="ja-JP" sz="2400" b="1" dirty="0">
                <a:cs typeface="Arial" panose="020B0604020202020204" pitchFamily="34" charset="0"/>
              </a:rPr>
              <a:t>via Microsoft Teams</a:t>
            </a:r>
          </a:p>
        </p:txBody>
      </p:sp>
      <p:sp>
        <p:nvSpPr>
          <p:cNvPr id="4" name="正方形/長方形 3">
            <a:extLst>
              <a:ext uri="{FF2B5EF4-FFF2-40B4-BE49-F238E27FC236}">
                <a16:creationId xmlns:a16="http://schemas.microsoft.com/office/drawing/2014/main" id="{64C68DB3-DC92-4129-B05F-0B74630F2759}"/>
              </a:ext>
            </a:extLst>
          </p:cNvPr>
          <p:cNvSpPr/>
          <p:nvPr/>
        </p:nvSpPr>
        <p:spPr>
          <a:xfrm>
            <a:off x="305180" y="936340"/>
            <a:ext cx="2845651" cy="584775"/>
          </a:xfrm>
          <a:prstGeom prst="rect">
            <a:avLst/>
          </a:prstGeom>
        </p:spPr>
        <p:txBody>
          <a:bodyPr wrap="none">
            <a:spAutoFit/>
          </a:bodyPr>
          <a:lstStyle/>
          <a:p>
            <a:r>
              <a:rPr lang="en-US" altLang="ja-JP" sz="3200" b="1" u="sng" dirty="0">
                <a:cs typeface="Arial" panose="020B0604020202020204" pitchFamily="34" charset="0"/>
              </a:rPr>
              <a:t>Remote Venues</a:t>
            </a:r>
          </a:p>
        </p:txBody>
      </p:sp>
      <p:pic>
        <p:nvPicPr>
          <p:cNvPr id="3" name="図 2">
            <a:extLst>
              <a:ext uri="{FF2B5EF4-FFF2-40B4-BE49-F238E27FC236}">
                <a16:creationId xmlns:a16="http://schemas.microsoft.com/office/drawing/2014/main" id="{6E069368-BDB4-43FB-AAFD-5B58F5251518}"/>
              </a:ext>
            </a:extLst>
          </p:cNvPr>
          <p:cNvPicPr>
            <a:picLocks noChangeAspect="1"/>
          </p:cNvPicPr>
          <p:nvPr/>
        </p:nvPicPr>
        <p:blipFill>
          <a:blip r:embed="rId5"/>
          <a:stretch>
            <a:fillRect/>
          </a:stretch>
        </p:blipFill>
        <p:spPr>
          <a:xfrm>
            <a:off x="5755273" y="4994089"/>
            <a:ext cx="2676376" cy="1109568"/>
          </a:xfrm>
          <a:prstGeom prst="rect">
            <a:avLst/>
          </a:prstGeom>
        </p:spPr>
      </p:pic>
      <p:pic>
        <p:nvPicPr>
          <p:cNvPr id="7" name="図 6">
            <a:extLst>
              <a:ext uri="{FF2B5EF4-FFF2-40B4-BE49-F238E27FC236}">
                <a16:creationId xmlns:a16="http://schemas.microsoft.com/office/drawing/2014/main" id="{DA569C8E-8DDA-404B-9A84-DB16EA72BCE5}"/>
              </a:ext>
            </a:extLst>
          </p:cNvPr>
          <p:cNvPicPr>
            <a:picLocks noChangeAspect="1"/>
          </p:cNvPicPr>
          <p:nvPr/>
        </p:nvPicPr>
        <p:blipFill>
          <a:blip r:embed="rId6"/>
          <a:stretch>
            <a:fillRect/>
          </a:stretch>
        </p:blipFill>
        <p:spPr>
          <a:xfrm>
            <a:off x="6028427" y="3081521"/>
            <a:ext cx="2676376" cy="1109568"/>
          </a:xfrm>
          <a:prstGeom prst="rect">
            <a:avLst/>
          </a:prstGeom>
        </p:spPr>
      </p:pic>
      <p:pic>
        <p:nvPicPr>
          <p:cNvPr id="10" name="図 9">
            <a:extLst>
              <a:ext uri="{FF2B5EF4-FFF2-40B4-BE49-F238E27FC236}">
                <a16:creationId xmlns:a16="http://schemas.microsoft.com/office/drawing/2014/main" id="{A188E7E8-895A-43D1-9EB7-5F55F4F70AFA}"/>
              </a:ext>
            </a:extLst>
          </p:cNvPr>
          <p:cNvPicPr/>
          <p:nvPr/>
        </p:nvPicPr>
        <p:blipFill>
          <a:blip r:embed="rId7" cstate="email">
            <a:extLst>
              <a:ext uri="{28A0092B-C50C-407E-A947-70E740481C1C}">
                <a14:useLocalDpi xmlns:a14="http://schemas.microsoft.com/office/drawing/2010/main"/>
              </a:ext>
            </a:extLst>
          </a:blip>
          <a:stretch>
            <a:fillRect/>
          </a:stretch>
        </p:blipFill>
        <p:spPr>
          <a:xfrm>
            <a:off x="1328272" y="3129612"/>
            <a:ext cx="2738120" cy="1123950"/>
          </a:xfrm>
          <a:prstGeom prst="rect">
            <a:avLst/>
          </a:prstGeom>
        </p:spPr>
      </p:pic>
      <p:pic>
        <p:nvPicPr>
          <p:cNvPr id="11" name="図 10">
            <a:extLst>
              <a:ext uri="{FF2B5EF4-FFF2-40B4-BE49-F238E27FC236}">
                <a16:creationId xmlns:a16="http://schemas.microsoft.com/office/drawing/2014/main" id="{767592C1-E297-4302-9210-4B33C6912345}"/>
              </a:ext>
            </a:extLst>
          </p:cNvPr>
          <p:cNvPicPr/>
          <p:nvPr/>
        </p:nvPicPr>
        <p:blipFill rotWithShape="1">
          <a:blip r:embed="rId8" cstate="screen">
            <a:extLst>
              <a:ext uri="{28A0092B-C50C-407E-A947-70E740481C1C}">
                <a14:useLocalDpi xmlns:a14="http://schemas.microsoft.com/office/drawing/2010/main"/>
              </a:ext>
            </a:extLst>
          </a:blip>
          <a:srcRect/>
          <a:stretch/>
        </p:blipFill>
        <p:spPr>
          <a:xfrm>
            <a:off x="3600605" y="5347702"/>
            <a:ext cx="1942789" cy="1109568"/>
          </a:xfrm>
          <a:prstGeom prst="rect">
            <a:avLst/>
          </a:prstGeom>
        </p:spPr>
      </p:pic>
      <p:pic>
        <p:nvPicPr>
          <p:cNvPr id="12" name="図 11">
            <a:extLst>
              <a:ext uri="{FF2B5EF4-FFF2-40B4-BE49-F238E27FC236}">
                <a16:creationId xmlns:a16="http://schemas.microsoft.com/office/drawing/2014/main" id="{5C0399CC-A3FF-4469-ADAC-4FFB044E9A3F}"/>
              </a:ext>
            </a:extLst>
          </p:cNvPr>
          <p:cNvPicPr/>
          <p:nvPr/>
        </p:nvPicPr>
        <p:blipFill>
          <a:blip r:embed="rId9" cstate="email">
            <a:extLst>
              <a:ext uri="{28A0092B-C50C-407E-A947-70E740481C1C}">
                <a14:useLocalDpi xmlns:a14="http://schemas.microsoft.com/office/drawing/2010/main"/>
              </a:ext>
            </a:extLst>
          </a:blip>
          <a:stretch>
            <a:fillRect/>
          </a:stretch>
        </p:blipFill>
        <p:spPr>
          <a:xfrm>
            <a:off x="156257" y="1735545"/>
            <a:ext cx="2719070" cy="1136015"/>
          </a:xfrm>
          <a:prstGeom prst="rect">
            <a:avLst/>
          </a:prstGeom>
        </p:spPr>
      </p:pic>
      <p:sp>
        <p:nvSpPr>
          <p:cNvPr id="16" name="テキスト ボックス 15">
            <a:extLst>
              <a:ext uri="{FF2B5EF4-FFF2-40B4-BE49-F238E27FC236}">
                <a16:creationId xmlns:a16="http://schemas.microsoft.com/office/drawing/2014/main" id="{639D792E-BA3D-483E-B2EC-6508A0772AA8}"/>
              </a:ext>
            </a:extLst>
          </p:cNvPr>
          <p:cNvSpPr txBox="1"/>
          <p:nvPr/>
        </p:nvSpPr>
        <p:spPr>
          <a:xfrm>
            <a:off x="1434116" y="4367607"/>
            <a:ext cx="2772941" cy="584775"/>
          </a:xfrm>
          <a:prstGeom prst="rect">
            <a:avLst/>
          </a:prstGeom>
          <a:noFill/>
        </p:spPr>
        <p:txBody>
          <a:bodyPr wrap="square">
            <a:spAutoFit/>
          </a:bodyPr>
          <a:lstStyle/>
          <a:p>
            <a:r>
              <a:rPr lang="en-US" altLang="ja-JP" sz="1600" dirty="0"/>
              <a:t>Taipei </a:t>
            </a:r>
            <a:r>
              <a:rPr lang="en-US" altLang="ja-JP" sz="1600" dirty="0" err="1"/>
              <a:t>Fuhsing</a:t>
            </a:r>
            <a:r>
              <a:rPr lang="en-US" altLang="ja-JP" sz="1600" dirty="0"/>
              <a:t> Robotics Omega, Taiwan</a:t>
            </a:r>
            <a:endParaRPr lang="ja-JP" altLang="en-US" sz="1600" dirty="0"/>
          </a:p>
        </p:txBody>
      </p:sp>
      <p:sp>
        <p:nvSpPr>
          <p:cNvPr id="17" name="テキスト ボックス 16">
            <a:extLst>
              <a:ext uri="{FF2B5EF4-FFF2-40B4-BE49-F238E27FC236}">
                <a16:creationId xmlns:a16="http://schemas.microsoft.com/office/drawing/2014/main" id="{8FE56911-B29F-410E-B92B-DD9D24198B6F}"/>
              </a:ext>
            </a:extLst>
          </p:cNvPr>
          <p:cNvSpPr txBox="1"/>
          <p:nvPr/>
        </p:nvSpPr>
        <p:spPr>
          <a:xfrm>
            <a:off x="6065197" y="6165449"/>
            <a:ext cx="2414055" cy="369332"/>
          </a:xfrm>
          <a:prstGeom prst="rect">
            <a:avLst/>
          </a:prstGeom>
          <a:noFill/>
        </p:spPr>
        <p:txBody>
          <a:bodyPr wrap="square">
            <a:spAutoFit/>
          </a:bodyPr>
          <a:lstStyle/>
          <a:p>
            <a:r>
              <a:rPr lang="en-US" altLang="ja-JP" dirty="0"/>
              <a:t>GALENVEX, Australia</a:t>
            </a:r>
            <a:endParaRPr lang="ja-JP" altLang="en-US" dirty="0"/>
          </a:p>
        </p:txBody>
      </p:sp>
      <p:pic>
        <p:nvPicPr>
          <p:cNvPr id="18" name="図 17">
            <a:extLst>
              <a:ext uri="{FF2B5EF4-FFF2-40B4-BE49-F238E27FC236}">
                <a16:creationId xmlns:a16="http://schemas.microsoft.com/office/drawing/2014/main" id="{BDE382F7-C8B8-419F-9A12-4E84C54B860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2402" y="4972695"/>
            <a:ext cx="3334562" cy="938956"/>
          </a:xfrm>
          <a:prstGeom prst="rect">
            <a:avLst/>
          </a:prstGeom>
        </p:spPr>
      </p:pic>
      <p:pic>
        <p:nvPicPr>
          <p:cNvPr id="19" name="図 18">
            <a:extLst>
              <a:ext uri="{FF2B5EF4-FFF2-40B4-BE49-F238E27FC236}">
                <a16:creationId xmlns:a16="http://schemas.microsoft.com/office/drawing/2014/main" id="{E60F63A9-620E-4612-B38A-0581E338C7D6}"/>
              </a:ext>
            </a:extLst>
          </p:cNvPr>
          <p:cNvPicPr/>
          <p:nvPr/>
        </p:nvPicPr>
        <p:blipFill rotWithShape="1">
          <a:blip r:embed="rId11" cstate="screen">
            <a:extLst>
              <a:ext uri="{28A0092B-C50C-407E-A947-70E740481C1C}">
                <a14:useLocalDpi xmlns:a14="http://schemas.microsoft.com/office/drawing/2010/main"/>
              </a:ext>
            </a:extLst>
          </a:blip>
          <a:srcRect/>
          <a:stretch/>
        </p:blipFill>
        <p:spPr>
          <a:xfrm>
            <a:off x="6808392" y="1204971"/>
            <a:ext cx="1960298" cy="1018307"/>
          </a:xfrm>
          <a:prstGeom prst="rect">
            <a:avLst/>
          </a:prstGeom>
        </p:spPr>
      </p:pic>
      <p:sp>
        <p:nvSpPr>
          <p:cNvPr id="21" name="テキスト ボックス 20">
            <a:extLst>
              <a:ext uri="{FF2B5EF4-FFF2-40B4-BE49-F238E27FC236}">
                <a16:creationId xmlns:a16="http://schemas.microsoft.com/office/drawing/2014/main" id="{1CCFB65A-359B-4E65-844B-5CD6A7A12224}"/>
              </a:ext>
            </a:extLst>
          </p:cNvPr>
          <p:cNvSpPr txBox="1"/>
          <p:nvPr/>
        </p:nvSpPr>
        <p:spPr>
          <a:xfrm>
            <a:off x="122402" y="2828299"/>
            <a:ext cx="2414055" cy="307777"/>
          </a:xfrm>
          <a:prstGeom prst="rect">
            <a:avLst/>
          </a:prstGeom>
          <a:noFill/>
        </p:spPr>
        <p:txBody>
          <a:bodyPr wrap="square">
            <a:spAutoFit/>
          </a:bodyPr>
          <a:lstStyle/>
          <a:p>
            <a:r>
              <a:rPr lang="en-US" altLang="ja-JP" sz="1400" dirty="0">
                <a:effectLst/>
                <a:latin typeface="Arial" panose="020B0604020202020204" pitchFamily="34" charset="0"/>
                <a:ea typeface="ＭＳ 明朝" panose="02020609040205080304" pitchFamily="17" charset="-128"/>
              </a:rPr>
              <a:t>999-IN-SPACE, UAE</a:t>
            </a:r>
            <a:endParaRPr lang="ja-JP" altLang="en-US" sz="1400" dirty="0"/>
          </a:p>
        </p:txBody>
      </p:sp>
      <p:sp>
        <p:nvSpPr>
          <p:cNvPr id="23" name="テキスト ボックス 22">
            <a:extLst>
              <a:ext uri="{FF2B5EF4-FFF2-40B4-BE49-F238E27FC236}">
                <a16:creationId xmlns:a16="http://schemas.microsoft.com/office/drawing/2014/main" id="{7DF195FC-C698-466E-948D-6EDB46A62E51}"/>
              </a:ext>
            </a:extLst>
          </p:cNvPr>
          <p:cNvSpPr txBox="1"/>
          <p:nvPr/>
        </p:nvSpPr>
        <p:spPr>
          <a:xfrm>
            <a:off x="3555640" y="6553335"/>
            <a:ext cx="2676376" cy="338554"/>
          </a:xfrm>
          <a:prstGeom prst="rect">
            <a:avLst/>
          </a:prstGeom>
          <a:noFill/>
        </p:spPr>
        <p:txBody>
          <a:bodyPr wrap="square">
            <a:spAutoFit/>
          </a:bodyPr>
          <a:lstStyle/>
          <a:p>
            <a:r>
              <a:rPr lang="en-US" altLang="ja-JP" sz="1600" dirty="0">
                <a:effectLst/>
                <a:latin typeface="Arial" panose="020B0604020202020204" pitchFamily="34" charset="0"/>
                <a:ea typeface="ＭＳ 明朝" panose="02020609040205080304" pitchFamily="17" charset="-128"/>
              </a:rPr>
              <a:t>won-</a:t>
            </a:r>
            <a:r>
              <a:rPr lang="en-US" altLang="ja-JP" sz="1600" dirty="0" err="1">
                <a:effectLst/>
                <a:latin typeface="Arial" panose="020B0604020202020204" pitchFamily="34" charset="0"/>
                <a:ea typeface="ＭＳ 明朝" panose="02020609040205080304" pitchFamily="17" charset="-128"/>
              </a:rPr>
              <a:t>spaceY</a:t>
            </a:r>
            <a:r>
              <a:rPr lang="en-US" altLang="ja-JP" sz="1600" dirty="0">
                <a:effectLst/>
                <a:latin typeface="Arial" panose="020B0604020202020204" pitchFamily="34" charset="0"/>
                <a:ea typeface="ＭＳ 明朝" panose="02020609040205080304" pitchFamily="17" charset="-128"/>
              </a:rPr>
              <a:t>, Thailand</a:t>
            </a:r>
            <a:endParaRPr lang="ja-JP" altLang="en-US" sz="1600" dirty="0"/>
          </a:p>
        </p:txBody>
      </p:sp>
      <p:sp>
        <p:nvSpPr>
          <p:cNvPr id="25" name="テキスト ボックス 24">
            <a:extLst>
              <a:ext uri="{FF2B5EF4-FFF2-40B4-BE49-F238E27FC236}">
                <a16:creationId xmlns:a16="http://schemas.microsoft.com/office/drawing/2014/main" id="{3510533A-B0A2-4ACD-929F-3699EDC5C665}"/>
              </a:ext>
            </a:extLst>
          </p:cNvPr>
          <p:cNvSpPr txBox="1"/>
          <p:nvPr/>
        </p:nvSpPr>
        <p:spPr>
          <a:xfrm>
            <a:off x="6497869" y="4244209"/>
            <a:ext cx="2414055" cy="369332"/>
          </a:xfrm>
          <a:prstGeom prst="rect">
            <a:avLst/>
          </a:prstGeom>
          <a:noFill/>
        </p:spPr>
        <p:txBody>
          <a:bodyPr wrap="square">
            <a:spAutoFit/>
          </a:bodyPr>
          <a:lstStyle/>
          <a:p>
            <a:r>
              <a:rPr lang="en-US" altLang="ja-JP" sz="1800" dirty="0" err="1">
                <a:effectLst/>
                <a:latin typeface="Arial" panose="020B0604020202020204" pitchFamily="34" charset="0"/>
                <a:ea typeface="ＭＳ 明朝" panose="02020609040205080304" pitchFamily="17" charset="-128"/>
              </a:rPr>
              <a:t>Spacecat</a:t>
            </a:r>
            <a:r>
              <a:rPr lang="en-US" altLang="ja-JP" sz="1800" dirty="0">
                <a:effectLst/>
                <a:latin typeface="Arial" panose="020B0604020202020204" pitchFamily="34" charset="0"/>
                <a:ea typeface="ＭＳ 明朝" panose="02020609040205080304" pitchFamily="17" charset="-128"/>
              </a:rPr>
              <a:t>, Indonesia</a:t>
            </a:r>
            <a:endParaRPr lang="ja-JP" altLang="en-US" dirty="0"/>
          </a:p>
        </p:txBody>
      </p:sp>
      <p:sp>
        <p:nvSpPr>
          <p:cNvPr id="27" name="テキスト ボックス 26">
            <a:extLst>
              <a:ext uri="{FF2B5EF4-FFF2-40B4-BE49-F238E27FC236}">
                <a16:creationId xmlns:a16="http://schemas.microsoft.com/office/drawing/2014/main" id="{3C6B4799-B633-4B88-B6AA-9EE351CBEE04}"/>
              </a:ext>
            </a:extLst>
          </p:cNvPr>
          <p:cNvSpPr txBox="1"/>
          <p:nvPr/>
        </p:nvSpPr>
        <p:spPr>
          <a:xfrm>
            <a:off x="6395356" y="2338931"/>
            <a:ext cx="2946218" cy="338554"/>
          </a:xfrm>
          <a:prstGeom prst="rect">
            <a:avLst/>
          </a:prstGeom>
          <a:noFill/>
        </p:spPr>
        <p:txBody>
          <a:bodyPr wrap="square">
            <a:spAutoFit/>
          </a:bodyPr>
          <a:lstStyle/>
          <a:p>
            <a:r>
              <a:rPr lang="en-US" altLang="ja-JP" sz="1600" dirty="0" err="1">
                <a:effectLst/>
                <a:latin typeface="Arial" panose="020B0604020202020204" pitchFamily="34" charset="0"/>
                <a:ea typeface="ＭＳ 明朝" panose="02020609040205080304" pitchFamily="17" charset="-128"/>
              </a:rPr>
              <a:t>Hypernova@TKSC</a:t>
            </a:r>
            <a:r>
              <a:rPr lang="en-US" altLang="ja-JP" sz="1600" dirty="0">
                <a:effectLst/>
                <a:latin typeface="Arial" panose="020B0604020202020204" pitchFamily="34" charset="0"/>
                <a:ea typeface="ＭＳ 明朝" panose="02020609040205080304" pitchFamily="17" charset="-128"/>
              </a:rPr>
              <a:t>, Japan</a:t>
            </a:r>
            <a:endParaRPr lang="ja-JP" altLang="en-US" sz="1600" dirty="0"/>
          </a:p>
        </p:txBody>
      </p:sp>
      <p:sp>
        <p:nvSpPr>
          <p:cNvPr id="29" name="テキスト ボックス 28">
            <a:extLst>
              <a:ext uri="{FF2B5EF4-FFF2-40B4-BE49-F238E27FC236}">
                <a16:creationId xmlns:a16="http://schemas.microsoft.com/office/drawing/2014/main" id="{89ECCFFF-CE37-49C9-BCF7-B776B74A3A50}"/>
              </a:ext>
            </a:extLst>
          </p:cNvPr>
          <p:cNvSpPr txBox="1"/>
          <p:nvPr/>
        </p:nvSpPr>
        <p:spPr>
          <a:xfrm>
            <a:off x="62597" y="5998546"/>
            <a:ext cx="3705867" cy="369332"/>
          </a:xfrm>
          <a:prstGeom prst="rect">
            <a:avLst/>
          </a:prstGeom>
          <a:noFill/>
        </p:spPr>
        <p:txBody>
          <a:bodyPr wrap="square">
            <a:spAutoFit/>
          </a:bodyPr>
          <a:lstStyle/>
          <a:p>
            <a:r>
              <a:rPr lang="en-US" altLang="ja-JP" sz="1800" dirty="0" err="1">
                <a:effectLst/>
                <a:latin typeface="Arial" panose="020B0604020202020204" pitchFamily="34" charset="0"/>
                <a:ea typeface="ＭＳ 明朝" panose="02020609040205080304" pitchFamily="17" charset="-128"/>
              </a:rPr>
              <a:t>Moonmen</a:t>
            </a:r>
            <a:r>
              <a:rPr lang="en-US" altLang="ja-JP" sz="1800" dirty="0">
                <a:effectLst/>
                <a:latin typeface="Arial" panose="020B0604020202020204" pitchFamily="34" charset="0"/>
                <a:ea typeface="ＭＳ 明朝" panose="02020609040205080304" pitchFamily="17" charset="-128"/>
              </a:rPr>
              <a:t> Group, Singapore</a:t>
            </a:r>
            <a:endParaRPr lang="ja-JP" altLang="en-US" dirty="0"/>
          </a:p>
        </p:txBody>
      </p:sp>
      <p:sp>
        <p:nvSpPr>
          <p:cNvPr id="22" name="正方形/長方形 21">
            <a:extLst>
              <a:ext uri="{FF2B5EF4-FFF2-40B4-BE49-F238E27FC236}">
                <a16:creationId xmlns:a16="http://schemas.microsoft.com/office/drawing/2014/main" id="{01BDA4B7-B99D-408A-8628-6915BBF3056B}"/>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839439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33</a:t>
            </a:fld>
            <a:endParaRPr kumimoji="1" lang="ja-JP" altLang="en-US" dirty="0"/>
          </a:p>
        </p:txBody>
      </p:sp>
      <p:sp>
        <p:nvSpPr>
          <p:cNvPr id="14" name="テキスト ボックス 13">
            <a:extLst>
              <a:ext uri="{FF2B5EF4-FFF2-40B4-BE49-F238E27FC236}">
                <a16:creationId xmlns:a16="http://schemas.microsoft.com/office/drawing/2014/main" id="{40FB4DE9-6413-4785-9ACE-C08310F7E083}"/>
              </a:ext>
            </a:extLst>
          </p:cNvPr>
          <p:cNvSpPr txBox="1"/>
          <p:nvPr/>
        </p:nvSpPr>
        <p:spPr>
          <a:xfrm>
            <a:off x="154921" y="868979"/>
            <a:ext cx="2611228" cy="584775"/>
          </a:xfrm>
          <a:prstGeom prst="rect">
            <a:avLst/>
          </a:prstGeom>
          <a:noFill/>
        </p:spPr>
        <p:txBody>
          <a:bodyPr wrap="none" rtlCol="0">
            <a:spAutoFit/>
          </a:bodyPr>
          <a:lstStyle/>
          <a:p>
            <a:pPr marL="457200" indent="-457200">
              <a:buFont typeface="Wingdings" panose="05000000000000000000" pitchFamily="2" charset="2"/>
              <a:buChar char="n"/>
            </a:pPr>
            <a:r>
              <a:rPr lang="en-US" altLang="ja-JP" sz="3200" dirty="0"/>
              <a:t>Final Round</a:t>
            </a:r>
          </a:p>
        </p:txBody>
      </p:sp>
      <p:pic>
        <p:nvPicPr>
          <p:cNvPr id="17" name="図 16" descr="屋内, 男, 機器, 衣類 が含まれている画像&#10;&#10;自動的に生成された説明">
            <a:extLst>
              <a:ext uri="{FF2B5EF4-FFF2-40B4-BE49-F238E27FC236}">
                <a16:creationId xmlns:a16="http://schemas.microsoft.com/office/drawing/2014/main" id="{E4231E83-4E0A-45DD-9736-2BF0DCE927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997" y="2748129"/>
            <a:ext cx="4224492" cy="2376276"/>
          </a:xfrm>
          <a:prstGeom prst="rect">
            <a:avLst/>
          </a:prstGeom>
        </p:spPr>
      </p:pic>
      <p:pic>
        <p:nvPicPr>
          <p:cNvPr id="28" name="図 27">
            <a:extLst>
              <a:ext uri="{FF2B5EF4-FFF2-40B4-BE49-F238E27FC236}">
                <a16:creationId xmlns:a16="http://schemas.microsoft.com/office/drawing/2014/main" id="{BDB36AEA-ADE2-4724-B128-1AD1D6F16522}"/>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4833815" y="1069006"/>
            <a:ext cx="2650490" cy="1295400"/>
          </a:xfrm>
          <a:prstGeom prst="rect">
            <a:avLst/>
          </a:prstGeom>
          <a:ln>
            <a:noFill/>
          </a:ln>
          <a:extLst>
            <a:ext uri="{53640926-AAD7-44D8-BBD7-CCE9431645EC}">
              <a14:shadowObscured xmlns:a14="http://schemas.microsoft.com/office/drawing/2010/main"/>
            </a:ext>
          </a:extLst>
        </p:spPr>
      </p:pic>
      <p:pic>
        <p:nvPicPr>
          <p:cNvPr id="29" name="図 28">
            <a:extLst>
              <a:ext uri="{FF2B5EF4-FFF2-40B4-BE49-F238E27FC236}">
                <a16:creationId xmlns:a16="http://schemas.microsoft.com/office/drawing/2014/main" id="{E71B3003-CCE3-494D-ACB4-1C9D27F0A152}"/>
              </a:ext>
            </a:extLst>
          </p:cNvPr>
          <p:cNvPicPr/>
          <p:nvPr/>
        </p:nvPicPr>
        <p:blipFill>
          <a:blip r:embed="rId5" cstate="email">
            <a:extLst>
              <a:ext uri="{28A0092B-C50C-407E-A947-70E740481C1C}">
                <a14:useLocalDpi xmlns:a14="http://schemas.microsoft.com/office/drawing/2010/main"/>
              </a:ext>
            </a:extLst>
          </a:blip>
          <a:stretch>
            <a:fillRect/>
          </a:stretch>
        </p:blipFill>
        <p:spPr>
          <a:xfrm>
            <a:off x="4821750" y="4053975"/>
            <a:ext cx="2633980" cy="1285875"/>
          </a:xfrm>
          <a:prstGeom prst="rect">
            <a:avLst/>
          </a:prstGeom>
        </p:spPr>
      </p:pic>
      <p:pic>
        <p:nvPicPr>
          <p:cNvPr id="30" name="図 29">
            <a:extLst>
              <a:ext uri="{FF2B5EF4-FFF2-40B4-BE49-F238E27FC236}">
                <a16:creationId xmlns:a16="http://schemas.microsoft.com/office/drawing/2014/main" id="{85726ECF-F274-424B-A84D-D1BD97AB58E4}"/>
              </a:ext>
            </a:extLst>
          </p:cNvPr>
          <p:cNvPicPr/>
          <p:nvPr/>
        </p:nvPicPr>
        <p:blipFill>
          <a:blip r:embed="rId6" cstate="email">
            <a:extLst>
              <a:ext uri="{28A0092B-C50C-407E-A947-70E740481C1C}">
                <a14:useLocalDpi xmlns:a14="http://schemas.microsoft.com/office/drawing/2010/main"/>
              </a:ext>
            </a:extLst>
          </a:blip>
          <a:stretch>
            <a:fillRect/>
          </a:stretch>
        </p:blipFill>
        <p:spPr>
          <a:xfrm>
            <a:off x="4833815" y="2581195"/>
            <a:ext cx="2621915" cy="1285875"/>
          </a:xfrm>
          <a:prstGeom prst="rect">
            <a:avLst/>
          </a:prstGeom>
        </p:spPr>
      </p:pic>
      <p:pic>
        <p:nvPicPr>
          <p:cNvPr id="31" name="図 30">
            <a:extLst>
              <a:ext uri="{FF2B5EF4-FFF2-40B4-BE49-F238E27FC236}">
                <a16:creationId xmlns:a16="http://schemas.microsoft.com/office/drawing/2014/main" id="{4D8787F5-3A24-4122-BAE6-147853135CEC}"/>
              </a:ext>
            </a:extLst>
          </p:cNvPr>
          <p:cNvPicPr/>
          <p:nvPr/>
        </p:nvPicPr>
        <p:blipFill>
          <a:blip r:embed="rId7" cstate="email">
            <a:extLst>
              <a:ext uri="{28A0092B-C50C-407E-A947-70E740481C1C}">
                <a14:useLocalDpi xmlns:a14="http://schemas.microsoft.com/office/drawing/2010/main"/>
              </a:ext>
            </a:extLst>
          </a:blip>
          <a:stretch>
            <a:fillRect/>
          </a:stretch>
        </p:blipFill>
        <p:spPr>
          <a:xfrm>
            <a:off x="4817305" y="5424172"/>
            <a:ext cx="2638425" cy="1297305"/>
          </a:xfrm>
          <a:prstGeom prst="rect">
            <a:avLst/>
          </a:prstGeom>
        </p:spPr>
      </p:pic>
      <p:sp>
        <p:nvSpPr>
          <p:cNvPr id="3" name="正方形/長方形 2">
            <a:extLst>
              <a:ext uri="{FF2B5EF4-FFF2-40B4-BE49-F238E27FC236}">
                <a16:creationId xmlns:a16="http://schemas.microsoft.com/office/drawing/2014/main" id="{70331FEE-5665-4E4F-A1E7-808A5724503D}"/>
              </a:ext>
            </a:extLst>
          </p:cNvPr>
          <p:cNvSpPr/>
          <p:nvPr/>
        </p:nvSpPr>
        <p:spPr>
          <a:xfrm>
            <a:off x="246543" y="1808554"/>
            <a:ext cx="3488840" cy="584775"/>
          </a:xfrm>
          <a:prstGeom prst="rect">
            <a:avLst/>
          </a:prstGeom>
        </p:spPr>
        <p:txBody>
          <a:bodyPr wrap="none">
            <a:spAutoFit/>
          </a:bodyPr>
          <a:lstStyle/>
          <a:p>
            <a:r>
              <a:rPr lang="en-US" altLang="ja-JP" sz="3200" b="1" u="sng" dirty="0">
                <a:cs typeface="Arial" panose="020B0604020202020204" pitchFamily="34" charset="0"/>
              </a:rPr>
              <a:t>MC, Commentators</a:t>
            </a:r>
          </a:p>
        </p:txBody>
      </p:sp>
      <p:sp>
        <p:nvSpPr>
          <p:cNvPr id="5" name="テキスト ボックス 4">
            <a:extLst>
              <a:ext uri="{FF2B5EF4-FFF2-40B4-BE49-F238E27FC236}">
                <a16:creationId xmlns:a16="http://schemas.microsoft.com/office/drawing/2014/main" id="{4613FD5C-AD70-47C3-AE43-7E20C396F5F2}"/>
              </a:ext>
            </a:extLst>
          </p:cNvPr>
          <p:cNvSpPr txBox="1"/>
          <p:nvPr/>
        </p:nvSpPr>
        <p:spPr>
          <a:xfrm>
            <a:off x="154921" y="5239506"/>
            <a:ext cx="3858877" cy="369332"/>
          </a:xfrm>
          <a:prstGeom prst="rect">
            <a:avLst/>
          </a:prstGeom>
          <a:noFill/>
        </p:spPr>
        <p:txBody>
          <a:bodyPr wrap="none" rtlCol="0">
            <a:spAutoFit/>
          </a:bodyPr>
          <a:lstStyle/>
          <a:p>
            <a:r>
              <a:rPr kumimoji="1" lang="en-US" altLang="ja-JP" dirty="0"/>
              <a:t>Astronaut Chris Cassidy in </a:t>
            </a:r>
            <a:r>
              <a:rPr kumimoji="1" lang="en-US" altLang="ja-JP" dirty="0" err="1"/>
              <a:t>Kibo</a:t>
            </a:r>
            <a:r>
              <a:rPr kumimoji="1" lang="en-US" altLang="ja-JP" dirty="0"/>
              <a:t> Module</a:t>
            </a:r>
            <a:endParaRPr kumimoji="1" lang="ja-JP" altLang="en-US" dirty="0"/>
          </a:p>
        </p:txBody>
      </p:sp>
      <p:sp>
        <p:nvSpPr>
          <p:cNvPr id="13" name="テキスト ボックス 12">
            <a:extLst>
              <a:ext uri="{FF2B5EF4-FFF2-40B4-BE49-F238E27FC236}">
                <a16:creationId xmlns:a16="http://schemas.microsoft.com/office/drawing/2014/main" id="{54F148FA-A889-4B85-851E-FB5A57143DFA}"/>
              </a:ext>
            </a:extLst>
          </p:cNvPr>
          <p:cNvSpPr txBox="1"/>
          <p:nvPr/>
        </p:nvSpPr>
        <p:spPr>
          <a:xfrm>
            <a:off x="7528550" y="1105616"/>
            <a:ext cx="1391265" cy="1077218"/>
          </a:xfrm>
          <a:prstGeom prst="rect">
            <a:avLst/>
          </a:prstGeom>
          <a:noFill/>
        </p:spPr>
        <p:txBody>
          <a:bodyPr wrap="square" rtlCol="0">
            <a:spAutoFit/>
          </a:bodyPr>
          <a:lstStyle/>
          <a:p>
            <a:r>
              <a:rPr kumimoji="1" lang="en-US" altLang="ja-JP" sz="1600" dirty="0"/>
              <a:t>Astronaut Naoko YAMAZAKI (MC)</a:t>
            </a:r>
            <a:endParaRPr kumimoji="1" lang="ja-JP" altLang="en-US" sz="1600" dirty="0"/>
          </a:p>
        </p:txBody>
      </p:sp>
      <p:sp>
        <p:nvSpPr>
          <p:cNvPr id="15" name="テキスト ボックス 14">
            <a:extLst>
              <a:ext uri="{FF2B5EF4-FFF2-40B4-BE49-F238E27FC236}">
                <a16:creationId xmlns:a16="http://schemas.microsoft.com/office/drawing/2014/main" id="{561B3F57-5BB6-4B7F-8C1A-CFD98A0065B4}"/>
              </a:ext>
            </a:extLst>
          </p:cNvPr>
          <p:cNvSpPr txBox="1"/>
          <p:nvPr/>
        </p:nvSpPr>
        <p:spPr>
          <a:xfrm>
            <a:off x="7494452" y="2648554"/>
            <a:ext cx="1494627" cy="830997"/>
          </a:xfrm>
          <a:prstGeom prst="rect">
            <a:avLst/>
          </a:prstGeom>
          <a:noFill/>
        </p:spPr>
        <p:txBody>
          <a:bodyPr wrap="square" rtlCol="0">
            <a:spAutoFit/>
          </a:bodyPr>
          <a:lstStyle/>
          <a:p>
            <a:r>
              <a:rPr kumimoji="1" lang="en-US" altLang="ja-JP" sz="1600" dirty="0"/>
              <a:t>Astronaut </a:t>
            </a:r>
            <a:r>
              <a:rPr kumimoji="1" lang="en-US" altLang="ja-JP" sz="1600" dirty="0" err="1"/>
              <a:t>Kimiya</a:t>
            </a:r>
            <a:r>
              <a:rPr kumimoji="1" lang="en-US" altLang="ja-JP" sz="1600" dirty="0"/>
              <a:t> YUI</a:t>
            </a:r>
          </a:p>
          <a:p>
            <a:r>
              <a:rPr kumimoji="1" lang="en-US" altLang="ja-JP" sz="1600" dirty="0"/>
              <a:t>(Commentator)</a:t>
            </a:r>
            <a:endParaRPr kumimoji="1" lang="ja-JP" altLang="en-US" sz="1600" dirty="0"/>
          </a:p>
        </p:txBody>
      </p:sp>
      <p:sp>
        <p:nvSpPr>
          <p:cNvPr id="16" name="テキスト ボックス 15">
            <a:extLst>
              <a:ext uri="{FF2B5EF4-FFF2-40B4-BE49-F238E27FC236}">
                <a16:creationId xmlns:a16="http://schemas.microsoft.com/office/drawing/2014/main" id="{2AA95786-EB4A-4EE2-9094-5456ADEE98EE}"/>
              </a:ext>
            </a:extLst>
          </p:cNvPr>
          <p:cNvSpPr txBox="1"/>
          <p:nvPr/>
        </p:nvSpPr>
        <p:spPr>
          <a:xfrm>
            <a:off x="7528550" y="4086954"/>
            <a:ext cx="1494627" cy="830997"/>
          </a:xfrm>
          <a:prstGeom prst="rect">
            <a:avLst/>
          </a:prstGeom>
          <a:noFill/>
        </p:spPr>
        <p:txBody>
          <a:bodyPr wrap="square" rtlCol="0">
            <a:spAutoFit/>
          </a:bodyPr>
          <a:lstStyle/>
          <a:p>
            <a:r>
              <a:rPr kumimoji="1" lang="en-US" altLang="ja-JP" sz="1600" dirty="0"/>
              <a:t>Prof. Shinichi NAKASUKA (Commentator)</a:t>
            </a:r>
            <a:endParaRPr kumimoji="1" lang="ja-JP" altLang="en-US" sz="1600" dirty="0"/>
          </a:p>
        </p:txBody>
      </p:sp>
      <p:sp>
        <p:nvSpPr>
          <p:cNvPr id="18" name="テキスト ボックス 17">
            <a:extLst>
              <a:ext uri="{FF2B5EF4-FFF2-40B4-BE49-F238E27FC236}">
                <a16:creationId xmlns:a16="http://schemas.microsoft.com/office/drawing/2014/main" id="{F34E79F8-6E25-4372-A5C1-AF1485816890}"/>
              </a:ext>
            </a:extLst>
          </p:cNvPr>
          <p:cNvSpPr txBox="1"/>
          <p:nvPr/>
        </p:nvSpPr>
        <p:spPr>
          <a:xfrm>
            <a:off x="7528550" y="5434632"/>
            <a:ext cx="1494627" cy="1323439"/>
          </a:xfrm>
          <a:prstGeom prst="rect">
            <a:avLst/>
          </a:prstGeom>
          <a:noFill/>
        </p:spPr>
        <p:txBody>
          <a:bodyPr wrap="square" rtlCol="0">
            <a:spAutoFit/>
          </a:bodyPr>
          <a:lstStyle/>
          <a:p>
            <a:r>
              <a:rPr lang="en-US" altLang="ja-JP" sz="1600" dirty="0"/>
              <a:t>Grad. Student</a:t>
            </a:r>
            <a:r>
              <a:rPr kumimoji="1" lang="en-US" altLang="ja-JP" sz="1600" dirty="0"/>
              <a:t> </a:t>
            </a:r>
            <a:r>
              <a:rPr kumimoji="1" lang="en-US" altLang="ja-JP" sz="1600" dirty="0" err="1"/>
              <a:t>Kanta</a:t>
            </a:r>
            <a:r>
              <a:rPr kumimoji="1" lang="en-US" altLang="ja-JP" sz="1600" dirty="0"/>
              <a:t> YANAGIDA (Assistant Commentator)</a:t>
            </a:r>
            <a:endParaRPr kumimoji="1" lang="ja-JP" altLang="en-US" sz="1600" dirty="0"/>
          </a:p>
        </p:txBody>
      </p:sp>
      <p:sp>
        <p:nvSpPr>
          <p:cNvPr id="20" name="正方形/長方形 19">
            <a:extLst>
              <a:ext uri="{FF2B5EF4-FFF2-40B4-BE49-F238E27FC236}">
                <a16:creationId xmlns:a16="http://schemas.microsoft.com/office/drawing/2014/main" id="{1EB1EAD7-F4AA-493E-9474-2F6B64C81537}"/>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1491531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34</a:t>
            </a:fld>
            <a:endParaRPr kumimoji="1" lang="ja-JP" altLang="en-US" dirty="0"/>
          </a:p>
        </p:txBody>
      </p:sp>
      <p:sp>
        <p:nvSpPr>
          <p:cNvPr id="4" name="正方形/長方形 3">
            <a:extLst>
              <a:ext uri="{FF2B5EF4-FFF2-40B4-BE49-F238E27FC236}">
                <a16:creationId xmlns:a16="http://schemas.microsoft.com/office/drawing/2014/main" id="{64C68DB3-DC92-4129-B05F-0B74630F2759}"/>
              </a:ext>
            </a:extLst>
          </p:cNvPr>
          <p:cNvSpPr/>
          <p:nvPr/>
        </p:nvSpPr>
        <p:spPr>
          <a:xfrm>
            <a:off x="552971" y="1709072"/>
            <a:ext cx="7586478" cy="584775"/>
          </a:xfrm>
          <a:prstGeom prst="rect">
            <a:avLst/>
          </a:prstGeom>
        </p:spPr>
        <p:txBody>
          <a:bodyPr wrap="square">
            <a:spAutoFit/>
          </a:bodyPr>
          <a:lstStyle/>
          <a:p>
            <a:r>
              <a:rPr lang="en-US" altLang="ja-JP" sz="3200" dirty="0">
                <a:cs typeface="Arial" panose="020B0604020202020204" pitchFamily="34" charset="0"/>
              </a:rPr>
              <a:t>Video</a:t>
            </a:r>
          </a:p>
        </p:txBody>
      </p:sp>
      <p:sp>
        <p:nvSpPr>
          <p:cNvPr id="14" name="テキスト ボックス 13">
            <a:extLst>
              <a:ext uri="{FF2B5EF4-FFF2-40B4-BE49-F238E27FC236}">
                <a16:creationId xmlns:a16="http://schemas.microsoft.com/office/drawing/2014/main" id="{40FB4DE9-6413-4785-9ACE-C08310F7E083}"/>
              </a:ext>
            </a:extLst>
          </p:cNvPr>
          <p:cNvSpPr txBox="1"/>
          <p:nvPr/>
        </p:nvSpPr>
        <p:spPr>
          <a:xfrm>
            <a:off x="552971" y="1010691"/>
            <a:ext cx="2611228" cy="584775"/>
          </a:xfrm>
          <a:prstGeom prst="rect">
            <a:avLst/>
          </a:prstGeom>
          <a:noFill/>
        </p:spPr>
        <p:txBody>
          <a:bodyPr wrap="none" rtlCol="0">
            <a:spAutoFit/>
          </a:bodyPr>
          <a:lstStyle/>
          <a:p>
            <a:pPr marL="457200" indent="-457200">
              <a:buFont typeface="Wingdings" panose="05000000000000000000" pitchFamily="2" charset="2"/>
              <a:buChar char="n"/>
            </a:pPr>
            <a:r>
              <a:rPr lang="en-US" altLang="ja-JP" sz="3200" dirty="0"/>
              <a:t>Final Round</a:t>
            </a:r>
          </a:p>
        </p:txBody>
      </p:sp>
      <p:sp>
        <p:nvSpPr>
          <p:cNvPr id="6" name="テキスト ボックス 5">
            <a:extLst>
              <a:ext uri="{FF2B5EF4-FFF2-40B4-BE49-F238E27FC236}">
                <a16:creationId xmlns:a16="http://schemas.microsoft.com/office/drawing/2014/main" id="{C404E87B-E18F-476C-9A52-7FA1A117794E}"/>
              </a:ext>
            </a:extLst>
          </p:cNvPr>
          <p:cNvSpPr txBox="1"/>
          <p:nvPr/>
        </p:nvSpPr>
        <p:spPr>
          <a:xfrm>
            <a:off x="1698171" y="3105835"/>
            <a:ext cx="5159829" cy="369332"/>
          </a:xfrm>
          <a:prstGeom prst="rect">
            <a:avLst/>
          </a:prstGeom>
          <a:noFill/>
        </p:spPr>
        <p:txBody>
          <a:bodyPr wrap="square">
            <a:spAutoFit/>
          </a:bodyPr>
          <a:lstStyle/>
          <a:p>
            <a:r>
              <a:rPr lang="en-US" altLang="ja-JP" dirty="0"/>
              <a:t>https://www.youtube.com/watch?v=k9vUIocs1C8</a:t>
            </a:r>
            <a:endParaRPr lang="ja-JP" altLang="en-US" dirty="0"/>
          </a:p>
        </p:txBody>
      </p:sp>
      <p:sp>
        <p:nvSpPr>
          <p:cNvPr id="5" name="テキスト ボックス 4">
            <a:extLst>
              <a:ext uri="{FF2B5EF4-FFF2-40B4-BE49-F238E27FC236}">
                <a16:creationId xmlns:a16="http://schemas.microsoft.com/office/drawing/2014/main" id="{943F2042-564F-46EB-A736-36261BCC1381}"/>
              </a:ext>
            </a:extLst>
          </p:cNvPr>
          <p:cNvSpPr txBox="1"/>
          <p:nvPr/>
        </p:nvSpPr>
        <p:spPr>
          <a:xfrm>
            <a:off x="3858343" y="3365106"/>
            <a:ext cx="713657" cy="369332"/>
          </a:xfrm>
          <a:prstGeom prst="rect">
            <a:avLst/>
          </a:prstGeom>
          <a:noFill/>
        </p:spPr>
        <p:txBody>
          <a:bodyPr wrap="none" rtlCol="0">
            <a:spAutoFit/>
          </a:bodyPr>
          <a:lstStyle/>
          <a:p>
            <a:r>
              <a:rPr kumimoji="1" lang="en-US" altLang="ja-JP" dirty="0"/>
              <a:t>3:02~</a:t>
            </a:r>
            <a:endParaRPr kumimoji="1" lang="ja-JP" altLang="en-US" dirty="0"/>
          </a:p>
        </p:txBody>
      </p:sp>
      <p:sp>
        <p:nvSpPr>
          <p:cNvPr id="8" name="正方形/長方形 7">
            <a:extLst>
              <a:ext uri="{FF2B5EF4-FFF2-40B4-BE49-F238E27FC236}">
                <a16:creationId xmlns:a16="http://schemas.microsoft.com/office/drawing/2014/main" id="{F7887F1D-67EA-4885-BE9D-821669117B70}"/>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312772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35</a:t>
            </a:fld>
            <a:endParaRPr kumimoji="1" lang="ja-JP" altLang="en-US" dirty="0"/>
          </a:p>
        </p:txBody>
      </p:sp>
      <p:sp>
        <p:nvSpPr>
          <p:cNvPr id="14" name="テキスト ボックス 13">
            <a:extLst>
              <a:ext uri="{FF2B5EF4-FFF2-40B4-BE49-F238E27FC236}">
                <a16:creationId xmlns:a16="http://schemas.microsoft.com/office/drawing/2014/main" id="{40FB4DE9-6413-4785-9ACE-C08310F7E083}"/>
              </a:ext>
            </a:extLst>
          </p:cNvPr>
          <p:cNvSpPr txBox="1"/>
          <p:nvPr/>
        </p:nvSpPr>
        <p:spPr>
          <a:xfrm>
            <a:off x="93787" y="663108"/>
            <a:ext cx="1872179" cy="400110"/>
          </a:xfrm>
          <a:prstGeom prst="rect">
            <a:avLst/>
          </a:prstGeom>
          <a:noFill/>
        </p:spPr>
        <p:txBody>
          <a:bodyPr wrap="none" rtlCol="0">
            <a:spAutoFit/>
          </a:bodyPr>
          <a:lstStyle/>
          <a:p>
            <a:pPr marL="457200" indent="-457200">
              <a:buFont typeface="Wingdings" panose="05000000000000000000" pitchFamily="2" charset="2"/>
              <a:buChar char="n"/>
            </a:pPr>
            <a:r>
              <a:rPr lang="en-US" altLang="ja-JP" sz="2000" dirty="0"/>
              <a:t>Final Round</a:t>
            </a:r>
          </a:p>
        </p:txBody>
      </p:sp>
      <p:graphicFrame>
        <p:nvGraphicFramePr>
          <p:cNvPr id="3" name="表 2">
            <a:extLst>
              <a:ext uri="{FF2B5EF4-FFF2-40B4-BE49-F238E27FC236}">
                <a16:creationId xmlns:a16="http://schemas.microsoft.com/office/drawing/2014/main" id="{A1BD8BCC-128B-4AA2-AEE2-63E8619F022A}"/>
              </a:ext>
            </a:extLst>
          </p:cNvPr>
          <p:cNvGraphicFramePr>
            <a:graphicFrameLocks noGrp="1"/>
          </p:cNvGraphicFramePr>
          <p:nvPr/>
        </p:nvGraphicFramePr>
        <p:xfrm>
          <a:off x="211014" y="1063218"/>
          <a:ext cx="8839199" cy="5741563"/>
        </p:xfrm>
        <a:graphic>
          <a:graphicData uri="http://schemas.openxmlformats.org/drawingml/2006/table">
            <a:tbl>
              <a:tblPr firstRow="1" firstCol="1" bandRow="1">
                <a:tableStyleId>{5C22544A-7EE6-4342-B048-85BDC9FD1C3A}</a:tableStyleId>
              </a:tblPr>
              <a:tblGrid>
                <a:gridCol w="565604">
                  <a:extLst>
                    <a:ext uri="{9D8B030D-6E8A-4147-A177-3AD203B41FA5}">
                      <a16:colId xmlns:a16="http://schemas.microsoft.com/office/drawing/2014/main" val="505163043"/>
                    </a:ext>
                  </a:extLst>
                </a:gridCol>
                <a:gridCol w="2109322">
                  <a:extLst>
                    <a:ext uri="{9D8B030D-6E8A-4147-A177-3AD203B41FA5}">
                      <a16:colId xmlns:a16="http://schemas.microsoft.com/office/drawing/2014/main" val="931145821"/>
                    </a:ext>
                  </a:extLst>
                </a:gridCol>
                <a:gridCol w="1959492">
                  <a:extLst>
                    <a:ext uri="{9D8B030D-6E8A-4147-A177-3AD203B41FA5}">
                      <a16:colId xmlns:a16="http://schemas.microsoft.com/office/drawing/2014/main" val="1109995549"/>
                    </a:ext>
                  </a:extLst>
                </a:gridCol>
                <a:gridCol w="806025">
                  <a:extLst>
                    <a:ext uri="{9D8B030D-6E8A-4147-A177-3AD203B41FA5}">
                      <a16:colId xmlns:a16="http://schemas.microsoft.com/office/drawing/2014/main" val="3220345783"/>
                    </a:ext>
                  </a:extLst>
                </a:gridCol>
                <a:gridCol w="1839588">
                  <a:extLst>
                    <a:ext uri="{9D8B030D-6E8A-4147-A177-3AD203B41FA5}">
                      <a16:colId xmlns:a16="http://schemas.microsoft.com/office/drawing/2014/main" val="906199560"/>
                    </a:ext>
                  </a:extLst>
                </a:gridCol>
                <a:gridCol w="1559168">
                  <a:extLst>
                    <a:ext uri="{9D8B030D-6E8A-4147-A177-3AD203B41FA5}">
                      <a16:colId xmlns:a16="http://schemas.microsoft.com/office/drawing/2014/main" val="2726332401"/>
                    </a:ext>
                  </a:extLst>
                </a:gridCol>
              </a:tblGrid>
              <a:tr h="237517">
                <a:tc>
                  <a:txBody>
                    <a:bodyPr/>
                    <a:lstStyle/>
                    <a:p>
                      <a:pPr algn="ctr">
                        <a:lnSpc>
                          <a:spcPts val="1500"/>
                        </a:lnSpc>
                      </a:pPr>
                      <a:r>
                        <a:rPr lang="en-US" sz="1050" kern="100" dirty="0">
                          <a:effectLst/>
                        </a:rPr>
                        <a:t>Rank</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Team Name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Country / Region</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Class</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Elapsed Time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Score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567216981"/>
                  </a:ext>
                </a:extLst>
              </a:tr>
              <a:tr h="417065">
                <a:tc>
                  <a:txBody>
                    <a:bodyPr/>
                    <a:lstStyle/>
                    <a:p>
                      <a:pPr algn="just">
                        <a:lnSpc>
                          <a:spcPts val="1500"/>
                        </a:lnSpc>
                      </a:pPr>
                      <a:endParaRPr lang="en-US" sz="2000" kern="100" dirty="0">
                        <a:effectLst/>
                      </a:endParaRPr>
                    </a:p>
                    <a:p>
                      <a:pPr algn="just">
                        <a:lnSpc>
                          <a:spcPts val="1500"/>
                        </a:lnSpc>
                      </a:pPr>
                      <a:r>
                        <a:rPr lang="en-US" sz="2000" kern="100" dirty="0">
                          <a:effectLst/>
                        </a:rPr>
                        <a:t>1</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endParaRPr lang="en-US" sz="2000" kern="100" dirty="0">
                        <a:effectLst/>
                      </a:endParaRPr>
                    </a:p>
                    <a:p>
                      <a:pPr algn="just">
                        <a:lnSpc>
                          <a:spcPts val="1500"/>
                        </a:lnSpc>
                      </a:pPr>
                      <a:r>
                        <a:rPr lang="en-US" sz="2000" kern="100" dirty="0" err="1">
                          <a:effectLst/>
                        </a:rPr>
                        <a:t>Spacecat</a:t>
                      </a:r>
                      <a:r>
                        <a:rPr lang="en-US" sz="2000" kern="100" dirty="0">
                          <a:effectLst/>
                        </a:rPr>
                        <a:t> </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endParaRPr lang="en-US" sz="2000" kern="100" dirty="0">
                        <a:effectLst/>
                      </a:endParaRPr>
                    </a:p>
                    <a:p>
                      <a:pPr algn="just">
                        <a:lnSpc>
                          <a:spcPts val="1500"/>
                        </a:lnSpc>
                      </a:pPr>
                      <a:r>
                        <a:rPr lang="en-US" sz="2000" kern="100" dirty="0">
                          <a:effectLst/>
                        </a:rPr>
                        <a:t>Indonesia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endParaRPr lang="en-US" sz="2000" kern="100" dirty="0">
                        <a:effectLst/>
                      </a:endParaRPr>
                    </a:p>
                    <a:p>
                      <a:pPr algn="ctr">
                        <a:lnSpc>
                          <a:spcPts val="1500"/>
                        </a:lnSpc>
                      </a:pPr>
                      <a:r>
                        <a:rPr lang="en-US" sz="2000" kern="100" dirty="0">
                          <a:effectLst/>
                        </a:rPr>
                        <a:t>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endParaRPr lang="en-US" sz="2000" kern="100" dirty="0">
                        <a:effectLst/>
                      </a:endParaRPr>
                    </a:p>
                    <a:p>
                      <a:pPr algn="ctr">
                        <a:lnSpc>
                          <a:spcPts val="1500"/>
                        </a:lnSpc>
                      </a:pPr>
                      <a:r>
                        <a:rPr lang="en-US" sz="2000" kern="100" dirty="0">
                          <a:effectLst/>
                        </a:rPr>
                        <a:t>190.2sec</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endParaRPr lang="en-US" sz="2000" kern="100" dirty="0">
                        <a:effectLst/>
                      </a:endParaRPr>
                    </a:p>
                    <a:p>
                      <a:pPr algn="ctr">
                        <a:lnSpc>
                          <a:spcPts val="1500"/>
                        </a:lnSpc>
                      </a:pPr>
                      <a:r>
                        <a:rPr lang="en-US" sz="2000" kern="100" dirty="0">
                          <a:effectLst/>
                        </a:rPr>
                        <a:t>53.89points</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4104469175"/>
                  </a:ext>
                </a:extLst>
              </a:tr>
              <a:tr h="517679">
                <a:tc>
                  <a:txBody>
                    <a:bodyPr/>
                    <a:lstStyle/>
                    <a:p>
                      <a:pPr algn="just">
                        <a:lnSpc>
                          <a:spcPts val="1500"/>
                        </a:lnSpc>
                      </a:pPr>
                      <a:endParaRPr lang="en-US" sz="2000" kern="100" dirty="0">
                        <a:effectLst/>
                      </a:endParaRPr>
                    </a:p>
                    <a:p>
                      <a:pPr algn="just">
                        <a:lnSpc>
                          <a:spcPts val="1500"/>
                        </a:lnSpc>
                      </a:pPr>
                      <a:r>
                        <a:rPr lang="en-US" sz="2000" kern="100" dirty="0">
                          <a:effectLst/>
                        </a:rPr>
                        <a:t>2</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endParaRPr lang="en-US" sz="2000" kern="100" dirty="0">
                        <a:effectLst/>
                      </a:endParaRPr>
                    </a:p>
                    <a:p>
                      <a:pPr algn="just">
                        <a:lnSpc>
                          <a:spcPts val="1500"/>
                        </a:lnSpc>
                      </a:pPr>
                      <a:r>
                        <a:rPr lang="en-US" sz="2000" kern="100" dirty="0">
                          <a:effectLst/>
                        </a:rPr>
                        <a:t>Taipei </a:t>
                      </a:r>
                      <a:r>
                        <a:rPr lang="en-US" sz="2000" kern="100" dirty="0" err="1">
                          <a:effectLst/>
                        </a:rPr>
                        <a:t>Fuhsing</a:t>
                      </a:r>
                      <a:r>
                        <a:rPr lang="en-US" sz="2000" kern="100" dirty="0">
                          <a:effectLst/>
                        </a:rPr>
                        <a:t> </a:t>
                      </a:r>
                      <a:endParaRPr lang="ja-JP" sz="2000" kern="100" dirty="0">
                        <a:effectLst/>
                      </a:endParaRPr>
                    </a:p>
                    <a:p>
                      <a:pPr algn="just">
                        <a:lnSpc>
                          <a:spcPts val="1500"/>
                        </a:lnSpc>
                      </a:pPr>
                      <a:r>
                        <a:rPr lang="en-US" sz="2000" kern="100" dirty="0">
                          <a:effectLst/>
                        </a:rPr>
                        <a:t>Robotics Omega </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endParaRPr lang="en-US" sz="2000" kern="100" dirty="0">
                        <a:effectLst/>
                      </a:endParaRPr>
                    </a:p>
                    <a:p>
                      <a:pPr algn="just">
                        <a:lnSpc>
                          <a:spcPts val="1500"/>
                        </a:lnSpc>
                      </a:pPr>
                      <a:r>
                        <a:rPr lang="en-US" sz="2000" kern="100" dirty="0">
                          <a:effectLst/>
                        </a:rPr>
                        <a:t>Taiwan</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endParaRPr lang="en-US" sz="2000" kern="100" dirty="0">
                        <a:effectLst/>
                      </a:endParaRPr>
                    </a:p>
                    <a:p>
                      <a:pPr algn="ctr">
                        <a:lnSpc>
                          <a:spcPts val="1500"/>
                        </a:lnSpc>
                      </a:pPr>
                      <a:r>
                        <a:rPr lang="en-US" sz="2000" kern="100" dirty="0">
                          <a:effectLst/>
                        </a:rPr>
                        <a:t>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endParaRPr lang="en-US" sz="2000" kern="100" dirty="0">
                        <a:effectLst/>
                      </a:endParaRPr>
                    </a:p>
                    <a:p>
                      <a:pPr algn="ctr">
                        <a:lnSpc>
                          <a:spcPts val="1500"/>
                        </a:lnSpc>
                      </a:pPr>
                      <a:r>
                        <a:rPr lang="en-US" sz="2000" kern="100" dirty="0">
                          <a:effectLst/>
                        </a:rPr>
                        <a:t>201.6sec</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endParaRPr lang="en-US" sz="2000" kern="100" dirty="0">
                        <a:effectLst/>
                      </a:endParaRPr>
                    </a:p>
                    <a:p>
                      <a:pPr algn="ctr">
                        <a:lnSpc>
                          <a:spcPts val="1500"/>
                        </a:lnSpc>
                      </a:pPr>
                      <a:r>
                        <a:rPr lang="en-US" sz="2000" kern="100" dirty="0">
                          <a:effectLst/>
                        </a:rPr>
                        <a:t>52.38points</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109957701"/>
                  </a:ext>
                </a:extLst>
              </a:tr>
              <a:tr h="237517">
                <a:tc>
                  <a:txBody>
                    <a:bodyPr/>
                    <a:lstStyle/>
                    <a:p>
                      <a:pPr algn="just">
                        <a:lnSpc>
                          <a:spcPts val="1500"/>
                        </a:lnSpc>
                      </a:pPr>
                      <a:r>
                        <a:rPr lang="en-US" sz="1050" kern="100">
                          <a:effectLst/>
                        </a:rPr>
                        <a:t>3</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GALENVEX</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dirty="0">
                          <a:effectLst/>
                        </a:rPr>
                        <a:t>Australia</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C</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52.4sec</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590795676"/>
                  </a:ext>
                </a:extLst>
              </a:tr>
              <a:tr h="237517">
                <a:tc>
                  <a:txBody>
                    <a:bodyPr/>
                    <a:lstStyle/>
                    <a:p>
                      <a:pPr algn="just">
                        <a:lnSpc>
                          <a:spcPts val="1500"/>
                        </a:lnSpc>
                      </a:pPr>
                      <a:r>
                        <a:rPr lang="en-US" sz="1050" kern="100">
                          <a:effectLst/>
                        </a:rPr>
                        <a:t>4</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won-spaceY</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Thailand</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D</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23.3sec</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880595022"/>
                  </a:ext>
                </a:extLst>
              </a:tr>
              <a:tr h="237517">
                <a:tc>
                  <a:txBody>
                    <a:bodyPr/>
                    <a:lstStyle/>
                    <a:p>
                      <a:pPr algn="just">
                        <a:lnSpc>
                          <a:spcPts val="1500"/>
                        </a:lnSpc>
                      </a:pPr>
                      <a:r>
                        <a:rPr lang="en-US" sz="1050" kern="100">
                          <a:effectLst/>
                        </a:rPr>
                        <a:t>5</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999-IN-SPACE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UAE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D</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66.7sec</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706006991"/>
                  </a:ext>
                </a:extLst>
              </a:tr>
              <a:tr h="237517">
                <a:tc>
                  <a:txBody>
                    <a:bodyPr/>
                    <a:lstStyle/>
                    <a:p>
                      <a:pPr algn="just">
                        <a:lnSpc>
                          <a:spcPts val="1500"/>
                        </a:lnSpc>
                      </a:pPr>
                      <a:r>
                        <a:rPr lang="en-US" sz="1050" kern="100">
                          <a:effectLst/>
                        </a:rPr>
                        <a:t>6</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Hypernova</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Japan</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D</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98.3sec</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 </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736833874"/>
                  </a:ext>
                </a:extLst>
              </a:tr>
              <a:tr h="237517">
                <a:tc>
                  <a:txBody>
                    <a:bodyPr/>
                    <a:lstStyle/>
                    <a:p>
                      <a:pPr algn="just">
                        <a:lnSpc>
                          <a:spcPts val="1500"/>
                        </a:lnSpc>
                      </a:pPr>
                      <a:r>
                        <a:rPr lang="en-US" sz="1050" kern="100">
                          <a:effectLst/>
                        </a:rPr>
                        <a:t>7</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Moonmen Group</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just">
                        <a:lnSpc>
                          <a:spcPts val="1500"/>
                        </a:lnSpc>
                      </a:pPr>
                      <a:r>
                        <a:rPr lang="en-US" sz="1050" kern="100">
                          <a:effectLst/>
                        </a:rPr>
                        <a:t>Singapore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E</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a:txBody>
                    <a:bodyPr/>
                    <a:lstStyle/>
                    <a:p>
                      <a:pPr algn="ctr">
                        <a:lnSpc>
                          <a:spcPts val="1500"/>
                        </a:lnSpc>
                      </a:pPr>
                      <a:r>
                        <a:rPr lang="en-US" sz="1050" kern="100">
                          <a:effectLst/>
                        </a:rPr>
                        <a:t>―</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991390087"/>
                  </a:ext>
                </a:extLst>
              </a:tr>
              <a:tr h="3311068">
                <a:tc gridSpan="3">
                  <a:txBody>
                    <a:bodyPr/>
                    <a:lstStyle/>
                    <a:p>
                      <a:pPr algn="ctr">
                        <a:lnSpc>
                          <a:spcPts val="1500"/>
                        </a:lnSpc>
                      </a:pPr>
                      <a:endParaRPr lang="en-US"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r>
                        <a:rPr lang="en-US" sz="1400" kern="100" dirty="0" err="1">
                          <a:effectLst/>
                        </a:rPr>
                        <a:t>Spacecat</a:t>
                      </a:r>
                      <a:endParaRPr lang="ja-JP" sz="14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tc>
                <a:tc hMerge="1">
                  <a:txBody>
                    <a:bodyPr/>
                    <a:lstStyle/>
                    <a:p>
                      <a:endParaRPr kumimoji="1" lang="ja-JP" altLang="en-US"/>
                    </a:p>
                  </a:txBody>
                  <a:tcPr/>
                </a:tc>
                <a:tc hMerge="1">
                  <a:txBody>
                    <a:bodyPr/>
                    <a:lstStyle/>
                    <a:p>
                      <a:endParaRPr kumimoji="1" lang="ja-JP" altLang="en-US"/>
                    </a:p>
                  </a:txBody>
                  <a:tcPr/>
                </a:tc>
                <a:tc gridSpan="3">
                  <a:txBody>
                    <a:bodyPr/>
                    <a:lstStyle/>
                    <a:p>
                      <a:pPr algn="ctr">
                        <a:lnSpc>
                          <a:spcPts val="1500"/>
                        </a:lnSpc>
                      </a:pPr>
                      <a:endParaRPr lang="en-US"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r>
                        <a:rPr lang="en-US" sz="1050" kern="100" dirty="0">
                          <a:effectLst/>
                        </a:rPr>
                        <a:t> </a:t>
                      </a:r>
                      <a:endParaRPr lang="ja-JP"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endParaRPr lang="en-US" sz="1050" kern="100" dirty="0">
                        <a:effectLst/>
                      </a:endParaRPr>
                    </a:p>
                    <a:p>
                      <a:pPr algn="ctr">
                        <a:lnSpc>
                          <a:spcPts val="1500"/>
                        </a:lnSpc>
                      </a:pPr>
                      <a:r>
                        <a:rPr lang="en-US" sz="1400" kern="100" dirty="0">
                          <a:effectLst/>
                        </a:rPr>
                        <a:t>Taipei </a:t>
                      </a:r>
                      <a:r>
                        <a:rPr lang="en-US" sz="1400" kern="100" dirty="0" err="1">
                          <a:effectLst/>
                        </a:rPr>
                        <a:t>Fuhsing</a:t>
                      </a:r>
                      <a:r>
                        <a:rPr lang="en-US" sz="1400" kern="100" dirty="0">
                          <a:effectLst/>
                        </a:rPr>
                        <a:t> Robotics Omega </a:t>
                      </a:r>
                      <a:endParaRPr lang="ja-JP" sz="1400" kern="100" dirty="0">
                        <a:effectLst/>
                      </a:endParaRPr>
                    </a:p>
                  </a:txBody>
                  <a:tcPr marL="68580" marR="68580" marT="0" marB="0"/>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68721729"/>
                  </a:ext>
                </a:extLst>
              </a:tr>
            </a:tbl>
          </a:graphicData>
        </a:graphic>
      </p:graphicFrame>
      <p:grpSp>
        <p:nvGrpSpPr>
          <p:cNvPr id="8" name="グループ化 7">
            <a:extLst>
              <a:ext uri="{FF2B5EF4-FFF2-40B4-BE49-F238E27FC236}">
                <a16:creationId xmlns:a16="http://schemas.microsoft.com/office/drawing/2014/main" id="{E1BF8F18-5024-45A3-8A75-46242E757784}"/>
              </a:ext>
            </a:extLst>
          </p:cNvPr>
          <p:cNvGrpSpPr/>
          <p:nvPr/>
        </p:nvGrpSpPr>
        <p:grpSpPr>
          <a:xfrm>
            <a:off x="583638" y="3589474"/>
            <a:ext cx="3779861" cy="2949440"/>
            <a:chOff x="0" y="0"/>
            <a:chExt cx="2847975" cy="2143125"/>
          </a:xfrm>
        </p:grpSpPr>
        <p:pic>
          <p:nvPicPr>
            <p:cNvPr id="9" name="図 8">
              <a:extLst>
                <a:ext uri="{FF2B5EF4-FFF2-40B4-BE49-F238E27FC236}">
                  <a16:creationId xmlns:a16="http://schemas.microsoft.com/office/drawing/2014/main" id="{E42D4F74-5FD2-43C3-9D6B-41B5C3208E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2847975" cy="2143125"/>
            </a:xfrm>
            <a:prstGeom prst="rect">
              <a:avLst/>
            </a:prstGeom>
          </p:spPr>
        </p:pic>
        <p:cxnSp>
          <p:nvCxnSpPr>
            <p:cNvPr id="10" name="直線矢印コネクタ 9">
              <a:extLst>
                <a:ext uri="{FF2B5EF4-FFF2-40B4-BE49-F238E27FC236}">
                  <a16:creationId xmlns:a16="http://schemas.microsoft.com/office/drawing/2014/main" id="{614AA76D-2C86-4C24-841F-47686246DE67}"/>
                </a:ext>
              </a:extLst>
            </p:cNvPr>
            <p:cNvCxnSpPr/>
            <p:nvPr/>
          </p:nvCxnSpPr>
          <p:spPr>
            <a:xfrm flipH="1" flipV="1">
              <a:off x="1657350" y="1247775"/>
              <a:ext cx="514350" cy="495300"/>
            </a:xfrm>
            <a:prstGeom prst="straightConnector1">
              <a:avLst/>
            </a:prstGeom>
            <a:noFill/>
            <a:ln w="28575" cap="flat" cmpd="sng" algn="ctr">
              <a:solidFill>
                <a:srgbClr val="FF0000"/>
              </a:solidFill>
              <a:prstDash val="solid"/>
              <a:tailEnd type="arrow"/>
            </a:ln>
            <a:effectLst/>
          </p:spPr>
        </p:cxnSp>
      </p:grpSp>
      <p:grpSp>
        <p:nvGrpSpPr>
          <p:cNvPr id="11" name="グループ化 10">
            <a:extLst>
              <a:ext uri="{FF2B5EF4-FFF2-40B4-BE49-F238E27FC236}">
                <a16:creationId xmlns:a16="http://schemas.microsoft.com/office/drawing/2014/main" id="{A6A5026C-2C73-4C89-BEFC-07F9F7B03EAF}"/>
              </a:ext>
            </a:extLst>
          </p:cNvPr>
          <p:cNvGrpSpPr/>
          <p:nvPr/>
        </p:nvGrpSpPr>
        <p:grpSpPr>
          <a:xfrm>
            <a:off x="5069501" y="3598167"/>
            <a:ext cx="3863485" cy="2949440"/>
            <a:chOff x="0" y="0"/>
            <a:chExt cx="2819400" cy="2124075"/>
          </a:xfrm>
        </p:grpSpPr>
        <p:pic>
          <p:nvPicPr>
            <p:cNvPr id="12" name="図 11">
              <a:extLst>
                <a:ext uri="{FF2B5EF4-FFF2-40B4-BE49-F238E27FC236}">
                  <a16:creationId xmlns:a16="http://schemas.microsoft.com/office/drawing/2014/main" id="{55B69533-A92E-4A8B-A264-3B7D5F54AA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2819400" cy="2124075"/>
            </a:xfrm>
            <a:prstGeom prst="rect">
              <a:avLst/>
            </a:prstGeom>
          </p:spPr>
        </p:pic>
        <p:cxnSp>
          <p:nvCxnSpPr>
            <p:cNvPr id="13" name="直線矢印コネクタ 12">
              <a:extLst>
                <a:ext uri="{FF2B5EF4-FFF2-40B4-BE49-F238E27FC236}">
                  <a16:creationId xmlns:a16="http://schemas.microsoft.com/office/drawing/2014/main" id="{A646AEA1-34AC-4033-B082-C9CCBF1848AC}"/>
                </a:ext>
              </a:extLst>
            </p:cNvPr>
            <p:cNvCxnSpPr/>
            <p:nvPr/>
          </p:nvCxnSpPr>
          <p:spPr>
            <a:xfrm flipH="1" flipV="1">
              <a:off x="1609725" y="1247775"/>
              <a:ext cx="514350" cy="495300"/>
            </a:xfrm>
            <a:prstGeom prst="straightConnector1">
              <a:avLst/>
            </a:prstGeom>
            <a:noFill/>
            <a:ln w="28575" cap="flat" cmpd="sng" algn="ctr">
              <a:solidFill>
                <a:srgbClr val="FF0000"/>
              </a:solidFill>
              <a:prstDash val="solid"/>
              <a:tailEnd type="arrow"/>
            </a:ln>
            <a:effectLst/>
          </p:spPr>
        </p:cxnSp>
      </p:grpSp>
      <p:sp>
        <p:nvSpPr>
          <p:cNvPr id="16" name="正方形/長方形 15">
            <a:extLst>
              <a:ext uri="{FF2B5EF4-FFF2-40B4-BE49-F238E27FC236}">
                <a16:creationId xmlns:a16="http://schemas.microsoft.com/office/drawing/2014/main" id="{96C990DC-EA79-47B8-A157-64C0E5389C43}"/>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61821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36</a:t>
            </a:fld>
            <a:endParaRPr kumimoji="1" lang="ja-JP" altLang="en-US" dirty="0"/>
          </a:p>
        </p:txBody>
      </p:sp>
      <p:sp>
        <p:nvSpPr>
          <p:cNvPr id="3" name="テキスト ボックス 2">
            <a:extLst>
              <a:ext uri="{FF2B5EF4-FFF2-40B4-BE49-F238E27FC236}">
                <a16:creationId xmlns:a16="http://schemas.microsoft.com/office/drawing/2014/main" id="{8AF53679-7355-46EA-8F21-9FE21CE79E1C}"/>
              </a:ext>
            </a:extLst>
          </p:cNvPr>
          <p:cNvSpPr txBox="1"/>
          <p:nvPr/>
        </p:nvSpPr>
        <p:spPr>
          <a:xfrm>
            <a:off x="408626" y="1093373"/>
            <a:ext cx="8278174" cy="6032421"/>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Achievement of Final Round</a:t>
            </a:r>
          </a:p>
          <a:p>
            <a:pPr marL="342900" indent="-342900">
              <a:buFont typeface="Arial" panose="020B0604020202020204" pitchFamily="34" charset="0"/>
              <a:buChar char="•"/>
            </a:pPr>
            <a:r>
              <a:rPr lang="en-US" altLang="ja-JP" sz="2400" dirty="0"/>
              <a:t>Successfully ran all 7 programs in-orbit and they are scored and ranked with pre-determined method. </a:t>
            </a:r>
          </a:p>
          <a:p>
            <a:pPr marL="342900" indent="-342900">
              <a:buFont typeface="Arial" panose="020B0604020202020204" pitchFamily="34" charset="0"/>
              <a:buChar char="•"/>
            </a:pPr>
            <a:endParaRPr lang="en-US" altLang="ja-JP" sz="2400" dirty="0"/>
          </a:p>
          <a:p>
            <a:pPr marL="342900" indent="-342900">
              <a:buFont typeface="Arial" panose="020B0604020202020204" pitchFamily="34" charset="0"/>
              <a:buChar char="•"/>
            </a:pPr>
            <a:r>
              <a:rPr lang="en-US" altLang="ja-JP" sz="2400" dirty="0"/>
              <a:t>Positive feedbacks from participants.</a:t>
            </a:r>
            <a:r>
              <a:rPr lang="ja-JP" altLang="en-US" sz="2400" dirty="0"/>
              <a:t>　</a:t>
            </a:r>
            <a:endParaRPr lang="en-US" altLang="ja-JP" sz="2400" dirty="0"/>
          </a:p>
          <a:p>
            <a:pPr marL="742950" lvl="1" indent="-285750">
              <a:buFont typeface="Wingdings" panose="05000000000000000000" pitchFamily="2" charset="2"/>
              <a:buChar char="ü"/>
            </a:pPr>
            <a:r>
              <a:rPr lang="en-US" altLang="ja-JP" dirty="0"/>
              <a:t>It’s</a:t>
            </a:r>
            <a:r>
              <a:rPr lang="ja-JP" altLang="en-US" dirty="0"/>
              <a:t> </a:t>
            </a:r>
            <a:r>
              <a:rPr lang="en-US" altLang="ja-JP" dirty="0"/>
              <a:t>not just about competing, but learning. It’s not just about technical stuff like programming but also about team working. </a:t>
            </a:r>
            <a:endParaRPr lang="ja-JP" altLang="ja-JP" dirty="0"/>
          </a:p>
          <a:p>
            <a:pPr marL="742950" lvl="1" indent="-285750">
              <a:buFont typeface="Wingdings" panose="05000000000000000000" pitchFamily="2" charset="2"/>
              <a:buChar char="ü"/>
            </a:pPr>
            <a:r>
              <a:rPr lang="en-US" altLang="ja-JP" dirty="0"/>
              <a:t>Developed huge interest in robotics in space.</a:t>
            </a:r>
          </a:p>
          <a:p>
            <a:pPr marL="742950" lvl="1" indent="-285750">
              <a:buFont typeface="Wingdings" panose="05000000000000000000" pitchFamily="2" charset="2"/>
              <a:buChar char="ü"/>
            </a:pPr>
            <a:r>
              <a:rPr lang="en-US" altLang="ja-JP" dirty="0"/>
              <a:t>Worked hard on day and night, got payed off.</a:t>
            </a:r>
          </a:p>
          <a:p>
            <a:pPr marL="742950" lvl="1" indent="-285750">
              <a:buFont typeface="Wingdings" panose="05000000000000000000" pitchFamily="2" charset="2"/>
              <a:buChar char="ü"/>
            </a:pPr>
            <a:r>
              <a:rPr lang="en-US" altLang="ja-JP" dirty="0"/>
              <a:t>Thank JAXA for giving this opportunity.</a:t>
            </a:r>
          </a:p>
          <a:p>
            <a:endParaRPr kumimoji="1" lang="en-US" altLang="ja-JP"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lang="en-US" altLang="ja-JP" sz="2400" dirty="0">
                <a:solidFill>
                  <a:prstClr val="black"/>
                </a:solidFill>
                <a:latin typeface="Calibri"/>
                <a:ea typeface="ＭＳ Ｐゴシック" panose="020B0600070205080204" pitchFamily="50" charset="-128"/>
              </a:rPr>
              <a:t>Media</a:t>
            </a:r>
            <a:r>
              <a:rPr lang="ja-JP" altLang="en-US" sz="2400" dirty="0">
                <a:solidFill>
                  <a:prstClr val="black"/>
                </a:solidFill>
                <a:latin typeface="Calibri"/>
                <a:ea typeface="ＭＳ Ｐゴシック" panose="020B0600070205080204" pitchFamily="50" charset="-128"/>
              </a:rPr>
              <a:t> </a:t>
            </a:r>
            <a:r>
              <a:rPr lang="en-US" altLang="ja-JP" sz="2400" dirty="0">
                <a:solidFill>
                  <a:prstClr val="black"/>
                </a:solidFill>
                <a:latin typeface="Calibri"/>
                <a:ea typeface="ＭＳ Ｐゴシック" panose="020B0600070205080204" pitchFamily="50" charset="-128"/>
              </a:rPr>
              <a:t>Reports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2000" dirty="0"/>
              <a:t>More than 13 hundreds views on YouTube as of Nov 2. (</a:t>
            </a:r>
            <a:r>
              <a:rPr lang="en-US" altLang="ja-JP" sz="2000" dirty="0">
                <a:hlinkClick r:id="rId2"/>
              </a:rPr>
              <a:t>https://www.youtube.com/watch?v=UhTz_ukm1cE</a:t>
            </a:r>
            <a:r>
              <a:rPr lang="en-US" altLang="ja-JP" sz="2000" dirty="0"/>
              <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2000" dirty="0"/>
              <a:t>Trailer</a:t>
            </a:r>
            <a:r>
              <a:rPr lang="ja-JP" altLang="en-US" sz="2000" dirty="0"/>
              <a:t> </a:t>
            </a:r>
            <a:r>
              <a:rPr lang="en-US" altLang="ja-JP" sz="2000" dirty="0"/>
              <a:t>is also available. (</a:t>
            </a:r>
            <a:r>
              <a:rPr lang="en-US" altLang="ja-JP" sz="2000" dirty="0">
                <a:hlinkClick r:id="rId3"/>
              </a:rPr>
              <a:t>https://www.youtube.com/watch?v=B0-ZJaAdNDw</a:t>
            </a:r>
            <a:r>
              <a:rPr lang="en-US" altLang="ja-JP" sz="2000" dirty="0"/>
              <a:t>)</a:t>
            </a:r>
          </a:p>
          <a:p>
            <a:pPr marR="0" lvl="0" algn="l" defTabSz="914400" rtl="0" eaLnBrk="1" fontAlgn="auto" latinLnBrk="0" hangingPunct="1">
              <a:lnSpc>
                <a:spcPct val="100000"/>
              </a:lnSpc>
              <a:spcBef>
                <a:spcPts val="0"/>
              </a:spcBef>
              <a:spcAft>
                <a:spcPts val="0"/>
              </a:spcAft>
              <a:buClrTx/>
              <a:buSzTx/>
              <a:tabLst/>
              <a:defRPr/>
            </a:pPr>
            <a:br>
              <a:rPr lang="en-US" altLang="ja-JP" sz="2400" dirty="0">
                <a:highlight>
                  <a:srgbClr val="FFFF00"/>
                </a:highlight>
              </a:rPr>
            </a:br>
            <a:endParaRPr kumimoji="1" lang="ja-JP" altLang="en-US" sz="2400" b="0" i="0" u="none" strike="noStrike" kern="1200" cap="none" spc="0" normalizeH="0" baseline="0" noProof="0" dirty="0">
              <a:ln>
                <a:noFill/>
              </a:ln>
              <a:solidFill>
                <a:prstClr val="black"/>
              </a:solidFill>
              <a:effectLst/>
              <a:highlight>
                <a:srgbClr val="FFFF00"/>
              </a:highlight>
              <a:uLnTx/>
              <a:uFillTx/>
              <a:latin typeface="Calibri"/>
              <a:ea typeface="ＭＳ Ｐゴシック" panose="020B0600070205080204" pitchFamily="50" charset="-128"/>
              <a:cs typeface="+mn-cs"/>
            </a:endParaRPr>
          </a:p>
        </p:txBody>
      </p:sp>
      <p:sp>
        <p:nvSpPr>
          <p:cNvPr id="5" name="正方形/長方形 4">
            <a:extLst>
              <a:ext uri="{FF2B5EF4-FFF2-40B4-BE49-F238E27FC236}">
                <a16:creationId xmlns:a16="http://schemas.microsoft.com/office/drawing/2014/main" id="{DE56F2F7-ABC4-4AA2-AC63-FDBA55A53C97}"/>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4082755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2F46C433-3241-4BF2-B6C7-68FC3BC7F3AA}"/>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6" name="スライド番号プレースホルダー 5">
            <a:extLst>
              <a:ext uri="{FF2B5EF4-FFF2-40B4-BE49-F238E27FC236}">
                <a16:creationId xmlns:a16="http://schemas.microsoft.com/office/drawing/2014/main" id="{1ACC4DF9-B2D1-43C5-A088-424CA94B60E4}"/>
              </a:ext>
            </a:extLst>
          </p:cNvPr>
          <p:cNvSpPr>
            <a:spLocks noGrp="1"/>
          </p:cNvSpPr>
          <p:nvPr>
            <p:ph type="sldNum" sz="quarter" idx="12"/>
          </p:nvPr>
        </p:nvSpPr>
        <p:spPr/>
        <p:txBody>
          <a:bodyPr/>
          <a:lstStyle/>
          <a:p>
            <a:fld id="{BD390650-ABCA-4A3F-BD7D-09C8D02B1988}" type="slidenum">
              <a:rPr kumimoji="1" lang="ja-JP" altLang="en-US" smtClean="0"/>
              <a:pPr/>
              <a:t>37</a:t>
            </a:fld>
            <a:endParaRPr kumimoji="1" lang="ja-JP" altLang="en-US" dirty="0"/>
          </a:p>
        </p:txBody>
      </p:sp>
      <p:sp>
        <p:nvSpPr>
          <p:cNvPr id="7" name="正方形/長方形 6">
            <a:extLst>
              <a:ext uri="{FF2B5EF4-FFF2-40B4-BE49-F238E27FC236}">
                <a16:creationId xmlns:a16="http://schemas.microsoft.com/office/drawing/2014/main" id="{632DA2AF-02AF-41D3-B5A1-8C9564AD9A39}"/>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
        <p:nvSpPr>
          <p:cNvPr id="8" name="テキスト ボックス 7">
            <a:extLst>
              <a:ext uri="{FF2B5EF4-FFF2-40B4-BE49-F238E27FC236}">
                <a16:creationId xmlns:a16="http://schemas.microsoft.com/office/drawing/2014/main" id="{F5108282-DB84-4EA4-ABF6-79914C2915E2}"/>
              </a:ext>
            </a:extLst>
          </p:cNvPr>
          <p:cNvSpPr txBox="1"/>
          <p:nvPr/>
        </p:nvSpPr>
        <p:spPr>
          <a:xfrm>
            <a:off x="93787" y="971019"/>
            <a:ext cx="2713884" cy="400110"/>
          </a:xfrm>
          <a:prstGeom prst="rect">
            <a:avLst/>
          </a:prstGeom>
          <a:noFill/>
        </p:spPr>
        <p:txBody>
          <a:bodyPr wrap="none" rtlCol="0">
            <a:spAutoFit/>
          </a:bodyPr>
          <a:lstStyle/>
          <a:p>
            <a:pPr marL="457200" indent="-457200">
              <a:buFont typeface="Wingdings" panose="05000000000000000000" pitchFamily="2" charset="2"/>
              <a:buChar char="n"/>
            </a:pPr>
            <a:r>
              <a:rPr lang="en-US" altLang="ja-JP" sz="2000" dirty="0" err="1"/>
              <a:t>Kibo</a:t>
            </a:r>
            <a:r>
              <a:rPr lang="en-US" altLang="ja-JP" sz="2000" dirty="0"/>
              <a:t>-RPC Workshop</a:t>
            </a:r>
          </a:p>
        </p:txBody>
      </p:sp>
      <p:sp>
        <p:nvSpPr>
          <p:cNvPr id="9" name="コンテンツ プレースホルダー 2">
            <a:extLst>
              <a:ext uri="{FF2B5EF4-FFF2-40B4-BE49-F238E27FC236}">
                <a16:creationId xmlns:a16="http://schemas.microsoft.com/office/drawing/2014/main" id="{19A54AA9-F72E-4469-90EA-91AACADCAA74}"/>
              </a:ext>
            </a:extLst>
          </p:cNvPr>
          <p:cNvSpPr>
            <a:spLocks noGrp="1"/>
          </p:cNvSpPr>
          <p:nvPr>
            <p:ph idx="1"/>
          </p:nvPr>
        </p:nvSpPr>
        <p:spPr>
          <a:xfrm>
            <a:off x="188167" y="1371129"/>
            <a:ext cx="8571723" cy="1644057"/>
          </a:xfrm>
        </p:spPr>
        <p:txBody>
          <a:bodyPr>
            <a:normAutofit/>
          </a:bodyPr>
          <a:lstStyle/>
          <a:p>
            <a:r>
              <a:rPr lang="en-US" altLang="ja-JP" sz="1600" b="1" dirty="0">
                <a:solidFill>
                  <a:srgbClr val="0070C0"/>
                </a:solidFill>
              </a:rPr>
              <a:t>Purpose</a:t>
            </a:r>
            <a:r>
              <a:rPr lang="en-US" altLang="ja-JP" sz="1600" dirty="0"/>
              <a:t>:</a:t>
            </a:r>
          </a:p>
          <a:p>
            <a:pPr lvl="1"/>
            <a:r>
              <a:rPr lang="en-US" altLang="ja-JP" sz="1600" dirty="0"/>
              <a:t>Get feedback on the 1</a:t>
            </a:r>
            <a:r>
              <a:rPr lang="en-US" altLang="ja-JP" sz="1600" baseline="30000" dirty="0"/>
              <a:t>st</a:t>
            </a:r>
            <a:r>
              <a:rPr lang="en-US" altLang="ja-JP" sz="1600" dirty="0"/>
              <a:t> Kibo Robot Programming Challenge from students</a:t>
            </a:r>
          </a:p>
          <a:p>
            <a:pPr lvl="1"/>
            <a:r>
              <a:rPr lang="en-US" altLang="ja-JP" sz="1600" dirty="0"/>
              <a:t>Deepening their understanding of building strategies and programming</a:t>
            </a:r>
          </a:p>
          <a:p>
            <a:pPr lvl="1"/>
            <a:r>
              <a:rPr lang="en-US" altLang="ja-JP" sz="1600" dirty="0"/>
              <a:t>Reduce the feeling of unfairness among students</a:t>
            </a:r>
          </a:p>
          <a:p>
            <a:pPr lvl="1"/>
            <a:r>
              <a:rPr lang="en-US" altLang="ja-JP" sz="1600" dirty="0"/>
              <a:t>Collect students’ feedbacks on the organizers to improve and prep for the 2</a:t>
            </a:r>
            <a:r>
              <a:rPr lang="en-US" altLang="ja-JP" sz="1600" baseline="30000" dirty="0"/>
              <a:t>nd</a:t>
            </a:r>
            <a:r>
              <a:rPr lang="en-US" altLang="ja-JP" sz="1600" dirty="0"/>
              <a:t> </a:t>
            </a:r>
            <a:r>
              <a:rPr lang="en-US" altLang="ja-JP" sz="1600" dirty="0" err="1"/>
              <a:t>Kibo</a:t>
            </a:r>
            <a:r>
              <a:rPr lang="en-US" altLang="ja-JP" sz="1600" dirty="0"/>
              <a:t>-RPC.</a:t>
            </a:r>
          </a:p>
        </p:txBody>
      </p:sp>
      <p:sp>
        <p:nvSpPr>
          <p:cNvPr id="10" name="コンテンツ プレースホルダー 2">
            <a:extLst>
              <a:ext uri="{FF2B5EF4-FFF2-40B4-BE49-F238E27FC236}">
                <a16:creationId xmlns:a16="http://schemas.microsoft.com/office/drawing/2014/main" id="{CB8C8F68-29DC-4AA7-9E43-A6DBB890877C}"/>
              </a:ext>
            </a:extLst>
          </p:cNvPr>
          <p:cNvSpPr txBox="1">
            <a:spLocks/>
          </p:cNvSpPr>
          <p:nvPr/>
        </p:nvSpPr>
        <p:spPr>
          <a:xfrm>
            <a:off x="262812" y="2951401"/>
            <a:ext cx="8423988" cy="129695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b="1" dirty="0">
                <a:solidFill>
                  <a:srgbClr val="0070C0"/>
                </a:solidFill>
              </a:rPr>
              <a:t>Date and Time (PST)</a:t>
            </a:r>
            <a:r>
              <a:rPr lang="en-US" altLang="ja-JP" sz="1600" dirty="0"/>
              <a:t>: December 5, 2020 (Sat)   8 pm – 10 pm</a:t>
            </a:r>
          </a:p>
          <a:p>
            <a:r>
              <a:rPr lang="en-US" altLang="ja-JP" sz="1600" b="1" dirty="0">
                <a:solidFill>
                  <a:srgbClr val="0070C0"/>
                </a:solidFill>
              </a:rPr>
              <a:t>Participants</a:t>
            </a:r>
            <a:r>
              <a:rPr lang="en-US" altLang="ja-JP" sz="1600" dirty="0"/>
              <a:t>:</a:t>
            </a:r>
            <a:r>
              <a:rPr lang="en-US" altLang="ja-JP" sz="1600" dirty="0">
                <a:solidFill>
                  <a:srgbClr val="0070C0"/>
                </a:solidFill>
                <a:effectLst>
                  <a:outerShdw blurRad="38100" dist="38100" dir="2700000" algn="tl">
                    <a:srgbClr val="000000">
                      <a:alpha val="43137"/>
                    </a:srgbClr>
                  </a:outerShdw>
                </a:effectLst>
              </a:rPr>
              <a:t> </a:t>
            </a:r>
            <a:r>
              <a:rPr lang="en-US" altLang="ja-JP" sz="1600" dirty="0"/>
              <a:t>Students from the Final Round and Preliminary Rounds</a:t>
            </a:r>
          </a:p>
          <a:p>
            <a:pPr marL="0" indent="0">
              <a:buFont typeface="Arial" pitchFamily="34" charset="0"/>
              <a:buNone/>
            </a:pPr>
            <a:r>
              <a:rPr lang="en-US" altLang="ja-JP" sz="1600" dirty="0"/>
              <a:t>                               JAXA, ARC, SEC, POC from 7 countries/regions, and observers</a:t>
            </a:r>
          </a:p>
          <a:p>
            <a:endParaRPr lang="ja-JP" altLang="en-US" sz="1600" dirty="0"/>
          </a:p>
        </p:txBody>
      </p:sp>
      <p:pic>
        <p:nvPicPr>
          <p:cNvPr id="12" name="図 11" descr="男性の写真のコラージュ&#10;&#10;低い精度で自動的に生成された説明">
            <a:extLst>
              <a:ext uri="{FF2B5EF4-FFF2-40B4-BE49-F238E27FC236}">
                <a16:creationId xmlns:a16="http://schemas.microsoft.com/office/drawing/2014/main" id="{16E04056-6A61-4EBB-976B-86018D84B5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3804" y="3918966"/>
            <a:ext cx="5196391" cy="2939034"/>
          </a:xfrm>
          <a:prstGeom prst="rect">
            <a:avLst/>
          </a:prstGeom>
        </p:spPr>
      </p:pic>
    </p:spTree>
    <p:extLst>
      <p:ext uri="{BB962C8B-B14F-4D97-AF65-F5344CB8AC3E}">
        <p14:creationId xmlns:p14="http://schemas.microsoft.com/office/powerpoint/2010/main" val="303499023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6E4907FE-2126-404A-B5B0-87809CAD9D06}"/>
              </a:ext>
            </a:extLst>
          </p:cNvPr>
          <p:cNvSpPr txBox="1"/>
          <p:nvPr/>
        </p:nvSpPr>
        <p:spPr>
          <a:xfrm>
            <a:off x="467906" y="1485746"/>
            <a:ext cx="8277887" cy="4524315"/>
          </a:xfrm>
          <a:prstGeom prst="rect">
            <a:avLst/>
          </a:prstGeom>
          <a:noFill/>
        </p:spPr>
        <p:txBody>
          <a:bodyPr wrap="square" rtlCol="0">
            <a:spAutoFit/>
          </a:bodyPr>
          <a:lstStyle/>
          <a:p>
            <a:pPr marL="285750" indent="-285750">
              <a:buFont typeface="Arial" panose="020B0604020202020204" pitchFamily="34" charset="0"/>
              <a:buChar char="•"/>
            </a:pPr>
            <a:r>
              <a:rPr lang="en-US" altLang="ja-JP" sz="1600" dirty="0">
                <a:solidFill>
                  <a:srgbClr val="FF0000"/>
                </a:solidFill>
              </a:rPr>
              <a:t>313</a:t>
            </a:r>
            <a:r>
              <a:rPr lang="en-US" altLang="ja-JP" sz="1600" dirty="0"/>
              <a:t> teams and </a:t>
            </a:r>
            <a:r>
              <a:rPr lang="en-US" altLang="ja-JP" sz="1600" dirty="0">
                <a:solidFill>
                  <a:srgbClr val="FF0000"/>
                </a:solidFill>
              </a:rPr>
              <a:t>1,168</a:t>
            </a:r>
            <a:r>
              <a:rPr lang="en-US" altLang="ja-JP" sz="1600" dirty="0"/>
              <a:t> individuals from </a:t>
            </a:r>
            <a:r>
              <a:rPr lang="en-US" altLang="ja-JP" sz="1600" dirty="0">
                <a:solidFill>
                  <a:srgbClr val="FF0000"/>
                </a:solidFill>
              </a:rPr>
              <a:t>7</a:t>
            </a:r>
            <a:r>
              <a:rPr lang="en-US" altLang="ja-JP" sz="1600" dirty="0"/>
              <a:t> countries and regions participated. One of the largest and most appealing projects of </a:t>
            </a:r>
            <a:r>
              <a:rPr lang="en-US" altLang="ja-JP" sz="1600" dirty="0" err="1"/>
              <a:t>Kibo</a:t>
            </a:r>
            <a:r>
              <a:rPr lang="en-US" altLang="ja-JP" sz="1600" dirty="0"/>
              <a:t>-ABC ever.</a:t>
            </a:r>
          </a:p>
          <a:p>
            <a:endParaRPr lang="en-US" altLang="ja-JP" sz="1600" dirty="0"/>
          </a:p>
          <a:p>
            <a:pPr marL="285750" indent="-285750">
              <a:buFont typeface="Arial" panose="020B0604020202020204" pitchFamily="34" charset="0"/>
              <a:buChar char="•"/>
            </a:pPr>
            <a:r>
              <a:rPr lang="en-US" altLang="ja-JP" sz="1600" dirty="0"/>
              <a:t>Realization of fostering next generations of space engineers in programming area, with utilizing a simulator. We had a feedback that educational effect was significantly high with a robot moving in a simulator. </a:t>
            </a:r>
          </a:p>
          <a:p>
            <a:pPr marL="285750" indent="-285750">
              <a:buFont typeface="Arial" panose="020B0604020202020204" pitchFamily="34" charset="0"/>
              <a:buChar char="•"/>
            </a:pPr>
            <a:endParaRPr lang="en-US" altLang="ja-JP" sz="1600" dirty="0"/>
          </a:p>
          <a:p>
            <a:pPr marL="285750" indent="-285750">
              <a:buFont typeface="Arial" panose="020B0604020202020204" pitchFamily="34" charset="0"/>
              <a:buChar char="•"/>
            </a:pPr>
            <a:r>
              <a:rPr lang="en-US" altLang="ja-JP" sz="1600" dirty="0"/>
              <a:t>Succeeded to increase interests of participants toward International Space Station (ISS) and space engineering, by witnessing a real robot moving with students’ program. The finalists were excited and grateful to this valuable and rare opportunity.</a:t>
            </a:r>
          </a:p>
          <a:p>
            <a:pPr marL="285750" indent="-285750">
              <a:buFont typeface="Arial" panose="020B0604020202020204" pitchFamily="34" charset="0"/>
              <a:buChar char="•"/>
            </a:pPr>
            <a:endParaRPr lang="en-US" altLang="ja-JP" sz="1600" dirty="0"/>
          </a:p>
          <a:p>
            <a:pPr marL="285750" indent="-285750">
              <a:buFont typeface="Arial" panose="020B0604020202020204" pitchFamily="34" charset="0"/>
              <a:buChar char="•"/>
            </a:pPr>
            <a:r>
              <a:rPr lang="en-US" altLang="ja-JP" sz="1600" dirty="0"/>
              <a:t>Gained experience of holding a programming competition using a robot in ISS. </a:t>
            </a:r>
          </a:p>
          <a:p>
            <a:endParaRPr lang="en-US" altLang="ja-JP" sz="1600" dirty="0"/>
          </a:p>
          <a:p>
            <a:pPr marL="285750" indent="-285750">
              <a:buFont typeface="Arial" panose="020B0604020202020204" pitchFamily="34" charset="0"/>
              <a:buChar char="•"/>
            </a:pPr>
            <a:r>
              <a:rPr lang="en-US" altLang="ja-JP" sz="1600" dirty="0"/>
              <a:t>Verified that ISS can provide an educational environment while keeping social distances under global pandemic of COVID-19.</a:t>
            </a:r>
          </a:p>
          <a:p>
            <a:pPr marL="285750" indent="-285750">
              <a:buFont typeface="Arial" panose="020B0604020202020204" pitchFamily="34" charset="0"/>
              <a:buChar char="•"/>
            </a:pPr>
            <a:endParaRPr lang="en-US" altLang="ja-JP" sz="1600" dirty="0"/>
          </a:p>
          <a:p>
            <a:pPr marL="285750" indent="-285750">
              <a:buFont typeface="Arial" panose="020B0604020202020204" pitchFamily="34" charset="0"/>
              <a:buChar char="•"/>
            </a:pPr>
            <a:r>
              <a:rPr lang="en-US" altLang="ja-JP" sz="1600" dirty="0"/>
              <a:t>Multiple firsts for Astrobee Facility Team; </a:t>
            </a:r>
          </a:p>
          <a:p>
            <a:pPr marL="742950" lvl="1" indent="-285750">
              <a:buFont typeface="Arial" panose="020B0604020202020204" pitchFamily="34" charset="0"/>
              <a:buChar char="•"/>
            </a:pPr>
            <a:r>
              <a:rPr lang="en-US" altLang="ja-JP" sz="1600" dirty="0"/>
              <a:t>First user, First robot operation outside NASA location, First non-NASA code, and more. </a:t>
            </a:r>
          </a:p>
        </p:txBody>
      </p:sp>
      <p:sp>
        <p:nvSpPr>
          <p:cNvPr id="2" name="テキスト ボックス 1">
            <a:extLst>
              <a:ext uri="{FF2B5EF4-FFF2-40B4-BE49-F238E27FC236}">
                <a16:creationId xmlns:a16="http://schemas.microsoft.com/office/drawing/2014/main" id="{BC014139-E00C-40BD-905A-F18DB1BE8599}"/>
              </a:ext>
            </a:extLst>
          </p:cNvPr>
          <p:cNvSpPr txBox="1"/>
          <p:nvPr/>
        </p:nvSpPr>
        <p:spPr>
          <a:xfrm>
            <a:off x="288758" y="962526"/>
            <a:ext cx="2034660" cy="523220"/>
          </a:xfrm>
          <a:prstGeom prst="rect">
            <a:avLst/>
          </a:prstGeom>
          <a:noFill/>
        </p:spPr>
        <p:txBody>
          <a:bodyPr wrap="none" rtlCol="0">
            <a:spAutoFit/>
          </a:bodyPr>
          <a:lstStyle/>
          <a:p>
            <a:pPr marL="457200" indent="-457200">
              <a:buFont typeface="Wingdings" panose="05000000000000000000" pitchFamily="2" charset="2"/>
              <a:buChar char="n"/>
            </a:pPr>
            <a:r>
              <a:rPr kumimoji="1" lang="en-US" altLang="ja-JP" sz="2800" dirty="0"/>
              <a:t>Summary</a:t>
            </a:r>
            <a:endParaRPr kumimoji="1" lang="ja-JP" altLang="en-US" sz="2800" dirty="0"/>
          </a:p>
        </p:txBody>
      </p:sp>
      <p:sp>
        <p:nvSpPr>
          <p:cNvPr id="4" name="正方形/長方形 3">
            <a:extLst>
              <a:ext uri="{FF2B5EF4-FFF2-40B4-BE49-F238E27FC236}">
                <a16:creationId xmlns:a16="http://schemas.microsoft.com/office/drawing/2014/main" id="{296A44F0-4A5F-48D5-9984-2427815F9DA9}"/>
              </a:ext>
            </a:extLst>
          </p:cNvPr>
          <p:cNvSpPr/>
          <p:nvPr/>
        </p:nvSpPr>
        <p:spPr>
          <a:xfrm>
            <a:off x="2823520" y="126185"/>
            <a:ext cx="3752246" cy="523220"/>
          </a:xfrm>
          <a:prstGeom prst="rect">
            <a:avLst/>
          </a:prstGeom>
        </p:spPr>
        <p:txBody>
          <a:bodyPr wrap="none">
            <a:spAutoFit/>
          </a:bodyPr>
          <a:lstStyle/>
          <a:p>
            <a:r>
              <a:rPr lang="en-US" altLang="ja-JP" sz="2800" dirty="0"/>
              <a:t>7. Result of 1st </a:t>
            </a:r>
            <a:r>
              <a:rPr lang="en-US" altLang="ja-JP" sz="2800" dirty="0" err="1"/>
              <a:t>Kibo</a:t>
            </a:r>
            <a:r>
              <a:rPr lang="en-US" altLang="ja-JP" sz="2800" dirty="0"/>
              <a:t>-RPC</a:t>
            </a:r>
          </a:p>
        </p:txBody>
      </p:sp>
    </p:spTree>
    <p:extLst>
      <p:ext uri="{BB962C8B-B14F-4D97-AF65-F5344CB8AC3E}">
        <p14:creationId xmlns:p14="http://schemas.microsoft.com/office/powerpoint/2010/main" val="230253870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39</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793103" y="2968820"/>
            <a:ext cx="8007998" cy="920360"/>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8. Status of 2</a:t>
            </a:r>
            <a:r>
              <a:rPr lang="en-US" altLang="ja-JP" sz="6000" baseline="30000" dirty="0"/>
              <a:t>nd</a:t>
            </a:r>
            <a:r>
              <a:rPr lang="en-US" altLang="ja-JP" sz="6000" dirty="0"/>
              <a:t> </a:t>
            </a:r>
            <a:r>
              <a:rPr lang="en-US" altLang="ja-JP" sz="6000" dirty="0" err="1"/>
              <a:t>Kibo</a:t>
            </a:r>
            <a:r>
              <a:rPr lang="en-US" altLang="ja-JP" sz="6000" dirty="0"/>
              <a:t>-RPC</a:t>
            </a:r>
          </a:p>
        </p:txBody>
      </p:sp>
    </p:spTree>
    <p:extLst>
      <p:ext uri="{BB962C8B-B14F-4D97-AF65-F5344CB8AC3E}">
        <p14:creationId xmlns:p14="http://schemas.microsoft.com/office/powerpoint/2010/main" val="329301221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グループ化 48">
            <a:extLst>
              <a:ext uri="{FF2B5EF4-FFF2-40B4-BE49-F238E27FC236}">
                <a16:creationId xmlns:a16="http://schemas.microsoft.com/office/drawing/2014/main" id="{6C7B5C60-3C9B-40BB-9745-20B65B67661F}"/>
              </a:ext>
            </a:extLst>
          </p:cNvPr>
          <p:cNvGrpSpPr/>
          <p:nvPr/>
        </p:nvGrpSpPr>
        <p:grpSpPr>
          <a:xfrm>
            <a:off x="281354" y="1535723"/>
            <a:ext cx="3933549" cy="4953583"/>
            <a:chOff x="457200" y="1203258"/>
            <a:chExt cx="8312999" cy="4898644"/>
          </a:xfrm>
        </p:grpSpPr>
        <p:pic>
          <p:nvPicPr>
            <p:cNvPr id="51" name="図 50">
              <a:extLst>
                <a:ext uri="{FF2B5EF4-FFF2-40B4-BE49-F238E27FC236}">
                  <a16:creationId xmlns:a16="http://schemas.microsoft.com/office/drawing/2014/main" id="{99DE153D-071F-4FCD-A409-3AA0EDFFE729}"/>
                </a:ext>
              </a:extLst>
            </p:cNvPr>
            <p:cNvPicPr>
              <a:picLocks noChangeAspect="1"/>
            </p:cNvPicPr>
            <p:nvPr/>
          </p:nvPicPr>
          <p:blipFill>
            <a:blip r:embed="rId3"/>
            <a:stretch>
              <a:fillRect/>
            </a:stretch>
          </p:blipFill>
          <p:spPr>
            <a:xfrm>
              <a:off x="902559" y="1286423"/>
              <a:ext cx="7432677" cy="2262464"/>
            </a:xfrm>
            <a:prstGeom prst="rect">
              <a:avLst/>
            </a:prstGeom>
          </p:spPr>
        </p:pic>
        <p:sp>
          <p:nvSpPr>
            <p:cNvPr id="59" name="正方形/長方形 58">
              <a:extLst>
                <a:ext uri="{FF2B5EF4-FFF2-40B4-BE49-F238E27FC236}">
                  <a16:creationId xmlns:a16="http://schemas.microsoft.com/office/drawing/2014/main" id="{93219C1F-D0CD-46FB-89DE-120EF716D6F4}"/>
                </a:ext>
              </a:extLst>
            </p:cNvPr>
            <p:cNvSpPr/>
            <p:nvPr/>
          </p:nvSpPr>
          <p:spPr>
            <a:xfrm>
              <a:off x="689488" y="3759142"/>
              <a:ext cx="7848419" cy="1740640"/>
            </a:xfrm>
            <a:prstGeom prst="rect">
              <a:avLst/>
            </a:prstGeom>
          </p:spPr>
          <p:txBody>
            <a:bodyPr wrap="square">
              <a:spAutoFit/>
            </a:bodyPr>
            <a:lstStyle/>
            <a:p>
              <a:pPr algn="ctr"/>
              <a:endParaRPr lang="en-US" altLang="ja-JP" sz="1500" b="1" dirty="0">
                <a:solidFill>
                  <a:srgbClr val="000000"/>
                </a:solidFill>
                <a:latin typeface="Arial" panose="020B0604020202020204" pitchFamily="34" charset="0"/>
              </a:endParaRPr>
            </a:p>
            <a:p>
              <a:pPr algn="ctr"/>
              <a:r>
                <a:rPr lang="en-US" altLang="ja-JP" sz="1500" b="1" dirty="0">
                  <a:solidFill>
                    <a:srgbClr val="000000"/>
                  </a:solidFill>
                  <a:latin typeface="Arial" panose="020B0604020202020204" pitchFamily="34" charset="0"/>
                </a:rPr>
                <a:t>JP-US Open Platform Partnership Program </a:t>
              </a:r>
            </a:p>
            <a:p>
              <a:pPr algn="ctr"/>
              <a:r>
                <a:rPr lang="en-US" altLang="ja-JP" sz="1500" b="1" dirty="0">
                  <a:solidFill>
                    <a:srgbClr val="000000"/>
                  </a:solidFill>
                  <a:latin typeface="Arial" panose="020B0604020202020204" pitchFamily="34" charset="0"/>
                </a:rPr>
                <a:t>(</a:t>
              </a:r>
              <a:r>
                <a:rPr lang="en-US" altLang="ja-JP" sz="1500" b="1" dirty="0">
                  <a:solidFill>
                    <a:srgbClr val="FF0000"/>
                  </a:solidFill>
                  <a:latin typeface="Arial" panose="020B0604020202020204" pitchFamily="34" charset="0"/>
                </a:rPr>
                <a:t>JP-US OP3</a:t>
              </a:r>
              <a:r>
                <a:rPr lang="en-US" altLang="ja-JP" sz="1500" b="1" dirty="0">
                  <a:solidFill>
                    <a:srgbClr val="000000"/>
                  </a:solidFill>
                  <a:latin typeface="Arial" panose="020B0604020202020204" pitchFamily="34" charset="0"/>
                </a:rPr>
                <a:t>)</a:t>
              </a:r>
            </a:p>
            <a:p>
              <a:pPr algn="ctr"/>
              <a:endParaRPr lang="en-US" altLang="ja-JP" sz="788" dirty="0">
                <a:solidFill>
                  <a:srgbClr val="000000"/>
                </a:solidFill>
                <a:latin typeface="Arial" panose="020B0604020202020204" pitchFamily="34" charset="0"/>
              </a:endParaRPr>
            </a:p>
            <a:p>
              <a:pPr marL="214313" indent="-214313">
                <a:buFont typeface="Wingdings" panose="05000000000000000000" pitchFamily="2" charset="2"/>
                <a:buChar char="p"/>
              </a:pPr>
              <a:r>
                <a:rPr lang="en-US" altLang="ja-JP" sz="1350" dirty="0">
                  <a:solidFill>
                    <a:srgbClr val="000000"/>
                  </a:solidFill>
                  <a:latin typeface="Arial" panose="020B0604020202020204" pitchFamily="34" charset="0"/>
                </a:rPr>
                <a:t>Increased cooperation with spacefaring countries in the Asia-Pacific region through the utilization of ISS.</a:t>
              </a:r>
            </a:p>
          </p:txBody>
        </p:sp>
        <p:sp>
          <p:nvSpPr>
            <p:cNvPr id="60" name="正方形/長方形 59">
              <a:extLst>
                <a:ext uri="{FF2B5EF4-FFF2-40B4-BE49-F238E27FC236}">
                  <a16:creationId xmlns:a16="http://schemas.microsoft.com/office/drawing/2014/main" id="{C31938B8-E672-4505-BC9F-1ED059CDFA02}"/>
                </a:ext>
              </a:extLst>
            </p:cNvPr>
            <p:cNvSpPr/>
            <p:nvPr/>
          </p:nvSpPr>
          <p:spPr>
            <a:xfrm>
              <a:off x="457200" y="1203258"/>
              <a:ext cx="8312999" cy="4898644"/>
            </a:xfrm>
            <a:custGeom>
              <a:avLst/>
              <a:gdLst>
                <a:gd name="connsiteX0" fmla="*/ 0 w 8312999"/>
                <a:gd name="connsiteY0" fmla="*/ 0 h 4898644"/>
                <a:gd name="connsiteX1" fmla="*/ 8312999 w 8312999"/>
                <a:gd name="connsiteY1" fmla="*/ 0 h 4898644"/>
                <a:gd name="connsiteX2" fmla="*/ 8312999 w 8312999"/>
                <a:gd name="connsiteY2" fmla="*/ 4898644 h 4898644"/>
                <a:gd name="connsiteX3" fmla="*/ 0 w 8312999"/>
                <a:gd name="connsiteY3" fmla="*/ 4898644 h 4898644"/>
                <a:gd name="connsiteX4" fmla="*/ 0 w 8312999"/>
                <a:gd name="connsiteY4" fmla="*/ 0 h 4898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2999" h="4898644" extrusionOk="0">
                  <a:moveTo>
                    <a:pt x="0" y="0"/>
                  </a:moveTo>
                  <a:cubicBezTo>
                    <a:pt x="1997570" y="63524"/>
                    <a:pt x="6594999" y="28924"/>
                    <a:pt x="8312999" y="0"/>
                  </a:cubicBezTo>
                  <a:cubicBezTo>
                    <a:pt x="8243387" y="752348"/>
                    <a:pt x="8182748" y="2696450"/>
                    <a:pt x="8312999" y="4898644"/>
                  </a:cubicBezTo>
                  <a:cubicBezTo>
                    <a:pt x="7424470" y="4931809"/>
                    <a:pt x="2061138" y="5020948"/>
                    <a:pt x="0" y="4898644"/>
                  </a:cubicBezTo>
                  <a:cubicBezTo>
                    <a:pt x="-136481" y="3785449"/>
                    <a:pt x="124022" y="2150221"/>
                    <a:pt x="0" y="0"/>
                  </a:cubicBezTo>
                  <a:close/>
                </a:path>
              </a:pathLst>
            </a:custGeom>
            <a:noFill/>
            <a:ln w="9525" cap="flat" cmpd="sng" algn="ctr">
              <a:solidFill>
                <a:schemeClr val="dk1"/>
              </a:solidFill>
              <a:prstDash val="solid"/>
              <a:round/>
              <a:headEnd type="none" w="med" len="med"/>
              <a:tailEnd type="none" w="med" len="med"/>
              <a:extLst>
                <a:ext uri="{C807C97D-BFC1-408E-A445-0C87EB9F89A2}">
                  <ask:lineSketchStyleProps xmlns:ask="http://schemas.microsoft.com/office/drawing/2018/sketchyshapes" sd="2099071891">
                    <a:prstGeom prst="rect">
                      <a:avLst/>
                    </a:prstGeom>
                    <ask:type>
                      <ask:lineSketchCurved/>
                    </ask:type>
                  </ask:lineSketchStyleProps>
                </a:ext>
              </a:extLst>
            </a:ln>
          </p:spPr>
          <p:style>
            <a:lnRef idx="0">
              <a:scrgbClr r="0" g="0" b="0"/>
            </a:lnRef>
            <a:fillRef idx="0">
              <a:scrgbClr r="0" g="0" b="0"/>
            </a:fillRef>
            <a:effectRef idx="0">
              <a:scrgbClr r="0" g="0" b="0"/>
            </a:effectRef>
            <a:fontRef idx="minor">
              <a:schemeClr val="dk1"/>
            </a:fontRef>
          </p:style>
          <p:txBody>
            <a:bodyPr rtlCol="0" anchor="ctr"/>
            <a:lstStyle/>
            <a:p>
              <a:pPr algn="ctr"/>
              <a:endParaRPr lang="ja-JP" altLang="en-US" sz="1350"/>
            </a:p>
          </p:txBody>
        </p:sp>
      </p:grpSp>
      <p:grpSp>
        <p:nvGrpSpPr>
          <p:cNvPr id="61" name="グループ化 60">
            <a:extLst>
              <a:ext uri="{FF2B5EF4-FFF2-40B4-BE49-F238E27FC236}">
                <a16:creationId xmlns:a16="http://schemas.microsoft.com/office/drawing/2014/main" id="{AD397C61-921E-4CC9-B0C7-30F47DE15CD7}"/>
              </a:ext>
            </a:extLst>
          </p:cNvPr>
          <p:cNvGrpSpPr/>
          <p:nvPr/>
        </p:nvGrpSpPr>
        <p:grpSpPr>
          <a:xfrm>
            <a:off x="4665187" y="1662840"/>
            <a:ext cx="3990181" cy="4738144"/>
            <a:chOff x="469233" y="1182451"/>
            <a:chExt cx="3695486" cy="4350710"/>
          </a:xfrm>
        </p:grpSpPr>
        <p:sp>
          <p:nvSpPr>
            <p:cNvPr id="62" name="正方形/長方形 61">
              <a:extLst>
                <a:ext uri="{FF2B5EF4-FFF2-40B4-BE49-F238E27FC236}">
                  <a16:creationId xmlns:a16="http://schemas.microsoft.com/office/drawing/2014/main" id="{2688266A-0807-46DC-B6FB-610BA5409C3E}"/>
                </a:ext>
              </a:extLst>
            </p:cNvPr>
            <p:cNvSpPr/>
            <p:nvPr/>
          </p:nvSpPr>
          <p:spPr>
            <a:xfrm>
              <a:off x="469233" y="1182451"/>
              <a:ext cx="3660214" cy="4350710"/>
            </a:xfrm>
            <a:custGeom>
              <a:avLst/>
              <a:gdLst>
                <a:gd name="connsiteX0" fmla="*/ 0 w 3660214"/>
                <a:gd name="connsiteY0" fmla="*/ 0 h 4350710"/>
                <a:gd name="connsiteX1" fmla="*/ 3660214 w 3660214"/>
                <a:gd name="connsiteY1" fmla="*/ 0 h 4350710"/>
                <a:gd name="connsiteX2" fmla="*/ 3660214 w 3660214"/>
                <a:gd name="connsiteY2" fmla="*/ 4350710 h 4350710"/>
                <a:gd name="connsiteX3" fmla="*/ 0 w 3660214"/>
                <a:gd name="connsiteY3" fmla="*/ 4350710 h 4350710"/>
                <a:gd name="connsiteX4" fmla="*/ 0 w 3660214"/>
                <a:gd name="connsiteY4" fmla="*/ 0 h 435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0214" h="4350710" extrusionOk="0">
                  <a:moveTo>
                    <a:pt x="0" y="0"/>
                  </a:moveTo>
                  <a:cubicBezTo>
                    <a:pt x="804200" y="-155337"/>
                    <a:pt x="2196712" y="-165475"/>
                    <a:pt x="3660214" y="0"/>
                  </a:cubicBezTo>
                  <a:cubicBezTo>
                    <a:pt x="3647415" y="613102"/>
                    <a:pt x="3764932" y="3666376"/>
                    <a:pt x="3660214" y="4350710"/>
                  </a:cubicBezTo>
                  <a:cubicBezTo>
                    <a:pt x="2088854" y="4500039"/>
                    <a:pt x="885233" y="4310227"/>
                    <a:pt x="0" y="4350710"/>
                  </a:cubicBezTo>
                  <a:cubicBezTo>
                    <a:pt x="-160316" y="3121356"/>
                    <a:pt x="-38243" y="836113"/>
                    <a:pt x="0" y="0"/>
                  </a:cubicBezTo>
                  <a:close/>
                </a:path>
              </a:pathLst>
            </a:custGeom>
            <a:noFill/>
            <a:ln w="9525" cap="flat" cmpd="sng" algn="ctr">
              <a:solidFill>
                <a:schemeClr val="dk1"/>
              </a:solidFill>
              <a:prstDash val="solid"/>
              <a:round/>
              <a:headEnd type="none" w="med" len="med"/>
              <a:tailEnd type="none" w="med" len="med"/>
              <a:extLst>
                <a:ext uri="{C807C97D-BFC1-408E-A445-0C87EB9F89A2}">
                  <ask:lineSketchStyleProps xmlns:ask="http://schemas.microsoft.com/office/drawing/2018/sketchyshapes" sd="1231234868">
                    <a:prstGeom prst="rect">
                      <a:avLst/>
                    </a:prstGeom>
                    <ask:type>
                      <ask:lineSketchCurved/>
                    </ask:type>
                  </ask:lineSketchStyleProps>
                </a:ext>
              </a:extLst>
            </a:ln>
          </p:spPr>
          <p:style>
            <a:lnRef idx="0">
              <a:scrgbClr r="0" g="0" b="0"/>
            </a:lnRef>
            <a:fillRef idx="0">
              <a:scrgbClr r="0" g="0" b="0"/>
            </a:fillRef>
            <a:effectRef idx="0">
              <a:scrgbClr r="0" g="0" b="0"/>
            </a:effectRef>
            <a:fontRef idx="minor">
              <a:schemeClr val="dk1"/>
            </a:fontRef>
          </p:style>
          <p:txBody>
            <a:bodyPr rtlCol="0" anchor="ctr"/>
            <a:lstStyle/>
            <a:p>
              <a:pPr algn="ctr"/>
              <a:endParaRPr lang="ja-JP" altLang="en-US" sz="1350" dirty="0"/>
            </a:p>
          </p:txBody>
        </p:sp>
        <p:sp>
          <p:nvSpPr>
            <p:cNvPr id="63" name="正方形/長方形 62">
              <a:extLst>
                <a:ext uri="{FF2B5EF4-FFF2-40B4-BE49-F238E27FC236}">
                  <a16:creationId xmlns:a16="http://schemas.microsoft.com/office/drawing/2014/main" id="{C0BA1F56-1615-40B7-B874-7C338EA16BDD}"/>
                </a:ext>
              </a:extLst>
            </p:cNvPr>
            <p:cNvSpPr/>
            <p:nvPr/>
          </p:nvSpPr>
          <p:spPr>
            <a:xfrm>
              <a:off x="504504" y="3006592"/>
              <a:ext cx="3660215" cy="1961784"/>
            </a:xfrm>
            <a:prstGeom prst="rect">
              <a:avLst/>
            </a:prstGeom>
          </p:spPr>
          <p:txBody>
            <a:bodyPr wrap="square">
              <a:spAutoFit/>
            </a:bodyPr>
            <a:lstStyle/>
            <a:p>
              <a:pPr algn="ctr" fontAlgn="base">
                <a:lnSpc>
                  <a:spcPts val="1950"/>
                </a:lnSpc>
              </a:pPr>
              <a:endParaRPr lang="en-US" altLang="ja-JP" b="1" dirty="0">
                <a:solidFill>
                  <a:srgbClr val="FF0000"/>
                </a:solidFill>
              </a:endParaRPr>
            </a:p>
            <a:p>
              <a:pPr algn="ctr" fontAlgn="base">
                <a:lnSpc>
                  <a:spcPts val="1950"/>
                </a:lnSpc>
              </a:pPr>
              <a:endParaRPr lang="en-US" altLang="ja-JP" b="1" dirty="0">
                <a:solidFill>
                  <a:srgbClr val="FF0000"/>
                </a:solidFill>
              </a:endParaRPr>
            </a:p>
            <a:p>
              <a:pPr algn="ctr" fontAlgn="base">
                <a:lnSpc>
                  <a:spcPts val="1950"/>
                </a:lnSpc>
              </a:pPr>
              <a:r>
                <a:rPr lang="en-US" altLang="ja-JP" b="1" dirty="0">
                  <a:solidFill>
                    <a:srgbClr val="FF0000"/>
                  </a:solidFill>
                </a:rPr>
                <a:t>A</a:t>
              </a:r>
              <a:r>
                <a:rPr lang="en-US" altLang="ja-JP" b="1" dirty="0"/>
                <a:t>sian </a:t>
              </a:r>
              <a:r>
                <a:rPr lang="en-US" altLang="ja-JP" b="1" dirty="0">
                  <a:solidFill>
                    <a:srgbClr val="FF0000"/>
                  </a:solidFill>
                </a:rPr>
                <a:t>B</a:t>
              </a:r>
              <a:r>
                <a:rPr lang="en-US" altLang="ja-JP" b="1" dirty="0"/>
                <a:t>eneficial </a:t>
              </a:r>
              <a:r>
                <a:rPr lang="en-US" altLang="ja-JP" b="1" dirty="0">
                  <a:solidFill>
                    <a:srgbClr val="FF0000"/>
                  </a:solidFill>
                </a:rPr>
                <a:t>C</a:t>
              </a:r>
              <a:r>
                <a:rPr lang="en-US" altLang="ja-JP" b="1" dirty="0"/>
                <a:t>ollaboration through "</a:t>
              </a:r>
              <a:r>
                <a:rPr lang="en-US" altLang="ja-JP" b="1" dirty="0" err="1"/>
                <a:t>Kibo</a:t>
              </a:r>
              <a:r>
                <a:rPr lang="en-US" altLang="ja-JP" b="1" dirty="0"/>
                <a:t>" Utilization</a:t>
              </a:r>
            </a:p>
            <a:p>
              <a:pPr algn="ctr" fontAlgn="base">
                <a:lnSpc>
                  <a:spcPts val="1950"/>
                </a:lnSpc>
              </a:pPr>
              <a:r>
                <a:rPr lang="en-US" altLang="ja-JP" b="1" dirty="0"/>
                <a:t>(</a:t>
              </a:r>
              <a:r>
                <a:rPr lang="en-US" altLang="ja-JP" b="1" dirty="0" err="1">
                  <a:solidFill>
                    <a:srgbClr val="FF0000"/>
                  </a:solidFill>
                </a:rPr>
                <a:t>Kibo</a:t>
              </a:r>
              <a:r>
                <a:rPr lang="en-US" altLang="ja-JP" b="1" dirty="0">
                  <a:solidFill>
                    <a:srgbClr val="FF0000"/>
                  </a:solidFill>
                </a:rPr>
                <a:t>-ABC</a:t>
              </a:r>
              <a:r>
                <a:rPr lang="en-US" altLang="ja-JP" b="1" dirty="0"/>
                <a:t>)</a:t>
              </a:r>
            </a:p>
            <a:p>
              <a:pPr algn="ctr"/>
              <a:endParaRPr lang="en-US" altLang="ja-JP" sz="900" dirty="0">
                <a:solidFill>
                  <a:srgbClr val="000000"/>
                </a:solidFill>
                <a:latin typeface="Arial" panose="020B0604020202020204" pitchFamily="34" charset="0"/>
              </a:endParaRPr>
            </a:p>
            <a:p>
              <a:pPr marL="214313" indent="-214313">
                <a:buFont typeface="Wingdings" panose="05000000000000000000" pitchFamily="2" charset="2"/>
                <a:buChar char="p"/>
              </a:pPr>
              <a:r>
                <a:rPr lang="en-US" altLang="ja-JP" sz="1350" dirty="0">
                  <a:solidFill>
                    <a:srgbClr val="000000"/>
                  </a:solidFill>
                  <a:latin typeface="Arial" panose="020B0604020202020204" pitchFamily="34" charset="0"/>
                </a:rPr>
                <a:t>Promote ISS/</a:t>
              </a:r>
              <a:r>
                <a:rPr lang="en-US" altLang="ja-JP" sz="1350" dirty="0" err="1">
                  <a:solidFill>
                    <a:srgbClr val="000000"/>
                  </a:solidFill>
                  <a:latin typeface="Arial" panose="020B0604020202020204" pitchFamily="34" charset="0"/>
                </a:rPr>
                <a:t>Kibo</a:t>
              </a:r>
              <a:r>
                <a:rPr lang="en-US" altLang="ja-JP" sz="1350" dirty="0">
                  <a:solidFill>
                    <a:srgbClr val="000000"/>
                  </a:solidFill>
                  <a:latin typeface="Arial" panose="020B0604020202020204" pitchFamily="34" charset="0"/>
                </a:rPr>
                <a:t> utilization in the Asia-Pacific region and to share and build on the outcomes of “</a:t>
              </a:r>
              <a:r>
                <a:rPr lang="en-US" altLang="ja-JP" sz="1350" dirty="0" err="1">
                  <a:solidFill>
                    <a:srgbClr val="000000"/>
                  </a:solidFill>
                  <a:latin typeface="Arial" panose="020B0604020202020204" pitchFamily="34" charset="0"/>
                </a:rPr>
                <a:t>Kibo</a:t>
              </a:r>
              <a:r>
                <a:rPr lang="en-US" altLang="ja-JP" sz="1350" dirty="0">
                  <a:solidFill>
                    <a:srgbClr val="000000"/>
                  </a:solidFill>
                  <a:latin typeface="Arial" panose="020B0604020202020204" pitchFamily="34" charset="0"/>
                </a:rPr>
                <a:t>” utilization.</a:t>
              </a:r>
            </a:p>
          </p:txBody>
        </p:sp>
      </p:grpSp>
      <p:pic>
        <p:nvPicPr>
          <p:cNvPr id="75" name="図 74">
            <a:extLst>
              <a:ext uri="{FF2B5EF4-FFF2-40B4-BE49-F238E27FC236}">
                <a16:creationId xmlns:a16="http://schemas.microsoft.com/office/drawing/2014/main" id="{66408854-ABA3-46B8-A990-5F65788FE4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51938" y="1739635"/>
            <a:ext cx="2873118" cy="1689365"/>
          </a:xfrm>
          <a:prstGeom prst="rect">
            <a:avLst/>
          </a:prstGeom>
        </p:spPr>
      </p:pic>
      <p:sp>
        <p:nvSpPr>
          <p:cNvPr id="16" name="スライド番号プレースホルダー 1">
            <a:extLst>
              <a:ext uri="{FF2B5EF4-FFF2-40B4-BE49-F238E27FC236}">
                <a16:creationId xmlns:a16="http://schemas.microsoft.com/office/drawing/2014/main" id="{CA73D5BD-5191-45BC-A3CD-CB03A6786B82}"/>
              </a:ext>
            </a:extLst>
          </p:cNvPr>
          <p:cNvSpPr txBox="1">
            <a:spLocks/>
          </p:cNvSpPr>
          <p:nvPr/>
        </p:nvSpPr>
        <p:spPr>
          <a:xfrm>
            <a:off x="6884965" y="6489306"/>
            <a:ext cx="2162783" cy="273844"/>
          </a:xfrm>
          <a:prstGeom prst="rect">
            <a:avLst/>
          </a:prstGeom>
        </p:spPr>
        <p:txBody>
          <a:bodyPr vert="horz" lIns="68580" tIns="34290" rIns="68580" bIns="3429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8BCEBCC6-EAD5-41AB-A004-CDAC41063AB4}" type="slidenum">
              <a:rPr lang="ja-JP" altLang="en-US" sz="900"/>
              <a:pPr/>
              <a:t>4</a:t>
            </a:fld>
            <a:endParaRPr lang="ja-JP" altLang="en-US" sz="900" dirty="0"/>
          </a:p>
        </p:txBody>
      </p:sp>
      <p:sp>
        <p:nvSpPr>
          <p:cNvPr id="3" name="テキスト ボックス 2">
            <a:extLst>
              <a:ext uri="{FF2B5EF4-FFF2-40B4-BE49-F238E27FC236}">
                <a16:creationId xmlns:a16="http://schemas.microsoft.com/office/drawing/2014/main" id="{A3A0CE55-CA41-499E-82CD-A3BF3B09B90E}"/>
              </a:ext>
            </a:extLst>
          </p:cNvPr>
          <p:cNvSpPr txBox="1"/>
          <p:nvPr/>
        </p:nvSpPr>
        <p:spPr>
          <a:xfrm>
            <a:off x="541809" y="977566"/>
            <a:ext cx="2253630" cy="461665"/>
          </a:xfrm>
          <a:prstGeom prst="rect">
            <a:avLst/>
          </a:prstGeom>
          <a:noFill/>
        </p:spPr>
        <p:txBody>
          <a:bodyPr wrap="none" rtlCol="0">
            <a:spAutoFit/>
          </a:bodyPr>
          <a:lstStyle/>
          <a:p>
            <a:r>
              <a:rPr kumimoji="1" lang="en-US" altLang="ja-JP" sz="2400" dirty="0"/>
              <a:t>Two frameworks</a:t>
            </a:r>
            <a:endParaRPr kumimoji="1" lang="ja-JP" altLang="en-US" sz="2400" dirty="0"/>
          </a:p>
        </p:txBody>
      </p:sp>
      <p:sp>
        <p:nvSpPr>
          <p:cNvPr id="13" name="タイトル 6">
            <a:extLst>
              <a:ext uri="{FF2B5EF4-FFF2-40B4-BE49-F238E27FC236}">
                <a16:creationId xmlns:a16="http://schemas.microsoft.com/office/drawing/2014/main" id="{C9CD9625-2BB6-4357-BCF3-95984C5D0A6F}"/>
              </a:ext>
            </a:extLst>
          </p:cNvPr>
          <p:cNvSpPr>
            <a:spLocks noGrp="1"/>
          </p:cNvSpPr>
          <p:nvPr>
            <p:ph type="title"/>
          </p:nvPr>
        </p:nvSpPr>
        <p:spPr>
          <a:xfrm>
            <a:off x="1732208" y="136525"/>
            <a:ext cx="6096000" cy="580926"/>
          </a:xfrm>
        </p:spPr>
        <p:txBody>
          <a:bodyPr/>
          <a:lstStyle/>
          <a:p>
            <a:r>
              <a:rPr lang="en-US" altLang="ja-JP" sz="2000" dirty="0"/>
              <a:t>1. Purpose</a:t>
            </a:r>
            <a:r>
              <a:rPr lang="ja-JP" altLang="en-US" sz="2000" dirty="0"/>
              <a:t> </a:t>
            </a:r>
            <a:r>
              <a:rPr lang="en-US" altLang="ja-JP" sz="2000" dirty="0"/>
              <a:t>Of </a:t>
            </a:r>
            <a:r>
              <a:rPr lang="en-US" altLang="ja-JP" sz="2000" dirty="0" err="1"/>
              <a:t>Kibo</a:t>
            </a:r>
            <a:r>
              <a:rPr lang="en-US" altLang="ja-JP" sz="2000" dirty="0"/>
              <a:t> Robot Programming Challenge </a:t>
            </a:r>
            <a:endParaRPr lang="ja-JP" altLang="en-US" sz="2000" dirty="0"/>
          </a:p>
        </p:txBody>
      </p:sp>
    </p:spTree>
    <p:extLst>
      <p:ext uri="{BB962C8B-B14F-4D97-AF65-F5344CB8AC3E}">
        <p14:creationId xmlns:p14="http://schemas.microsoft.com/office/powerpoint/2010/main" val="2704792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サブタイトル 1"/>
          <p:cNvSpPr txBox="1">
            <a:spLocks/>
          </p:cNvSpPr>
          <p:nvPr/>
        </p:nvSpPr>
        <p:spPr>
          <a:xfrm>
            <a:off x="1093304" y="3993997"/>
            <a:ext cx="6858000" cy="2006753"/>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sz="1800" dirty="0"/>
          </a:p>
        </p:txBody>
      </p:sp>
      <p:graphicFrame>
        <p:nvGraphicFramePr>
          <p:cNvPr id="6" name="図表 5"/>
          <p:cNvGraphicFramePr/>
          <p:nvPr/>
        </p:nvGraphicFramePr>
        <p:xfrm>
          <a:off x="75048" y="1657093"/>
          <a:ext cx="9143999" cy="428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テキスト ボックス 9"/>
          <p:cNvSpPr txBox="1"/>
          <p:nvPr/>
        </p:nvSpPr>
        <p:spPr>
          <a:xfrm>
            <a:off x="1554618" y="5350220"/>
            <a:ext cx="2469665" cy="323165"/>
          </a:xfrm>
          <a:prstGeom prst="rect">
            <a:avLst/>
          </a:prstGeom>
          <a:noFill/>
        </p:spPr>
        <p:txBody>
          <a:bodyPr wrap="square" rtlCol="0">
            <a:spAutoFit/>
          </a:bodyPr>
          <a:lstStyle/>
          <a:p>
            <a:r>
              <a:rPr lang="en-US" altLang="ja-JP" sz="1500" dirty="0">
                <a:solidFill>
                  <a:srgbClr val="FF0000"/>
                </a:solidFill>
              </a:rPr>
              <a:t>Due: June 6</a:t>
            </a:r>
            <a:r>
              <a:rPr lang="en-US" altLang="ja-JP" sz="1500" baseline="30000" dirty="0">
                <a:solidFill>
                  <a:srgbClr val="FF0000"/>
                </a:solidFill>
              </a:rPr>
              <a:t>th</a:t>
            </a:r>
            <a:r>
              <a:rPr lang="en-US" altLang="ja-JP" sz="1500" dirty="0">
                <a:solidFill>
                  <a:srgbClr val="FF0000"/>
                </a:solidFill>
              </a:rPr>
              <a:t>, 2021 11:59pm</a:t>
            </a:r>
            <a:endParaRPr lang="ja-JP" altLang="en-US" sz="1500" dirty="0">
              <a:solidFill>
                <a:srgbClr val="FF0000"/>
              </a:solidFill>
            </a:endParaRPr>
          </a:p>
        </p:txBody>
      </p:sp>
      <p:sp>
        <p:nvSpPr>
          <p:cNvPr id="11" name="テキスト ボックス 10"/>
          <p:cNvSpPr txBox="1"/>
          <p:nvPr/>
        </p:nvSpPr>
        <p:spPr>
          <a:xfrm>
            <a:off x="3950348" y="3993998"/>
            <a:ext cx="3089885" cy="323165"/>
          </a:xfrm>
          <a:prstGeom prst="rect">
            <a:avLst/>
          </a:prstGeom>
          <a:noFill/>
        </p:spPr>
        <p:txBody>
          <a:bodyPr wrap="square" rtlCol="0">
            <a:spAutoFit/>
          </a:bodyPr>
          <a:lstStyle/>
          <a:p>
            <a:r>
              <a:rPr lang="en-US" altLang="ja-JP" sz="1500" dirty="0">
                <a:solidFill>
                  <a:srgbClr val="FF0000"/>
                </a:solidFill>
              </a:rPr>
              <a:t>June 22~July 12,2021</a:t>
            </a:r>
            <a:endParaRPr lang="ja-JP" altLang="en-US" sz="1500" dirty="0">
              <a:solidFill>
                <a:srgbClr val="FF0000"/>
              </a:solidFill>
            </a:endParaRPr>
          </a:p>
        </p:txBody>
      </p:sp>
      <p:sp>
        <p:nvSpPr>
          <p:cNvPr id="12" name="テキスト ボックス 11"/>
          <p:cNvSpPr txBox="1"/>
          <p:nvPr/>
        </p:nvSpPr>
        <p:spPr>
          <a:xfrm>
            <a:off x="7102833" y="3545515"/>
            <a:ext cx="1714500" cy="553998"/>
          </a:xfrm>
          <a:prstGeom prst="rect">
            <a:avLst/>
          </a:prstGeom>
          <a:noFill/>
        </p:spPr>
        <p:txBody>
          <a:bodyPr wrap="square" rtlCol="0">
            <a:spAutoFit/>
          </a:bodyPr>
          <a:lstStyle/>
          <a:p>
            <a:r>
              <a:rPr lang="en-US" altLang="ja-JP" sz="1500" dirty="0">
                <a:solidFill>
                  <a:srgbClr val="FF0000"/>
                </a:solidFill>
              </a:rPr>
              <a:t>Mid-September 2021</a:t>
            </a:r>
            <a:endParaRPr lang="ja-JP" altLang="en-US" sz="1500" dirty="0">
              <a:solidFill>
                <a:srgbClr val="FF0000"/>
              </a:solidFill>
            </a:endParaRPr>
          </a:p>
        </p:txBody>
      </p:sp>
      <p:sp>
        <p:nvSpPr>
          <p:cNvPr id="13" name="テキスト ボックス 12"/>
          <p:cNvSpPr txBox="1"/>
          <p:nvPr/>
        </p:nvSpPr>
        <p:spPr>
          <a:xfrm>
            <a:off x="787976" y="2522623"/>
            <a:ext cx="3607376" cy="323165"/>
          </a:xfrm>
          <a:prstGeom prst="rect">
            <a:avLst/>
          </a:prstGeom>
          <a:noFill/>
        </p:spPr>
        <p:txBody>
          <a:bodyPr wrap="square" rtlCol="0">
            <a:spAutoFit/>
          </a:bodyPr>
          <a:lstStyle/>
          <a:p>
            <a:r>
              <a:rPr lang="en-US" altLang="ja-JP" sz="1500" dirty="0">
                <a:solidFill>
                  <a:srgbClr val="FF0000"/>
                </a:solidFill>
              </a:rPr>
              <a:t>July 18th</a:t>
            </a:r>
            <a:endParaRPr lang="ja-JP" altLang="en-US" sz="1500" dirty="0">
              <a:solidFill>
                <a:srgbClr val="FF0000"/>
              </a:solidFill>
            </a:endParaRPr>
          </a:p>
        </p:txBody>
      </p:sp>
      <p:pic>
        <p:nvPicPr>
          <p:cNvPr id="15" name="図 1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1010" y="1163605"/>
            <a:ext cx="1313931" cy="1313931"/>
          </a:xfrm>
          <a:prstGeom prst="ellipse">
            <a:avLst/>
          </a:prstGeom>
        </p:spPr>
      </p:pic>
      <p:sp>
        <p:nvSpPr>
          <p:cNvPr id="16" name="テキスト ボックス 15">
            <a:extLst>
              <a:ext uri="{FF2B5EF4-FFF2-40B4-BE49-F238E27FC236}">
                <a16:creationId xmlns:a16="http://schemas.microsoft.com/office/drawing/2014/main" id="{A6ED9607-FCBC-488B-AAAC-A7648C6DCD74}"/>
              </a:ext>
            </a:extLst>
          </p:cNvPr>
          <p:cNvSpPr txBox="1"/>
          <p:nvPr/>
        </p:nvSpPr>
        <p:spPr>
          <a:xfrm>
            <a:off x="286977" y="4276677"/>
            <a:ext cx="3045830" cy="553998"/>
          </a:xfrm>
          <a:prstGeom prst="rect">
            <a:avLst/>
          </a:prstGeom>
          <a:noFill/>
        </p:spPr>
        <p:txBody>
          <a:bodyPr wrap="square" rtlCol="0">
            <a:spAutoFit/>
          </a:bodyPr>
          <a:lstStyle/>
          <a:p>
            <a:r>
              <a:rPr lang="en-US" altLang="ja-JP" sz="1500" dirty="0">
                <a:solidFill>
                  <a:srgbClr val="FF0000"/>
                </a:solidFill>
              </a:rPr>
              <a:t>Program submission due</a:t>
            </a:r>
          </a:p>
          <a:p>
            <a:r>
              <a:rPr lang="en-US" altLang="ja-JP" sz="1500" dirty="0">
                <a:solidFill>
                  <a:srgbClr val="FF0000"/>
                </a:solidFill>
              </a:rPr>
              <a:t>June 21, 2021 23:59</a:t>
            </a:r>
            <a:endParaRPr lang="ja-JP" altLang="en-US" sz="1500" dirty="0">
              <a:solidFill>
                <a:srgbClr val="FF0000"/>
              </a:solidFill>
            </a:endParaRPr>
          </a:p>
        </p:txBody>
      </p:sp>
      <p:pic>
        <p:nvPicPr>
          <p:cNvPr id="18" name="図 1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202950" y="1880289"/>
            <a:ext cx="1313931" cy="1313931"/>
          </a:xfrm>
          <a:prstGeom prst="ellipse">
            <a:avLst/>
          </a:prstGeom>
        </p:spPr>
      </p:pic>
      <p:sp>
        <p:nvSpPr>
          <p:cNvPr id="17" name="正方形/長方形 16">
            <a:extLst>
              <a:ext uri="{FF2B5EF4-FFF2-40B4-BE49-F238E27FC236}">
                <a16:creationId xmlns:a16="http://schemas.microsoft.com/office/drawing/2014/main" id="{64ED0171-7B47-48BE-879C-7E24977D2BC5}"/>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
        <p:nvSpPr>
          <p:cNvPr id="3" name="星: 4 pt 2">
            <a:extLst>
              <a:ext uri="{FF2B5EF4-FFF2-40B4-BE49-F238E27FC236}">
                <a16:creationId xmlns:a16="http://schemas.microsoft.com/office/drawing/2014/main" id="{60D6BCA2-34A1-44D0-B4F9-6FAAE3698553}"/>
              </a:ext>
            </a:extLst>
          </p:cNvPr>
          <p:cNvSpPr/>
          <p:nvPr/>
        </p:nvSpPr>
        <p:spPr>
          <a:xfrm>
            <a:off x="2682605" y="3725901"/>
            <a:ext cx="401714" cy="443230"/>
          </a:xfrm>
          <a:prstGeom prst="star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 name="直線矢印コネクタ 4">
            <a:extLst>
              <a:ext uri="{FF2B5EF4-FFF2-40B4-BE49-F238E27FC236}">
                <a16:creationId xmlns:a16="http://schemas.microsoft.com/office/drawing/2014/main" id="{F97921BE-B058-4979-9EEE-188F64CA73A4}"/>
              </a:ext>
            </a:extLst>
          </p:cNvPr>
          <p:cNvCxnSpPr/>
          <p:nvPr/>
        </p:nvCxnSpPr>
        <p:spPr>
          <a:xfrm flipV="1">
            <a:off x="2883462" y="4276677"/>
            <a:ext cx="0" cy="5539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BE9841EA-42DF-4840-8A53-1274593B17BD}"/>
              </a:ext>
            </a:extLst>
          </p:cNvPr>
          <p:cNvSpPr txBox="1"/>
          <p:nvPr/>
        </p:nvSpPr>
        <p:spPr>
          <a:xfrm>
            <a:off x="2771949" y="4812707"/>
            <a:ext cx="5643853" cy="461665"/>
          </a:xfrm>
          <a:prstGeom prst="rect">
            <a:avLst/>
          </a:prstGeom>
          <a:noFill/>
        </p:spPr>
        <p:txBody>
          <a:bodyPr wrap="none" rtlCol="0">
            <a:spAutoFit/>
          </a:bodyPr>
          <a:lstStyle/>
          <a:p>
            <a:r>
              <a:rPr kumimoji="1" lang="en-US" altLang="ja-JP" sz="2400" b="1" i="1" dirty="0">
                <a:solidFill>
                  <a:srgbClr val="00B0F0"/>
                </a:solidFill>
              </a:rPr>
              <a:t>Technical Rehearsal (with Astrobee in JEM)</a:t>
            </a:r>
            <a:endParaRPr kumimoji="1" lang="ja-JP" altLang="en-US" sz="2400" b="1" i="1" dirty="0">
              <a:solidFill>
                <a:srgbClr val="00B0F0"/>
              </a:solidFill>
            </a:endParaRPr>
          </a:p>
        </p:txBody>
      </p:sp>
      <p:sp>
        <p:nvSpPr>
          <p:cNvPr id="20" name="星: 4 pt 19">
            <a:extLst>
              <a:ext uri="{FF2B5EF4-FFF2-40B4-BE49-F238E27FC236}">
                <a16:creationId xmlns:a16="http://schemas.microsoft.com/office/drawing/2014/main" id="{12177A9B-B0B8-45CC-B5D5-8BA94F0434EB}"/>
              </a:ext>
            </a:extLst>
          </p:cNvPr>
          <p:cNvSpPr/>
          <p:nvPr/>
        </p:nvSpPr>
        <p:spPr>
          <a:xfrm>
            <a:off x="5108280" y="2624173"/>
            <a:ext cx="401714" cy="443230"/>
          </a:xfrm>
          <a:prstGeom prst="star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矢印コネクタ 20">
            <a:extLst>
              <a:ext uri="{FF2B5EF4-FFF2-40B4-BE49-F238E27FC236}">
                <a16:creationId xmlns:a16="http://schemas.microsoft.com/office/drawing/2014/main" id="{8E13F597-24F6-45CE-9D3A-9EDEADA6829C}"/>
              </a:ext>
            </a:extLst>
          </p:cNvPr>
          <p:cNvCxnSpPr>
            <a:cxnSpLocks/>
          </p:cNvCxnSpPr>
          <p:nvPr/>
        </p:nvCxnSpPr>
        <p:spPr>
          <a:xfrm>
            <a:off x="5305776" y="1717603"/>
            <a:ext cx="0" cy="8196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F28FC971-0632-4110-9543-1B70DA5055CA}"/>
              </a:ext>
            </a:extLst>
          </p:cNvPr>
          <p:cNvSpPr txBox="1"/>
          <p:nvPr/>
        </p:nvSpPr>
        <p:spPr>
          <a:xfrm>
            <a:off x="3098116" y="1051595"/>
            <a:ext cx="4823756" cy="461665"/>
          </a:xfrm>
          <a:prstGeom prst="rect">
            <a:avLst/>
          </a:prstGeom>
          <a:noFill/>
        </p:spPr>
        <p:txBody>
          <a:bodyPr wrap="none" rtlCol="0">
            <a:spAutoFit/>
          </a:bodyPr>
          <a:lstStyle/>
          <a:p>
            <a:r>
              <a:rPr kumimoji="1" lang="en-US" altLang="ja-JP" sz="2400" b="1" i="1" dirty="0">
                <a:solidFill>
                  <a:srgbClr val="00B0F0"/>
                </a:solidFill>
              </a:rPr>
              <a:t>Event Rehearsal (with Crew and MC)</a:t>
            </a:r>
            <a:endParaRPr kumimoji="1" lang="ja-JP" altLang="en-US" sz="2400" b="1" i="1" dirty="0">
              <a:solidFill>
                <a:srgbClr val="00B0F0"/>
              </a:solidFill>
            </a:endParaRPr>
          </a:p>
        </p:txBody>
      </p:sp>
      <p:sp>
        <p:nvSpPr>
          <p:cNvPr id="23" name="テキスト ボックス 22">
            <a:extLst>
              <a:ext uri="{FF2B5EF4-FFF2-40B4-BE49-F238E27FC236}">
                <a16:creationId xmlns:a16="http://schemas.microsoft.com/office/drawing/2014/main" id="{E2582DCB-EEFA-41B1-AED7-02C803ADFF11}"/>
              </a:ext>
            </a:extLst>
          </p:cNvPr>
          <p:cNvSpPr txBox="1"/>
          <p:nvPr/>
        </p:nvSpPr>
        <p:spPr>
          <a:xfrm>
            <a:off x="5426996" y="5256622"/>
            <a:ext cx="3089885" cy="323165"/>
          </a:xfrm>
          <a:prstGeom prst="rect">
            <a:avLst/>
          </a:prstGeom>
          <a:noFill/>
        </p:spPr>
        <p:txBody>
          <a:bodyPr wrap="square" rtlCol="0">
            <a:spAutoFit/>
          </a:bodyPr>
          <a:lstStyle/>
          <a:p>
            <a:r>
              <a:rPr lang="en-US" altLang="ja-JP" sz="1500" dirty="0">
                <a:solidFill>
                  <a:srgbClr val="FF0000"/>
                </a:solidFill>
              </a:rPr>
              <a:t>May 26, 2021</a:t>
            </a:r>
            <a:endParaRPr lang="ja-JP" altLang="en-US" sz="1500" dirty="0">
              <a:solidFill>
                <a:srgbClr val="FF0000"/>
              </a:solidFill>
            </a:endParaRPr>
          </a:p>
        </p:txBody>
      </p:sp>
      <p:sp>
        <p:nvSpPr>
          <p:cNvPr id="24" name="テキスト ボックス 23">
            <a:extLst>
              <a:ext uri="{FF2B5EF4-FFF2-40B4-BE49-F238E27FC236}">
                <a16:creationId xmlns:a16="http://schemas.microsoft.com/office/drawing/2014/main" id="{249FF2D4-1EF7-43AF-BD0E-F2CF6CF84B9D}"/>
              </a:ext>
            </a:extLst>
          </p:cNvPr>
          <p:cNvSpPr txBox="1"/>
          <p:nvPr/>
        </p:nvSpPr>
        <p:spPr>
          <a:xfrm>
            <a:off x="4647047" y="1381144"/>
            <a:ext cx="3089885" cy="323165"/>
          </a:xfrm>
          <a:prstGeom prst="rect">
            <a:avLst/>
          </a:prstGeom>
          <a:noFill/>
        </p:spPr>
        <p:txBody>
          <a:bodyPr wrap="square" rtlCol="0">
            <a:spAutoFit/>
          </a:bodyPr>
          <a:lstStyle/>
          <a:p>
            <a:r>
              <a:rPr lang="en-US" altLang="ja-JP" sz="1500" dirty="0">
                <a:solidFill>
                  <a:srgbClr val="FF0000"/>
                </a:solidFill>
              </a:rPr>
              <a:t>Mid-August, 2021</a:t>
            </a:r>
            <a:endParaRPr lang="ja-JP" altLang="en-US" sz="1500" dirty="0">
              <a:solidFill>
                <a:srgbClr val="FF0000"/>
              </a:solidFill>
            </a:endParaRPr>
          </a:p>
        </p:txBody>
      </p:sp>
      <p:pic>
        <p:nvPicPr>
          <p:cNvPr id="25" name="Picture 7">
            <a:extLst>
              <a:ext uri="{FF2B5EF4-FFF2-40B4-BE49-F238E27FC236}">
                <a16:creationId xmlns:a16="http://schemas.microsoft.com/office/drawing/2014/main" id="{D2513F43-93BC-4E72-BBB1-617071DBE0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92929" y="4676967"/>
            <a:ext cx="676023" cy="747657"/>
          </a:xfrm>
          <a:prstGeom prst="rect">
            <a:avLst/>
          </a:prstGeom>
        </p:spPr>
      </p:pic>
      <p:pic>
        <p:nvPicPr>
          <p:cNvPr id="26" name="Picture 7">
            <a:extLst>
              <a:ext uri="{FF2B5EF4-FFF2-40B4-BE49-F238E27FC236}">
                <a16:creationId xmlns:a16="http://schemas.microsoft.com/office/drawing/2014/main" id="{7E730524-7C1E-4781-92E6-26352D2992B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80752" y="2916124"/>
            <a:ext cx="676023" cy="747657"/>
          </a:xfrm>
          <a:prstGeom prst="rect">
            <a:avLst/>
          </a:prstGeom>
        </p:spPr>
      </p:pic>
      <p:pic>
        <p:nvPicPr>
          <p:cNvPr id="27" name="Picture 7">
            <a:extLst>
              <a:ext uri="{FF2B5EF4-FFF2-40B4-BE49-F238E27FC236}">
                <a16:creationId xmlns:a16="http://schemas.microsoft.com/office/drawing/2014/main" id="{364C2D22-2235-4790-ACEE-DC67F20CFA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01966" y="930522"/>
            <a:ext cx="676023" cy="747657"/>
          </a:xfrm>
          <a:prstGeom prst="rect">
            <a:avLst/>
          </a:prstGeom>
        </p:spPr>
      </p:pic>
    </p:spTree>
    <p:extLst>
      <p:ext uri="{BB962C8B-B14F-4D97-AF65-F5344CB8AC3E}">
        <p14:creationId xmlns:p14="http://schemas.microsoft.com/office/powerpoint/2010/main" val="211043311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BB2C6D9B-1F17-4216-9385-C9BD19AB6C9D}"/>
              </a:ext>
            </a:extLst>
          </p:cNvPr>
          <p:cNvSpPr>
            <a:spLocks noGrp="1"/>
          </p:cNvSpPr>
          <p:nvPr>
            <p:ph type="sldNum" sz="quarter" idx="12"/>
          </p:nvPr>
        </p:nvSpPr>
        <p:spPr/>
        <p:txBody>
          <a:bodyPr/>
          <a:lstStyle/>
          <a:p>
            <a:fld id="{BD390650-ABCA-4A3F-BD7D-09C8D02B1988}" type="slidenum">
              <a:rPr kumimoji="1" lang="ja-JP" altLang="en-US" smtClean="0"/>
              <a:pPr/>
              <a:t>41</a:t>
            </a:fld>
            <a:endParaRPr kumimoji="1" lang="ja-JP" altLang="en-US" dirty="0"/>
          </a:p>
        </p:txBody>
      </p:sp>
      <p:graphicFrame>
        <p:nvGraphicFramePr>
          <p:cNvPr id="7" name="表 5">
            <a:extLst>
              <a:ext uri="{FF2B5EF4-FFF2-40B4-BE49-F238E27FC236}">
                <a16:creationId xmlns:a16="http://schemas.microsoft.com/office/drawing/2014/main" id="{E951C48B-6877-4495-9494-9514DA57B9D3}"/>
              </a:ext>
            </a:extLst>
          </p:cNvPr>
          <p:cNvGraphicFramePr>
            <a:graphicFrameLocks noGrp="1"/>
          </p:cNvGraphicFramePr>
          <p:nvPr>
            <p:extLst>
              <p:ext uri="{D42A27DB-BD31-4B8C-83A1-F6EECF244321}">
                <p14:modId xmlns:p14="http://schemas.microsoft.com/office/powerpoint/2010/main" val="2677078790"/>
              </p:ext>
            </p:extLst>
          </p:nvPr>
        </p:nvGraphicFramePr>
        <p:xfrm>
          <a:off x="227494" y="1342072"/>
          <a:ext cx="8689012" cy="5196840"/>
        </p:xfrm>
        <a:graphic>
          <a:graphicData uri="http://schemas.openxmlformats.org/drawingml/2006/table">
            <a:tbl>
              <a:tblPr firstRow="1" bandRow="1">
                <a:tableStyleId>{FABFCF23-3B69-468F-B69F-88F6DE6A72F2}</a:tableStyleId>
              </a:tblPr>
              <a:tblGrid>
                <a:gridCol w="1490893">
                  <a:extLst>
                    <a:ext uri="{9D8B030D-6E8A-4147-A177-3AD203B41FA5}">
                      <a16:colId xmlns:a16="http://schemas.microsoft.com/office/drawing/2014/main" val="3968679149"/>
                    </a:ext>
                  </a:extLst>
                </a:gridCol>
                <a:gridCol w="2477540">
                  <a:extLst>
                    <a:ext uri="{9D8B030D-6E8A-4147-A177-3AD203B41FA5}">
                      <a16:colId xmlns:a16="http://schemas.microsoft.com/office/drawing/2014/main" val="377779000"/>
                    </a:ext>
                  </a:extLst>
                </a:gridCol>
                <a:gridCol w="4720579">
                  <a:extLst>
                    <a:ext uri="{9D8B030D-6E8A-4147-A177-3AD203B41FA5}">
                      <a16:colId xmlns:a16="http://schemas.microsoft.com/office/drawing/2014/main" val="3440362665"/>
                    </a:ext>
                  </a:extLst>
                </a:gridCol>
              </a:tblGrid>
              <a:tr h="278130">
                <a:tc>
                  <a:txBody>
                    <a:bodyPr/>
                    <a:lstStyle/>
                    <a:p>
                      <a:pPr algn="ctr"/>
                      <a:r>
                        <a:rPr kumimoji="1" lang="en-US" altLang="ja-JP" sz="2000" dirty="0"/>
                        <a:t>Date</a:t>
                      </a:r>
                      <a:endParaRPr kumimoji="1" lang="ja-JP" altLang="en-US" sz="2000" dirty="0"/>
                    </a:p>
                  </a:txBody>
                  <a:tcPr marL="68580" marR="68580" marT="34290" marB="34290"/>
                </a:tc>
                <a:tc>
                  <a:txBody>
                    <a:bodyPr/>
                    <a:lstStyle/>
                    <a:p>
                      <a:pPr algn="ctr"/>
                      <a:r>
                        <a:rPr kumimoji="1" lang="en-US" altLang="ja-JP" sz="2000" dirty="0"/>
                        <a:t>Event</a:t>
                      </a:r>
                      <a:endParaRPr kumimoji="1" lang="ja-JP" altLang="en-US" sz="2000" dirty="0"/>
                    </a:p>
                  </a:txBody>
                  <a:tcPr marL="68580" marR="68580" marT="34290" marB="34290">
                    <a:lnR w="12700" cap="flat" cmpd="sng" algn="ctr">
                      <a:solidFill>
                        <a:schemeClr val="accent5"/>
                      </a:solidFill>
                      <a:prstDash val="solid"/>
                      <a:round/>
                      <a:headEnd type="none" w="med" len="med"/>
                      <a:tailEnd type="none" w="med" len="med"/>
                    </a:lnR>
                  </a:tcPr>
                </a:tc>
                <a:tc>
                  <a:txBody>
                    <a:bodyPr/>
                    <a:lstStyle/>
                    <a:p>
                      <a:pPr algn="ctr"/>
                      <a:r>
                        <a:rPr kumimoji="1" lang="en-US" altLang="ja-JP" sz="2000" dirty="0"/>
                        <a:t>Description</a:t>
                      </a:r>
                      <a:endParaRPr kumimoji="1" lang="ja-JP" altLang="en-US" sz="2000" dirty="0"/>
                    </a:p>
                  </a:txBody>
                  <a:tcPr marL="68580" marR="68580" marT="34290" marB="34290">
                    <a:lnL w="12700" cap="flat" cmpd="sng" algn="ctr">
                      <a:solidFill>
                        <a:schemeClr val="accent5"/>
                      </a:solidFill>
                      <a:prstDash val="solid"/>
                      <a:round/>
                      <a:headEnd type="none" w="med" len="med"/>
                      <a:tailEnd type="none" w="med" len="med"/>
                    </a:lnL>
                  </a:tcPr>
                </a:tc>
                <a:extLst>
                  <a:ext uri="{0D108BD9-81ED-4DB2-BD59-A6C34878D82A}">
                    <a16:rowId xmlns:a16="http://schemas.microsoft.com/office/drawing/2014/main" val="433276036"/>
                  </a:ext>
                </a:extLst>
              </a:tr>
              <a:tr h="708660">
                <a:tc>
                  <a:txBody>
                    <a:bodyPr/>
                    <a:lstStyle/>
                    <a:p>
                      <a:pPr algn="r"/>
                      <a:r>
                        <a:rPr kumimoji="1" lang="en-US" altLang="ja-JP" sz="1600" dirty="0"/>
                        <a:t>April 1st</a:t>
                      </a:r>
                      <a:endParaRPr kumimoji="1" lang="ja-JP" altLang="en-US" sz="1600" dirty="0"/>
                    </a:p>
                  </a:txBody>
                  <a:tcPr marL="68580" marR="68580" marT="34290" marB="34290">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en-US" altLang="ja-JP" sz="1600" dirty="0"/>
                        <a:t>Simulator released for Preliminary round</a:t>
                      </a:r>
                      <a:endParaRPr kumimoji="1" lang="ja-JP" altLang="en-US" sz="1600"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ja-JP" altLang="en-US" sz="1200" dirty="0"/>
                        <a:t>・</a:t>
                      </a:r>
                      <a:r>
                        <a:rPr kumimoji="1" lang="en-US" altLang="ja-JP" sz="1200" dirty="0"/>
                        <a:t>Participants will</a:t>
                      </a:r>
                      <a:r>
                        <a:rPr kumimoji="1" lang="en-US" altLang="ja-JP" sz="1200" baseline="0" dirty="0"/>
                        <a:t> be able to access simulator.</a:t>
                      </a:r>
                    </a:p>
                    <a:p>
                      <a:r>
                        <a:rPr kumimoji="1" lang="ja-JP" altLang="en-US" sz="1200" baseline="0" dirty="0"/>
                        <a:t>・</a:t>
                      </a:r>
                      <a:r>
                        <a:rPr kumimoji="1" lang="en-US" altLang="ja-JP" sz="1200" dirty="0"/>
                        <a:t>Books</a:t>
                      </a:r>
                      <a:r>
                        <a:rPr kumimoji="1" lang="en-US" altLang="ja-JP" sz="1200" baseline="0" dirty="0"/>
                        <a:t> to be released;</a:t>
                      </a:r>
                    </a:p>
                    <a:p>
                      <a:r>
                        <a:rPr kumimoji="1" lang="ja-JP" altLang="en-US" sz="1200" baseline="0" dirty="0"/>
                        <a:t>　　</a:t>
                      </a:r>
                      <a:r>
                        <a:rPr kumimoji="1" lang="en-US" altLang="ja-JP" sz="1200" baseline="0" dirty="0"/>
                        <a:t>- Programming Manual</a:t>
                      </a:r>
                    </a:p>
                    <a:p>
                      <a:r>
                        <a:rPr kumimoji="1" lang="ja-JP" altLang="en-US" sz="1200" baseline="0" dirty="0"/>
                        <a:t>　　</a:t>
                      </a:r>
                      <a:r>
                        <a:rPr kumimoji="1" lang="en-US" altLang="ja-JP" sz="1200" baseline="0" dirty="0"/>
                        <a:t>- Rulebook</a:t>
                      </a:r>
                      <a:endParaRPr kumimoji="1" lang="ja-JP" altLang="en-US" sz="1200" dirty="0"/>
                    </a:p>
                  </a:txBody>
                  <a:tcPr marL="68580" marR="68580" marT="34290" marB="34290">
                    <a:lnL w="12700" cap="flat" cmpd="sng" algn="ctr">
                      <a:solidFill>
                        <a:schemeClr val="accent5"/>
                      </a:solidFill>
                      <a:prstDash val="solid"/>
                      <a:round/>
                      <a:headEnd type="none" w="med" len="med"/>
                      <a:tailEnd type="none" w="med" len="med"/>
                    </a:lnL>
                    <a:solidFill>
                      <a:schemeClr val="bg1">
                        <a:lumMod val="85000"/>
                      </a:schemeClr>
                    </a:solidFill>
                  </a:tcPr>
                </a:tc>
                <a:extLst>
                  <a:ext uri="{0D108BD9-81ED-4DB2-BD59-A6C34878D82A}">
                    <a16:rowId xmlns:a16="http://schemas.microsoft.com/office/drawing/2014/main" val="2991583569"/>
                  </a:ext>
                </a:extLst>
              </a:tr>
              <a:tr h="548640">
                <a:tc>
                  <a:txBody>
                    <a:bodyPr/>
                    <a:lstStyle/>
                    <a:p>
                      <a:pPr algn="r"/>
                      <a:r>
                        <a:rPr kumimoji="1" lang="en-US" altLang="ja-JP" sz="1600" dirty="0">
                          <a:solidFill>
                            <a:schemeClr val="tx1"/>
                          </a:solidFill>
                        </a:rPr>
                        <a:t>[FYI]May 26th</a:t>
                      </a:r>
                      <a:endParaRPr kumimoji="1" lang="ja-JP" altLang="en-US" sz="1600"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en-US" altLang="ja-JP" sz="1600" dirty="0">
                          <a:solidFill>
                            <a:schemeClr val="tx1"/>
                          </a:solidFill>
                        </a:rPr>
                        <a:t>ISS Technical Rehearsal of KRPC</a:t>
                      </a:r>
                      <a:endParaRPr kumimoji="1" lang="ja-JP" altLang="en-US" sz="16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en-US" altLang="ja-JP" sz="1200" dirty="0">
                          <a:solidFill>
                            <a:schemeClr val="tx1"/>
                          </a:solidFill>
                        </a:rPr>
                        <a:t>NASA and JAXA will checkout Astrobee's trajectory, QR/AR readability, and sound level.</a:t>
                      </a:r>
                      <a:endParaRPr kumimoji="1" lang="ja-JP" altLang="en-US" sz="12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solidFill>
                      <a:schemeClr val="bg1">
                        <a:lumMod val="85000"/>
                      </a:schemeClr>
                    </a:solidFill>
                  </a:tcPr>
                </a:tc>
                <a:extLst>
                  <a:ext uri="{0D108BD9-81ED-4DB2-BD59-A6C34878D82A}">
                    <a16:rowId xmlns:a16="http://schemas.microsoft.com/office/drawing/2014/main" val="4044302149"/>
                  </a:ext>
                </a:extLst>
              </a:tr>
              <a:tr h="548640">
                <a:tc>
                  <a:txBody>
                    <a:bodyPr/>
                    <a:lstStyle/>
                    <a:p>
                      <a:pPr algn="r"/>
                      <a:r>
                        <a:rPr kumimoji="1" lang="en-US" altLang="ja-JP" sz="1600" b="1" dirty="0">
                          <a:solidFill>
                            <a:schemeClr val="tx1"/>
                          </a:solidFill>
                        </a:rPr>
                        <a:t>June 6th</a:t>
                      </a:r>
                      <a:endParaRPr kumimoji="1" lang="ja-JP" altLang="en-US" sz="1600" b="1"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dirty="0"/>
                        <a:t>Due of participation</a:t>
                      </a:r>
                      <a:endParaRPr kumimoji="1" lang="ja-JP" altLang="en-US" sz="1600" b="1" dirty="0"/>
                    </a:p>
                    <a:p>
                      <a:endParaRPr kumimoji="1" lang="ja-JP" altLang="en-US" sz="1600" b="1"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ja-JP" altLang="en-US" sz="1200" dirty="0"/>
                        <a:t>・</a:t>
                      </a:r>
                      <a:r>
                        <a:rPr kumimoji="1" lang="en-US" altLang="ja-JP" sz="1200" dirty="0"/>
                        <a:t>POC accept the application from your counties/region participants. </a:t>
                      </a:r>
                    </a:p>
                    <a:p>
                      <a:r>
                        <a:rPr kumimoji="1" lang="ja-JP" altLang="en-US" sz="1200" dirty="0"/>
                        <a:t>・</a:t>
                      </a:r>
                      <a:r>
                        <a:rPr kumimoji="1" lang="en-US" altLang="ja-JP" sz="1200" dirty="0"/>
                        <a:t>POC</a:t>
                      </a:r>
                      <a:r>
                        <a:rPr kumimoji="1" lang="ja-JP" altLang="en-US" sz="1200" dirty="0"/>
                        <a:t> </a:t>
                      </a:r>
                      <a:r>
                        <a:rPr kumimoji="1" lang="en-US" altLang="ja-JP" sz="1200" dirty="0"/>
                        <a:t>of</a:t>
                      </a:r>
                      <a:r>
                        <a:rPr kumimoji="1" lang="ja-JP" altLang="en-US" sz="1200" dirty="0"/>
                        <a:t> </a:t>
                      </a:r>
                      <a:r>
                        <a:rPr kumimoji="1" lang="en-US" altLang="ja-JP" sz="1200" dirty="0"/>
                        <a:t>each</a:t>
                      </a:r>
                      <a:r>
                        <a:rPr kumimoji="1" lang="ja-JP" altLang="en-US" sz="1200" dirty="0"/>
                        <a:t> </a:t>
                      </a:r>
                      <a:r>
                        <a:rPr kumimoji="1" lang="en-US" altLang="ja-JP" sz="1200" dirty="0"/>
                        <a:t>countries/region are should be send the Statistics </a:t>
                      </a:r>
                    </a:p>
                    <a:p>
                      <a:r>
                        <a:rPr kumimoji="1" lang="en-US" altLang="ja-JP" sz="1200" dirty="0"/>
                        <a:t>Information of your region to the JAXA KRPC secretariat. </a:t>
                      </a:r>
                      <a:endParaRPr kumimoji="1" lang="ja-JP" altLang="en-US" sz="1200" dirty="0"/>
                    </a:p>
                  </a:txBody>
                  <a:tcPr marL="68580" marR="68580" marT="34290" marB="34290">
                    <a:lnL w="12700" cap="flat" cmpd="sng" algn="ctr">
                      <a:solidFill>
                        <a:schemeClr val="accent5"/>
                      </a:solidFill>
                      <a:prstDash val="solid"/>
                      <a:round/>
                      <a:headEnd type="none" w="med" len="med"/>
                      <a:tailEnd type="none" w="med" len="med"/>
                    </a:lnL>
                    <a:solidFill>
                      <a:schemeClr val="bg1">
                        <a:lumMod val="85000"/>
                      </a:schemeClr>
                    </a:solidFill>
                  </a:tcPr>
                </a:tc>
                <a:extLst>
                  <a:ext uri="{0D108BD9-81ED-4DB2-BD59-A6C34878D82A}">
                    <a16:rowId xmlns:a16="http://schemas.microsoft.com/office/drawing/2014/main" val="2688689898"/>
                  </a:ext>
                </a:extLst>
              </a:tr>
              <a:tr h="278130">
                <a:tc>
                  <a:txBody>
                    <a:bodyPr/>
                    <a:lstStyle/>
                    <a:p>
                      <a:pPr algn="r"/>
                      <a:r>
                        <a:rPr kumimoji="1" lang="en-US" altLang="ja-JP" sz="1600" dirty="0">
                          <a:solidFill>
                            <a:schemeClr val="tx1"/>
                          </a:solidFill>
                        </a:rPr>
                        <a:t>June 7th-21st</a:t>
                      </a:r>
                      <a:endParaRPr kumimoji="1" lang="ja-JP" altLang="en-US" sz="1600"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en-US" altLang="ja-JP" sz="1600" dirty="0"/>
                        <a:t>APK submission Period</a:t>
                      </a:r>
                      <a:endParaRPr kumimoji="1" lang="ja-JP" altLang="en-US" sz="1600"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en-US" altLang="ja-JP" sz="1200" dirty="0"/>
                        <a:t>Participants can submit their developed APK with the simulator site.</a:t>
                      </a:r>
                      <a:endParaRPr kumimoji="1" lang="ja-JP" altLang="en-US" sz="1200" dirty="0"/>
                    </a:p>
                  </a:txBody>
                  <a:tcPr marL="68580" marR="68580" marT="34290" marB="34290">
                    <a:lnL w="12700" cap="flat" cmpd="sng" algn="ctr">
                      <a:solidFill>
                        <a:schemeClr val="accent5"/>
                      </a:solidFill>
                      <a:prstDash val="solid"/>
                      <a:round/>
                      <a:headEnd type="none" w="med" len="med"/>
                      <a:tailEnd type="none" w="med" len="med"/>
                    </a:lnL>
                    <a:solidFill>
                      <a:schemeClr val="bg1">
                        <a:lumMod val="85000"/>
                      </a:schemeClr>
                    </a:solidFill>
                  </a:tcPr>
                </a:tc>
                <a:extLst>
                  <a:ext uri="{0D108BD9-81ED-4DB2-BD59-A6C34878D82A}">
                    <a16:rowId xmlns:a16="http://schemas.microsoft.com/office/drawing/2014/main" val="2574916047"/>
                  </a:ext>
                </a:extLst>
              </a:tr>
              <a:tr h="278130">
                <a:tc>
                  <a:txBody>
                    <a:bodyPr/>
                    <a:lstStyle/>
                    <a:p>
                      <a:pPr algn="r"/>
                      <a:r>
                        <a:rPr kumimoji="1" lang="en-US" altLang="ja-JP" sz="1600" b="1" dirty="0">
                          <a:solidFill>
                            <a:schemeClr val="tx1"/>
                          </a:solidFill>
                        </a:rPr>
                        <a:t>June 21st</a:t>
                      </a:r>
                      <a:endParaRPr kumimoji="1" lang="ja-JP" altLang="en-US" sz="1600" b="1"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r>
                        <a:rPr kumimoji="1" lang="en-US" altLang="ja-JP" sz="1600" b="1" dirty="0"/>
                        <a:t>Due of the APK submission </a:t>
                      </a:r>
                      <a:endParaRPr kumimoji="1" lang="ja-JP" altLang="en-US" sz="1600" b="1"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solidFill>
                      <a:schemeClr val="bg1">
                        <a:lumMod val="85000"/>
                      </a:schemeClr>
                    </a:solidFill>
                  </a:tcPr>
                </a:tc>
                <a:tc>
                  <a:txBody>
                    <a:bodyPr/>
                    <a:lstStyle/>
                    <a:p>
                      <a:endParaRPr kumimoji="1" lang="ja-JP" altLang="en-US" sz="1200" dirty="0"/>
                    </a:p>
                  </a:txBody>
                  <a:tcPr marL="68580" marR="68580" marT="34290" marB="34290">
                    <a:lnL w="12700" cap="flat" cmpd="sng" algn="ctr">
                      <a:solidFill>
                        <a:schemeClr val="accent5"/>
                      </a:solidFill>
                      <a:prstDash val="solid"/>
                      <a:round/>
                      <a:headEnd type="none" w="med" len="med"/>
                      <a:tailEnd type="none" w="med" len="med"/>
                    </a:lnL>
                    <a:solidFill>
                      <a:schemeClr val="bg1">
                        <a:lumMod val="85000"/>
                      </a:schemeClr>
                    </a:solidFill>
                  </a:tcPr>
                </a:tc>
                <a:extLst>
                  <a:ext uri="{0D108BD9-81ED-4DB2-BD59-A6C34878D82A}">
                    <a16:rowId xmlns:a16="http://schemas.microsoft.com/office/drawing/2014/main" val="489208541"/>
                  </a:ext>
                </a:extLst>
              </a:tr>
              <a:tr h="48006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tx1"/>
                          </a:solidFill>
                        </a:rPr>
                        <a:t>June 22nd – July 12th </a:t>
                      </a:r>
                      <a:endParaRPr kumimoji="1" lang="ja-JP" altLang="en-US" sz="1600" b="1"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b="1" dirty="0">
                          <a:solidFill>
                            <a:schemeClr val="tx1"/>
                          </a:solidFill>
                        </a:rPr>
                        <a:t>Preliminary Round at each country/region.</a:t>
                      </a:r>
                      <a:endParaRPr kumimoji="1" lang="ja-JP" altLang="en-US" sz="1600" b="1"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r>
                        <a:rPr kumimoji="1" lang="en-US" altLang="ja-JP" sz="1200" dirty="0"/>
                        <a:t>Please inform JAXA to your date of preliminary round.</a:t>
                      </a:r>
                      <a:endParaRPr kumimoji="1" lang="ja-JP" altLang="en-US" sz="1200" dirty="0"/>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789247021"/>
                  </a:ext>
                </a:extLst>
              </a:tr>
              <a:tr h="48006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tx1"/>
                          </a:solidFill>
                        </a:rPr>
                        <a:t>July 13th – 17th</a:t>
                      </a:r>
                      <a:endParaRPr kumimoji="1" lang="ja-JP" altLang="en-US" sz="1600" b="1"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b="1" dirty="0">
                          <a:solidFill>
                            <a:schemeClr val="tx1"/>
                          </a:solidFill>
                        </a:rPr>
                        <a:t>Kick off mtg with winners and secretariat</a:t>
                      </a:r>
                      <a:endParaRPr kumimoji="1" lang="ja-JP" altLang="en-US" sz="1600" b="1"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pPr marL="171450" indent="-171450">
                        <a:buFontTx/>
                        <a:buChar char="-"/>
                      </a:pPr>
                      <a:r>
                        <a:rPr kumimoji="1" lang="en-US" altLang="ja-JP" sz="1200" dirty="0">
                          <a:solidFill>
                            <a:schemeClr val="tx1"/>
                          </a:solidFill>
                        </a:rPr>
                        <a:t>To confirm MS Teams connection</a:t>
                      </a:r>
                    </a:p>
                    <a:p>
                      <a:pPr marL="171450" indent="-171450">
                        <a:buFontTx/>
                        <a:buChar char="-"/>
                      </a:pPr>
                      <a:r>
                        <a:rPr kumimoji="1" lang="en-US" altLang="ja-JP" sz="1200" dirty="0">
                          <a:solidFill>
                            <a:schemeClr val="tx1"/>
                          </a:solidFill>
                        </a:rPr>
                        <a:t>To explain agenda of Programming Skills Round</a:t>
                      </a:r>
                      <a:endParaRPr kumimoji="1" lang="ja-JP" altLang="en-US" sz="12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1515282958"/>
                  </a:ext>
                </a:extLst>
              </a:tr>
              <a:tr h="278130">
                <a:tc>
                  <a:txBody>
                    <a:bodyPr/>
                    <a:lstStyle/>
                    <a:p>
                      <a:pPr algn="r"/>
                      <a:r>
                        <a:rPr kumimoji="1" lang="en-US" altLang="ja-JP" sz="1600" b="0" dirty="0">
                          <a:solidFill>
                            <a:schemeClr val="tx1"/>
                          </a:solidFill>
                        </a:rPr>
                        <a:t>July 18th </a:t>
                      </a:r>
                      <a:endParaRPr kumimoji="1" lang="ja-JP" altLang="en-US" sz="1600" b="0"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b="0" dirty="0">
                          <a:solidFill>
                            <a:schemeClr val="tx1"/>
                          </a:solidFill>
                        </a:rPr>
                        <a:t>Preliminary Round at Japan</a:t>
                      </a: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endParaRPr kumimoji="1" lang="ja-JP" altLang="en-US" sz="1200" b="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2114930252"/>
                  </a:ext>
                </a:extLst>
              </a:tr>
              <a:tr h="548640">
                <a:tc>
                  <a:txBody>
                    <a:bodyPr/>
                    <a:lstStyle/>
                    <a:p>
                      <a:pPr algn="r"/>
                      <a:r>
                        <a:rPr kumimoji="1" lang="en-US" altLang="ja-JP" sz="1600" b="1" dirty="0">
                          <a:solidFill>
                            <a:schemeClr val="tx1"/>
                          </a:solidFill>
                        </a:rPr>
                        <a:t>July 18th</a:t>
                      </a:r>
                      <a:endParaRPr kumimoji="1" lang="ja-JP" altLang="en-US" sz="1600" b="1"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b="1" dirty="0">
                          <a:solidFill>
                            <a:schemeClr val="tx1"/>
                          </a:solidFill>
                        </a:rPr>
                        <a:t>Program Skiles Round</a:t>
                      </a:r>
                      <a:endParaRPr kumimoji="1" lang="ja-JP" altLang="en-US" sz="1600" b="1"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dirty="0">
                          <a:solidFill>
                            <a:schemeClr val="tx1"/>
                          </a:solidFill>
                        </a:rPr>
                        <a:t>・</a:t>
                      </a:r>
                      <a:r>
                        <a:rPr kumimoji="1" lang="en-US" altLang="ja-JP" sz="1200" b="1" dirty="0">
                          <a:solidFill>
                            <a:schemeClr val="tx1"/>
                          </a:solidFill>
                        </a:rPr>
                        <a:t>The winners from all countries/region can participant Program Skiles Round.</a:t>
                      </a:r>
                    </a:p>
                    <a:p>
                      <a:r>
                        <a:rPr kumimoji="1" lang="ja-JP" altLang="en-US" sz="1200" b="1" dirty="0">
                          <a:solidFill>
                            <a:schemeClr val="tx1"/>
                          </a:solidFill>
                        </a:rPr>
                        <a:t>・</a:t>
                      </a:r>
                      <a:r>
                        <a:rPr kumimoji="1" lang="en-US" altLang="ja-JP" sz="1200" b="1" dirty="0">
                          <a:solidFill>
                            <a:schemeClr val="tx1"/>
                          </a:solidFill>
                        </a:rPr>
                        <a:t>The winner of “Program Skiles Round” and top few teams will proceed to the Final Round as planned.</a:t>
                      </a:r>
                      <a:endParaRPr kumimoji="1" lang="ja-JP" altLang="en-US" sz="1200" b="1"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1219179886"/>
                  </a:ext>
                </a:extLst>
              </a:tr>
            </a:tbl>
          </a:graphicData>
        </a:graphic>
      </p:graphicFrame>
      <p:sp>
        <p:nvSpPr>
          <p:cNvPr id="8" name="正方形/長方形 7">
            <a:extLst>
              <a:ext uri="{FF2B5EF4-FFF2-40B4-BE49-F238E27FC236}">
                <a16:creationId xmlns:a16="http://schemas.microsoft.com/office/drawing/2014/main" id="{C0729395-20F8-4A36-980F-38B7FDB6851E}"/>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Tree>
    <p:extLst>
      <p:ext uri="{BB962C8B-B14F-4D97-AF65-F5344CB8AC3E}">
        <p14:creationId xmlns:p14="http://schemas.microsoft.com/office/powerpoint/2010/main" val="175287727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5">
            <a:extLst>
              <a:ext uri="{FF2B5EF4-FFF2-40B4-BE49-F238E27FC236}">
                <a16:creationId xmlns:a16="http://schemas.microsoft.com/office/drawing/2014/main" id="{7FDF8923-506C-4814-9251-52075055FFA4}"/>
              </a:ext>
            </a:extLst>
          </p:cNvPr>
          <p:cNvGraphicFramePr>
            <a:graphicFrameLocks noGrp="1"/>
          </p:cNvGraphicFramePr>
          <p:nvPr>
            <p:extLst>
              <p:ext uri="{D42A27DB-BD31-4B8C-83A1-F6EECF244321}">
                <p14:modId xmlns:p14="http://schemas.microsoft.com/office/powerpoint/2010/main" val="1758828929"/>
              </p:ext>
            </p:extLst>
          </p:nvPr>
        </p:nvGraphicFramePr>
        <p:xfrm>
          <a:off x="227495" y="1677670"/>
          <a:ext cx="8689012" cy="4290060"/>
        </p:xfrm>
        <a:graphic>
          <a:graphicData uri="http://schemas.openxmlformats.org/drawingml/2006/table">
            <a:tbl>
              <a:tblPr firstRow="1" bandRow="1">
                <a:tableStyleId>{FABFCF23-3B69-468F-B69F-88F6DE6A72F2}</a:tableStyleId>
              </a:tblPr>
              <a:tblGrid>
                <a:gridCol w="1490893">
                  <a:extLst>
                    <a:ext uri="{9D8B030D-6E8A-4147-A177-3AD203B41FA5}">
                      <a16:colId xmlns:a16="http://schemas.microsoft.com/office/drawing/2014/main" val="3968679149"/>
                    </a:ext>
                  </a:extLst>
                </a:gridCol>
                <a:gridCol w="2477540">
                  <a:extLst>
                    <a:ext uri="{9D8B030D-6E8A-4147-A177-3AD203B41FA5}">
                      <a16:colId xmlns:a16="http://schemas.microsoft.com/office/drawing/2014/main" val="377779000"/>
                    </a:ext>
                  </a:extLst>
                </a:gridCol>
                <a:gridCol w="4720579">
                  <a:extLst>
                    <a:ext uri="{9D8B030D-6E8A-4147-A177-3AD203B41FA5}">
                      <a16:colId xmlns:a16="http://schemas.microsoft.com/office/drawing/2014/main" val="3440362665"/>
                    </a:ext>
                  </a:extLst>
                </a:gridCol>
              </a:tblGrid>
              <a:tr h="278130">
                <a:tc>
                  <a:txBody>
                    <a:bodyPr/>
                    <a:lstStyle/>
                    <a:p>
                      <a:pPr algn="ctr"/>
                      <a:r>
                        <a:rPr kumimoji="1" lang="en-US" altLang="ja-JP" sz="2000" dirty="0"/>
                        <a:t>Date</a:t>
                      </a:r>
                      <a:endParaRPr kumimoji="1" lang="ja-JP" altLang="en-US" sz="2000" dirty="0"/>
                    </a:p>
                  </a:txBody>
                  <a:tcPr marL="68580" marR="68580" marT="34290" marB="34290"/>
                </a:tc>
                <a:tc>
                  <a:txBody>
                    <a:bodyPr/>
                    <a:lstStyle/>
                    <a:p>
                      <a:pPr algn="ctr"/>
                      <a:r>
                        <a:rPr kumimoji="1" lang="en-US" altLang="ja-JP" sz="2000" dirty="0"/>
                        <a:t>Event</a:t>
                      </a:r>
                      <a:endParaRPr kumimoji="1" lang="ja-JP" altLang="en-US" sz="2000" dirty="0"/>
                    </a:p>
                  </a:txBody>
                  <a:tcPr marL="68580" marR="68580" marT="34290" marB="34290">
                    <a:lnR w="12700" cap="flat" cmpd="sng" algn="ctr">
                      <a:solidFill>
                        <a:schemeClr val="accent5"/>
                      </a:solidFill>
                      <a:prstDash val="solid"/>
                      <a:round/>
                      <a:headEnd type="none" w="med" len="med"/>
                      <a:tailEnd type="none" w="med" len="med"/>
                    </a:lnR>
                  </a:tcPr>
                </a:tc>
                <a:tc>
                  <a:txBody>
                    <a:bodyPr/>
                    <a:lstStyle/>
                    <a:p>
                      <a:r>
                        <a:rPr kumimoji="1" lang="en-US" altLang="ja-JP" sz="2000" dirty="0"/>
                        <a:t>Description</a:t>
                      </a:r>
                      <a:endParaRPr kumimoji="1" lang="ja-JP" altLang="en-US" sz="2000" dirty="0"/>
                    </a:p>
                  </a:txBody>
                  <a:tcPr marL="68580" marR="68580" marT="34290" marB="34290">
                    <a:lnL w="12700" cap="flat" cmpd="sng" algn="ctr">
                      <a:solidFill>
                        <a:schemeClr val="accent5"/>
                      </a:solidFill>
                      <a:prstDash val="solid"/>
                      <a:round/>
                      <a:headEnd type="none" w="med" len="med"/>
                      <a:tailEnd type="none" w="med" len="med"/>
                    </a:lnL>
                  </a:tcPr>
                </a:tc>
                <a:extLst>
                  <a:ext uri="{0D108BD9-81ED-4DB2-BD59-A6C34878D82A}">
                    <a16:rowId xmlns:a16="http://schemas.microsoft.com/office/drawing/2014/main" val="433276036"/>
                  </a:ext>
                </a:extLst>
              </a:tr>
              <a:tr h="274320">
                <a:tc>
                  <a:txBody>
                    <a:bodyPr/>
                    <a:lstStyle/>
                    <a:p>
                      <a:pPr algn="r"/>
                      <a:r>
                        <a:rPr kumimoji="1" lang="en-US" altLang="ja-JP" sz="1600" dirty="0">
                          <a:solidFill>
                            <a:schemeClr val="tx1"/>
                          </a:solidFill>
                        </a:rPr>
                        <a:t>July 19th </a:t>
                      </a:r>
                      <a:endParaRPr kumimoji="1" lang="ja-JP" altLang="en-US" sz="1600"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dirty="0">
                          <a:solidFill>
                            <a:schemeClr val="tx1"/>
                          </a:solidFill>
                        </a:rPr>
                        <a:t>Simulator released for Final Round</a:t>
                      </a:r>
                      <a:endParaRPr kumimoji="1" lang="ja-JP" altLang="en-US" sz="16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r>
                        <a:rPr kumimoji="1" lang="en-US" altLang="ja-JP" sz="1400" dirty="0">
                          <a:solidFill>
                            <a:schemeClr val="tx1"/>
                          </a:solidFill>
                        </a:rPr>
                        <a:t>Including </a:t>
                      </a:r>
                    </a:p>
                    <a:p>
                      <a:pPr marL="285750" indent="-285750">
                        <a:buFont typeface="Arial" panose="020B0604020202020204" pitchFamily="34" charset="0"/>
                        <a:buChar char="•"/>
                      </a:pPr>
                      <a:r>
                        <a:rPr kumimoji="1" lang="en-US" altLang="ja-JP" sz="1400" dirty="0">
                          <a:solidFill>
                            <a:schemeClr val="tx1"/>
                          </a:solidFill>
                        </a:rPr>
                        <a:t>Additional components on template APK. Based on recent discussions with NASA Astrobee team. All finalist teams must download them.</a:t>
                      </a:r>
                    </a:p>
                    <a:p>
                      <a:pPr marL="285750" indent="-285750">
                        <a:buFont typeface="Arial" panose="020B0604020202020204" pitchFamily="34" charset="0"/>
                        <a:buChar char="•"/>
                      </a:pPr>
                      <a:r>
                        <a:rPr kumimoji="1" lang="en-US" altLang="ja-JP" sz="1400" dirty="0">
                          <a:solidFill>
                            <a:schemeClr val="tx1"/>
                          </a:solidFill>
                        </a:rPr>
                        <a:t>Program manual, Rule book</a:t>
                      </a:r>
                      <a:endParaRPr kumimoji="1" lang="ja-JP" altLang="en-US" sz="14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2991583569"/>
                  </a:ext>
                </a:extLst>
              </a:tr>
              <a:tr h="377190">
                <a:tc>
                  <a:txBody>
                    <a:bodyPr/>
                    <a:lstStyle/>
                    <a:p>
                      <a:pPr algn="r"/>
                      <a:r>
                        <a:rPr kumimoji="1" lang="en-US" altLang="ja-JP" sz="1600" dirty="0"/>
                        <a:t>July</a:t>
                      </a:r>
                      <a:endParaRPr kumimoji="1" lang="ja-JP" altLang="en-US" sz="1600" dirty="0"/>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dirty="0"/>
                        <a:t>Modification and re-submission of APK for Final round </a:t>
                      </a:r>
                      <a:endParaRPr kumimoji="1" lang="ja-JP" altLang="en-US" sz="1600"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r>
                        <a:rPr kumimoji="1" lang="en-US" altLang="ja-JP" sz="1400" dirty="0"/>
                        <a:t>The finalists can update their APK to submit for the Final round.</a:t>
                      </a:r>
                      <a:endParaRPr kumimoji="1" lang="ja-JP" altLang="en-US" sz="1400" dirty="0"/>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2688689898"/>
                  </a:ext>
                </a:extLst>
              </a:tr>
              <a:tr h="278130">
                <a:tc>
                  <a:txBody>
                    <a:bodyPr/>
                    <a:lstStyle/>
                    <a:p>
                      <a:pPr algn="r"/>
                      <a:r>
                        <a:rPr kumimoji="1" lang="en-US" altLang="ja-JP" sz="1600" b="1" dirty="0"/>
                        <a:t>Middle of August</a:t>
                      </a:r>
                      <a:endParaRPr kumimoji="1" lang="ja-JP" altLang="en-US" sz="1600" b="1" dirty="0"/>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dirty="0"/>
                        <a:t>Due of the APK submission  for Final Round</a:t>
                      </a:r>
                      <a:endParaRPr kumimoji="1" lang="ja-JP" altLang="en-US" sz="1600" b="1"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endParaRPr kumimoji="1" lang="ja-JP" altLang="en-US" sz="1400" dirty="0"/>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2574916047"/>
                  </a:ext>
                </a:extLst>
              </a:tr>
              <a:tr h="434340">
                <a:tc>
                  <a:txBody>
                    <a:bodyPr/>
                    <a:lstStyle/>
                    <a:p>
                      <a:pPr algn="r"/>
                      <a:r>
                        <a:rPr kumimoji="1" lang="en-US" altLang="ja-JP" sz="1600" dirty="0">
                          <a:solidFill>
                            <a:schemeClr val="tx1"/>
                          </a:solidFill>
                        </a:rPr>
                        <a:t>Middle of  August</a:t>
                      </a:r>
                      <a:endParaRPr kumimoji="1" lang="ja-JP" altLang="en-US" sz="1600"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dirty="0">
                          <a:solidFill>
                            <a:schemeClr val="tx1"/>
                          </a:solidFill>
                        </a:rPr>
                        <a:t>ISS Event Rehearsal of KRPC</a:t>
                      </a:r>
                      <a:endParaRPr kumimoji="1" lang="ja-JP" altLang="en-US" sz="16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r>
                        <a:rPr kumimoji="1" lang="en-US" altLang="ja-JP" sz="1400" dirty="0">
                          <a:solidFill>
                            <a:schemeClr val="tx1"/>
                          </a:solidFill>
                        </a:rPr>
                        <a:t>Onboard astronaut, NASA and JAXA will check the final round operation using the APK developed finalists. </a:t>
                      </a:r>
                      <a:endParaRPr kumimoji="1" lang="ja-JP" altLang="en-US" sz="140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1188645849"/>
                  </a:ext>
                </a:extLst>
              </a:tr>
              <a:tr h="25146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b="1" dirty="0"/>
                        <a:t>Middle of September</a:t>
                      </a:r>
                      <a:endParaRPr kumimoji="1" lang="ja-JP" altLang="en-US" sz="1600" b="1" dirty="0"/>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r>
                        <a:rPr kumimoji="1" lang="en-US" altLang="ja-JP" sz="1600" b="1" dirty="0"/>
                        <a:t>Final Round @ISS</a:t>
                      </a:r>
                      <a:endParaRPr kumimoji="1" lang="ja-JP" altLang="en-US" sz="1600" b="1" dirty="0"/>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endParaRPr kumimoji="1" lang="ja-JP" altLang="en-US" sz="1400" dirty="0"/>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789247021"/>
                  </a:ext>
                </a:extLst>
              </a:tr>
              <a:tr h="278130">
                <a:tc>
                  <a:txBody>
                    <a:bodyPr/>
                    <a:lstStyle/>
                    <a:p>
                      <a:pPr algn="r"/>
                      <a:r>
                        <a:rPr kumimoji="1" lang="en-US" altLang="ja-JP" sz="1600" b="0" dirty="0">
                          <a:solidFill>
                            <a:schemeClr val="tx1"/>
                          </a:solidFill>
                        </a:rPr>
                        <a:t>TBD</a:t>
                      </a:r>
                      <a:endParaRPr kumimoji="1" lang="ja-JP" altLang="en-US" sz="1600" b="0" dirty="0">
                        <a:solidFill>
                          <a:schemeClr val="tx1"/>
                        </a:solidFill>
                      </a:endParaRPr>
                    </a:p>
                  </a:txBody>
                  <a:tcPr marL="68580" marR="68580" marT="34290" marB="34290">
                    <a:lnR w="12700" cap="flat" cmpd="sng" algn="ctr">
                      <a:solidFill>
                        <a:schemeClr val="accent5"/>
                      </a:solidFill>
                      <a:prstDash val="solid"/>
                      <a:round/>
                      <a:headEnd type="none" w="med" len="med"/>
                      <a:tailEnd type="none" w="med" len="med"/>
                    </a:ln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chemeClr val="tx1"/>
                          </a:solidFill>
                        </a:rPr>
                        <a:t>Feedback Workshop(TBD)</a:t>
                      </a:r>
                      <a:endParaRPr kumimoji="1" lang="ja-JP" altLang="en-US" sz="1600" b="0" dirty="0">
                        <a:solidFill>
                          <a:schemeClr val="tx1"/>
                        </a:solidFill>
                      </a:endParaRPr>
                    </a:p>
                  </a:txBody>
                  <a:tcPr marL="68580" marR="68580" marT="34290" marB="3429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noFill/>
                  </a:tcPr>
                </a:tc>
                <a:tc>
                  <a:txBody>
                    <a:bodyPr/>
                    <a:lstStyle/>
                    <a:p>
                      <a:endParaRPr kumimoji="1" lang="ja-JP" altLang="en-US" sz="1400" b="1" dirty="0">
                        <a:solidFill>
                          <a:srgbClr val="FF0000"/>
                        </a:solidFill>
                      </a:endParaRPr>
                    </a:p>
                  </a:txBody>
                  <a:tcPr marL="68580" marR="68580" marT="34290" marB="34290">
                    <a:lnL w="12700" cap="flat" cmpd="sng" algn="ctr">
                      <a:solidFill>
                        <a:schemeClr val="accent5"/>
                      </a:solidFill>
                      <a:prstDash val="solid"/>
                      <a:round/>
                      <a:headEnd type="none" w="med" len="med"/>
                      <a:tailEnd type="none" w="med" len="med"/>
                    </a:lnL>
                    <a:noFill/>
                  </a:tcPr>
                </a:tc>
                <a:extLst>
                  <a:ext uri="{0D108BD9-81ED-4DB2-BD59-A6C34878D82A}">
                    <a16:rowId xmlns:a16="http://schemas.microsoft.com/office/drawing/2014/main" val="371072750"/>
                  </a:ext>
                </a:extLst>
              </a:tr>
            </a:tbl>
          </a:graphicData>
        </a:graphic>
      </p:graphicFrame>
      <p:sp>
        <p:nvSpPr>
          <p:cNvPr id="7" name="正方形/長方形 6">
            <a:extLst>
              <a:ext uri="{FF2B5EF4-FFF2-40B4-BE49-F238E27FC236}">
                <a16:creationId xmlns:a16="http://schemas.microsoft.com/office/drawing/2014/main" id="{0B5BB3C7-5B5F-405E-B1EA-304EAD58594E}"/>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Tree>
    <p:extLst>
      <p:ext uri="{BB962C8B-B14F-4D97-AF65-F5344CB8AC3E}">
        <p14:creationId xmlns:p14="http://schemas.microsoft.com/office/powerpoint/2010/main" val="388054022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50F914A-856A-443A-9451-6225724ECA7C}"/>
              </a:ext>
            </a:extLst>
          </p:cNvPr>
          <p:cNvSpPr>
            <a:spLocks noGrp="1"/>
          </p:cNvSpPr>
          <p:nvPr>
            <p:ph idx="1"/>
          </p:nvPr>
        </p:nvSpPr>
        <p:spPr>
          <a:xfrm>
            <a:off x="628650" y="1427418"/>
            <a:ext cx="7886700" cy="650081"/>
          </a:xfrm>
        </p:spPr>
        <p:txBody>
          <a:bodyPr>
            <a:noAutofit/>
          </a:bodyPr>
          <a:lstStyle/>
          <a:p>
            <a:pPr marL="0" indent="0">
              <a:buNone/>
              <a:tabLst>
                <a:tab pos="535781" algn="l"/>
              </a:tabLst>
            </a:pPr>
            <a:r>
              <a:rPr lang="en-US" altLang="ja-JP" sz="1500" u="sng" dirty="0"/>
              <a:t>Purpose</a:t>
            </a:r>
            <a:r>
              <a:rPr lang="ja-JP" altLang="en-US" sz="1500" dirty="0"/>
              <a:t>：</a:t>
            </a:r>
            <a:r>
              <a:rPr lang="en-US" altLang="ja-JP" sz="1500" dirty="0"/>
              <a:t>To confirm performance of Astrobee which is required by Kibo-RPC2. JAXA APK will be used for the confirmation.	</a:t>
            </a:r>
            <a:endParaRPr lang="ja-JP" altLang="en-US" sz="1500" u="sng" dirty="0"/>
          </a:p>
        </p:txBody>
      </p:sp>
      <p:sp>
        <p:nvSpPr>
          <p:cNvPr id="4" name="スライド番号プレースホルダー 3">
            <a:extLst>
              <a:ext uri="{FF2B5EF4-FFF2-40B4-BE49-F238E27FC236}">
                <a16:creationId xmlns:a16="http://schemas.microsoft.com/office/drawing/2014/main" id="{AE824EE5-6C26-4C44-9EBA-C505DE23A788}"/>
              </a:ext>
            </a:extLst>
          </p:cNvPr>
          <p:cNvSpPr>
            <a:spLocks noGrp="1"/>
          </p:cNvSpPr>
          <p:nvPr>
            <p:ph type="sldNum" sz="quarter" idx="12"/>
          </p:nvPr>
        </p:nvSpPr>
        <p:spPr/>
        <p:txBody>
          <a:bodyPr/>
          <a:lstStyle/>
          <a:p>
            <a:fld id="{F10F558C-2B48-4BAD-A145-D491EA74FEAD}" type="slidenum">
              <a:rPr kumimoji="1" lang="ja-JP" altLang="en-US" smtClean="0"/>
              <a:t>43</a:t>
            </a:fld>
            <a:endParaRPr kumimoji="1" lang="ja-JP" altLang="en-US"/>
          </a:p>
        </p:txBody>
      </p:sp>
      <p:sp>
        <p:nvSpPr>
          <p:cNvPr id="5" name="コンテンツ プレースホルダー 2">
            <a:extLst>
              <a:ext uri="{FF2B5EF4-FFF2-40B4-BE49-F238E27FC236}">
                <a16:creationId xmlns:a16="http://schemas.microsoft.com/office/drawing/2014/main" id="{C9F53AF0-C221-4BCB-9DAA-2A6AB9DA8BFB}"/>
              </a:ext>
            </a:extLst>
          </p:cNvPr>
          <p:cNvSpPr txBox="1">
            <a:spLocks/>
          </p:cNvSpPr>
          <p:nvPr/>
        </p:nvSpPr>
        <p:spPr>
          <a:xfrm>
            <a:off x="628650" y="2044779"/>
            <a:ext cx="8308873" cy="2000352"/>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00" u="sng" dirty="0"/>
              <a:t>Date</a:t>
            </a:r>
            <a:r>
              <a:rPr lang="ja-JP" altLang="en-US" sz="1400" dirty="0"/>
              <a:t>：</a:t>
            </a:r>
            <a:r>
              <a:rPr lang="en-US" altLang="ja-JP" sz="1400" dirty="0"/>
              <a:t>26-May 2021 (GMT145 day). (Prior to Preliminary Round in June. )</a:t>
            </a:r>
          </a:p>
          <a:p>
            <a:pPr marL="0" indent="0">
              <a:lnSpc>
                <a:spcPct val="100000"/>
              </a:lnSpc>
              <a:buNone/>
            </a:pPr>
            <a:r>
              <a:rPr lang="en-US" altLang="ja-JP" sz="1400" u="sng" dirty="0"/>
              <a:t>Crew Assignment</a:t>
            </a:r>
            <a:r>
              <a:rPr lang="ja-JP" altLang="en-US" sz="1400" dirty="0"/>
              <a:t>：</a:t>
            </a:r>
            <a:r>
              <a:rPr lang="en-US" altLang="ja-JP" sz="1400" dirty="0"/>
              <a:t>Japanese Astronaut Akihiko </a:t>
            </a:r>
            <a:r>
              <a:rPr lang="en-US" altLang="ja-JP" sz="1400" dirty="0" err="1"/>
              <a:t>Hoshide</a:t>
            </a:r>
            <a:r>
              <a:rPr lang="en-US" altLang="ja-JP" sz="1400" dirty="0"/>
              <a:t>.</a:t>
            </a:r>
          </a:p>
          <a:p>
            <a:pPr marL="0" indent="0">
              <a:lnSpc>
                <a:spcPct val="100000"/>
              </a:lnSpc>
              <a:buNone/>
            </a:pPr>
            <a:r>
              <a:rPr lang="en-US" altLang="ja-JP" sz="1400" dirty="0"/>
              <a:t>    </a:t>
            </a:r>
          </a:p>
          <a:p>
            <a:pPr marL="0" indent="0">
              <a:lnSpc>
                <a:spcPct val="100000"/>
              </a:lnSpc>
              <a:buNone/>
            </a:pPr>
            <a:endParaRPr lang="en-US" altLang="ja-JP" sz="1400" dirty="0"/>
          </a:p>
        </p:txBody>
      </p:sp>
      <p:sp>
        <p:nvSpPr>
          <p:cNvPr id="8" name="タイトル 10">
            <a:extLst>
              <a:ext uri="{FF2B5EF4-FFF2-40B4-BE49-F238E27FC236}">
                <a16:creationId xmlns:a16="http://schemas.microsoft.com/office/drawing/2014/main" id="{46A31669-8305-4F0C-BE8B-078F49910EC2}"/>
              </a:ext>
            </a:extLst>
          </p:cNvPr>
          <p:cNvSpPr txBox="1">
            <a:spLocks/>
          </p:cNvSpPr>
          <p:nvPr/>
        </p:nvSpPr>
        <p:spPr>
          <a:xfrm>
            <a:off x="401216" y="846492"/>
            <a:ext cx="4489798" cy="580926"/>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kumimoji="1" sz="2400" b="1" kern="1200">
                <a:solidFill>
                  <a:schemeClr val="tx1"/>
                </a:solidFill>
                <a:latin typeface="+mj-lt"/>
                <a:ea typeface="+mj-ea"/>
                <a:cs typeface="+mj-cs"/>
              </a:defRPr>
            </a:lvl1pPr>
          </a:lstStyle>
          <a:p>
            <a:pPr marL="457200" indent="-457200" algn="l">
              <a:buFont typeface="Wingdings" panose="05000000000000000000" pitchFamily="2" charset="2"/>
              <a:buChar char="n"/>
            </a:pPr>
            <a:r>
              <a:rPr lang="en-US" altLang="ja-JP" sz="2700" dirty="0"/>
              <a:t>Technical-Rehearsal</a:t>
            </a:r>
            <a:endParaRPr lang="ja-JP" altLang="en-US" sz="2700" dirty="0"/>
          </a:p>
        </p:txBody>
      </p:sp>
      <p:pic>
        <p:nvPicPr>
          <p:cNvPr id="12" name="図 11" descr="男, 人, 犬, 座る が含まれている画像&#10;&#10;自動的に生成された説明">
            <a:extLst>
              <a:ext uri="{FF2B5EF4-FFF2-40B4-BE49-F238E27FC236}">
                <a16:creationId xmlns:a16="http://schemas.microsoft.com/office/drawing/2014/main" id="{ACB9A773-DBB2-44A7-A813-BF541E5FF1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06159" y="2886087"/>
            <a:ext cx="5753866" cy="3835388"/>
          </a:xfrm>
          <a:prstGeom prst="rect">
            <a:avLst/>
          </a:prstGeom>
        </p:spPr>
      </p:pic>
      <p:sp>
        <p:nvSpPr>
          <p:cNvPr id="13" name="テキスト ボックス 12">
            <a:extLst>
              <a:ext uri="{FF2B5EF4-FFF2-40B4-BE49-F238E27FC236}">
                <a16:creationId xmlns:a16="http://schemas.microsoft.com/office/drawing/2014/main" id="{FD38EBA3-E52A-4627-8D0C-050F5AA86B54}"/>
              </a:ext>
            </a:extLst>
          </p:cNvPr>
          <p:cNvSpPr txBox="1"/>
          <p:nvPr/>
        </p:nvSpPr>
        <p:spPr>
          <a:xfrm>
            <a:off x="274087" y="4142061"/>
            <a:ext cx="2730370" cy="1323439"/>
          </a:xfrm>
          <a:prstGeom prst="rect">
            <a:avLst/>
          </a:prstGeom>
          <a:noFill/>
        </p:spPr>
        <p:txBody>
          <a:bodyPr wrap="square">
            <a:spAutoFit/>
          </a:bodyPr>
          <a:lstStyle/>
          <a:p>
            <a:r>
              <a:rPr lang="en-US" altLang="ja-JP" sz="1600" u="sng" dirty="0"/>
              <a:t>Result:</a:t>
            </a:r>
          </a:p>
          <a:p>
            <a:pPr marL="285750" indent="-285750">
              <a:buFont typeface="Arial" panose="020B0604020202020204" pitchFamily="34" charset="0"/>
              <a:buChar char="•"/>
            </a:pPr>
            <a:r>
              <a:rPr lang="en-US" altLang="ja-JP" sz="1600" dirty="0"/>
              <a:t>2  demo runs of JAXA APK trajectory were successful.</a:t>
            </a:r>
          </a:p>
          <a:p>
            <a:pPr marL="285750" indent="-285750">
              <a:buFont typeface="Arial" panose="020B0604020202020204" pitchFamily="34" charset="0"/>
              <a:buChar char="•"/>
            </a:pPr>
            <a:r>
              <a:rPr lang="en-US" altLang="ja-JP" sz="1600" dirty="0"/>
              <a:t>Coordinates of P-A, P-A’, P-B were confirmed. </a:t>
            </a:r>
          </a:p>
        </p:txBody>
      </p:sp>
      <p:sp>
        <p:nvSpPr>
          <p:cNvPr id="14" name="正方形/長方形 13">
            <a:extLst>
              <a:ext uri="{FF2B5EF4-FFF2-40B4-BE49-F238E27FC236}">
                <a16:creationId xmlns:a16="http://schemas.microsoft.com/office/drawing/2014/main" id="{BAA1040A-8549-4EE9-B2F8-43C0AD83AB3E}"/>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Tree>
    <p:extLst>
      <p:ext uri="{BB962C8B-B14F-4D97-AF65-F5344CB8AC3E}">
        <p14:creationId xmlns:p14="http://schemas.microsoft.com/office/powerpoint/2010/main" val="243342253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50F914A-856A-443A-9451-6225724ECA7C}"/>
              </a:ext>
            </a:extLst>
          </p:cNvPr>
          <p:cNvSpPr>
            <a:spLocks noGrp="1"/>
          </p:cNvSpPr>
          <p:nvPr>
            <p:ph idx="1"/>
          </p:nvPr>
        </p:nvSpPr>
        <p:spPr>
          <a:xfrm>
            <a:off x="628650" y="1427418"/>
            <a:ext cx="7886700" cy="650081"/>
          </a:xfrm>
        </p:spPr>
        <p:txBody>
          <a:bodyPr>
            <a:noAutofit/>
          </a:bodyPr>
          <a:lstStyle/>
          <a:p>
            <a:pPr marL="0" indent="0">
              <a:buNone/>
              <a:tabLst>
                <a:tab pos="535781" algn="l"/>
              </a:tabLst>
            </a:pPr>
            <a:r>
              <a:rPr lang="en-US" altLang="ja-JP" sz="1500" dirty="0"/>
              <a:t>	</a:t>
            </a:r>
            <a:endParaRPr lang="ja-JP" altLang="en-US" sz="1500" u="sng" dirty="0"/>
          </a:p>
        </p:txBody>
      </p:sp>
      <p:sp>
        <p:nvSpPr>
          <p:cNvPr id="4" name="スライド番号プレースホルダー 3">
            <a:extLst>
              <a:ext uri="{FF2B5EF4-FFF2-40B4-BE49-F238E27FC236}">
                <a16:creationId xmlns:a16="http://schemas.microsoft.com/office/drawing/2014/main" id="{AE824EE5-6C26-4C44-9EBA-C505DE23A788}"/>
              </a:ext>
            </a:extLst>
          </p:cNvPr>
          <p:cNvSpPr>
            <a:spLocks noGrp="1"/>
          </p:cNvSpPr>
          <p:nvPr>
            <p:ph type="sldNum" sz="quarter" idx="12"/>
          </p:nvPr>
        </p:nvSpPr>
        <p:spPr/>
        <p:txBody>
          <a:bodyPr/>
          <a:lstStyle/>
          <a:p>
            <a:fld id="{F10F558C-2B48-4BAD-A145-D491EA74FEAD}" type="slidenum">
              <a:rPr kumimoji="1" lang="ja-JP" altLang="en-US" smtClean="0"/>
              <a:t>44</a:t>
            </a:fld>
            <a:endParaRPr kumimoji="1" lang="ja-JP" altLang="en-US"/>
          </a:p>
        </p:txBody>
      </p:sp>
      <p:sp>
        <p:nvSpPr>
          <p:cNvPr id="8" name="タイトル 10">
            <a:extLst>
              <a:ext uri="{FF2B5EF4-FFF2-40B4-BE49-F238E27FC236}">
                <a16:creationId xmlns:a16="http://schemas.microsoft.com/office/drawing/2014/main" id="{46A31669-8305-4F0C-BE8B-078F49910EC2}"/>
              </a:ext>
            </a:extLst>
          </p:cNvPr>
          <p:cNvSpPr txBox="1">
            <a:spLocks/>
          </p:cNvSpPr>
          <p:nvPr/>
        </p:nvSpPr>
        <p:spPr>
          <a:xfrm>
            <a:off x="177281" y="846492"/>
            <a:ext cx="3957953" cy="580926"/>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kumimoji="1" sz="2400" b="1" kern="1200">
                <a:solidFill>
                  <a:schemeClr val="tx1"/>
                </a:solidFill>
                <a:latin typeface="+mj-lt"/>
                <a:ea typeface="+mj-ea"/>
                <a:cs typeface="+mj-cs"/>
              </a:defRPr>
            </a:lvl1pPr>
          </a:lstStyle>
          <a:p>
            <a:pPr marL="457200" indent="-457200" algn="l">
              <a:buFont typeface="Wingdings" panose="05000000000000000000" pitchFamily="2" charset="2"/>
              <a:buChar char="n"/>
            </a:pPr>
            <a:r>
              <a:rPr lang="en-US" altLang="ja-JP" sz="2700" dirty="0"/>
              <a:t>Preliminary Round</a:t>
            </a:r>
            <a:endParaRPr lang="ja-JP" altLang="en-US" sz="2700" dirty="0"/>
          </a:p>
        </p:txBody>
      </p:sp>
      <p:sp>
        <p:nvSpPr>
          <p:cNvPr id="14" name="正方形/長方形 13">
            <a:extLst>
              <a:ext uri="{FF2B5EF4-FFF2-40B4-BE49-F238E27FC236}">
                <a16:creationId xmlns:a16="http://schemas.microsoft.com/office/drawing/2014/main" id="{02C33A3E-77ED-4987-9E84-1BF6F3D15196}"/>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pic>
        <p:nvPicPr>
          <p:cNvPr id="9" name="図 8">
            <a:extLst>
              <a:ext uri="{FF2B5EF4-FFF2-40B4-BE49-F238E27FC236}">
                <a16:creationId xmlns:a16="http://schemas.microsoft.com/office/drawing/2014/main" id="{4D724440-5B93-430F-B55C-6E65420E0C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7707" y="996269"/>
            <a:ext cx="7772400" cy="5725206"/>
          </a:xfrm>
          <a:prstGeom prst="rect">
            <a:avLst/>
          </a:prstGeom>
        </p:spPr>
      </p:pic>
    </p:spTree>
    <p:extLst>
      <p:ext uri="{BB962C8B-B14F-4D97-AF65-F5344CB8AC3E}">
        <p14:creationId xmlns:p14="http://schemas.microsoft.com/office/powerpoint/2010/main" val="303078493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E3061A9A-1653-4707-8CFD-3DB015E434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537822"/>
            <a:ext cx="9144000" cy="5138382"/>
          </a:xfrm>
          <a:prstGeom prst="rect">
            <a:avLst/>
          </a:prstGeom>
        </p:spPr>
      </p:pic>
      <p:sp>
        <p:nvSpPr>
          <p:cNvPr id="4" name="サブタイトル 2"/>
          <p:cNvSpPr txBox="1">
            <a:spLocks/>
          </p:cNvSpPr>
          <p:nvPr/>
        </p:nvSpPr>
        <p:spPr>
          <a:xfrm>
            <a:off x="1087891" y="1958552"/>
            <a:ext cx="6968219" cy="1950305"/>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4950" b="1" dirty="0">
                <a:solidFill>
                  <a:schemeClr val="bg1"/>
                </a:solidFill>
                <a:effectLst>
                  <a:outerShdw blurRad="38100" dist="38100" dir="2700000" algn="tl">
                    <a:srgbClr val="000000">
                      <a:alpha val="43137"/>
                    </a:srgbClr>
                  </a:outerShdw>
                </a:effectLst>
              </a:rPr>
              <a:t>Programming Skills Round</a:t>
            </a:r>
          </a:p>
          <a:p>
            <a:endParaRPr lang="en-US" altLang="ja-JP" sz="900" b="1" dirty="0">
              <a:solidFill>
                <a:srgbClr val="FF0000"/>
              </a:solidFill>
            </a:endParaRPr>
          </a:p>
          <a:p>
            <a:r>
              <a:rPr lang="en-US" altLang="ja-JP" sz="3300" b="1" dirty="0">
                <a:solidFill>
                  <a:srgbClr val="FF0000"/>
                </a:solidFill>
              </a:rPr>
              <a:t>3 </a:t>
            </a:r>
            <a:r>
              <a:rPr lang="en-US" altLang="ja-JP" sz="3300" b="1" dirty="0">
                <a:solidFill>
                  <a:schemeClr val="bg1"/>
                </a:solidFill>
              </a:rPr>
              <a:t>pm July 18</a:t>
            </a:r>
            <a:r>
              <a:rPr lang="en-US" altLang="ja-JP" sz="3300" b="1" baseline="30000" dirty="0">
                <a:solidFill>
                  <a:schemeClr val="bg1"/>
                </a:solidFill>
              </a:rPr>
              <a:t>th</a:t>
            </a:r>
            <a:r>
              <a:rPr lang="en-US" altLang="ja-JP" sz="3300" b="1" dirty="0">
                <a:solidFill>
                  <a:schemeClr val="bg1"/>
                </a:solidFill>
              </a:rPr>
              <a:t>, 2021 (</a:t>
            </a:r>
            <a:r>
              <a:rPr lang="en-US" altLang="ja-JP" sz="3300" b="1" dirty="0">
                <a:solidFill>
                  <a:srgbClr val="FF0000"/>
                </a:solidFill>
              </a:rPr>
              <a:t>Japan</a:t>
            </a:r>
            <a:r>
              <a:rPr lang="en-US" altLang="ja-JP" sz="3300" b="1" dirty="0">
                <a:solidFill>
                  <a:schemeClr val="bg1"/>
                </a:solidFill>
              </a:rPr>
              <a:t> Time)</a:t>
            </a:r>
            <a:endParaRPr lang="ja-JP" altLang="en-US" sz="3300" b="1" dirty="0">
              <a:solidFill>
                <a:schemeClr val="bg1"/>
              </a:solidFill>
            </a:endParaRPr>
          </a:p>
        </p:txBody>
      </p:sp>
      <p:sp>
        <p:nvSpPr>
          <p:cNvPr id="7" name="サブタイトル 2"/>
          <p:cNvSpPr txBox="1">
            <a:spLocks/>
          </p:cNvSpPr>
          <p:nvPr/>
        </p:nvSpPr>
        <p:spPr>
          <a:xfrm>
            <a:off x="3418142" y="5777852"/>
            <a:ext cx="2307717" cy="647163"/>
          </a:xfrm>
          <a:prstGeom prst="rect">
            <a:avLst/>
          </a:prstGeom>
          <a:noFill/>
        </p:spPr>
        <p:txBody>
          <a:bodyPr vert="horz" lIns="68580" tIns="34290" rIns="68580" bIns="3429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800" b="1" dirty="0">
                <a:solidFill>
                  <a:schemeClr val="bg1"/>
                </a:solidFill>
                <a:latin typeface="+mn-ea"/>
              </a:rPr>
              <a:t>Kibo-RPC</a:t>
            </a:r>
            <a:r>
              <a:rPr lang="ja-JP" altLang="en-US" sz="1800" b="1" dirty="0">
                <a:solidFill>
                  <a:schemeClr val="bg1"/>
                </a:solidFill>
                <a:latin typeface="+mn-ea"/>
              </a:rPr>
              <a:t> </a:t>
            </a:r>
            <a:r>
              <a:rPr lang="en-US" altLang="ja-JP" sz="1800" b="1" dirty="0">
                <a:solidFill>
                  <a:schemeClr val="bg1"/>
                </a:solidFill>
                <a:latin typeface="+mn-ea"/>
              </a:rPr>
              <a:t>Secretariat</a:t>
            </a:r>
          </a:p>
          <a:p>
            <a:r>
              <a:rPr lang="en-US" altLang="ja-JP" sz="1800" b="1" dirty="0">
                <a:solidFill>
                  <a:schemeClr val="bg1"/>
                </a:solidFill>
                <a:latin typeface="+mn-ea"/>
              </a:rPr>
              <a:t>Z-KRPC@ml.jaxa.jp</a:t>
            </a:r>
          </a:p>
        </p:txBody>
      </p:sp>
      <p:sp>
        <p:nvSpPr>
          <p:cNvPr id="5" name="サブタイトル 2"/>
          <p:cNvSpPr txBox="1">
            <a:spLocks/>
          </p:cNvSpPr>
          <p:nvPr/>
        </p:nvSpPr>
        <p:spPr>
          <a:xfrm>
            <a:off x="1721181" y="3904285"/>
            <a:ext cx="5701639" cy="1622378"/>
          </a:xfrm>
          <a:prstGeom prst="roundRect">
            <a:avLst/>
          </a:prstGeom>
          <a:solidFill>
            <a:schemeClr val="accent5">
              <a:lumMod val="20000"/>
              <a:lumOff val="80000"/>
            </a:schemeClr>
          </a:solidFill>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100" b="1" dirty="0">
                <a:solidFill>
                  <a:sysClr val="windowText" lastClr="000000"/>
                </a:solidFill>
                <a:latin typeface="+mn-ea"/>
              </a:rPr>
              <a:t>Live stream on the JAXA YouTube channel.</a:t>
            </a:r>
          </a:p>
          <a:p>
            <a:pPr algn="l"/>
            <a:r>
              <a:rPr lang="en-US" altLang="ja-JP" sz="2100" b="1" dirty="0">
                <a:solidFill>
                  <a:sysClr val="windowText" lastClr="000000"/>
                </a:solidFill>
                <a:latin typeface="+mn-ea"/>
              </a:rPr>
              <a:t>The URL will be available at the Kibo-RPC site. </a:t>
            </a:r>
          </a:p>
          <a:p>
            <a:pPr algn="l"/>
            <a:r>
              <a:rPr lang="en-US" altLang="ja-JP" sz="2100" b="1" dirty="0">
                <a:solidFill>
                  <a:sysClr val="windowText" lastClr="000000"/>
                </a:solidFill>
                <a:latin typeface="+mn-ea"/>
              </a:rPr>
              <a:t>Meet Astronauts who will also participate.</a:t>
            </a:r>
          </a:p>
          <a:p>
            <a:pPr algn="l"/>
            <a:r>
              <a:rPr lang="en-US" altLang="ja-JP" sz="2100" b="1" dirty="0">
                <a:solidFill>
                  <a:sysClr val="windowText" lastClr="000000"/>
                </a:solidFill>
                <a:latin typeface="+mn-ea"/>
              </a:rPr>
              <a:t>Please visit and enjoy Kibo-RPC!!</a:t>
            </a:r>
          </a:p>
        </p:txBody>
      </p:sp>
      <p:pic>
        <p:nvPicPr>
          <p:cNvPr id="12" name="図 11" descr="ダイアグラム&#10;&#10;自動的に生成された説明">
            <a:extLst>
              <a:ext uri="{FF2B5EF4-FFF2-40B4-BE49-F238E27FC236}">
                <a16:creationId xmlns:a16="http://schemas.microsoft.com/office/drawing/2014/main" id="{8C1398E1-1AB1-4721-B9E4-C9EF3D02EC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1760" y="2536407"/>
            <a:ext cx="1419074" cy="1427478"/>
          </a:xfrm>
          <a:prstGeom prst="rect">
            <a:avLst/>
          </a:prstGeom>
        </p:spPr>
      </p:pic>
      <p:sp>
        <p:nvSpPr>
          <p:cNvPr id="6" name="正方形/長方形 5"/>
          <p:cNvSpPr/>
          <p:nvPr/>
        </p:nvSpPr>
        <p:spPr>
          <a:xfrm>
            <a:off x="37022" y="6002387"/>
            <a:ext cx="1837554" cy="507831"/>
          </a:xfrm>
          <a:prstGeom prst="rect">
            <a:avLst/>
          </a:prstGeom>
        </p:spPr>
        <p:txBody>
          <a:bodyPr wrap="none">
            <a:spAutoFit/>
          </a:bodyPr>
          <a:lstStyle/>
          <a:p>
            <a:pPr algn="ctr"/>
            <a:r>
              <a:rPr lang="en-US" altLang="ja-JP" sz="1350" dirty="0">
                <a:solidFill>
                  <a:schemeClr val="bg1"/>
                </a:solidFill>
              </a:rPr>
              <a:t>JAXA astronaut </a:t>
            </a:r>
          </a:p>
          <a:p>
            <a:r>
              <a:rPr lang="en-US" altLang="ja-JP" sz="1350" dirty="0">
                <a:solidFill>
                  <a:schemeClr val="bg1"/>
                </a:solidFill>
              </a:rPr>
              <a:t>Kimiya </a:t>
            </a:r>
            <a:r>
              <a:rPr lang="en-US" altLang="ja-JP" sz="1350" dirty="0" err="1">
                <a:solidFill>
                  <a:schemeClr val="bg1"/>
                </a:solidFill>
              </a:rPr>
              <a:t>Yui</a:t>
            </a:r>
            <a:r>
              <a:rPr lang="en-US" altLang="ja-JP" sz="1350" dirty="0">
                <a:solidFill>
                  <a:schemeClr val="bg1"/>
                </a:solidFill>
              </a:rPr>
              <a:t> (</a:t>
            </a:r>
            <a:r>
              <a:rPr lang="en-US" altLang="ja-JP" sz="1350" dirty="0" err="1">
                <a:solidFill>
                  <a:schemeClr val="bg1"/>
                </a:solidFill>
              </a:rPr>
              <a:t>credit:JAXA</a:t>
            </a:r>
            <a:r>
              <a:rPr lang="en-US" altLang="ja-JP" sz="1350" dirty="0">
                <a:solidFill>
                  <a:schemeClr val="bg1"/>
                </a:solidFill>
              </a:rPr>
              <a:t>)</a:t>
            </a:r>
            <a:endParaRPr lang="ja-JP" altLang="en-US" sz="1350" dirty="0">
              <a:solidFill>
                <a:schemeClr val="bg1"/>
              </a:solidFill>
            </a:endParaRPr>
          </a:p>
        </p:txBody>
      </p:sp>
      <p:pic>
        <p:nvPicPr>
          <p:cNvPr id="11" name="図 10" descr="画面の領域"/>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9432" y="4153971"/>
            <a:ext cx="1413012" cy="1848416"/>
          </a:xfrm>
          <a:prstGeom prst="rect">
            <a:avLst/>
          </a:prstGeom>
        </p:spPr>
      </p:pic>
      <p:sp>
        <p:nvSpPr>
          <p:cNvPr id="13" name="正方形/長方形 12"/>
          <p:cNvSpPr/>
          <p:nvPr/>
        </p:nvSpPr>
        <p:spPr>
          <a:xfrm>
            <a:off x="6981339" y="5948003"/>
            <a:ext cx="2220801" cy="507831"/>
          </a:xfrm>
          <a:prstGeom prst="rect">
            <a:avLst/>
          </a:prstGeom>
        </p:spPr>
        <p:txBody>
          <a:bodyPr wrap="none">
            <a:spAutoFit/>
          </a:bodyPr>
          <a:lstStyle/>
          <a:p>
            <a:pPr algn="ctr"/>
            <a:r>
              <a:rPr lang="en-US" altLang="ja-JP" sz="1350" dirty="0">
                <a:solidFill>
                  <a:schemeClr val="bg1"/>
                </a:solidFill>
              </a:rPr>
              <a:t>Astronaut </a:t>
            </a:r>
          </a:p>
          <a:p>
            <a:r>
              <a:rPr lang="en-US" altLang="ja-JP" sz="1350" dirty="0">
                <a:solidFill>
                  <a:schemeClr val="bg1"/>
                </a:solidFill>
              </a:rPr>
              <a:t>Naoko Yamazaki(</a:t>
            </a:r>
            <a:r>
              <a:rPr lang="en-US" altLang="ja-JP" sz="1350" dirty="0" err="1">
                <a:solidFill>
                  <a:schemeClr val="bg1"/>
                </a:solidFill>
              </a:rPr>
              <a:t>credit:JAXA</a:t>
            </a:r>
            <a:r>
              <a:rPr lang="en-US" altLang="ja-JP" sz="1350" dirty="0">
                <a:solidFill>
                  <a:schemeClr val="bg1"/>
                </a:solidFill>
              </a:rPr>
              <a:t>)</a:t>
            </a:r>
            <a:endParaRPr lang="ja-JP" altLang="en-US" sz="1350" dirty="0">
              <a:solidFill>
                <a:schemeClr val="bg1"/>
              </a:solidFill>
            </a:endParaRPr>
          </a:p>
        </p:txBody>
      </p:sp>
      <p:pic>
        <p:nvPicPr>
          <p:cNvPr id="14" name="図 13" descr="画面の領域"/>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81556" y="4206830"/>
            <a:ext cx="1363675" cy="1810187"/>
          </a:xfrm>
          <a:prstGeom prst="rect">
            <a:avLst/>
          </a:prstGeom>
        </p:spPr>
      </p:pic>
      <p:pic>
        <p:nvPicPr>
          <p:cNvPr id="16" name="図 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77228" y="2740099"/>
            <a:ext cx="1872685" cy="1164186"/>
          </a:xfrm>
          <a:prstGeom prst="rect">
            <a:avLst/>
          </a:prstGeom>
        </p:spPr>
      </p:pic>
      <p:sp>
        <p:nvSpPr>
          <p:cNvPr id="15" name="タイトル 1">
            <a:extLst>
              <a:ext uri="{FF2B5EF4-FFF2-40B4-BE49-F238E27FC236}">
                <a16:creationId xmlns:a16="http://schemas.microsoft.com/office/drawing/2014/main" id="{6DD07762-B5E4-4F89-A4BB-DAD71060C682}"/>
              </a:ext>
            </a:extLst>
          </p:cNvPr>
          <p:cNvSpPr>
            <a:spLocks noGrp="1"/>
          </p:cNvSpPr>
          <p:nvPr>
            <p:ph type="title"/>
          </p:nvPr>
        </p:nvSpPr>
        <p:spPr>
          <a:xfrm>
            <a:off x="-511385" y="771635"/>
            <a:ext cx="5484105" cy="580926"/>
          </a:xfrm>
        </p:spPr>
        <p:txBody>
          <a:bodyPr/>
          <a:lstStyle/>
          <a:p>
            <a:pPr marL="457200" indent="-457200" algn="ctr">
              <a:buFont typeface="Wingdings" panose="05000000000000000000" pitchFamily="2" charset="2"/>
              <a:buChar char="n"/>
            </a:pPr>
            <a:r>
              <a:rPr kumimoji="1" lang="en-US" altLang="ja-JP" sz="2800" dirty="0"/>
              <a:t>Programming Skill Round</a:t>
            </a:r>
            <a:endParaRPr kumimoji="1" lang="ja-JP" altLang="en-US" sz="2800" dirty="0"/>
          </a:p>
        </p:txBody>
      </p:sp>
      <p:sp>
        <p:nvSpPr>
          <p:cNvPr id="17" name="テキスト ボックス 16">
            <a:extLst>
              <a:ext uri="{FF2B5EF4-FFF2-40B4-BE49-F238E27FC236}">
                <a16:creationId xmlns:a16="http://schemas.microsoft.com/office/drawing/2014/main" id="{7ADF6DE9-5FC6-473A-B3D3-1D1C223BDAD8}"/>
              </a:ext>
            </a:extLst>
          </p:cNvPr>
          <p:cNvSpPr txBox="1"/>
          <p:nvPr/>
        </p:nvSpPr>
        <p:spPr>
          <a:xfrm>
            <a:off x="855982" y="1193899"/>
            <a:ext cx="7659632" cy="369332"/>
          </a:xfrm>
          <a:prstGeom prst="rect">
            <a:avLst/>
          </a:prstGeom>
          <a:noFill/>
        </p:spPr>
        <p:txBody>
          <a:bodyPr wrap="square">
            <a:spAutoFit/>
          </a:bodyPr>
          <a:lstStyle/>
          <a:p>
            <a:r>
              <a:rPr lang="en-US" altLang="ja-JP" dirty="0"/>
              <a:t>Award the team with best programming skill, based on the simulation result. </a:t>
            </a:r>
            <a:endParaRPr lang="ja-JP" altLang="en-US" dirty="0"/>
          </a:p>
        </p:txBody>
      </p:sp>
      <p:sp>
        <p:nvSpPr>
          <p:cNvPr id="18" name="正方形/長方形 17">
            <a:extLst>
              <a:ext uri="{FF2B5EF4-FFF2-40B4-BE49-F238E27FC236}">
                <a16:creationId xmlns:a16="http://schemas.microsoft.com/office/drawing/2014/main" id="{F8DA5A26-9EE0-4C5B-8ADC-CC81D0C418EA}"/>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Tree>
    <p:extLst>
      <p:ext uri="{BB962C8B-B14F-4D97-AF65-F5344CB8AC3E}">
        <p14:creationId xmlns:p14="http://schemas.microsoft.com/office/powerpoint/2010/main" val="73550713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50F914A-856A-443A-9451-6225724ECA7C}"/>
              </a:ext>
            </a:extLst>
          </p:cNvPr>
          <p:cNvSpPr>
            <a:spLocks noGrp="1"/>
          </p:cNvSpPr>
          <p:nvPr>
            <p:ph idx="1"/>
          </p:nvPr>
        </p:nvSpPr>
        <p:spPr>
          <a:xfrm>
            <a:off x="628650" y="1760458"/>
            <a:ext cx="7886700" cy="650081"/>
          </a:xfrm>
        </p:spPr>
        <p:txBody>
          <a:bodyPr>
            <a:noAutofit/>
          </a:bodyPr>
          <a:lstStyle/>
          <a:p>
            <a:pPr marL="0" indent="0">
              <a:buNone/>
              <a:tabLst>
                <a:tab pos="535781" algn="l"/>
              </a:tabLst>
            </a:pPr>
            <a:r>
              <a:rPr lang="en-US" altLang="ja-JP" sz="1500" u="sng" dirty="0"/>
              <a:t>Purpose</a:t>
            </a:r>
            <a:r>
              <a:rPr lang="ja-JP" altLang="en-US" sz="1500" dirty="0"/>
              <a:t>： </a:t>
            </a:r>
            <a:r>
              <a:rPr lang="en-US" altLang="ja-JP" sz="1500" dirty="0"/>
              <a:t>To rehearse on-orbit operation along with ground event. A few APKs prepared by finalists will be picked up for demonstration.</a:t>
            </a:r>
            <a:endParaRPr lang="ja-JP" altLang="en-US" sz="1500" dirty="0"/>
          </a:p>
        </p:txBody>
      </p:sp>
      <p:sp>
        <p:nvSpPr>
          <p:cNvPr id="4" name="スライド番号プレースホルダー 3">
            <a:extLst>
              <a:ext uri="{FF2B5EF4-FFF2-40B4-BE49-F238E27FC236}">
                <a16:creationId xmlns:a16="http://schemas.microsoft.com/office/drawing/2014/main" id="{AE824EE5-6C26-4C44-9EBA-C505DE23A788}"/>
              </a:ext>
            </a:extLst>
          </p:cNvPr>
          <p:cNvSpPr>
            <a:spLocks noGrp="1"/>
          </p:cNvSpPr>
          <p:nvPr>
            <p:ph type="sldNum" sz="quarter" idx="12"/>
          </p:nvPr>
        </p:nvSpPr>
        <p:spPr/>
        <p:txBody>
          <a:bodyPr/>
          <a:lstStyle/>
          <a:p>
            <a:fld id="{F10F558C-2B48-4BAD-A145-D491EA74FEAD}" type="slidenum">
              <a:rPr kumimoji="1" lang="ja-JP" altLang="en-US" smtClean="0"/>
              <a:t>46</a:t>
            </a:fld>
            <a:endParaRPr kumimoji="1" lang="ja-JP" altLang="en-US"/>
          </a:p>
        </p:txBody>
      </p:sp>
      <p:sp>
        <p:nvSpPr>
          <p:cNvPr id="5" name="コンテンツ プレースホルダー 2">
            <a:extLst>
              <a:ext uri="{FF2B5EF4-FFF2-40B4-BE49-F238E27FC236}">
                <a16:creationId xmlns:a16="http://schemas.microsoft.com/office/drawing/2014/main" id="{C9F53AF0-C221-4BCB-9DAA-2A6AB9DA8BFB}"/>
              </a:ext>
            </a:extLst>
          </p:cNvPr>
          <p:cNvSpPr txBox="1">
            <a:spLocks/>
          </p:cNvSpPr>
          <p:nvPr/>
        </p:nvSpPr>
        <p:spPr>
          <a:xfrm>
            <a:off x="628650" y="2537813"/>
            <a:ext cx="7165181" cy="1408832"/>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500" u="sng" dirty="0"/>
              <a:t>Desired date(s)</a:t>
            </a:r>
            <a:r>
              <a:rPr lang="ja-JP" altLang="en-US" sz="1500" dirty="0"/>
              <a:t>：</a:t>
            </a:r>
            <a:r>
              <a:rPr lang="en-US" altLang="ja-JP" sz="1500" dirty="0"/>
              <a:t>10 August 2021.(TBD)</a:t>
            </a:r>
          </a:p>
          <a:p>
            <a:pPr marL="0" indent="0">
              <a:buNone/>
            </a:pPr>
            <a:endParaRPr lang="en-US" altLang="ja-JP" sz="1500" dirty="0"/>
          </a:p>
          <a:p>
            <a:pPr marL="0" indent="0">
              <a:lnSpc>
                <a:spcPts val="1275"/>
              </a:lnSpc>
              <a:buNone/>
            </a:pPr>
            <a:r>
              <a:rPr lang="en-US" altLang="ja-JP" sz="1500" u="sng" dirty="0"/>
              <a:t>Desired Crew </a:t>
            </a:r>
            <a:r>
              <a:rPr lang="ja-JP" altLang="en-US" sz="1500" dirty="0"/>
              <a:t>：</a:t>
            </a:r>
            <a:r>
              <a:rPr lang="en-US" altLang="ja-JP" sz="1500" dirty="0"/>
              <a:t>Japanese Astronaut Akihiko </a:t>
            </a:r>
            <a:r>
              <a:rPr lang="en-US" altLang="ja-JP" sz="1500" dirty="0" err="1"/>
              <a:t>Hoshide</a:t>
            </a:r>
            <a:endParaRPr lang="en-US" altLang="ja-JP" sz="1500" dirty="0"/>
          </a:p>
        </p:txBody>
      </p:sp>
      <p:sp>
        <p:nvSpPr>
          <p:cNvPr id="8" name="タイトル 10">
            <a:extLst>
              <a:ext uri="{FF2B5EF4-FFF2-40B4-BE49-F238E27FC236}">
                <a16:creationId xmlns:a16="http://schemas.microsoft.com/office/drawing/2014/main" id="{50F81586-379E-4257-B26C-71BD4D93086C}"/>
              </a:ext>
            </a:extLst>
          </p:cNvPr>
          <p:cNvSpPr txBox="1">
            <a:spLocks/>
          </p:cNvSpPr>
          <p:nvPr/>
        </p:nvSpPr>
        <p:spPr>
          <a:xfrm>
            <a:off x="321276" y="990035"/>
            <a:ext cx="4572000" cy="580926"/>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kumimoji="1" sz="2400" b="1" kern="1200">
                <a:solidFill>
                  <a:schemeClr val="tx1"/>
                </a:solidFill>
                <a:latin typeface="+mj-lt"/>
                <a:ea typeface="+mj-ea"/>
                <a:cs typeface="+mj-cs"/>
              </a:defRPr>
            </a:lvl1pPr>
          </a:lstStyle>
          <a:p>
            <a:pPr marL="457200" indent="-457200" algn="l">
              <a:buFont typeface="Wingdings" panose="05000000000000000000" pitchFamily="2" charset="2"/>
              <a:buChar char="n"/>
            </a:pPr>
            <a:r>
              <a:rPr lang="en-US" altLang="ja-JP" sz="2700" dirty="0"/>
              <a:t>Event-Rehearsal</a:t>
            </a:r>
            <a:endParaRPr lang="ja-JP" altLang="en-US" sz="2700" dirty="0"/>
          </a:p>
        </p:txBody>
      </p:sp>
      <p:sp>
        <p:nvSpPr>
          <p:cNvPr id="10" name="コンテンツ プレースホルダー 2">
            <a:extLst>
              <a:ext uri="{FF2B5EF4-FFF2-40B4-BE49-F238E27FC236}">
                <a16:creationId xmlns:a16="http://schemas.microsoft.com/office/drawing/2014/main" id="{9F39B009-F1E9-4ADB-AEB7-90456C8CE64A}"/>
              </a:ext>
            </a:extLst>
          </p:cNvPr>
          <p:cNvSpPr txBox="1">
            <a:spLocks/>
          </p:cNvSpPr>
          <p:nvPr/>
        </p:nvSpPr>
        <p:spPr>
          <a:xfrm>
            <a:off x="628650" y="4039873"/>
            <a:ext cx="7886700" cy="65008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Arial" pitchFamily="34" charset="0"/>
              <a:buNone/>
              <a:tabLst>
                <a:tab pos="535781" algn="l"/>
              </a:tabLst>
            </a:pPr>
            <a:r>
              <a:rPr lang="en-US" altLang="ja-JP" sz="1500" u="sng"/>
              <a:t>Purpose</a:t>
            </a:r>
            <a:r>
              <a:rPr lang="ja-JP" altLang="en-US" sz="1500"/>
              <a:t>： </a:t>
            </a:r>
            <a:r>
              <a:rPr lang="en-US" altLang="ja-JP" sz="1500"/>
              <a:t>ISS onboard competition.</a:t>
            </a:r>
            <a:endParaRPr lang="ja-JP" altLang="en-US" sz="1500" dirty="0"/>
          </a:p>
        </p:txBody>
      </p:sp>
      <p:sp>
        <p:nvSpPr>
          <p:cNvPr id="11" name="コンテンツ プレースホルダー 2">
            <a:extLst>
              <a:ext uri="{FF2B5EF4-FFF2-40B4-BE49-F238E27FC236}">
                <a16:creationId xmlns:a16="http://schemas.microsoft.com/office/drawing/2014/main" id="{3E0C5697-242F-4ED6-A54C-2F94F37AF498}"/>
              </a:ext>
            </a:extLst>
          </p:cNvPr>
          <p:cNvSpPr txBox="1">
            <a:spLocks/>
          </p:cNvSpPr>
          <p:nvPr/>
        </p:nvSpPr>
        <p:spPr>
          <a:xfrm>
            <a:off x="654099" y="4491929"/>
            <a:ext cx="7759855" cy="448145"/>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500" u="sng" dirty="0"/>
              <a:t>Desired date(s)</a:t>
            </a:r>
            <a:r>
              <a:rPr lang="ja-JP" altLang="en-US" sz="1500" dirty="0"/>
              <a:t>： </a:t>
            </a:r>
            <a:r>
              <a:rPr lang="en-US" altLang="ja-JP" sz="1500" dirty="0"/>
              <a:t>15 September 2021(TBD)</a:t>
            </a:r>
          </a:p>
          <a:p>
            <a:pPr marL="0" indent="0">
              <a:buNone/>
            </a:pPr>
            <a:endParaRPr lang="en-US" altLang="ja-JP" sz="1500" dirty="0"/>
          </a:p>
          <a:p>
            <a:pPr marL="0" indent="0">
              <a:lnSpc>
                <a:spcPts val="1275"/>
              </a:lnSpc>
              <a:buNone/>
            </a:pPr>
            <a:r>
              <a:rPr lang="en-US" altLang="ja-JP" sz="1500" u="sng" dirty="0"/>
              <a:t>Desired Crew </a:t>
            </a:r>
            <a:r>
              <a:rPr lang="ja-JP" altLang="en-US" sz="1500" dirty="0"/>
              <a:t>：</a:t>
            </a:r>
            <a:r>
              <a:rPr lang="en-US" altLang="ja-JP" sz="1500" dirty="0"/>
              <a:t>Japanese Astronaut Akihiko </a:t>
            </a:r>
            <a:r>
              <a:rPr lang="en-US" altLang="ja-JP" sz="1500" dirty="0" err="1"/>
              <a:t>Hoshide</a:t>
            </a:r>
            <a:endParaRPr lang="en-US" altLang="ja-JP" sz="1500" dirty="0"/>
          </a:p>
        </p:txBody>
      </p:sp>
      <p:sp>
        <p:nvSpPr>
          <p:cNvPr id="12" name="タイトル 10">
            <a:extLst>
              <a:ext uri="{FF2B5EF4-FFF2-40B4-BE49-F238E27FC236}">
                <a16:creationId xmlns:a16="http://schemas.microsoft.com/office/drawing/2014/main" id="{1DBB5D38-AA8E-43B7-BF9E-F104A8410624}"/>
              </a:ext>
            </a:extLst>
          </p:cNvPr>
          <p:cNvSpPr txBox="1">
            <a:spLocks/>
          </p:cNvSpPr>
          <p:nvPr/>
        </p:nvSpPr>
        <p:spPr>
          <a:xfrm>
            <a:off x="384207" y="3531242"/>
            <a:ext cx="5484105" cy="580926"/>
          </a:xfrm>
          <a:prstGeom prst="rect">
            <a:avLst/>
          </a:prstGeom>
        </p:spPr>
        <p:txBody>
          <a:bodyPr vert="horz" lIns="91440" tIns="45720" rIns="91440" bIns="45720" rtlCol="0" anchor="ctr">
            <a:normAutofit/>
          </a:bodyPr>
          <a:lstStyle>
            <a:lvl1pPr algn="ctr" defTabSz="685800" rtl="0" eaLnBrk="1" latinLnBrk="0" hangingPunct="1">
              <a:spcBef>
                <a:spcPct val="0"/>
              </a:spcBef>
              <a:buNone/>
              <a:defRPr kumimoji="1" sz="2400" b="1" kern="1200">
                <a:solidFill>
                  <a:schemeClr val="tx1"/>
                </a:solidFill>
                <a:latin typeface="+mj-lt"/>
                <a:ea typeface="+mj-ea"/>
                <a:cs typeface="+mj-cs"/>
              </a:defRPr>
            </a:lvl1pPr>
          </a:lstStyle>
          <a:p>
            <a:pPr marL="457200" indent="-457200" algn="l">
              <a:buFont typeface="Wingdings" panose="05000000000000000000" pitchFamily="2" charset="2"/>
              <a:buChar char="n"/>
            </a:pPr>
            <a:r>
              <a:rPr lang="en-US" altLang="ja-JP" sz="2700" dirty="0"/>
              <a:t>Final</a:t>
            </a:r>
            <a:r>
              <a:rPr lang="ja-JP" altLang="en-US" sz="2700" dirty="0"/>
              <a:t> </a:t>
            </a:r>
            <a:r>
              <a:rPr lang="en-US" altLang="ja-JP" sz="2700" dirty="0"/>
              <a:t>Round</a:t>
            </a:r>
            <a:endParaRPr lang="ja-JP" altLang="en-US" sz="2700" dirty="0"/>
          </a:p>
        </p:txBody>
      </p:sp>
      <p:sp>
        <p:nvSpPr>
          <p:cNvPr id="15" name="正方形/長方形 14">
            <a:extLst>
              <a:ext uri="{FF2B5EF4-FFF2-40B4-BE49-F238E27FC236}">
                <a16:creationId xmlns:a16="http://schemas.microsoft.com/office/drawing/2014/main" id="{BC7BFBBF-4BBC-484D-AC3E-699FAC43F7FD}"/>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Tree>
    <p:extLst>
      <p:ext uri="{BB962C8B-B14F-4D97-AF65-F5344CB8AC3E}">
        <p14:creationId xmlns:p14="http://schemas.microsoft.com/office/powerpoint/2010/main" val="195167793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正方形/長方形 46">
            <a:extLst>
              <a:ext uri="{FF2B5EF4-FFF2-40B4-BE49-F238E27FC236}">
                <a16:creationId xmlns:a16="http://schemas.microsoft.com/office/drawing/2014/main" id="{90EA86DA-5E3B-40C5-8D44-59EF136ABF59}"/>
              </a:ext>
            </a:extLst>
          </p:cNvPr>
          <p:cNvSpPr/>
          <p:nvPr/>
        </p:nvSpPr>
        <p:spPr>
          <a:xfrm>
            <a:off x="3525020" y="5109358"/>
            <a:ext cx="1068833" cy="368405"/>
          </a:xfrm>
          <a:prstGeom prst="rect">
            <a:avLst/>
          </a:prstGeom>
          <a:solidFill>
            <a:srgbClr val="FF9999"/>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100" kern="100">
                <a:ln w="9525" cap="rnd" cmpd="sng" algn="ctr">
                  <a:solidFill>
                    <a:srgbClr val="000000"/>
                  </a:solidFill>
                  <a:prstDash val="solid"/>
                  <a:bevel/>
                </a:ln>
                <a:latin typeface="Arial" panose="020B0604020202020204" pitchFamily="34" charset="0"/>
                <a:ea typeface="ＭＳ 明朝" panose="02020609040205080304" pitchFamily="17" charset="-128"/>
                <a:cs typeface="Times New Roman" panose="02020603050405020304" pitchFamily="18" charset="0"/>
              </a:rPr>
              <a:t> </a:t>
            </a:r>
            <a:endParaRPr lang="ja-JP" altLang="en-US" sz="1100" kern="100">
              <a:ea typeface="ＭＳ 明朝" panose="02020609040205080304" pitchFamily="17"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D25FAF11-7502-42B4-866B-C26A92781311}"/>
              </a:ext>
            </a:extLst>
          </p:cNvPr>
          <p:cNvSpPr>
            <a:spLocks noGrp="1"/>
          </p:cNvSpPr>
          <p:nvPr>
            <p:ph type="sldNum" sz="quarter" idx="12"/>
          </p:nvPr>
        </p:nvSpPr>
        <p:spPr/>
        <p:txBody>
          <a:bodyPr/>
          <a:lstStyle/>
          <a:p>
            <a:fld id="{F10F558C-2B48-4BAD-A145-D491EA74FEAD}" type="slidenum">
              <a:rPr kumimoji="1" lang="ja-JP" altLang="en-US" smtClean="0"/>
              <a:t>47</a:t>
            </a:fld>
            <a:endParaRPr kumimoji="1" lang="ja-JP" altLang="en-US" dirty="0"/>
          </a:p>
        </p:txBody>
      </p:sp>
      <p:sp>
        <p:nvSpPr>
          <p:cNvPr id="42" name="正方形/長方形 41">
            <a:extLst>
              <a:ext uri="{FF2B5EF4-FFF2-40B4-BE49-F238E27FC236}">
                <a16:creationId xmlns:a16="http://schemas.microsoft.com/office/drawing/2014/main" id="{D2831732-0B39-4892-9407-0D7ECFA1296D}"/>
              </a:ext>
            </a:extLst>
          </p:cNvPr>
          <p:cNvSpPr/>
          <p:nvPr/>
        </p:nvSpPr>
        <p:spPr>
          <a:xfrm>
            <a:off x="3519096" y="2739059"/>
            <a:ext cx="1060214" cy="278656"/>
          </a:xfrm>
          <a:prstGeom prst="rect">
            <a:avLst/>
          </a:prstGeom>
          <a:solidFill>
            <a:schemeClr val="accent2">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b="1" kern="100" dirty="0">
                <a:latin typeface="Arial" panose="020B0604020202020204" pitchFamily="34" charset="0"/>
                <a:ea typeface="ＭＳ 明朝" panose="02020609040205080304" pitchFamily="17" charset="-128"/>
                <a:cs typeface="Times New Roman" panose="02020603050405020304" pitchFamily="18" charset="0"/>
              </a:rPr>
              <a:t>Astrobee</a:t>
            </a:r>
            <a:endParaRPr lang="ja-JP" altLang="en-US" sz="1100" kern="100" dirty="0">
              <a:ea typeface="ＭＳ 明朝" panose="02020609040205080304" pitchFamily="17" charset="-128"/>
              <a:cs typeface="Times New Roman" panose="02020603050405020304" pitchFamily="18" charset="0"/>
            </a:endParaRPr>
          </a:p>
        </p:txBody>
      </p:sp>
      <p:sp>
        <p:nvSpPr>
          <p:cNvPr id="43" name="正方形/長方形 42">
            <a:extLst>
              <a:ext uri="{FF2B5EF4-FFF2-40B4-BE49-F238E27FC236}">
                <a16:creationId xmlns:a16="http://schemas.microsoft.com/office/drawing/2014/main" id="{0CDD65CD-1E1F-4DBC-BE25-945432C9DD5E}"/>
              </a:ext>
            </a:extLst>
          </p:cNvPr>
          <p:cNvSpPr/>
          <p:nvPr/>
        </p:nvSpPr>
        <p:spPr>
          <a:xfrm>
            <a:off x="3519097" y="2962005"/>
            <a:ext cx="1060213" cy="278656"/>
          </a:xfrm>
          <a:prstGeom prst="rect">
            <a:avLst/>
          </a:prstGeom>
          <a:solidFill>
            <a:schemeClr val="accent5">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b="1" kern="100" dirty="0">
                <a:latin typeface="Arial" panose="020B0604020202020204" pitchFamily="34" charset="0"/>
                <a:ea typeface="ＭＳ 明朝" panose="02020609040205080304" pitchFamily="17" charset="-128"/>
                <a:cs typeface="Times New Roman" panose="02020603050405020304" pitchFamily="18" charset="0"/>
              </a:rPr>
              <a:t>JCOM</a:t>
            </a:r>
            <a:endParaRPr lang="ja-JP" altLang="en-US" sz="1100" kern="100" dirty="0">
              <a:ea typeface="ＭＳ 明朝" panose="02020609040205080304" pitchFamily="17" charset="-128"/>
              <a:cs typeface="Times New Roman" panose="02020603050405020304" pitchFamily="18" charset="0"/>
            </a:endParaRPr>
          </a:p>
        </p:txBody>
      </p:sp>
      <p:sp>
        <p:nvSpPr>
          <p:cNvPr id="44" name="正方形/長方形 43">
            <a:extLst>
              <a:ext uri="{FF2B5EF4-FFF2-40B4-BE49-F238E27FC236}">
                <a16:creationId xmlns:a16="http://schemas.microsoft.com/office/drawing/2014/main" id="{7E6BCB01-0812-42CC-84BB-C2A2C192CF5F}"/>
              </a:ext>
            </a:extLst>
          </p:cNvPr>
          <p:cNvSpPr/>
          <p:nvPr/>
        </p:nvSpPr>
        <p:spPr>
          <a:xfrm>
            <a:off x="3525020" y="2194532"/>
            <a:ext cx="1060213" cy="227319"/>
          </a:xfrm>
          <a:prstGeom prst="rect">
            <a:avLst/>
          </a:prstGeom>
          <a:solidFill>
            <a:srgbClr val="FF9999"/>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100" kern="100">
                <a:ln w="9525" cap="rnd" cmpd="sng" algn="ctr">
                  <a:solidFill>
                    <a:srgbClr val="000000"/>
                  </a:solidFill>
                  <a:prstDash val="solid"/>
                  <a:bevel/>
                </a:ln>
                <a:latin typeface="Arial" panose="020B0604020202020204" pitchFamily="34" charset="0"/>
                <a:ea typeface="ＭＳ 明朝" panose="02020609040205080304" pitchFamily="17" charset="-128"/>
                <a:cs typeface="Times New Roman" panose="02020603050405020304" pitchFamily="18" charset="0"/>
              </a:rPr>
              <a:t> </a:t>
            </a:r>
            <a:endParaRPr lang="ja-JP" altLang="en-US" sz="1100" kern="100">
              <a:ea typeface="ＭＳ 明朝" panose="02020609040205080304" pitchFamily="17" charset="-128"/>
              <a:cs typeface="Times New Roman" panose="02020603050405020304" pitchFamily="18" charset="0"/>
            </a:endParaRPr>
          </a:p>
        </p:txBody>
      </p:sp>
      <p:sp>
        <p:nvSpPr>
          <p:cNvPr id="45" name="テキスト ボックス 27">
            <a:extLst>
              <a:ext uri="{FF2B5EF4-FFF2-40B4-BE49-F238E27FC236}">
                <a16:creationId xmlns:a16="http://schemas.microsoft.com/office/drawing/2014/main" id="{565FA2EC-D46B-49FB-90F6-B2CAED3148A9}"/>
              </a:ext>
            </a:extLst>
          </p:cNvPr>
          <p:cNvSpPr txBox="1"/>
          <p:nvPr/>
        </p:nvSpPr>
        <p:spPr>
          <a:xfrm>
            <a:off x="92924" y="2211664"/>
            <a:ext cx="3219640" cy="202599"/>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rtlCol="0">
            <a:noAutofit/>
          </a:bodyPr>
          <a:lstStyle/>
          <a:p>
            <a:pPr marL="602456"/>
            <a:endPar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endParaRPr>
          </a:p>
        </p:txBody>
      </p:sp>
      <p:grpSp>
        <p:nvGrpSpPr>
          <p:cNvPr id="12" name="グループ化 11">
            <a:extLst>
              <a:ext uri="{FF2B5EF4-FFF2-40B4-BE49-F238E27FC236}">
                <a16:creationId xmlns:a16="http://schemas.microsoft.com/office/drawing/2014/main" id="{F095B2E6-88DA-48E9-8837-B9E964EE1D83}"/>
              </a:ext>
            </a:extLst>
          </p:cNvPr>
          <p:cNvGrpSpPr/>
          <p:nvPr/>
        </p:nvGrpSpPr>
        <p:grpSpPr>
          <a:xfrm>
            <a:off x="21576" y="2026044"/>
            <a:ext cx="3336734" cy="4208621"/>
            <a:chOff x="5725" y="-313491"/>
            <a:chExt cx="2514600" cy="5114091"/>
          </a:xfrm>
        </p:grpSpPr>
        <p:grpSp>
          <p:nvGrpSpPr>
            <p:cNvPr id="33" name="グループ化 32">
              <a:extLst>
                <a:ext uri="{FF2B5EF4-FFF2-40B4-BE49-F238E27FC236}">
                  <a16:creationId xmlns:a16="http://schemas.microsoft.com/office/drawing/2014/main" id="{92855600-CB61-4B94-9B3D-EF3A807C965E}"/>
                </a:ext>
              </a:extLst>
            </p:cNvPr>
            <p:cNvGrpSpPr/>
            <p:nvPr/>
          </p:nvGrpSpPr>
          <p:grpSpPr>
            <a:xfrm>
              <a:off x="5725" y="-313491"/>
              <a:ext cx="2514600" cy="5114091"/>
              <a:chOff x="5725" y="-313491"/>
              <a:chExt cx="2514600" cy="5114091"/>
            </a:xfrm>
          </p:grpSpPr>
          <p:grpSp>
            <p:nvGrpSpPr>
              <p:cNvPr id="37" name="グループ化 36">
                <a:extLst>
                  <a:ext uri="{FF2B5EF4-FFF2-40B4-BE49-F238E27FC236}">
                    <a16:creationId xmlns:a16="http://schemas.microsoft.com/office/drawing/2014/main" id="{615AE19D-DE42-4717-8922-A2FF7A9EF0C7}"/>
                  </a:ext>
                </a:extLst>
              </p:cNvPr>
              <p:cNvGrpSpPr/>
              <p:nvPr/>
            </p:nvGrpSpPr>
            <p:grpSpPr>
              <a:xfrm>
                <a:off x="43417" y="276225"/>
                <a:ext cx="2439218" cy="4524375"/>
                <a:chOff x="38097" y="-93006"/>
                <a:chExt cx="6079406" cy="6275830"/>
              </a:xfrm>
            </p:grpSpPr>
            <p:sp>
              <p:nvSpPr>
                <p:cNvPr id="39" name="テキスト ボックス 22">
                  <a:extLst>
                    <a:ext uri="{FF2B5EF4-FFF2-40B4-BE49-F238E27FC236}">
                      <a16:creationId xmlns:a16="http://schemas.microsoft.com/office/drawing/2014/main" id="{F2737A4A-4FBE-41DC-AE79-33C51BC17CAF}"/>
                    </a:ext>
                  </a:extLst>
                </p:cNvPr>
                <p:cNvSpPr txBox="1"/>
                <p:nvPr/>
              </p:nvSpPr>
              <p:spPr>
                <a:xfrm>
                  <a:off x="38097" y="1360019"/>
                  <a:ext cx="6079406" cy="3655603"/>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rtlCol="0">
                  <a:noAutofit/>
                </a:bodyPr>
                <a:lstStyle/>
                <a:p>
                  <a:endParaRPr lang="en-US"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endParaRPr>
                </a:p>
              </p:txBody>
            </p:sp>
            <p:sp>
              <p:nvSpPr>
                <p:cNvPr id="40" name="テキスト ボックス 27">
                  <a:extLst>
                    <a:ext uri="{FF2B5EF4-FFF2-40B4-BE49-F238E27FC236}">
                      <a16:creationId xmlns:a16="http://schemas.microsoft.com/office/drawing/2014/main" id="{B6255FE0-7489-4D17-811D-D65CFC9D850C}"/>
                    </a:ext>
                  </a:extLst>
                </p:cNvPr>
                <p:cNvSpPr txBox="1"/>
                <p:nvPr/>
              </p:nvSpPr>
              <p:spPr>
                <a:xfrm>
                  <a:off x="38097" y="-93006"/>
                  <a:ext cx="6047351" cy="1372172"/>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rtlCol="0">
                  <a:noAutofit/>
                </a:bodyPr>
                <a:lstStyle/>
                <a:p>
                  <a:pPr marL="602456" algn="ctr"/>
                  <a:r>
                    <a:rPr lang="ja-JP" altLang="en-US"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t>
                  </a:r>
                  <a:r>
                    <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Camera setup</a:t>
                  </a:r>
                </a:p>
                <a:p>
                  <a:pPr marL="602456" algn="ctr"/>
                  <a:r>
                    <a:rPr lang="ja-JP" altLang="en-US"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t>
                  </a:r>
                  <a:r>
                    <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Astrobee Prep</a:t>
                  </a:r>
                </a:p>
                <a:p>
                  <a:pPr marL="602456" algn="ctr"/>
                  <a:r>
                    <a:rPr lang="ja-JP" altLang="en-US"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t>
                  </a:r>
                  <a:r>
                    <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Target attachment</a:t>
                  </a:r>
                  <a:r>
                    <a:rPr lang="ja-JP" altLang="en-US"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　</a:t>
                  </a:r>
                  <a:endParaRPr lang="ja-JP" altLang="en-US" sz="1100" kern="100" dirty="0">
                    <a:ea typeface="ＭＳ 明朝" panose="02020609040205080304" pitchFamily="17" charset="-128"/>
                    <a:cs typeface="Times New Roman" panose="02020603050405020304" pitchFamily="18" charset="0"/>
                  </a:endParaRPr>
                </a:p>
              </p:txBody>
            </p:sp>
            <p:sp>
              <p:nvSpPr>
                <p:cNvPr id="41" name="テキスト ボックス 3">
                  <a:extLst>
                    <a:ext uri="{FF2B5EF4-FFF2-40B4-BE49-F238E27FC236}">
                      <a16:creationId xmlns:a16="http://schemas.microsoft.com/office/drawing/2014/main" id="{487F5C3B-8F1E-4AC3-82FD-E2B3689EB88C}"/>
                    </a:ext>
                  </a:extLst>
                </p:cNvPr>
                <p:cNvSpPr txBox="1"/>
                <p:nvPr/>
              </p:nvSpPr>
              <p:spPr>
                <a:xfrm>
                  <a:off x="38215" y="5244753"/>
                  <a:ext cx="6063996" cy="938071"/>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rtlCol="0">
                  <a:noAutofit/>
                </a:bodyPr>
                <a:lstStyle/>
                <a:p>
                  <a:pPr algn="ctr"/>
                  <a:endParaRPr lang="en-US" altLang="ja-JP"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endParaRPr>
                </a:p>
                <a:p>
                  <a:pPr algn="ctr"/>
                  <a:r>
                    <a:rPr lang="en-US" altLang="ja-JP"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Closeout Operation</a:t>
                  </a:r>
                  <a:endParaRPr lang="en-US"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endParaRPr>
                </a:p>
                <a:p>
                  <a:pPr algn="ctr"/>
                  <a:r>
                    <a:rPr lang="ja-JP" altLang="en-US"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t>
                  </a:r>
                  <a:r>
                    <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Target detachment, closeout items</a:t>
                  </a:r>
                </a:p>
                <a:p>
                  <a:pPr algn="ctr"/>
                  <a:r>
                    <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 </a:t>
                  </a:r>
                  <a:endParaRPr lang="ja-JP" altLang="en-US" sz="1100" kern="100" dirty="0">
                    <a:ea typeface="ＭＳ 明朝" panose="02020609040205080304" pitchFamily="17" charset="-128"/>
                    <a:cs typeface="Times New Roman" panose="02020603050405020304" pitchFamily="18" charset="0"/>
                  </a:endParaRPr>
                </a:p>
              </p:txBody>
            </p:sp>
          </p:grpSp>
          <p:sp>
            <p:nvSpPr>
              <p:cNvPr id="38" name="正方形/長方形 37">
                <a:extLst>
                  <a:ext uri="{FF2B5EF4-FFF2-40B4-BE49-F238E27FC236}">
                    <a16:creationId xmlns:a16="http://schemas.microsoft.com/office/drawing/2014/main" id="{5605C3EB-1C23-4ED0-8EBB-59DC0A9BBE0D}"/>
                  </a:ext>
                </a:extLst>
              </p:cNvPr>
              <p:cNvSpPr/>
              <p:nvPr/>
            </p:nvSpPr>
            <p:spPr>
              <a:xfrm>
                <a:off x="5725" y="-313491"/>
                <a:ext cx="2514600" cy="27622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b="1" kern="100" dirty="0">
                    <a:latin typeface="Arial" panose="020B0604020202020204" pitchFamily="34" charset="0"/>
                    <a:ea typeface="ＭＳ 明朝" panose="02020609040205080304" pitchFamily="17" charset="-128"/>
                    <a:cs typeface="Times New Roman" panose="02020603050405020304" pitchFamily="18" charset="0"/>
                  </a:rPr>
                  <a:t>&lt;</a:t>
                </a:r>
                <a:r>
                  <a:rPr lang="en-US" altLang="ja-JP" sz="1100" b="1" kern="100" dirty="0">
                    <a:latin typeface="Arial" panose="020B0604020202020204" pitchFamily="34" charset="0"/>
                    <a:ea typeface="ＭＳ 明朝" panose="02020609040205080304" pitchFamily="17" charset="-128"/>
                    <a:cs typeface="Times New Roman" panose="02020603050405020304" pitchFamily="18" charset="0"/>
                  </a:rPr>
                  <a:t>Crew </a:t>
                </a:r>
                <a:r>
                  <a:rPr lang="en-US" sz="1100" b="1" kern="100" dirty="0">
                    <a:latin typeface="Arial" panose="020B0604020202020204" pitchFamily="34" charset="0"/>
                    <a:ea typeface="ＭＳ 明朝" panose="02020609040205080304" pitchFamily="17" charset="-128"/>
                    <a:cs typeface="Times New Roman" panose="02020603050405020304" pitchFamily="18" charset="0"/>
                  </a:rPr>
                  <a:t>Operation&gt;</a:t>
                </a:r>
                <a:endParaRPr lang="ja-JP" altLang="en-US" sz="1100" kern="100" dirty="0">
                  <a:ea typeface="ＭＳ 明朝" panose="02020609040205080304" pitchFamily="17" charset="-128"/>
                  <a:cs typeface="Times New Roman" panose="02020603050405020304" pitchFamily="18" charset="0"/>
                </a:endParaRPr>
              </a:p>
            </p:txBody>
          </p:sp>
        </p:grpSp>
        <p:grpSp>
          <p:nvGrpSpPr>
            <p:cNvPr id="34" name="グループ化 33">
              <a:extLst>
                <a:ext uri="{FF2B5EF4-FFF2-40B4-BE49-F238E27FC236}">
                  <a16:creationId xmlns:a16="http://schemas.microsoft.com/office/drawing/2014/main" id="{AC415996-C330-44BB-A259-CB3A3ED48991}"/>
                </a:ext>
              </a:extLst>
            </p:cNvPr>
            <p:cNvGrpSpPr/>
            <p:nvPr/>
          </p:nvGrpSpPr>
          <p:grpSpPr>
            <a:xfrm>
              <a:off x="1086336" y="1183623"/>
              <a:ext cx="294789" cy="3133626"/>
              <a:chOff x="-18564" y="345423"/>
              <a:chExt cx="294789" cy="3133626"/>
            </a:xfrm>
          </p:grpSpPr>
          <p:sp>
            <p:nvSpPr>
              <p:cNvPr id="35" name="矢印: 下 34">
                <a:extLst>
                  <a:ext uri="{FF2B5EF4-FFF2-40B4-BE49-F238E27FC236}">
                    <a16:creationId xmlns:a16="http://schemas.microsoft.com/office/drawing/2014/main" id="{9AB2EE8E-641A-48E1-8742-D2816ADF3FB3}"/>
                  </a:ext>
                </a:extLst>
              </p:cNvPr>
              <p:cNvSpPr/>
              <p:nvPr/>
            </p:nvSpPr>
            <p:spPr>
              <a:xfrm>
                <a:off x="-18564" y="345423"/>
                <a:ext cx="276225" cy="247014"/>
              </a:xfrm>
              <a:prstGeom prst="downArrow">
                <a:avLst/>
              </a:prstGeom>
              <a:solidFill>
                <a:schemeClr val="accent5"/>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ja-JP" altLang="en-US" sz="1100"/>
              </a:p>
            </p:txBody>
          </p:sp>
          <p:sp>
            <p:nvSpPr>
              <p:cNvPr id="36" name="矢印: 下 35">
                <a:extLst>
                  <a:ext uri="{FF2B5EF4-FFF2-40B4-BE49-F238E27FC236}">
                    <a16:creationId xmlns:a16="http://schemas.microsoft.com/office/drawing/2014/main" id="{37332DD9-872F-487B-9741-154BCAC3A110}"/>
                  </a:ext>
                </a:extLst>
              </p:cNvPr>
              <p:cNvSpPr/>
              <p:nvPr/>
            </p:nvSpPr>
            <p:spPr>
              <a:xfrm>
                <a:off x="0" y="3124201"/>
                <a:ext cx="276225" cy="354848"/>
              </a:xfrm>
              <a:prstGeom prst="downArrow">
                <a:avLst/>
              </a:prstGeom>
              <a:solidFill>
                <a:schemeClr val="accent5"/>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ja-JP" altLang="en-US" sz="1100"/>
              </a:p>
            </p:txBody>
          </p:sp>
        </p:grpSp>
      </p:grpSp>
      <p:sp>
        <p:nvSpPr>
          <p:cNvPr id="14" name="正方形/長方形 13">
            <a:extLst>
              <a:ext uri="{FF2B5EF4-FFF2-40B4-BE49-F238E27FC236}">
                <a16:creationId xmlns:a16="http://schemas.microsoft.com/office/drawing/2014/main" id="{FABD53E7-5E38-495B-88BE-63B6B616EA0D}"/>
              </a:ext>
            </a:extLst>
          </p:cNvPr>
          <p:cNvSpPr/>
          <p:nvPr/>
        </p:nvSpPr>
        <p:spPr>
          <a:xfrm>
            <a:off x="3749133" y="2004690"/>
            <a:ext cx="2703311" cy="227319"/>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050" b="1" kern="100" dirty="0">
                <a:latin typeface="Arial" panose="020B0604020202020204" pitchFamily="34" charset="0"/>
                <a:ea typeface="ＭＳ 明朝" panose="02020609040205080304" pitchFamily="17" charset="-128"/>
                <a:cs typeface="Times New Roman" panose="02020603050405020304" pitchFamily="18" charset="0"/>
              </a:rPr>
              <a:t>&lt;Ground Communicator assignment&gt;</a:t>
            </a:r>
            <a:endParaRPr lang="ja-JP" altLang="en-US" sz="1050" kern="100" dirty="0">
              <a:ea typeface="ＭＳ 明朝" panose="02020609040205080304" pitchFamily="17" charset="-128"/>
              <a:cs typeface="Times New Roman" panose="02020603050405020304" pitchFamily="18" charset="0"/>
            </a:endParaRPr>
          </a:p>
        </p:txBody>
      </p:sp>
      <p:sp>
        <p:nvSpPr>
          <p:cNvPr id="26" name="正方形/長方形 25">
            <a:extLst>
              <a:ext uri="{FF2B5EF4-FFF2-40B4-BE49-F238E27FC236}">
                <a16:creationId xmlns:a16="http://schemas.microsoft.com/office/drawing/2014/main" id="{A6B24351-7249-4F49-A616-EA3D4AD9B7A6}"/>
              </a:ext>
            </a:extLst>
          </p:cNvPr>
          <p:cNvSpPr/>
          <p:nvPr/>
        </p:nvSpPr>
        <p:spPr>
          <a:xfrm>
            <a:off x="3525020" y="5514751"/>
            <a:ext cx="1068833" cy="112167"/>
          </a:xfrm>
          <a:prstGeom prst="rect">
            <a:avLst/>
          </a:prstGeom>
          <a:pattFill prst="wdUpDiag">
            <a:fgClr>
              <a:srgbClr val="FF9999"/>
            </a:fgClr>
            <a:bgClr>
              <a:schemeClr val="bg1"/>
            </a:bgClr>
          </a:patt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100" kern="100" dirty="0">
                <a:ln w="9525" cap="rnd" cmpd="sng" algn="ctr">
                  <a:solidFill>
                    <a:srgbClr val="000000"/>
                  </a:solidFill>
                  <a:prstDash val="solid"/>
                  <a:bevel/>
                </a:ln>
                <a:latin typeface="Arial" panose="020B0604020202020204" pitchFamily="34" charset="0"/>
                <a:ea typeface="ＭＳ 明朝" panose="02020609040205080304" pitchFamily="17" charset="-128"/>
                <a:cs typeface="Times New Roman" panose="02020603050405020304" pitchFamily="18" charset="0"/>
              </a:rPr>
              <a:t> </a:t>
            </a:r>
            <a:endParaRPr lang="ja-JP" altLang="en-US" sz="1100" kern="100" dirty="0">
              <a:ea typeface="ＭＳ 明朝" panose="02020609040205080304" pitchFamily="17" charset="-128"/>
              <a:cs typeface="Times New Roman" panose="02020603050405020304" pitchFamily="18" charset="0"/>
            </a:endParaRPr>
          </a:p>
        </p:txBody>
      </p:sp>
      <p:grpSp>
        <p:nvGrpSpPr>
          <p:cNvPr id="27" name="グループ化 26">
            <a:extLst>
              <a:ext uri="{FF2B5EF4-FFF2-40B4-BE49-F238E27FC236}">
                <a16:creationId xmlns:a16="http://schemas.microsoft.com/office/drawing/2014/main" id="{C88C85B2-21B0-40E3-97AE-7CD584E33659}"/>
              </a:ext>
            </a:extLst>
          </p:cNvPr>
          <p:cNvGrpSpPr/>
          <p:nvPr/>
        </p:nvGrpSpPr>
        <p:grpSpPr>
          <a:xfrm>
            <a:off x="3462440" y="3263931"/>
            <a:ext cx="1329016" cy="376854"/>
            <a:chOff x="-1340098" y="465087"/>
            <a:chExt cx="1343091" cy="457934"/>
          </a:xfrm>
        </p:grpSpPr>
        <p:sp>
          <p:nvSpPr>
            <p:cNvPr id="31" name="正方形/長方形 30">
              <a:extLst>
                <a:ext uri="{FF2B5EF4-FFF2-40B4-BE49-F238E27FC236}">
                  <a16:creationId xmlns:a16="http://schemas.microsoft.com/office/drawing/2014/main" id="{6C768574-4613-4922-B46D-059E16BD7664}"/>
                </a:ext>
              </a:extLst>
            </p:cNvPr>
            <p:cNvSpPr/>
            <p:nvPr/>
          </p:nvSpPr>
          <p:spPr>
            <a:xfrm>
              <a:off x="-1276350" y="465087"/>
              <a:ext cx="1080153" cy="457934"/>
            </a:xfrm>
            <a:prstGeom prst="rect">
              <a:avLst/>
            </a:prstGeom>
            <a:solidFill>
              <a:srgbClr val="FF9999"/>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100" kern="100">
                  <a:ln w="9525" cap="rnd" cmpd="sng" algn="ctr">
                    <a:solidFill>
                      <a:srgbClr val="000000"/>
                    </a:solidFill>
                    <a:prstDash val="solid"/>
                    <a:bevel/>
                  </a:ln>
                  <a:latin typeface="Arial" panose="020B0604020202020204" pitchFamily="34" charset="0"/>
                  <a:ea typeface="ＭＳ 明朝" panose="02020609040205080304" pitchFamily="17" charset="-128"/>
                  <a:cs typeface="Times New Roman" panose="02020603050405020304" pitchFamily="18" charset="0"/>
                </a:rPr>
                <a:t> </a:t>
              </a:r>
              <a:endParaRPr lang="ja-JP" altLang="en-US" sz="1100" kern="100">
                <a:ea typeface="ＭＳ 明朝" panose="02020609040205080304" pitchFamily="17" charset="-128"/>
                <a:cs typeface="Times New Roman" panose="02020603050405020304" pitchFamily="18" charset="0"/>
              </a:endParaRPr>
            </a:p>
          </p:txBody>
        </p:sp>
        <p:sp>
          <p:nvSpPr>
            <p:cNvPr id="32" name="正方形/長方形 31">
              <a:extLst>
                <a:ext uri="{FF2B5EF4-FFF2-40B4-BE49-F238E27FC236}">
                  <a16:creationId xmlns:a16="http://schemas.microsoft.com/office/drawing/2014/main" id="{027A4AEA-8C94-4044-AB3D-D262A342AA63}"/>
                </a:ext>
              </a:extLst>
            </p:cNvPr>
            <p:cNvSpPr/>
            <p:nvPr/>
          </p:nvSpPr>
          <p:spPr>
            <a:xfrm>
              <a:off x="-1340098" y="686279"/>
              <a:ext cx="1343091" cy="18970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indent="38100" algn="just">
                <a:lnSpc>
                  <a:spcPts val="825"/>
                </a:lnSpc>
              </a:pPr>
              <a:r>
                <a:rPr lang="en-US" sz="1000" kern="100" dirty="0">
                  <a:latin typeface="Arial" panose="020B0604020202020204" pitchFamily="34" charset="0"/>
                  <a:ea typeface="ＭＳ 明朝" panose="02020609040205080304" pitchFamily="17" charset="-128"/>
                  <a:cs typeface="Times New Roman" panose="02020603050405020304" pitchFamily="18" charset="0"/>
                </a:rPr>
                <a:t>Opening Remarks </a:t>
              </a:r>
              <a:endParaRPr lang="ja-JP" altLang="en-US" sz="1000" kern="100" dirty="0">
                <a:ea typeface="ＭＳ 明朝" panose="02020609040205080304" pitchFamily="17" charset="-128"/>
                <a:cs typeface="Times New Roman" panose="02020603050405020304" pitchFamily="18" charset="0"/>
              </a:endParaRPr>
            </a:p>
          </p:txBody>
        </p:sp>
      </p:grpSp>
      <p:grpSp>
        <p:nvGrpSpPr>
          <p:cNvPr id="18" name="グループ化 17">
            <a:extLst>
              <a:ext uri="{FF2B5EF4-FFF2-40B4-BE49-F238E27FC236}">
                <a16:creationId xmlns:a16="http://schemas.microsoft.com/office/drawing/2014/main" id="{5D01BE4C-5EDF-4534-9349-E117D7EBC7C2}"/>
              </a:ext>
            </a:extLst>
          </p:cNvPr>
          <p:cNvGrpSpPr/>
          <p:nvPr/>
        </p:nvGrpSpPr>
        <p:grpSpPr>
          <a:xfrm>
            <a:off x="3525020" y="2447748"/>
            <a:ext cx="1060713" cy="950018"/>
            <a:chOff x="-553" y="0"/>
            <a:chExt cx="1172128" cy="1154412"/>
          </a:xfrm>
        </p:grpSpPr>
        <p:sp>
          <p:nvSpPr>
            <p:cNvPr id="24" name="正方形/長方形 23">
              <a:extLst>
                <a:ext uri="{FF2B5EF4-FFF2-40B4-BE49-F238E27FC236}">
                  <a16:creationId xmlns:a16="http://schemas.microsoft.com/office/drawing/2014/main" id="{D038C60F-5797-442A-A156-120131D39F08}"/>
                </a:ext>
              </a:extLst>
            </p:cNvPr>
            <p:cNvSpPr/>
            <p:nvPr/>
          </p:nvSpPr>
          <p:spPr>
            <a:xfrm>
              <a:off x="0" y="0"/>
              <a:ext cx="1171575" cy="338607"/>
            </a:xfrm>
            <a:prstGeom prst="rect">
              <a:avLst/>
            </a:prstGeom>
            <a:solidFill>
              <a:schemeClr val="accent5">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b="1" kern="100" dirty="0">
                  <a:latin typeface="Arial" panose="020B0604020202020204" pitchFamily="34" charset="0"/>
                  <a:ea typeface="ＭＳ 明朝" panose="02020609040205080304" pitchFamily="17" charset="-128"/>
                  <a:cs typeface="Times New Roman" panose="02020603050405020304" pitchFamily="18" charset="0"/>
                </a:rPr>
                <a:t>JCOM</a:t>
              </a:r>
              <a:endParaRPr lang="ja-JP" altLang="en-US" sz="1100" kern="100" dirty="0">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3824DA40-5C6D-4F36-94E5-A2E714EE1A84}"/>
                </a:ext>
              </a:extLst>
            </p:cNvPr>
            <p:cNvSpPr/>
            <p:nvPr/>
          </p:nvSpPr>
          <p:spPr>
            <a:xfrm>
              <a:off x="-553" y="992388"/>
              <a:ext cx="1171575" cy="162024"/>
            </a:xfrm>
            <a:prstGeom prst="rect">
              <a:avLst/>
            </a:prstGeom>
            <a:pattFill prst="wdUpDiag">
              <a:fgClr>
                <a:schemeClr val="accent5">
                  <a:lumMod val="40000"/>
                  <a:lumOff val="60000"/>
                </a:schemeClr>
              </a:fgClr>
              <a:bgClr>
                <a:schemeClr val="bg1"/>
              </a:bgClr>
            </a:patt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kern="100" dirty="0">
                  <a:latin typeface="Arial" panose="020B0604020202020204" pitchFamily="34" charset="0"/>
                  <a:ea typeface="ＭＳ 明朝" panose="02020609040205080304" pitchFamily="17" charset="-128"/>
                  <a:cs typeface="Times New Roman" panose="02020603050405020304" pitchFamily="18" charset="0"/>
                </a:rPr>
                <a:t>Hand over</a:t>
              </a:r>
              <a:endParaRPr lang="ja-JP" altLang="en-US" sz="1100" kern="100" dirty="0">
                <a:ea typeface="ＭＳ 明朝" panose="02020609040205080304" pitchFamily="17" charset="-128"/>
                <a:cs typeface="Times New Roman" panose="02020603050405020304" pitchFamily="18" charset="0"/>
              </a:endParaRPr>
            </a:p>
          </p:txBody>
        </p:sp>
      </p:grpSp>
      <p:sp>
        <p:nvSpPr>
          <p:cNvPr id="23" name="正方形/長方形 22">
            <a:extLst>
              <a:ext uri="{FF2B5EF4-FFF2-40B4-BE49-F238E27FC236}">
                <a16:creationId xmlns:a16="http://schemas.microsoft.com/office/drawing/2014/main" id="{F1DDB9EC-7748-4972-B590-4FFA6716D665}"/>
              </a:ext>
            </a:extLst>
          </p:cNvPr>
          <p:cNvSpPr/>
          <p:nvPr/>
        </p:nvSpPr>
        <p:spPr>
          <a:xfrm>
            <a:off x="3514788" y="5640373"/>
            <a:ext cx="1060213" cy="575780"/>
          </a:xfrm>
          <a:prstGeom prst="rect">
            <a:avLst/>
          </a:prstGeom>
          <a:solidFill>
            <a:schemeClr val="accent5">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b="1" kern="100" dirty="0">
                <a:latin typeface="Arial" panose="020B0604020202020204" pitchFamily="34" charset="0"/>
                <a:ea typeface="ＭＳ 明朝" panose="02020609040205080304" pitchFamily="17" charset="-128"/>
                <a:cs typeface="Times New Roman" panose="02020603050405020304" pitchFamily="18" charset="0"/>
              </a:rPr>
              <a:t>JCOM</a:t>
            </a:r>
            <a:endParaRPr lang="ja-JP" altLang="en-US" sz="1100" kern="100" dirty="0">
              <a:ea typeface="ＭＳ 明朝" panose="02020609040205080304" pitchFamily="17" charset="-128"/>
              <a:cs typeface="Times New Roman" panose="02020603050405020304" pitchFamily="18" charset="0"/>
            </a:endParaRPr>
          </a:p>
        </p:txBody>
      </p:sp>
      <p:sp>
        <p:nvSpPr>
          <p:cNvPr id="19" name="正方形/長方形 18">
            <a:extLst>
              <a:ext uri="{FF2B5EF4-FFF2-40B4-BE49-F238E27FC236}">
                <a16:creationId xmlns:a16="http://schemas.microsoft.com/office/drawing/2014/main" id="{8D0F6A72-0B78-49DC-AC74-32C04226A8CC}"/>
              </a:ext>
            </a:extLst>
          </p:cNvPr>
          <p:cNvSpPr/>
          <p:nvPr/>
        </p:nvSpPr>
        <p:spPr>
          <a:xfrm>
            <a:off x="3130475" y="2168858"/>
            <a:ext cx="1850302" cy="2946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altLang="ja-JP" sz="1100" b="1" kern="100" dirty="0">
                <a:latin typeface="Arial" panose="020B0604020202020204" pitchFamily="34" charset="0"/>
                <a:ea typeface="ＭＳ 明朝" panose="02020609040205080304" pitchFamily="17" charset="-128"/>
                <a:cs typeface="Times New Roman" panose="02020603050405020304" pitchFamily="18" charset="0"/>
              </a:rPr>
              <a:t>Event </a:t>
            </a:r>
            <a:r>
              <a:rPr lang="en-US" sz="1100" b="1" kern="100" dirty="0">
                <a:latin typeface="Arial" panose="020B0604020202020204" pitchFamily="34" charset="0"/>
                <a:ea typeface="ＭＳ 明朝" panose="02020609040205080304" pitchFamily="17" charset="-128"/>
                <a:cs typeface="Times New Roman" panose="02020603050405020304" pitchFamily="18" charset="0"/>
              </a:rPr>
              <a:t>M.C. </a:t>
            </a:r>
            <a:endParaRPr lang="ja-JP" altLang="en-US" sz="1100" kern="100" dirty="0">
              <a:ea typeface="ＭＳ 明朝" panose="02020609040205080304" pitchFamily="17" charset="-128"/>
              <a:cs typeface="Times New Roman" panose="02020603050405020304" pitchFamily="18" charset="0"/>
            </a:endParaRPr>
          </a:p>
        </p:txBody>
      </p:sp>
      <p:sp>
        <p:nvSpPr>
          <p:cNvPr id="11" name="正方形/長方形 10">
            <a:extLst>
              <a:ext uri="{FF2B5EF4-FFF2-40B4-BE49-F238E27FC236}">
                <a16:creationId xmlns:a16="http://schemas.microsoft.com/office/drawing/2014/main" id="{64FBF0F4-FCA5-45F4-BD2F-CA1426C9E2D7}"/>
              </a:ext>
            </a:extLst>
          </p:cNvPr>
          <p:cNvSpPr/>
          <p:nvPr/>
        </p:nvSpPr>
        <p:spPr>
          <a:xfrm>
            <a:off x="3459832" y="5531579"/>
            <a:ext cx="1068833" cy="108794"/>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kern="100" dirty="0">
                <a:latin typeface="Arial" panose="020B0604020202020204" pitchFamily="34" charset="0"/>
                <a:ea typeface="ＭＳ 明朝" panose="02020609040205080304" pitchFamily="17" charset="-128"/>
                <a:cs typeface="Times New Roman" panose="02020603050405020304" pitchFamily="18" charset="0"/>
              </a:rPr>
              <a:t>Hand over</a:t>
            </a:r>
            <a:endParaRPr lang="ja-JP" altLang="en-US" sz="1100" kern="100" dirty="0">
              <a:ea typeface="ＭＳ 明朝" panose="02020609040205080304" pitchFamily="17" charset="-128"/>
              <a:cs typeface="Times New Roman" panose="02020603050405020304" pitchFamily="18" charset="0"/>
            </a:endParaRPr>
          </a:p>
        </p:txBody>
      </p:sp>
      <p:sp>
        <p:nvSpPr>
          <p:cNvPr id="46" name="矢印: 下 45">
            <a:extLst>
              <a:ext uri="{FF2B5EF4-FFF2-40B4-BE49-F238E27FC236}">
                <a16:creationId xmlns:a16="http://schemas.microsoft.com/office/drawing/2014/main" id="{43D10F4C-8E3C-4990-9BCD-B027C594E6C7}"/>
              </a:ext>
            </a:extLst>
          </p:cNvPr>
          <p:cNvSpPr/>
          <p:nvPr/>
        </p:nvSpPr>
        <p:spPr>
          <a:xfrm>
            <a:off x="2056212" y="2354955"/>
            <a:ext cx="249969" cy="203279"/>
          </a:xfrm>
          <a:prstGeom prst="downArrow">
            <a:avLst/>
          </a:prstGeom>
          <a:solidFill>
            <a:schemeClr val="accent5"/>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ja-JP" altLang="en-US" sz="1100"/>
          </a:p>
        </p:txBody>
      </p:sp>
      <p:sp>
        <p:nvSpPr>
          <p:cNvPr id="50" name="テキスト ボックス 49">
            <a:extLst>
              <a:ext uri="{FF2B5EF4-FFF2-40B4-BE49-F238E27FC236}">
                <a16:creationId xmlns:a16="http://schemas.microsoft.com/office/drawing/2014/main" id="{3EE77FA2-8A9C-4286-A6AA-20C5C6D81831}"/>
              </a:ext>
            </a:extLst>
          </p:cNvPr>
          <p:cNvSpPr txBox="1"/>
          <p:nvPr/>
        </p:nvSpPr>
        <p:spPr>
          <a:xfrm>
            <a:off x="-46859" y="2472232"/>
            <a:ext cx="1148715" cy="261610"/>
          </a:xfrm>
          <a:prstGeom prst="rect">
            <a:avLst/>
          </a:prstGeom>
          <a:noFill/>
        </p:spPr>
        <p:txBody>
          <a:bodyPr wrap="square">
            <a:spAutoFit/>
          </a:bodyPr>
          <a:lstStyle/>
          <a:p>
            <a:pPr algn="ctr"/>
            <a:r>
              <a:rPr lang="en-US" altLang="ja-JP"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Preparation</a:t>
            </a:r>
          </a:p>
        </p:txBody>
      </p:sp>
      <p:sp>
        <p:nvSpPr>
          <p:cNvPr id="52" name="テキスト ボックス 51">
            <a:extLst>
              <a:ext uri="{FF2B5EF4-FFF2-40B4-BE49-F238E27FC236}">
                <a16:creationId xmlns:a16="http://schemas.microsoft.com/office/drawing/2014/main" id="{5A1122B5-2C7B-4CEA-A8DD-17E18E2645DA}"/>
              </a:ext>
            </a:extLst>
          </p:cNvPr>
          <p:cNvSpPr txBox="1"/>
          <p:nvPr/>
        </p:nvSpPr>
        <p:spPr>
          <a:xfrm>
            <a:off x="-19509" y="3424125"/>
            <a:ext cx="2001892" cy="261610"/>
          </a:xfrm>
          <a:prstGeom prst="rect">
            <a:avLst/>
          </a:prstGeom>
          <a:noFill/>
        </p:spPr>
        <p:txBody>
          <a:bodyPr wrap="square">
            <a:spAutoFit/>
          </a:bodyPr>
          <a:lstStyle/>
          <a:p>
            <a:r>
              <a:rPr lang="en-US" altLang="ja-JP"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Astrobee Flying Operation</a:t>
            </a:r>
          </a:p>
        </p:txBody>
      </p:sp>
      <p:sp>
        <p:nvSpPr>
          <p:cNvPr id="54" name="テキスト ボックス 53">
            <a:extLst>
              <a:ext uri="{FF2B5EF4-FFF2-40B4-BE49-F238E27FC236}">
                <a16:creationId xmlns:a16="http://schemas.microsoft.com/office/drawing/2014/main" id="{CE212D86-B463-4F45-805F-27F8C72C6D52}"/>
              </a:ext>
            </a:extLst>
          </p:cNvPr>
          <p:cNvSpPr txBox="1"/>
          <p:nvPr/>
        </p:nvSpPr>
        <p:spPr>
          <a:xfrm>
            <a:off x="1006468" y="3554930"/>
            <a:ext cx="2372024" cy="1277273"/>
          </a:xfrm>
          <a:prstGeom prst="rect">
            <a:avLst/>
          </a:prstGeom>
          <a:noFill/>
        </p:spPr>
        <p:txBody>
          <a:bodyPr wrap="square">
            <a:spAutoFit/>
          </a:bodyPr>
          <a:lstStyle/>
          <a:p>
            <a:pPr marL="133350"/>
            <a:endPar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endParaRPr>
          </a:p>
          <a:p>
            <a:pPr marL="133350"/>
            <a:r>
              <a:rPr lang="ja-JP" altLang="en-US"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a:t>
            </a:r>
            <a:r>
              <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Opening Remarks </a:t>
            </a:r>
          </a:p>
          <a:p>
            <a:pPr marL="133350"/>
            <a:endPar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endParaRPr>
          </a:p>
          <a:p>
            <a:pPr marL="133350"/>
            <a:r>
              <a:rPr lang="ja-JP" altLang="en-US"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a:t>
            </a:r>
            <a:r>
              <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Monitor/Support Astrobee ops</a:t>
            </a:r>
          </a:p>
          <a:p>
            <a:pPr marL="133350"/>
            <a:endPar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endParaRPr>
          </a:p>
          <a:p>
            <a:pPr marL="133350"/>
            <a:r>
              <a:rPr lang="ja-JP" altLang="en-US"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a:t>
            </a:r>
            <a:r>
              <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Closing Remarks</a:t>
            </a:r>
          </a:p>
          <a:p>
            <a:pPr marL="133350"/>
            <a:endPar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endParaRPr>
          </a:p>
        </p:txBody>
      </p:sp>
      <p:sp>
        <p:nvSpPr>
          <p:cNvPr id="55" name="テキスト ボックス 54">
            <a:extLst>
              <a:ext uri="{FF2B5EF4-FFF2-40B4-BE49-F238E27FC236}">
                <a16:creationId xmlns:a16="http://schemas.microsoft.com/office/drawing/2014/main" id="{B9891E7B-7DE8-430D-92F3-242482239FA6}"/>
              </a:ext>
            </a:extLst>
          </p:cNvPr>
          <p:cNvSpPr txBox="1"/>
          <p:nvPr/>
        </p:nvSpPr>
        <p:spPr>
          <a:xfrm>
            <a:off x="-91947" y="2183603"/>
            <a:ext cx="1301832" cy="261610"/>
          </a:xfrm>
          <a:prstGeom prst="rect">
            <a:avLst/>
          </a:prstGeom>
          <a:noFill/>
        </p:spPr>
        <p:txBody>
          <a:bodyPr wrap="square">
            <a:spAutoFit/>
          </a:bodyPr>
          <a:lstStyle/>
          <a:p>
            <a:pPr algn="ctr"/>
            <a:r>
              <a:rPr lang="en-US" altLang="ja-JP" sz="1100" b="1" u="sng"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Voice Check</a:t>
            </a:r>
            <a:endParaRPr lang="ja-JP" altLang="ja-JP" sz="1100" kern="100" dirty="0">
              <a:ea typeface="ＭＳ 明朝" panose="02020609040205080304" pitchFamily="17" charset="-128"/>
              <a:cs typeface="Times New Roman" panose="02020603050405020304" pitchFamily="18" charset="0"/>
            </a:endParaRPr>
          </a:p>
        </p:txBody>
      </p:sp>
      <p:sp>
        <p:nvSpPr>
          <p:cNvPr id="57" name="テキスト ボックス 56">
            <a:extLst>
              <a:ext uri="{FF2B5EF4-FFF2-40B4-BE49-F238E27FC236}">
                <a16:creationId xmlns:a16="http://schemas.microsoft.com/office/drawing/2014/main" id="{54076EF1-F703-420F-B140-F0CE3F2E3D97}"/>
              </a:ext>
            </a:extLst>
          </p:cNvPr>
          <p:cNvSpPr txBox="1"/>
          <p:nvPr/>
        </p:nvSpPr>
        <p:spPr>
          <a:xfrm>
            <a:off x="986287" y="2213998"/>
            <a:ext cx="2538734" cy="261610"/>
          </a:xfrm>
          <a:prstGeom prst="rect">
            <a:avLst/>
          </a:prstGeom>
          <a:noFill/>
        </p:spPr>
        <p:txBody>
          <a:bodyPr wrap="square">
            <a:spAutoFit/>
          </a:bodyPr>
          <a:lstStyle/>
          <a:p>
            <a:r>
              <a:rPr lang="ja-JP" altLang="en-US"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a:t>
            </a:r>
            <a:r>
              <a:rPr lang="en-US" altLang="ja-JP" sz="1100" kern="100" dirty="0">
                <a:solidFill>
                  <a:srgbClr val="000000"/>
                </a:solidFill>
                <a:latin typeface="Arial" panose="020B0604020202020204" pitchFamily="34" charset="0"/>
                <a:ea typeface="游ゴシック" panose="020B0400000000000000" pitchFamily="50" charset="-128"/>
                <a:cs typeface="Times New Roman" panose="02020603050405020304" pitchFamily="18" charset="0"/>
              </a:rPr>
              <a:t>Com Check MC with Phone Patch</a:t>
            </a:r>
          </a:p>
        </p:txBody>
      </p:sp>
      <p:sp>
        <p:nvSpPr>
          <p:cNvPr id="58" name="正方形/長方形 57">
            <a:extLst>
              <a:ext uri="{FF2B5EF4-FFF2-40B4-BE49-F238E27FC236}">
                <a16:creationId xmlns:a16="http://schemas.microsoft.com/office/drawing/2014/main" id="{0373AD0B-A7A9-4E83-A15C-7DCDA7028276}"/>
              </a:ext>
            </a:extLst>
          </p:cNvPr>
          <p:cNvSpPr/>
          <p:nvPr/>
        </p:nvSpPr>
        <p:spPr>
          <a:xfrm>
            <a:off x="3651761" y="5248598"/>
            <a:ext cx="907128" cy="16510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indent="38100" algn="just">
              <a:lnSpc>
                <a:spcPts val="825"/>
              </a:lnSpc>
            </a:pPr>
            <a:r>
              <a:rPr lang="en-US" sz="1100" kern="100" dirty="0">
                <a:latin typeface="Arial" panose="020B0604020202020204" pitchFamily="34" charset="0"/>
                <a:ea typeface="ＭＳ 明朝" panose="02020609040205080304" pitchFamily="17" charset="-128"/>
                <a:cs typeface="Times New Roman" panose="02020603050405020304" pitchFamily="18" charset="0"/>
              </a:rPr>
              <a:t>Closing Remarks </a:t>
            </a:r>
            <a:endParaRPr lang="ja-JP" altLang="en-US" sz="1100" kern="100" dirty="0">
              <a:ea typeface="ＭＳ 明朝" panose="02020609040205080304" pitchFamily="17" charset="-128"/>
              <a:cs typeface="Times New Roman" panose="02020603050405020304" pitchFamily="18" charset="0"/>
            </a:endParaRPr>
          </a:p>
        </p:txBody>
      </p:sp>
      <p:sp>
        <p:nvSpPr>
          <p:cNvPr id="59" name="テキスト ボックス 58">
            <a:extLst>
              <a:ext uri="{FF2B5EF4-FFF2-40B4-BE49-F238E27FC236}">
                <a16:creationId xmlns:a16="http://schemas.microsoft.com/office/drawing/2014/main" id="{3C85F865-0014-45A0-AAAC-980637F550F7}"/>
              </a:ext>
            </a:extLst>
          </p:cNvPr>
          <p:cNvSpPr txBox="1"/>
          <p:nvPr/>
        </p:nvSpPr>
        <p:spPr>
          <a:xfrm>
            <a:off x="4470412" y="3252607"/>
            <a:ext cx="4006220" cy="2292935"/>
          </a:xfrm>
          <a:prstGeom prst="rect">
            <a:avLst/>
          </a:prstGeom>
          <a:noFill/>
        </p:spPr>
        <p:txBody>
          <a:bodyPr wrap="square">
            <a:spAutoFit/>
          </a:bodyPr>
          <a:lstStyle/>
          <a:p>
            <a:pPr marL="133350"/>
            <a:r>
              <a:rPr lang="ja-JP" altLang="en-US" sz="1100" kern="100" dirty="0">
                <a:solidFill>
                  <a:srgbClr val="000000"/>
                </a:solidFill>
                <a:latin typeface="Arial" panose="020B0604020202020204" pitchFamily="34" charset="0"/>
                <a:cs typeface="Arial" panose="020B0604020202020204" pitchFamily="34" charset="0"/>
              </a:rPr>
              <a:t>・</a:t>
            </a:r>
            <a:r>
              <a:rPr lang="en-US" altLang="ja-JP" sz="1100" kern="100" dirty="0">
                <a:solidFill>
                  <a:srgbClr val="000000"/>
                </a:solidFill>
                <a:latin typeface="Arial" panose="020B0604020202020204" pitchFamily="34" charset="0"/>
                <a:cs typeface="Arial" panose="020B0604020202020204" pitchFamily="34" charset="0"/>
              </a:rPr>
              <a:t>Opening Remarks asked by Event M.C.</a:t>
            </a:r>
          </a:p>
          <a:p>
            <a:pPr marL="133350"/>
            <a:r>
              <a:rPr lang="ja-JP" altLang="en-US"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a:t>
            </a:r>
            <a:r>
              <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Astrobee ops</a:t>
            </a:r>
          </a:p>
          <a:p>
            <a:pPr marL="440531" lvl="1" indent="-171450">
              <a:buFontTx/>
              <a:buChar char="-"/>
            </a:pPr>
            <a:r>
              <a:rPr lang="en-US" altLang="ja-JP" sz="1100" kern="100" dirty="0">
                <a:solidFill>
                  <a:srgbClr val="000000"/>
                </a:solidFill>
                <a:latin typeface="Arial" panose="020B0604020202020204" pitchFamily="34" charset="0"/>
                <a:cs typeface="Arial" panose="020B0604020202020204" pitchFamily="34" charset="0"/>
              </a:rPr>
              <a:t>Introduction of finalist team at the beginning of each run.</a:t>
            </a:r>
          </a:p>
          <a:p>
            <a:pPr marL="440531" lvl="1" indent="-171450">
              <a:buFontTx/>
              <a:buChar char="-"/>
            </a:pPr>
            <a:r>
              <a:rPr lang="en-US" altLang="ja-JP" sz="1100" kern="100" dirty="0">
                <a:solidFill>
                  <a:srgbClr val="000000"/>
                </a:solidFill>
                <a:latin typeface="Arial" panose="020B0604020202020204" pitchFamily="34" charset="0"/>
                <a:cs typeface="Arial" panose="020B0604020202020204" pitchFamily="34" charset="0"/>
              </a:rPr>
              <a:t>Instruct crew to capture Bumble and dock it on Dock Station</a:t>
            </a:r>
          </a:p>
          <a:p>
            <a:pPr marL="440531" lvl="1" indent="-171450">
              <a:buFontTx/>
              <a:buChar char="-"/>
            </a:pPr>
            <a:endParaRPr lang="en-US" altLang="ja-JP" sz="1100" kern="100" dirty="0">
              <a:solidFill>
                <a:srgbClr val="000000"/>
              </a:solidFill>
              <a:latin typeface="Arial" panose="020B0604020202020204" pitchFamily="34" charset="0"/>
              <a:cs typeface="Arial" panose="020B0604020202020204" pitchFamily="34" charset="0"/>
            </a:endParaRPr>
          </a:p>
          <a:p>
            <a:pPr marL="440531" lvl="1" indent="-171450">
              <a:buFontTx/>
              <a:buChar char="-"/>
            </a:pPr>
            <a:r>
              <a:rPr lang="en-US" altLang="ja-JP" sz="1100" kern="100" dirty="0">
                <a:solidFill>
                  <a:srgbClr val="000000"/>
                </a:solidFill>
                <a:latin typeface="Arial" panose="020B0604020202020204" pitchFamily="34" charset="0"/>
                <a:cs typeface="Arial" panose="020B0604020202020204" pitchFamily="34" charset="0"/>
              </a:rPr>
              <a:t>When malfunction, handover to Astrobee team. </a:t>
            </a:r>
          </a:p>
          <a:p>
            <a:pPr marL="440531" lvl="1" indent="-171450">
              <a:buFontTx/>
              <a:buChar char="-"/>
            </a:pPr>
            <a:r>
              <a:rPr lang="en-US" altLang="ja-JP" sz="1100" kern="100" dirty="0">
                <a:solidFill>
                  <a:srgbClr val="000000"/>
                </a:solidFill>
                <a:latin typeface="Arial" panose="020B0604020202020204" pitchFamily="34" charset="0"/>
                <a:cs typeface="Arial" panose="020B0604020202020204" pitchFamily="34" charset="0"/>
              </a:rPr>
              <a:t>If crew wait for ground proceeding recovery, JCOM reads out prepared Q&amp;A.</a:t>
            </a:r>
          </a:p>
          <a:p>
            <a:pPr marL="269081" lvl="1"/>
            <a:endParaRPr lang="en-US" altLang="ja-JP" sz="1100" kern="100" dirty="0">
              <a:solidFill>
                <a:srgbClr val="000000"/>
              </a:solidFill>
              <a:latin typeface="Arial" panose="020B0604020202020204" pitchFamily="34" charset="0"/>
              <a:cs typeface="Arial" panose="020B0604020202020204" pitchFamily="34" charset="0"/>
            </a:endParaRPr>
          </a:p>
          <a:p>
            <a:pPr marL="133350"/>
            <a:r>
              <a:rPr lang="ja-JP" altLang="en-US"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a:t>
            </a:r>
            <a:r>
              <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rPr>
              <a:t>Closing Remarks </a:t>
            </a:r>
            <a:r>
              <a:rPr lang="en-US" altLang="ja-JP" sz="1100" kern="100" dirty="0">
                <a:solidFill>
                  <a:srgbClr val="000000"/>
                </a:solidFill>
                <a:latin typeface="Arial" panose="020B0604020202020204" pitchFamily="34" charset="0"/>
                <a:cs typeface="Arial" panose="020B0604020202020204" pitchFamily="34" charset="0"/>
              </a:rPr>
              <a:t>asked by Event M.C.</a:t>
            </a:r>
          </a:p>
          <a:p>
            <a:pPr marL="133350"/>
            <a:endParaRPr lang="en-US" altLang="ja-JP" sz="1100" kern="100" dirty="0">
              <a:solidFill>
                <a:srgbClr val="000000"/>
              </a:solidFill>
              <a:latin typeface="Arial" panose="020B0604020202020204" pitchFamily="34" charset="0"/>
              <a:ea typeface="游ゴシック" panose="020B0400000000000000" pitchFamily="50" charset="-128"/>
              <a:cs typeface="Arial" panose="020B0604020202020204" pitchFamily="34" charset="0"/>
            </a:endParaRPr>
          </a:p>
        </p:txBody>
      </p:sp>
      <p:sp>
        <p:nvSpPr>
          <p:cNvPr id="60" name="テキスト ボックス 59">
            <a:extLst>
              <a:ext uri="{FF2B5EF4-FFF2-40B4-BE49-F238E27FC236}">
                <a16:creationId xmlns:a16="http://schemas.microsoft.com/office/drawing/2014/main" id="{A8B9E872-1BDB-4607-A3AD-9ABFD402C83B}"/>
              </a:ext>
            </a:extLst>
          </p:cNvPr>
          <p:cNvSpPr txBox="1"/>
          <p:nvPr/>
        </p:nvSpPr>
        <p:spPr>
          <a:xfrm>
            <a:off x="4509130" y="2202208"/>
            <a:ext cx="4006220" cy="261610"/>
          </a:xfrm>
          <a:prstGeom prst="rect">
            <a:avLst/>
          </a:prstGeom>
          <a:noFill/>
        </p:spPr>
        <p:txBody>
          <a:bodyPr wrap="square">
            <a:spAutoFit/>
          </a:bodyPr>
          <a:lstStyle/>
          <a:p>
            <a:pPr marL="133350"/>
            <a:r>
              <a:rPr lang="ja-JP" altLang="en-US" sz="1100" kern="100" dirty="0">
                <a:solidFill>
                  <a:srgbClr val="000000"/>
                </a:solidFill>
                <a:latin typeface="Arial" panose="020B0604020202020204" pitchFamily="34" charset="0"/>
                <a:cs typeface="Arial" panose="020B0604020202020204" pitchFamily="34" charset="0"/>
              </a:rPr>
              <a:t>・</a:t>
            </a:r>
            <a:r>
              <a:rPr lang="en-US" altLang="ja-JP" sz="1100" kern="100" dirty="0">
                <a:solidFill>
                  <a:srgbClr val="000000"/>
                </a:solidFill>
                <a:latin typeface="Arial" panose="020B0604020202020204" pitchFamily="34" charset="0"/>
                <a:cs typeface="Arial" panose="020B0604020202020204" pitchFamily="34" charset="0"/>
              </a:rPr>
              <a:t>Voice Check with Phone Patch</a:t>
            </a:r>
          </a:p>
        </p:txBody>
      </p:sp>
      <p:sp>
        <p:nvSpPr>
          <p:cNvPr id="48" name="正方形/長方形 47">
            <a:extLst>
              <a:ext uri="{FF2B5EF4-FFF2-40B4-BE49-F238E27FC236}">
                <a16:creationId xmlns:a16="http://schemas.microsoft.com/office/drawing/2014/main" id="{CAFABA3F-8D99-4631-87FC-3008D4E99536}"/>
              </a:ext>
            </a:extLst>
          </p:cNvPr>
          <p:cNvSpPr/>
          <p:nvPr/>
        </p:nvSpPr>
        <p:spPr>
          <a:xfrm>
            <a:off x="3523408" y="3589619"/>
            <a:ext cx="1060213" cy="1357141"/>
          </a:xfrm>
          <a:prstGeom prst="rect">
            <a:avLst/>
          </a:prstGeom>
          <a:solidFill>
            <a:schemeClr val="accent5">
              <a:lumMod val="40000"/>
              <a:lumOff val="60000"/>
            </a:schemeClr>
          </a:solid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b="1" kern="100" dirty="0">
                <a:latin typeface="Arial" panose="020B0604020202020204" pitchFamily="34" charset="0"/>
                <a:ea typeface="ＭＳ 明朝" panose="02020609040205080304" pitchFamily="17" charset="-128"/>
                <a:cs typeface="Times New Roman" panose="02020603050405020304" pitchFamily="18" charset="0"/>
              </a:rPr>
              <a:t>JCOM</a:t>
            </a:r>
            <a:endParaRPr lang="ja-JP" altLang="en-US" sz="1100" kern="100" dirty="0">
              <a:ea typeface="ＭＳ 明朝" panose="02020609040205080304" pitchFamily="17" charset="-128"/>
              <a:cs typeface="Times New Roman" panose="02020603050405020304" pitchFamily="18" charset="0"/>
            </a:endParaRPr>
          </a:p>
        </p:txBody>
      </p:sp>
      <p:sp>
        <p:nvSpPr>
          <p:cNvPr id="51" name="正方形/長方形 50">
            <a:extLst>
              <a:ext uri="{FF2B5EF4-FFF2-40B4-BE49-F238E27FC236}">
                <a16:creationId xmlns:a16="http://schemas.microsoft.com/office/drawing/2014/main" id="{112A861D-D64C-4D7D-AD07-7D0A2F1B7AE4}"/>
              </a:ext>
            </a:extLst>
          </p:cNvPr>
          <p:cNvSpPr/>
          <p:nvPr/>
        </p:nvSpPr>
        <p:spPr>
          <a:xfrm>
            <a:off x="3511787" y="4971922"/>
            <a:ext cx="1060213" cy="133337"/>
          </a:xfrm>
          <a:prstGeom prst="rect">
            <a:avLst/>
          </a:prstGeom>
          <a:pattFill prst="wdUpDiag">
            <a:fgClr>
              <a:schemeClr val="accent5">
                <a:lumMod val="40000"/>
                <a:lumOff val="60000"/>
              </a:schemeClr>
            </a:fgClr>
            <a:bgClr>
              <a:schemeClr val="bg1"/>
            </a:bgClr>
          </a:patt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kern="100" dirty="0">
                <a:latin typeface="Arial" panose="020B0604020202020204" pitchFamily="34" charset="0"/>
                <a:ea typeface="ＭＳ 明朝" panose="02020609040205080304" pitchFamily="17" charset="-128"/>
                <a:cs typeface="Times New Roman" panose="02020603050405020304" pitchFamily="18" charset="0"/>
              </a:rPr>
              <a:t>Hand over</a:t>
            </a:r>
            <a:endParaRPr lang="ja-JP" altLang="en-US" sz="1100" kern="100" dirty="0">
              <a:ea typeface="ＭＳ 明朝" panose="02020609040205080304" pitchFamily="17" charset="-128"/>
              <a:cs typeface="Times New Roman" panose="02020603050405020304" pitchFamily="18" charset="0"/>
            </a:endParaRPr>
          </a:p>
        </p:txBody>
      </p:sp>
      <p:sp>
        <p:nvSpPr>
          <p:cNvPr id="53" name="正方形/長方形 52">
            <a:extLst>
              <a:ext uri="{FF2B5EF4-FFF2-40B4-BE49-F238E27FC236}">
                <a16:creationId xmlns:a16="http://schemas.microsoft.com/office/drawing/2014/main" id="{4071A3CC-1F7E-45D1-B8EF-FDBF60512551}"/>
              </a:ext>
            </a:extLst>
          </p:cNvPr>
          <p:cNvSpPr/>
          <p:nvPr/>
        </p:nvSpPr>
        <p:spPr>
          <a:xfrm>
            <a:off x="3514788" y="3594557"/>
            <a:ext cx="1068833" cy="112167"/>
          </a:xfrm>
          <a:prstGeom prst="rect">
            <a:avLst/>
          </a:prstGeom>
          <a:pattFill prst="wdUpDiag">
            <a:fgClr>
              <a:srgbClr val="FF9999"/>
            </a:fgClr>
            <a:bgClr>
              <a:schemeClr val="bg1"/>
            </a:bgClr>
          </a:patt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r>
              <a:rPr lang="en-US" sz="1100" kern="100" dirty="0">
                <a:ln w="9525" cap="rnd" cmpd="sng" algn="ctr">
                  <a:solidFill>
                    <a:srgbClr val="000000"/>
                  </a:solidFill>
                  <a:prstDash val="solid"/>
                  <a:bevel/>
                </a:ln>
                <a:latin typeface="Arial" panose="020B0604020202020204" pitchFamily="34" charset="0"/>
                <a:ea typeface="ＭＳ 明朝" panose="02020609040205080304" pitchFamily="17" charset="-128"/>
                <a:cs typeface="Times New Roman" panose="02020603050405020304" pitchFamily="18" charset="0"/>
              </a:rPr>
              <a:t> </a:t>
            </a:r>
            <a:endParaRPr lang="ja-JP" altLang="en-US" sz="1100" kern="100" dirty="0">
              <a:ea typeface="ＭＳ 明朝" panose="02020609040205080304" pitchFamily="17" charset="-128"/>
              <a:cs typeface="Times New Roman" panose="02020603050405020304" pitchFamily="18" charset="0"/>
            </a:endParaRPr>
          </a:p>
        </p:txBody>
      </p:sp>
      <p:sp>
        <p:nvSpPr>
          <p:cNvPr id="62" name="タイトル 10">
            <a:extLst>
              <a:ext uri="{FF2B5EF4-FFF2-40B4-BE49-F238E27FC236}">
                <a16:creationId xmlns:a16="http://schemas.microsoft.com/office/drawing/2014/main" id="{8CFF084D-ACA3-46AF-A79B-EB12E9090C2D}"/>
              </a:ext>
            </a:extLst>
          </p:cNvPr>
          <p:cNvSpPr txBox="1">
            <a:spLocks/>
          </p:cNvSpPr>
          <p:nvPr/>
        </p:nvSpPr>
        <p:spPr>
          <a:xfrm>
            <a:off x="422180" y="996941"/>
            <a:ext cx="5484105" cy="580926"/>
          </a:xfrm>
          <a:prstGeom prst="rect">
            <a:avLst/>
          </a:prstGeom>
        </p:spPr>
        <p:txBody>
          <a:bodyPr vert="horz" lIns="91440" tIns="45720" rIns="91440" bIns="45720" rtlCol="0" anchor="ctr">
            <a:normAutofit fontScale="92500"/>
          </a:bodyPr>
          <a:lstStyle>
            <a:lvl1pPr algn="ctr" defTabSz="685800" rtl="0" eaLnBrk="1" latinLnBrk="0" hangingPunct="1">
              <a:spcBef>
                <a:spcPct val="0"/>
              </a:spcBef>
              <a:buNone/>
              <a:defRPr kumimoji="1" sz="2400" b="1" kern="1200">
                <a:solidFill>
                  <a:schemeClr val="tx1"/>
                </a:solidFill>
                <a:latin typeface="+mj-lt"/>
                <a:ea typeface="+mj-ea"/>
                <a:cs typeface="+mj-cs"/>
              </a:defRPr>
            </a:lvl1pPr>
          </a:lstStyle>
          <a:p>
            <a:pPr marL="457200" indent="-457200" algn="l">
              <a:buFont typeface="Wingdings" panose="05000000000000000000" pitchFamily="2" charset="2"/>
              <a:buChar char="n"/>
            </a:pPr>
            <a:r>
              <a:rPr lang="en-US" altLang="ja-JP" sz="2700" dirty="0"/>
              <a:t>Communication Flow at Final</a:t>
            </a:r>
            <a:r>
              <a:rPr lang="ja-JP" altLang="en-US" sz="2700" dirty="0"/>
              <a:t> </a:t>
            </a:r>
            <a:r>
              <a:rPr lang="en-US" altLang="ja-JP" sz="2700" dirty="0"/>
              <a:t>Round</a:t>
            </a:r>
            <a:endParaRPr lang="ja-JP" altLang="en-US" sz="2700" dirty="0"/>
          </a:p>
        </p:txBody>
      </p:sp>
      <p:sp>
        <p:nvSpPr>
          <p:cNvPr id="64" name="正方形/長方形 63">
            <a:extLst>
              <a:ext uri="{FF2B5EF4-FFF2-40B4-BE49-F238E27FC236}">
                <a16:creationId xmlns:a16="http://schemas.microsoft.com/office/drawing/2014/main" id="{B77B3E54-3A07-45CC-A236-59532FD8C652}"/>
              </a:ext>
            </a:extLst>
          </p:cNvPr>
          <p:cNvSpPr/>
          <p:nvPr/>
        </p:nvSpPr>
        <p:spPr>
          <a:xfrm>
            <a:off x="3452027" y="3614660"/>
            <a:ext cx="1068833" cy="108794"/>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ot="0" spcFirstLastPara="0" vert="horz" wrap="square" lIns="68580" tIns="34290" rIns="68580" bIns="34290" numCol="1" spcCol="0" rtlCol="0" fromWordArt="0" anchor="ctr" anchorCtr="0" forceAA="0" compatLnSpc="1">
            <a:prstTxWarp prst="textNoShape">
              <a:avLst/>
            </a:prstTxWarp>
            <a:noAutofit/>
          </a:bodyPr>
          <a:lstStyle/>
          <a:p>
            <a:pPr algn="ctr">
              <a:lnSpc>
                <a:spcPts val="825"/>
              </a:lnSpc>
            </a:pPr>
            <a:r>
              <a:rPr lang="en-US" sz="1100" kern="100" dirty="0">
                <a:latin typeface="Arial" panose="020B0604020202020204" pitchFamily="34" charset="0"/>
                <a:ea typeface="ＭＳ 明朝" panose="02020609040205080304" pitchFamily="17" charset="-128"/>
                <a:cs typeface="Times New Roman" panose="02020603050405020304" pitchFamily="18" charset="0"/>
              </a:rPr>
              <a:t>Hand over</a:t>
            </a:r>
            <a:endParaRPr lang="ja-JP" altLang="en-US" sz="1100" kern="100" dirty="0">
              <a:ea typeface="ＭＳ 明朝" panose="02020609040205080304" pitchFamily="17" charset="-128"/>
              <a:cs typeface="Times New Roman" panose="02020603050405020304" pitchFamily="18" charset="0"/>
            </a:endParaRPr>
          </a:p>
        </p:txBody>
      </p:sp>
      <p:sp>
        <p:nvSpPr>
          <p:cNvPr id="56" name="正方形/長方形 55">
            <a:extLst>
              <a:ext uri="{FF2B5EF4-FFF2-40B4-BE49-F238E27FC236}">
                <a16:creationId xmlns:a16="http://schemas.microsoft.com/office/drawing/2014/main" id="{4FAE4FA9-D990-4E2B-8DE7-FA4B8FF3BDE5}"/>
              </a:ext>
            </a:extLst>
          </p:cNvPr>
          <p:cNvSpPr/>
          <p:nvPr/>
        </p:nvSpPr>
        <p:spPr>
          <a:xfrm>
            <a:off x="2522106" y="95610"/>
            <a:ext cx="3873496" cy="523220"/>
          </a:xfrm>
          <a:prstGeom prst="rect">
            <a:avLst/>
          </a:prstGeom>
        </p:spPr>
        <p:txBody>
          <a:bodyPr wrap="none">
            <a:spAutoFit/>
          </a:bodyPr>
          <a:lstStyle/>
          <a:p>
            <a:r>
              <a:rPr lang="en-US" altLang="ja-JP" sz="2800" dirty="0"/>
              <a:t>8. Status of 2nd </a:t>
            </a:r>
            <a:r>
              <a:rPr lang="en-US" altLang="ja-JP" sz="2800" dirty="0" err="1"/>
              <a:t>Kibo</a:t>
            </a:r>
            <a:r>
              <a:rPr lang="en-US" altLang="ja-JP" sz="2800" dirty="0"/>
              <a:t>-RPC</a:t>
            </a:r>
          </a:p>
        </p:txBody>
      </p:sp>
    </p:spTree>
    <p:extLst>
      <p:ext uri="{BB962C8B-B14F-4D97-AF65-F5344CB8AC3E}">
        <p14:creationId xmlns:p14="http://schemas.microsoft.com/office/powerpoint/2010/main" val="415810110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571A6B5-45BB-4093-8AB0-3E461C00F99A}"/>
              </a:ext>
            </a:extLst>
          </p:cNvPr>
          <p:cNvSpPr>
            <a:spLocks noGrp="1"/>
          </p:cNvSpPr>
          <p:nvPr>
            <p:ph type="sldNum" sz="quarter" idx="12"/>
          </p:nvPr>
        </p:nvSpPr>
        <p:spPr/>
        <p:txBody>
          <a:bodyPr/>
          <a:lstStyle/>
          <a:p>
            <a:fld id="{8BCEBCC6-EAD5-41AB-A004-CDAC41063AB4}" type="slidenum">
              <a:rPr kumimoji="1" lang="ja-JP" altLang="en-US" smtClean="0"/>
              <a:pPr/>
              <a:t>48</a:t>
            </a:fld>
            <a:endParaRPr kumimoji="1" lang="ja-JP" altLang="en-US" dirty="0"/>
          </a:p>
        </p:txBody>
      </p:sp>
      <p:sp>
        <p:nvSpPr>
          <p:cNvPr id="14" name="テキスト ボックス 13">
            <a:extLst>
              <a:ext uri="{FF2B5EF4-FFF2-40B4-BE49-F238E27FC236}">
                <a16:creationId xmlns:a16="http://schemas.microsoft.com/office/drawing/2014/main" id="{40FB4DE9-6413-4785-9ACE-C08310F7E083}"/>
              </a:ext>
            </a:extLst>
          </p:cNvPr>
          <p:cNvSpPr txBox="1"/>
          <p:nvPr/>
        </p:nvSpPr>
        <p:spPr>
          <a:xfrm>
            <a:off x="3014649" y="88435"/>
            <a:ext cx="3296928" cy="584775"/>
          </a:xfrm>
          <a:prstGeom prst="rect">
            <a:avLst/>
          </a:prstGeom>
          <a:noFill/>
        </p:spPr>
        <p:txBody>
          <a:bodyPr wrap="none" rtlCol="0">
            <a:spAutoFit/>
          </a:bodyPr>
          <a:lstStyle/>
          <a:p>
            <a:r>
              <a:rPr lang="en-US" altLang="ja-JP" sz="3200" dirty="0"/>
              <a:t>Acknowledgement</a:t>
            </a:r>
          </a:p>
        </p:txBody>
      </p:sp>
      <p:sp>
        <p:nvSpPr>
          <p:cNvPr id="4" name="テキスト ボックス 3">
            <a:extLst>
              <a:ext uri="{FF2B5EF4-FFF2-40B4-BE49-F238E27FC236}">
                <a16:creationId xmlns:a16="http://schemas.microsoft.com/office/drawing/2014/main" id="{AE4589CC-C2FA-49C7-B709-25764D7B68C9}"/>
              </a:ext>
            </a:extLst>
          </p:cNvPr>
          <p:cNvSpPr txBox="1"/>
          <p:nvPr/>
        </p:nvSpPr>
        <p:spPr>
          <a:xfrm>
            <a:off x="250241" y="875116"/>
            <a:ext cx="5528816" cy="2246769"/>
          </a:xfrm>
          <a:prstGeom prst="rect">
            <a:avLst/>
          </a:prstGeom>
          <a:noFill/>
        </p:spPr>
        <p:txBody>
          <a:bodyPr wrap="square" rtlCol="0">
            <a:spAutoFit/>
          </a:bodyPr>
          <a:lstStyle/>
          <a:p>
            <a:r>
              <a:rPr kumimoji="1" lang="en-US" altLang="ja-JP" sz="2800" i="1" dirty="0"/>
              <a:t>JAXA</a:t>
            </a:r>
            <a:r>
              <a:rPr kumimoji="1" lang="ja-JP" altLang="en-US" sz="2800" i="1" dirty="0"/>
              <a:t> </a:t>
            </a:r>
            <a:r>
              <a:rPr kumimoji="1" lang="en-US" altLang="ja-JP" sz="2800" i="1" dirty="0"/>
              <a:t>would like to express our sincere appreciation to Astrobee Facility Team at NASA Ames Research Center for their great support and collaboration.</a:t>
            </a:r>
            <a:endParaRPr kumimoji="1" lang="ja-JP" altLang="en-US" sz="2800" i="1" dirty="0"/>
          </a:p>
        </p:txBody>
      </p:sp>
      <p:sp>
        <p:nvSpPr>
          <p:cNvPr id="7" name="Content Placeholder 2">
            <a:extLst>
              <a:ext uri="{FF2B5EF4-FFF2-40B4-BE49-F238E27FC236}">
                <a16:creationId xmlns:a16="http://schemas.microsoft.com/office/drawing/2014/main" id="{E48ADE7D-0F8C-4FD8-90CA-7D2588EF34A9}"/>
              </a:ext>
            </a:extLst>
          </p:cNvPr>
          <p:cNvSpPr txBox="1">
            <a:spLocks/>
          </p:cNvSpPr>
          <p:nvPr/>
        </p:nvSpPr>
        <p:spPr>
          <a:xfrm>
            <a:off x="157941" y="3611169"/>
            <a:ext cx="8828117" cy="3097944"/>
          </a:xfrm>
          <a:prstGeom prst="rect">
            <a:avLst/>
          </a:prstGeom>
          <a:ln>
            <a:solidFill>
              <a:srgbClr val="0070C0"/>
            </a:solidFill>
            <a:prstDash val="dash"/>
          </a:ln>
        </p:spPr>
        <p:txBody>
          <a:bodyPr vert="horz" lIns="91440" tIns="45720" rIns="91440" bIns="45720" rtlCol="0">
            <a:normAutofit/>
          </a:bodyPr>
          <a:lstStyle>
            <a:lvl1pPr marL="0" indent="0" algn="ctr" defTabSz="685800" rtl="0" eaLnBrk="1" latinLnBrk="0" hangingPunct="1">
              <a:spcBef>
                <a:spcPts val="0"/>
              </a:spcBef>
              <a:buFont typeface="Arial" pitchFamily="34" charset="0"/>
              <a:buNone/>
              <a:defRPr kumimoji="1" sz="1800" kern="1200">
                <a:solidFill>
                  <a:schemeClr val="tx1">
                    <a:tint val="75000"/>
                  </a:schemeClr>
                </a:solidFill>
                <a:latin typeface="+mn-lt"/>
                <a:ea typeface="+mn-ea"/>
                <a:cs typeface="+mn-cs"/>
              </a:defRPr>
            </a:lvl1pPr>
            <a:lvl2pPr marL="342900" indent="0" algn="ctr" defTabSz="685800" rtl="0" eaLnBrk="1" latinLnBrk="0" hangingPunct="1">
              <a:spcBef>
                <a:spcPct val="20000"/>
              </a:spcBef>
              <a:buFont typeface="Arial" pitchFamily="34" charset="0"/>
              <a:buNone/>
              <a:defRPr kumimoji="1" sz="2100" kern="1200">
                <a:solidFill>
                  <a:schemeClr val="tx1">
                    <a:tint val="75000"/>
                  </a:schemeClr>
                </a:solidFill>
                <a:latin typeface="+mn-lt"/>
                <a:ea typeface="+mn-ea"/>
                <a:cs typeface="+mn-cs"/>
              </a:defRPr>
            </a:lvl2pPr>
            <a:lvl3pPr marL="685800" indent="0" algn="ctr" defTabSz="6858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3pPr>
            <a:lvl4pPr marL="1028700" indent="0" algn="ctr" defTabSz="685800" rtl="0" eaLnBrk="1" latinLnBrk="0" hangingPunct="1">
              <a:spcBef>
                <a:spcPct val="20000"/>
              </a:spcBef>
              <a:buFont typeface="Arial" pitchFamily="34" charset="0"/>
              <a:buNone/>
              <a:defRPr kumimoji="1" sz="1500" kern="1200">
                <a:solidFill>
                  <a:schemeClr val="tx1">
                    <a:tint val="75000"/>
                  </a:schemeClr>
                </a:solidFill>
                <a:latin typeface="+mn-lt"/>
                <a:ea typeface="+mn-ea"/>
                <a:cs typeface="+mn-cs"/>
              </a:defRPr>
            </a:lvl4pPr>
            <a:lvl5pPr marL="1371600" indent="0" algn="ctr" defTabSz="685800" rtl="0" eaLnBrk="1" latinLnBrk="0" hangingPunct="1">
              <a:spcBef>
                <a:spcPct val="20000"/>
              </a:spcBef>
              <a:buFont typeface="Arial" pitchFamily="34" charset="0"/>
              <a:buNone/>
              <a:defRPr kumimoji="1" sz="1500" kern="1200">
                <a:solidFill>
                  <a:schemeClr val="tx1">
                    <a:tint val="75000"/>
                  </a:schemeClr>
                </a:solidFill>
                <a:latin typeface="+mn-lt"/>
                <a:ea typeface="+mn-ea"/>
                <a:cs typeface="+mn-cs"/>
              </a:defRPr>
            </a:lvl5pPr>
            <a:lvl6pPr marL="1714500" indent="0" algn="ctr" defTabSz="685800" rtl="0" eaLnBrk="1" latinLnBrk="0" hangingPunct="1">
              <a:spcBef>
                <a:spcPct val="20000"/>
              </a:spcBef>
              <a:buFont typeface="Arial" pitchFamily="34" charset="0"/>
              <a:buNone/>
              <a:defRPr kumimoji="1" sz="1500" kern="1200">
                <a:solidFill>
                  <a:schemeClr val="tx1">
                    <a:tint val="75000"/>
                  </a:schemeClr>
                </a:solidFill>
                <a:latin typeface="+mn-lt"/>
                <a:ea typeface="+mn-ea"/>
                <a:cs typeface="+mn-cs"/>
              </a:defRPr>
            </a:lvl6pPr>
            <a:lvl7pPr marL="2057400" indent="0" algn="ctr" defTabSz="685800" rtl="0" eaLnBrk="1" latinLnBrk="0" hangingPunct="1">
              <a:spcBef>
                <a:spcPct val="20000"/>
              </a:spcBef>
              <a:buFont typeface="Arial" pitchFamily="34" charset="0"/>
              <a:buNone/>
              <a:defRPr kumimoji="1" sz="1500" kern="1200">
                <a:solidFill>
                  <a:schemeClr val="tx1">
                    <a:tint val="75000"/>
                  </a:schemeClr>
                </a:solidFill>
                <a:latin typeface="+mn-lt"/>
                <a:ea typeface="+mn-ea"/>
                <a:cs typeface="+mn-cs"/>
              </a:defRPr>
            </a:lvl7pPr>
            <a:lvl8pPr marL="2400300" indent="0" algn="ctr" defTabSz="685800" rtl="0" eaLnBrk="1" latinLnBrk="0" hangingPunct="1">
              <a:spcBef>
                <a:spcPct val="20000"/>
              </a:spcBef>
              <a:buFont typeface="Arial" pitchFamily="34" charset="0"/>
              <a:buNone/>
              <a:defRPr kumimoji="1" sz="1500" kern="1200">
                <a:solidFill>
                  <a:schemeClr val="tx1">
                    <a:tint val="75000"/>
                  </a:schemeClr>
                </a:solidFill>
                <a:latin typeface="+mn-lt"/>
                <a:ea typeface="+mn-ea"/>
                <a:cs typeface="+mn-cs"/>
              </a:defRPr>
            </a:lvl8pPr>
            <a:lvl9pPr marL="2743200" indent="0" algn="ctr" defTabSz="685800" rtl="0" eaLnBrk="1" latinLnBrk="0" hangingPunct="1">
              <a:spcBef>
                <a:spcPct val="20000"/>
              </a:spcBef>
              <a:buFont typeface="Arial" pitchFamily="34" charset="0"/>
              <a:buNone/>
              <a:defRPr kumimoji="1" sz="1500" kern="1200">
                <a:solidFill>
                  <a:schemeClr val="tx1">
                    <a:tint val="75000"/>
                  </a:schemeClr>
                </a:solidFill>
                <a:latin typeface="+mn-lt"/>
                <a:ea typeface="+mn-ea"/>
                <a:cs typeface="+mn-cs"/>
              </a:defRPr>
            </a:lvl9pPr>
          </a:lstStyle>
          <a:p>
            <a:pPr marL="285750" indent="-285750" algn="l">
              <a:buFont typeface="Arial" panose="020B0604020202020204" pitchFamily="34" charset="0"/>
              <a:buChar char="•"/>
            </a:pPr>
            <a:r>
              <a:rPr lang="en-US" sz="1600" dirty="0">
                <a:solidFill>
                  <a:schemeClr val="tx1"/>
                </a:solidFill>
              </a:rPr>
              <a:t>JAXA / NASA Collaboration on free-flyers started in late 2017 </a:t>
            </a:r>
          </a:p>
          <a:p>
            <a:pPr marL="628650" lvl="1" indent="-285750" algn="l">
              <a:buFont typeface="Wingdings" panose="05000000000000000000" pitchFamily="2" charset="2"/>
              <a:buChar char="ü"/>
            </a:pPr>
            <a:r>
              <a:rPr lang="en-US" sz="1600" dirty="0">
                <a:solidFill>
                  <a:schemeClr val="tx1"/>
                </a:solidFill>
              </a:rPr>
              <a:t>Initial IntBall-1 and Astrobee team communications </a:t>
            </a:r>
          </a:p>
          <a:p>
            <a:pPr marL="285750" indent="-285750" algn="l">
              <a:buFont typeface="Arial" panose="020B0604020202020204" pitchFamily="34" charset="0"/>
              <a:buChar char="•"/>
            </a:pPr>
            <a:r>
              <a:rPr lang="en-US" sz="1600" dirty="0">
                <a:solidFill>
                  <a:schemeClr val="tx1"/>
                </a:solidFill>
              </a:rPr>
              <a:t>Teams corresponded visits to Tsukuba Space Center and Ames Research Center between 2018 and 2019</a:t>
            </a:r>
          </a:p>
          <a:p>
            <a:pPr marL="628650" lvl="1" indent="-285750" algn="l">
              <a:buFont typeface="Wingdings" panose="05000000000000000000" pitchFamily="2" charset="2"/>
              <a:buChar char="ü"/>
            </a:pPr>
            <a:r>
              <a:rPr lang="en-US" sz="1600" dirty="0">
                <a:solidFill>
                  <a:schemeClr val="tx1"/>
                </a:solidFill>
              </a:rPr>
              <a:t>2018 trip to Tokyo/Tsukuba Japan - U.S. Open Platform Partnership Program (OP3) </a:t>
            </a:r>
          </a:p>
          <a:p>
            <a:pPr marL="628650" lvl="1" indent="-285750" algn="l">
              <a:buFont typeface="Wingdings" panose="05000000000000000000" pitchFamily="2" charset="2"/>
              <a:buChar char="ü"/>
            </a:pPr>
            <a:r>
              <a:rPr lang="en-US" sz="1600" dirty="0">
                <a:solidFill>
                  <a:schemeClr val="tx1"/>
                </a:solidFill>
              </a:rPr>
              <a:t>201</a:t>
            </a:r>
            <a:r>
              <a:rPr lang="en-US" altLang="ja-JP" sz="1600" dirty="0">
                <a:solidFill>
                  <a:schemeClr val="tx1"/>
                </a:solidFill>
              </a:rPr>
              <a:t>9</a:t>
            </a:r>
            <a:r>
              <a:rPr lang="en-US" sz="1600" dirty="0">
                <a:solidFill>
                  <a:schemeClr val="tx1"/>
                </a:solidFill>
              </a:rPr>
              <a:t> trip to Tsukuba </a:t>
            </a:r>
          </a:p>
          <a:p>
            <a:pPr marL="628650" lvl="1" indent="-285750" algn="l">
              <a:buFont typeface="Wingdings" panose="05000000000000000000" pitchFamily="2" charset="2"/>
              <a:buChar char="ü"/>
            </a:pPr>
            <a:r>
              <a:rPr lang="en-US" sz="1600" dirty="0">
                <a:solidFill>
                  <a:schemeClr val="tx1"/>
                </a:solidFill>
              </a:rPr>
              <a:t>2018 trip to Ames </a:t>
            </a:r>
          </a:p>
          <a:p>
            <a:pPr marL="628650" lvl="1" indent="-285750" algn="l">
              <a:buFont typeface="Wingdings" panose="05000000000000000000" pitchFamily="2" charset="2"/>
              <a:buChar char="ü"/>
            </a:pPr>
            <a:r>
              <a:rPr lang="en-US" sz="1600" dirty="0">
                <a:solidFill>
                  <a:schemeClr val="tx1"/>
                </a:solidFill>
              </a:rPr>
              <a:t>2019 trip to Ames </a:t>
            </a:r>
          </a:p>
          <a:p>
            <a:pPr marL="285750" indent="-285750" algn="l">
              <a:buFont typeface="Arial" panose="020B0604020202020204" pitchFamily="34" charset="0"/>
              <a:buChar char="•"/>
            </a:pPr>
            <a:r>
              <a:rPr lang="en-US" sz="1600" dirty="0" err="1">
                <a:solidFill>
                  <a:schemeClr val="tx1"/>
                </a:solidFill>
              </a:rPr>
              <a:t>Kibo</a:t>
            </a:r>
            <a:r>
              <a:rPr lang="en-US" sz="1600" dirty="0">
                <a:solidFill>
                  <a:schemeClr val="tx1"/>
                </a:solidFill>
              </a:rPr>
              <a:t> Robotic Programming Challenge idea defined in July, 2019</a:t>
            </a:r>
            <a:r>
              <a:rPr lang="en-US" altLang="ja-JP" sz="1600" dirty="0">
                <a:solidFill>
                  <a:schemeClr val="tx1"/>
                </a:solidFill>
              </a:rPr>
              <a:t>. </a:t>
            </a:r>
            <a:r>
              <a:rPr lang="en-US" sz="1600" dirty="0">
                <a:solidFill>
                  <a:schemeClr val="tx1"/>
                </a:solidFill>
              </a:rPr>
              <a:t>Students would program Astrobee to visit various locations at the JEM and using </a:t>
            </a:r>
            <a:r>
              <a:rPr lang="en-US" sz="1600" dirty="0" err="1">
                <a:solidFill>
                  <a:schemeClr val="tx1"/>
                </a:solidFill>
              </a:rPr>
              <a:t>Scicam</a:t>
            </a:r>
            <a:r>
              <a:rPr lang="en-US" sz="1600" dirty="0">
                <a:solidFill>
                  <a:schemeClr val="tx1"/>
                </a:solidFill>
              </a:rPr>
              <a:t> decode QR and AR codes until reaching a position where Astrobee points its laser to a target.</a:t>
            </a:r>
          </a:p>
        </p:txBody>
      </p:sp>
      <p:pic>
        <p:nvPicPr>
          <p:cNvPr id="5" name="Picture 5">
            <a:extLst>
              <a:ext uri="{FF2B5EF4-FFF2-40B4-BE49-F238E27FC236}">
                <a16:creationId xmlns:a16="http://schemas.microsoft.com/office/drawing/2014/main" id="{3B67AC64-CFD1-4A94-A5BD-8E092684BAF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6376"/>
          <a:stretch/>
        </p:blipFill>
        <p:spPr>
          <a:xfrm>
            <a:off x="5117432" y="875116"/>
            <a:ext cx="3682162" cy="2635825"/>
          </a:xfrm>
          <a:prstGeom prst="rect">
            <a:avLst/>
          </a:prstGeom>
        </p:spPr>
      </p:pic>
    </p:spTree>
    <p:extLst>
      <p:ext uri="{BB962C8B-B14F-4D97-AF65-F5344CB8AC3E}">
        <p14:creationId xmlns:p14="http://schemas.microsoft.com/office/powerpoint/2010/main" val="86632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89D7CAAB-558C-42B2-8184-301745BC2C3D}"/>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F5BCCB34-9645-4396-856F-A5A0926F8AC2}"/>
              </a:ext>
            </a:extLst>
          </p:cNvPr>
          <p:cNvSpPr>
            <a:spLocks noGrp="1"/>
          </p:cNvSpPr>
          <p:nvPr>
            <p:ph type="sldNum" sz="quarter" idx="12"/>
          </p:nvPr>
        </p:nvSpPr>
        <p:spPr/>
        <p:txBody>
          <a:bodyPr/>
          <a:lstStyle/>
          <a:p>
            <a:fld id="{BD390650-ABCA-4A3F-BD7D-09C8D02B1988}" type="slidenum">
              <a:rPr kumimoji="1" lang="ja-JP" altLang="en-US" smtClean="0"/>
              <a:pPr/>
              <a:t>49</a:t>
            </a:fld>
            <a:endParaRPr kumimoji="1" lang="ja-JP" altLang="en-US" dirty="0"/>
          </a:p>
        </p:txBody>
      </p:sp>
      <p:sp>
        <p:nvSpPr>
          <p:cNvPr id="5" name="テキスト ボックス 4">
            <a:extLst>
              <a:ext uri="{FF2B5EF4-FFF2-40B4-BE49-F238E27FC236}">
                <a16:creationId xmlns:a16="http://schemas.microsoft.com/office/drawing/2014/main" id="{1136D186-ED19-41F9-A9A2-09D4252A483B}"/>
              </a:ext>
            </a:extLst>
          </p:cNvPr>
          <p:cNvSpPr txBox="1"/>
          <p:nvPr/>
        </p:nvSpPr>
        <p:spPr>
          <a:xfrm>
            <a:off x="1931084" y="5096042"/>
            <a:ext cx="5281831" cy="1446550"/>
          </a:xfrm>
          <a:prstGeom prst="rect">
            <a:avLst/>
          </a:prstGeom>
          <a:noFill/>
        </p:spPr>
        <p:txBody>
          <a:bodyPr wrap="none" rtlCol="0">
            <a:spAutoFit/>
          </a:bodyPr>
          <a:lstStyle/>
          <a:p>
            <a:r>
              <a:rPr kumimoji="1" lang="en-US" altLang="ja-JP" sz="8800" dirty="0"/>
              <a:t>Thank you!</a:t>
            </a:r>
            <a:endParaRPr kumimoji="1" lang="ja-JP" altLang="en-US" sz="8800" dirty="0"/>
          </a:p>
        </p:txBody>
      </p:sp>
      <p:pic>
        <p:nvPicPr>
          <p:cNvPr id="7" name="図 6">
            <a:extLst>
              <a:ext uri="{FF2B5EF4-FFF2-40B4-BE49-F238E27FC236}">
                <a16:creationId xmlns:a16="http://schemas.microsoft.com/office/drawing/2014/main" id="{A023966A-CE14-4339-88FC-4748CD19A5BD}"/>
              </a:ext>
            </a:extLst>
          </p:cNvPr>
          <p:cNvPicPr>
            <a:picLocks noChangeAspect="1"/>
          </p:cNvPicPr>
          <p:nvPr/>
        </p:nvPicPr>
        <p:blipFill>
          <a:blip r:embed="rId2"/>
          <a:stretch>
            <a:fillRect/>
          </a:stretch>
        </p:blipFill>
        <p:spPr>
          <a:xfrm>
            <a:off x="1155032" y="904736"/>
            <a:ext cx="6526643" cy="4353381"/>
          </a:xfrm>
          <a:prstGeom prst="rect">
            <a:avLst/>
          </a:prstGeom>
        </p:spPr>
      </p:pic>
    </p:spTree>
    <p:extLst>
      <p:ext uri="{BB962C8B-B14F-4D97-AF65-F5344CB8AC3E}">
        <p14:creationId xmlns:p14="http://schemas.microsoft.com/office/powerpoint/2010/main" val="2100987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5</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1050866" y="2968820"/>
            <a:ext cx="7042267" cy="920360"/>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2. Participants</a:t>
            </a:r>
          </a:p>
        </p:txBody>
      </p:sp>
    </p:spTree>
    <p:extLst>
      <p:ext uri="{BB962C8B-B14F-4D97-AF65-F5344CB8AC3E}">
        <p14:creationId xmlns:p14="http://schemas.microsoft.com/office/powerpoint/2010/main" val="1754907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9D64BFBB-350F-4177-A947-9CA68D3B0584}"/>
              </a:ext>
            </a:extLst>
          </p:cNvPr>
          <p:cNvSpPr txBox="1"/>
          <p:nvPr/>
        </p:nvSpPr>
        <p:spPr>
          <a:xfrm>
            <a:off x="6679099" y="3116100"/>
            <a:ext cx="2271101" cy="796587"/>
          </a:xfrm>
          <a:prstGeom prst="rect">
            <a:avLst/>
          </a:prstGeom>
          <a:noFill/>
        </p:spPr>
        <p:txBody>
          <a:bodyPr wrap="square" lIns="68412" tIns="34206" rIns="68412" bIns="34206" rtlCol="0">
            <a:spAutoFit/>
          </a:bodyPr>
          <a:lstStyle/>
          <a:p>
            <a:pPr defTabSz="683867">
              <a:defRPr/>
            </a:pPr>
            <a:r>
              <a:rPr kumimoji="0" lang="en-US" altLang="ja-JP" sz="788" b="1" kern="0" dirty="0">
                <a:solidFill>
                  <a:schemeClr val="bg1"/>
                </a:solidFill>
              </a:rPr>
              <a:t>APRSAF was established in 1993 to enhance space activities in the Asia-Pacific region. </a:t>
            </a:r>
          </a:p>
          <a:p>
            <a:pPr defTabSz="683867">
              <a:defRPr/>
            </a:pPr>
            <a:r>
              <a:rPr kumimoji="0" lang="en-US" altLang="ja-JP" sz="788" b="1" kern="0" dirty="0">
                <a:solidFill>
                  <a:schemeClr val="bg1"/>
                </a:solidFill>
              </a:rPr>
              <a:t>APRSAF is the largest space-related conference in the Asia-Pacific region with participation from over 40 countries.  </a:t>
            </a:r>
          </a:p>
          <a:p>
            <a:pPr defTabSz="683867">
              <a:defRPr/>
            </a:pPr>
            <a:r>
              <a:rPr kumimoji="0" lang="en-US" altLang="ja-JP" sz="788" b="1" kern="0" dirty="0">
                <a:solidFill>
                  <a:schemeClr val="bg1"/>
                </a:solidFill>
              </a:rPr>
              <a:t>It currently organizes four working groups.</a:t>
            </a:r>
            <a:endParaRPr kumimoji="0" lang="ja-JP" altLang="en-US" sz="788" b="1" kern="0" dirty="0">
              <a:solidFill>
                <a:schemeClr val="bg1"/>
              </a:solidFill>
            </a:endParaRPr>
          </a:p>
        </p:txBody>
      </p:sp>
      <p:sp>
        <p:nvSpPr>
          <p:cNvPr id="16" name="スライド番号プレースホルダー 1">
            <a:extLst>
              <a:ext uri="{FF2B5EF4-FFF2-40B4-BE49-F238E27FC236}">
                <a16:creationId xmlns:a16="http://schemas.microsoft.com/office/drawing/2014/main" id="{CA73D5BD-5191-45BC-A3CD-CB03A6786B82}"/>
              </a:ext>
            </a:extLst>
          </p:cNvPr>
          <p:cNvSpPr txBox="1">
            <a:spLocks/>
          </p:cNvSpPr>
          <p:nvPr/>
        </p:nvSpPr>
        <p:spPr>
          <a:xfrm>
            <a:off x="6981217" y="6460430"/>
            <a:ext cx="2162783" cy="273844"/>
          </a:xfrm>
          <a:prstGeom prst="rect">
            <a:avLst/>
          </a:prstGeom>
        </p:spPr>
        <p:txBody>
          <a:bodyPr vert="horz" lIns="68580" tIns="34290" rIns="68580" bIns="3429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8BCEBCC6-EAD5-41AB-A004-CDAC41063AB4}" type="slidenum">
              <a:rPr lang="ja-JP" altLang="en-US" sz="900"/>
              <a:pPr/>
              <a:t>6</a:t>
            </a:fld>
            <a:endParaRPr lang="ja-JP" altLang="en-US" sz="900" dirty="0"/>
          </a:p>
        </p:txBody>
      </p:sp>
      <p:graphicFrame>
        <p:nvGraphicFramePr>
          <p:cNvPr id="2" name="表 1">
            <a:extLst>
              <a:ext uri="{FF2B5EF4-FFF2-40B4-BE49-F238E27FC236}">
                <a16:creationId xmlns:a16="http://schemas.microsoft.com/office/drawing/2014/main" id="{F63FAA8D-346C-4563-B575-E682C70D5B4F}"/>
              </a:ext>
            </a:extLst>
          </p:cNvPr>
          <p:cNvGraphicFramePr>
            <a:graphicFrameLocks noGrp="1"/>
          </p:cNvGraphicFramePr>
          <p:nvPr>
            <p:extLst>
              <p:ext uri="{D42A27DB-BD31-4B8C-83A1-F6EECF244321}">
                <p14:modId xmlns:p14="http://schemas.microsoft.com/office/powerpoint/2010/main" val="2351251060"/>
              </p:ext>
            </p:extLst>
          </p:nvPr>
        </p:nvGraphicFramePr>
        <p:xfrm>
          <a:off x="175029" y="1492351"/>
          <a:ext cx="3544564" cy="2743200"/>
        </p:xfrm>
        <a:graphic>
          <a:graphicData uri="http://schemas.openxmlformats.org/drawingml/2006/table">
            <a:tbl>
              <a:tblPr firstRow="1" firstCol="1" bandRow="1">
                <a:tableStyleId>{5C22544A-7EE6-4342-B048-85BDC9FD1C3A}</a:tableStyleId>
              </a:tblPr>
              <a:tblGrid>
                <a:gridCol w="2253534">
                  <a:extLst>
                    <a:ext uri="{9D8B030D-6E8A-4147-A177-3AD203B41FA5}">
                      <a16:colId xmlns:a16="http://schemas.microsoft.com/office/drawing/2014/main" val="3404083181"/>
                    </a:ext>
                  </a:extLst>
                </a:gridCol>
                <a:gridCol w="1291030">
                  <a:extLst>
                    <a:ext uri="{9D8B030D-6E8A-4147-A177-3AD203B41FA5}">
                      <a16:colId xmlns:a16="http://schemas.microsoft.com/office/drawing/2014/main" val="3712523527"/>
                    </a:ext>
                  </a:extLst>
                </a:gridCol>
              </a:tblGrid>
              <a:tr h="171450">
                <a:tc gridSpan="2">
                  <a:txBody>
                    <a:bodyPr/>
                    <a:lstStyle/>
                    <a:p>
                      <a:pPr algn="ctr"/>
                      <a:r>
                        <a:rPr lang="en-US" sz="2000" kern="100" dirty="0">
                          <a:effectLst/>
                        </a:rPr>
                        <a:t>Number of participating teams</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hMerge="1">
                  <a:txBody>
                    <a:bodyPr/>
                    <a:lstStyle/>
                    <a:p>
                      <a:endParaRPr kumimoji="1" lang="ja-JP" altLang="en-US"/>
                    </a:p>
                  </a:txBody>
                  <a:tcPr/>
                </a:tc>
                <a:extLst>
                  <a:ext uri="{0D108BD9-81ED-4DB2-BD59-A6C34878D82A}">
                    <a16:rowId xmlns:a16="http://schemas.microsoft.com/office/drawing/2014/main" val="3560656015"/>
                  </a:ext>
                </a:extLst>
              </a:tr>
              <a:tr h="171450">
                <a:tc>
                  <a:txBody>
                    <a:bodyPr/>
                    <a:lstStyle/>
                    <a:p>
                      <a:pPr algn="l"/>
                      <a:r>
                        <a:rPr lang="en-US" sz="2000" kern="100">
                          <a:effectLst/>
                        </a:rPr>
                        <a:t>Australia</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14</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185313059"/>
                  </a:ext>
                </a:extLst>
              </a:tr>
              <a:tr h="171450">
                <a:tc>
                  <a:txBody>
                    <a:bodyPr/>
                    <a:lstStyle/>
                    <a:p>
                      <a:pPr algn="l"/>
                      <a:r>
                        <a:rPr lang="en-US" sz="2000" kern="100">
                          <a:effectLst/>
                        </a:rPr>
                        <a:t>Indonesia</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37</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805813036"/>
                  </a:ext>
                </a:extLst>
              </a:tr>
              <a:tr h="171450">
                <a:tc>
                  <a:txBody>
                    <a:bodyPr/>
                    <a:lstStyle/>
                    <a:p>
                      <a:pPr algn="l"/>
                      <a:r>
                        <a:rPr lang="en-US" sz="2000" kern="100">
                          <a:effectLst/>
                        </a:rPr>
                        <a:t>Japan</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12</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735710182"/>
                  </a:ext>
                </a:extLst>
              </a:tr>
              <a:tr h="171450">
                <a:tc>
                  <a:txBody>
                    <a:bodyPr/>
                    <a:lstStyle/>
                    <a:p>
                      <a:pPr algn="l"/>
                      <a:r>
                        <a:rPr lang="en-US" sz="2000" kern="100">
                          <a:effectLst/>
                        </a:rPr>
                        <a:t>Singapore</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3</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546514815"/>
                  </a:ext>
                </a:extLst>
              </a:tr>
              <a:tr h="171450">
                <a:tc>
                  <a:txBody>
                    <a:bodyPr/>
                    <a:lstStyle/>
                    <a:p>
                      <a:pPr algn="l"/>
                      <a:r>
                        <a:rPr lang="en-US" sz="2000" kern="100">
                          <a:effectLst/>
                        </a:rPr>
                        <a:t>Taiwan</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58</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895871072"/>
                  </a:ext>
                </a:extLst>
              </a:tr>
              <a:tr h="180975">
                <a:tc>
                  <a:txBody>
                    <a:bodyPr/>
                    <a:lstStyle/>
                    <a:p>
                      <a:pPr algn="l"/>
                      <a:r>
                        <a:rPr lang="en-US" sz="2000" kern="100">
                          <a:effectLst/>
                        </a:rPr>
                        <a:t>Thailand</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dirty="0">
                          <a:effectLst/>
                        </a:rPr>
                        <a:t>151</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233209168"/>
                  </a:ext>
                </a:extLst>
              </a:tr>
              <a:tr h="171450">
                <a:tc>
                  <a:txBody>
                    <a:bodyPr/>
                    <a:lstStyle/>
                    <a:p>
                      <a:pPr algn="l"/>
                      <a:r>
                        <a:rPr lang="en-US" sz="2000" kern="100">
                          <a:effectLst/>
                        </a:rPr>
                        <a:t>UAE</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38</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42770212"/>
                  </a:ext>
                </a:extLst>
              </a:tr>
              <a:tr h="171450">
                <a:tc>
                  <a:txBody>
                    <a:bodyPr/>
                    <a:lstStyle/>
                    <a:p>
                      <a:pPr algn="ctr"/>
                      <a:r>
                        <a:rPr lang="en-US" sz="2000" kern="100" dirty="0">
                          <a:effectLst/>
                        </a:rPr>
                        <a:t>Total</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b="1" kern="100" dirty="0">
                          <a:solidFill>
                            <a:srgbClr val="FF0000"/>
                          </a:solidFill>
                          <a:effectLst/>
                        </a:rPr>
                        <a:t>313</a:t>
                      </a:r>
                      <a:endParaRPr lang="ja-JP" sz="2000" b="1" kern="1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200471792"/>
                  </a:ext>
                </a:extLst>
              </a:tr>
            </a:tbl>
          </a:graphicData>
        </a:graphic>
      </p:graphicFrame>
      <p:graphicFrame>
        <p:nvGraphicFramePr>
          <p:cNvPr id="3" name="表 2">
            <a:extLst>
              <a:ext uri="{FF2B5EF4-FFF2-40B4-BE49-F238E27FC236}">
                <a16:creationId xmlns:a16="http://schemas.microsoft.com/office/drawing/2014/main" id="{6F6776D1-4209-432D-883E-0047F686BBB8}"/>
              </a:ext>
            </a:extLst>
          </p:cNvPr>
          <p:cNvGraphicFramePr>
            <a:graphicFrameLocks noGrp="1"/>
          </p:cNvGraphicFramePr>
          <p:nvPr>
            <p:extLst>
              <p:ext uri="{D42A27DB-BD31-4B8C-83A1-F6EECF244321}">
                <p14:modId xmlns:p14="http://schemas.microsoft.com/office/powerpoint/2010/main" val="1661561419"/>
              </p:ext>
            </p:extLst>
          </p:nvPr>
        </p:nvGraphicFramePr>
        <p:xfrm>
          <a:off x="4295320" y="1492351"/>
          <a:ext cx="4301189" cy="5181600"/>
        </p:xfrm>
        <a:graphic>
          <a:graphicData uri="http://schemas.openxmlformats.org/drawingml/2006/table">
            <a:tbl>
              <a:tblPr firstRow="1" firstCol="1" bandRow="1">
                <a:tableStyleId>{5C22544A-7EE6-4342-B048-85BDC9FD1C3A}</a:tableStyleId>
              </a:tblPr>
              <a:tblGrid>
                <a:gridCol w="2664040">
                  <a:extLst>
                    <a:ext uri="{9D8B030D-6E8A-4147-A177-3AD203B41FA5}">
                      <a16:colId xmlns:a16="http://schemas.microsoft.com/office/drawing/2014/main" val="2044745147"/>
                    </a:ext>
                  </a:extLst>
                </a:gridCol>
                <a:gridCol w="1637149">
                  <a:extLst>
                    <a:ext uri="{9D8B030D-6E8A-4147-A177-3AD203B41FA5}">
                      <a16:colId xmlns:a16="http://schemas.microsoft.com/office/drawing/2014/main" val="2847067925"/>
                    </a:ext>
                  </a:extLst>
                </a:gridCol>
              </a:tblGrid>
              <a:tr h="171450">
                <a:tc gridSpan="2">
                  <a:txBody>
                    <a:bodyPr/>
                    <a:lstStyle/>
                    <a:p>
                      <a:pPr algn="ctr"/>
                      <a:r>
                        <a:rPr lang="en-US" sz="2000" kern="100" dirty="0">
                          <a:effectLst/>
                        </a:rPr>
                        <a:t>Number of participants by nationality </a:t>
                      </a:r>
                      <a:endParaRPr lang="ja-JP" sz="2000" kern="100" dirty="0">
                        <a:effectLst/>
                        <a:latin typeface="Century" panose="02040604050505020304" pitchFamily="18" charset="0"/>
                      </a:endParaRPr>
                    </a:p>
                  </a:txBody>
                  <a:tcPr marL="62865" marR="62865" marT="0" marB="0" anchor="ctr"/>
                </a:tc>
                <a:tc hMerge="1">
                  <a:txBody>
                    <a:bodyPr/>
                    <a:lstStyle/>
                    <a:p>
                      <a:endParaRPr kumimoji="1" lang="ja-JP" altLang="en-US"/>
                    </a:p>
                  </a:txBody>
                  <a:tcPr/>
                </a:tc>
                <a:extLst>
                  <a:ext uri="{0D108BD9-81ED-4DB2-BD59-A6C34878D82A}">
                    <a16:rowId xmlns:a16="http://schemas.microsoft.com/office/drawing/2014/main" val="1572315011"/>
                  </a:ext>
                </a:extLst>
              </a:tr>
              <a:tr h="171450">
                <a:tc>
                  <a:txBody>
                    <a:bodyPr/>
                    <a:lstStyle/>
                    <a:p>
                      <a:pPr algn="l"/>
                      <a:r>
                        <a:rPr lang="en-US" sz="2000" kern="100" dirty="0">
                          <a:effectLst/>
                        </a:rPr>
                        <a:t>Australia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64</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816439996"/>
                  </a:ext>
                </a:extLst>
              </a:tr>
              <a:tr h="171450">
                <a:tc>
                  <a:txBody>
                    <a:bodyPr/>
                    <a:lstStyle/>
                    <a:p>
                      <a:pPr algn="l"/>
                      <a:r>
                        <a:rPr lang="en-US" sz="2000" kern="100">
                          <a:effectLst/>
                        </a:rPr>
                        <a:t>Bahrain</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350122986"/>
                  </a:ext>
                </a:extLst>
              </a:tr>
              <a:tr h="171450">
                <a:tc>
                  <a:txBody>
                    <a:bodyPr/>
                    <a:lstStyle/>
                    <a:p>
                      <a:pPr algn="l"/>
                      <a:r>
                        <a:rPr lang="en-US" sz="2000" kern="100" dirty="0">
                          <a:effectLst/>
                        </a:rPr>
                        <a:t>Egypt</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50754233"/>
                  </a:ext>
                </a:extLst>
              </a:tr>
              <a:tr h="171450">
                <a:tc>
                  <a:txBody>
                    <a:bodyPr/>
                    <a:lstStyle/>
                    <a:p>
                      <a:pPr algn="l"/>
                      <a:r>
                        <a:rPr lang="en-US" sz="2000" kern="100" dirty="0">
                          <a:effectLst/>
                        </a:rPr>
                        <a:t>Ethiopia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26361973"/>
                  </a:ext>
                </a:extLst>
              </a:tr>
              <a:tr h="171450">
                <a:tc>
                  <a:txBody>
                    <a:bodyPr/>
                    <a:lstStyle/>
                    <a:p>
                      <a:pPr algn="l"/>
                      <a:r>
                        <a:rPr lang="en-US" sz="2000" kern="100" dirty="0">
                          <a:effectLst/>
                        </a:rPr>
                        <a:t>India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10</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433239790"/>
                  </a:ext>
                </a:extLst>
              </a:tr>
              <a:tr h="171450">
                <a:tc>
                  <a:txBody>
                    <a:bodyPr/>
                    <a:lstStyle/>
                    <a:p>
                      <a:pPr algn="l"/>
                      <a:r>
                        <a:rPr lang="en-US" sz="2000" kern="100">
                          <a:effectLst/>
                        </a:rPr>
                        <a:t>Indonesia</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148</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85394987"/>
                  </a:ext>
                </a:extLst>
              </a:tr>
              <a:tr h="171450">
                <a:tc>
                  <a:txBody>
                    <a:bodyPr/>
                    <a:lstStyle/>
                    <a:p>
                      <a:pPr algn="l"/>
                      <a:r>
                        <a:rPr lang="en-US" sz="2000" kern="100" dirty="0">
                          <a:effectLst/>
                        </a:rPr>
                        <a:t>Japan</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45</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751631394"/>
                  </a:ext>
                </a:extLst>
              </a:tr>
              <a:tr h="171450">
                <a:tc>
                  <a:txBody>
                    <a:bodyPr/>
                    <a:lstStyle/>
                    <a:p>
                      <a:pPr algn="l"/>
                      <a:r>
                        <a:rPr lang="en-US" sz="2000" kern="100" dirty="0">
                          <a:effectLst/>
                        </a:rPr>
                        <a:t>Jord</a:t>
                      </a:r>
                      <a:r>
                        <a:rPr lang="en-US" altLang="ja-JP" sz="2000" kern="100" dirty="0">
                          <a:effectLst/>
                        </a:rPr>
                        <a:t>a</a:t>
                      </a:r>
                      <a:r>
                        <a:rPr lang="en-US" sz="2000" kern="100" dirty="0">
                          <a:effectLst/>
                        </a:rPr>
                        <a:t>n</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2</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267490242"/>
                  </a:ext>
                </a:extLst>
              </a:tr>
              <a:tr h="171450">
                <a:tc>
                  <a:txBody>
                    <a:bodyPr/>
                    <a:lstStyle/>
                    <a:p>
                      <a:pPr algn="l"/>
                      <a:r>
                        <a:rPr lang="en-US" sz="2000" kern="100">
                          <a:effectLst/>
                        </a:rPr>
                        <a:t>Pakistan</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3</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917215744"/>
                  </a:ext>
                </a:extLst>
              </a:tr>
              <a:tr h="180975">
                <a:tc>
                  <a:txBody>
                    <a:bodyPr/>
                    <a:lstStyle/>
                    <a:p>
                      <a:pPr algn="l"/>
                      <a:r>
                        <a:rPr lang="en-US" sz="2000" kern="100">
                          <a:effectLst/>
                        </a:rPr>
                        <a:t>Singapore</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dirty="0">
                          <a:effectLst/>
                        </a:rPr>
                        <a:t>6</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06272729"/>
                  </a:ext>
                </a:extLst>
              </a:tr>
              <a:tr h="171450">
                <a:tc>
                  <a:txBody>
                    <a:bodyPr/>
                    <a:lstStyle/>
                    <a:p>
                      <a:pPr algn="l"/>
                      <a:r>
                        <a:rPr lang="en-US" sz="2000" kern="100">
                          <a:effectLst/>
                        </a:rPr>
                        <a:t>Taiwan</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243</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876217405"/>
                  </a:ext>
                </a:extLst>
              </a:tr>
              <a:tr h="171450">
                <a:tc>
                  <a:txBody>
                    <a:bodyPr/>
                    <a:lstStyle/>
                    <a:p>
                      <a:pPr algn="l"/>
                      <a:r>
                        <a:rPr lang="en-US" sz="2000" kern="100">
                          <a:effectLst/>
                        </a:rPr>
                        <a:t>Thailand</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454</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058232042"/>
                  </a:ext>
                </a:extLst>
              </a:tr>
              <a:tr h="171450">
                <a:tc>
                  <a:txBody>
                    <a:bodyPr/>
                    <a:lstStyle/>
                    <a:p>
                      <a:pPr algn="l"/>
                      <a:r>
                        <a:rPr lang="en-US" sz="2000" kern="100">
                          <a:effectLst/>
                        </a:rPr>
                        <a:t>UAE</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186</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419843399"/>
                  </a:ext>
                </a:extLst>
              </a:tr>
              <a:tr h="171450">
                <a:tc>
                  <a:txBody>
                    <a:bodyPr/>
                    <a:lstStyle/>
                    <a:p>
                      <a:pPr algn="l"/>
                      <a:r>
                        <a:rPr lang="en-US" sz="2000" kern="100" dirty="0">
                          <a:effectLst/>
                        </a:rPr>
                        <a:t>USA</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2</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881160238"/>
                  </a:ext>
                </a:extLst>
              </a:tr>
              <a:tr h="171450">
                <a:tc>
                  <a:txBody>
                    <a:bodyPr/>
                    <a:lstStyle/>
                    <a:p>
                      <a:pPr algn="l"/>
                      <a:r>
                        <a:rPr lang="en-US" sz="2000" kern="100" dirty="0">
                          <a:effectLst/>
                        </a:rPr>
                        <a:t>Vietnam</a:t>
                      </a:r>
                      <a:endParaRPr lang="ja-JP" sz="20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kern="100">
                          <a:effectLst/>
                        </a:rPr>
                        <a:t>2</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778356722"/>
                  </a:ext>
                </a:extLst>
              </a:tr>
              <a:tr h="171450">
                <a:tc>
                  <a:txBody>
                    <a:bodyPr/>
                    <a:lstStyle/>
                    <a:p>
                      <a:pPr algn="ctr"/>
                      <a:r>
                        <a:rPr lang="en-US" sz="2000" kern="100">
                          <a:effectLst/>
                        </a:rPr>
                        <a:t>Total</a:t>
                      </a:r>
                      <a:endParaRPr lang="ja-JP" sz="20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tc>
                  <a:txBody>
                    <a:bodyPr/>
                    <a:lstStyle/>
                    <a:p>
                      <a:pPr algn="ctr"/>
                      <a:r>
                        <a:rPr lang="en-US" sz="2000" b="1" kern="100" dirty="0">
                          <a:solidFill>
                            <a:srgbClr val="FF0000"/>
                          </a:solidFill>
                          <a:effectLst/>
                        </a:rPr>
                        <a:t>1168</a:t>
                      </a:r>
                      <a:endParaRPr lang="ja-JP" sz="2000" b="1" kern="100" dirty="0">
                        <a:solidFill>
                          <a:srgbClr val="FF000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071752308"/>
                  </a:ext>
                </a:extLst>
              </a:tr>
            </a:tbl>
          </a:graphicData>
        </a:graphic>
      </p:graphicFrame>
      <p:sp>
        <p:nvSpPr>
          <p:cNvPr id="6" name="テキスト ボックス 5">
            <a:extLst>
              <a:ext uri="{FF2B5EF4-FFF2-40B4-BE49-F238E27FC236}">
                <a16:creationId xmlns:a16="http://schemas.microsoft.com/office/drawing/2014/main" id="{75784212-C859-4F24-90CF-7CC251CD040F}"/>
              </a:ext>
            </a:extLst>
          </p:cNvPr>
          <p:cNvSpPr txBox="1"/>
          <p:nvPr/>
        </p:nvSpPr>
        <p:spPr>
          <a:xfrm>
            <a:off x="240965" y="4706104"/>
            <a:ext cx="3766491" cy="1754326"/>
          </a:xfrm>
          <a:prstGeom prst="rect">
            <a:avLst/>
          </a:prstGeom>
          <a:noFill/>
        </p:spPr>
        <p:txBody>
          <a:bodyPr wrap="square" rtlCol="0">
            <a:spAutoFit/>
          </a:bodyPr>
          <a:lstStyle/>
          <a:p>
            <a:r>
              <a:rPr lang="en-US" altLang="ja-JP" sz="1800" b="1" dirty="0">
                <a:solidFill>
                  <a:srgbClr val="FF0000"/>
                </a:solidFill>
                <a:effectLst/>
                <a:latin typeface="Arial" panose="020B0604020202020204" pitchFamily="34" charset="0"/>
                <a:ea typeface="ＭＳ 明朝" panose="02020609040205080304" pitchFamily="17" charset="-128"/>
              </a:rPr>
              <a:t>7</a:t>
            </a:r>
            <a:r>
              <a:rPr lang="en-US" altLang="ja-JP" sz="1800" dirty="0">
                <a:effectLst/>
                <a:latin typeface="Arial" panose="020B0604020202020204" pitchFamily="34" charset="0"/>
                <a:ea typeface="ＭＳ 明朝" panose="02020609040205080304" pitchFamily="17" charset="-128"/>
              </a:rPr>
              <a:t> countries/regions.</a:t>
            </a:r>
          </a:p>
          <a:p>
            <a:endParaRPr lang="en-US" altLang="ja-JP" sz="1800" dirty="0">
              <a:effectLst/>
              <a:latin typeface="Arial" panose="020B0604020202020204" pitchFamily="34" charset="0"/>
              <a:ea typeface="ＭＳ 明朝" panose="02020609040205080304" pitchFamily="17" charset="-128"/>
            </a:endParaRPr>
          </a:p>
          <a:p>
            <a:r>
              <a:rPr lang="en-US" altLang="ja-JP" dirty="0">
                <a:latin typeface="Arial" panose="020B0604020202020204" pitchFamily="34" charset="0"/>
                <a:ea typeface="ＭＳ 明朝" panose="02020609040205080304" pitchFamily="17" charset="-128"/>
              </a:rPr>
              <a:t>S</a:t>
            </a:r>
            <a:r>
              <a:rPr lang="en-US" altLang="ja-JP" sz="1800" dirty="0">
                <a:effectLst/>
                <a:latin typeface="Arial" panose="020B0604020202020204" pitchFamily="34" charset="0"/>
                <a:ea typeface="ＭＳ 明朝" panose="02020609040205080304" pitchFamily="17" charset="-128"/>
              </a:rPr>
              <a:t>tudents from Bangladesh participated as observers that adds up to </a:t>
            </a:r>
            <a:r>
              <a:rPr lang="en-US" altLang="ja-JP" sz="1800" b="1" dirty="0">
                <a:solidFill>
                  <a:srgbClr val="FF0000"/>
                </a:solidFill>
                <a:effectLst/>
                <a:latin typeface="Arial" panose="020B0604020202020204" pitchFamily="34" charset="0"/>
                <a:ea typeface="ＭＳ 明朝" panose="02020609040205080304" pitchFamily="17" charset="-128"/>
              </a:rPr>
              <a:t>361</a:t>
            </a:r>
            <a:r>
              <a:rPr lang="en-US" altLang="ja-JP" sz="1800" dirty="0">
                <a:effectLst/>
                <a:latin typeface="Arial" panose="020B0604020202020204" pitchFamily="34" charset="0"/>
                <a:ea typeface="ＭＳ 明朝" panose="02020609040205080304" pitchFamily="17" charset="-128"/>
              </a:rPr>
              <a:t> teams, and </a:t>
            </a:r>
            <a:r>
              <a:rPr lang="en-US" altLang="ja-JP" sz="1800" b="1" dirty="0">
                <a:solidFill>
                  <a:srgbClr val="FF0000"/>
                </a:solidFill>
                <a:effectLst/>
                <a:latin typeface="Arial" panose="020B0604020202020204" pitchFamily="34" charset="0"/>
                <a:ea typeface="ＭＳ 明朝" panose="02020609040205080304" pitchFamily="17" charset="-128"/>
              </a:rPr>
              <a:t>1340</a:t>
            </a:r>
            <a:r>
              <a:rPr lang="en-US" altLang="ja-JP" sz="1800" dirty="0">
                <a:effectLst/>
                <a:latin typeface="Arial" panose="020B0604020202020204" pitchFamily="34" charset="0"/>
                <a:ea typeface="ＭＳ 明朝" panose="02020609040205080304" pitchFamily="17" charset="-128"/>
              </a:rPr>
              <a:t> students participated.</a:t>
            </a:r>
            <a:endParaRPr kumimoji="1" lang="ja-JP" altLang="en-US" dirty="0"/>
          </a:p>
        </p:txBody>
      </p:sp>
      <p:sp>
        <p:nvSpPr>
          <p:cNvPr id="4" name="テキスト ボックス 3">
            <a:extLst>
              <a:ext uri="{FF2B5EF4-FFF2-40B4-BE49-F238E27FC236}">
                <a16:creationId xmlns:a16="http://schemas.microsoft.com/office/drawing/2014/main" id="{F6D58338-3C93-4379-8F5B-E27D166D344F}"/>
              </a:ext>
            </a:extLst>
          </p:cNvPr>
          <p:cNvSpPr txBox="1"/>
          <p:nvPr/>
        </p:nvSpPr>
        <p:spPr>
          <a:xfrm>
            <a:off x="3116688" y="162930"/>
            <a:ext cx="3425780" cy="461665"/>
          </a:xfrm>
          <a:prstGeom prst="rect">
            <a:avLst/>
          </a:prstGeom>
          <a:noFill/>
        </p:spPr>
        <p:txBody>
          <a:bodyPr wrap="square">
            <a:spAutoFit/>
          </a:bodyPr>
          <a:lstStyle/>
          <a:p>
            <a:pPr marL="457200" indent="-457200">
              <a:buFont typeface="+mj-lt"/>
              <a:buAutoNum type="arabicPeriod" startAt="2"/>
            </a:pPr>
            <a:r>
              <a:rPr lang="en-US" altLang="ja-JP" sz="2400" dirty="0"/>
              <a:t>Participants</a:t>
            </a:r>
          </a:p>
        </p:txBody>
      </p:sp>
      <p:sp>
        <p:nvSpPr>
          <p:cNvPr id="8" name="テキスト ボックス 7">
            <a:extLst>
              <a:ext uri="{FF2B5EF4-FFF2-40B4-BE49-F238E27FC236}">
                <a16:creationId xmlns:a16="http://schemas.microsoft.com/office/drawing/2014/main" id="{9FF60376-F545-4188-9471-704522E2373C}"/>
              </a:ext>
            </a:extLst>
          </p:cNvPr>
          <p:cNvSpPr txBox="1"/>
          <p:nvPr/>
        </p:nvSpPr>
        <p:spPr>
          <a:xfrm>
            <a:off x="175029" y="964589"/>
            <a:ext cx="3425780" cy="461665"/>
          </a:xfrm>
          <a:prstGeom prst="rect">
            <a:avLst/>
          </a:prstGeom>
          <a:noFill/>
        </p:spPr>
        <p:txBody>
          <a:bodyPr wrap="square">
            <a:spAutoFit/>
          </a:bodyPr>
          <a:lstStyle/>
          <a:p>
            <a:r>
              <a:rPr lang="en-US" altLang="ja-JP" sz="2400" dirty="0">
                <a:highlight>
                  <a:srgbClr val="FFFF00"/>
                </a:highlight>
              </a:rPr>
              <a:t>Result of 1</a:t>
            </a:r>
            <a:r>
              <a:rPr lang="en-US" altLang="ja-JP" sz="2400" baseline="30000" dirty="0">
                <a:highlight>
                  <a:srgbClr val="FFFF00"/>
                </a:highlight>
              </a:rPr>
              <a:t>st</a:t>
            </a:r>
            <a:r>
              <a:rPr lang="en-US" altLang="ja-JP" sz="2400" dirty="0">
                <a:highlight>
                  <a:srgbClr val="FFFF00"/>
                </a:highlight>
              </a:rPr>
              <a:t> </a:t>
            </a:r>
            <a:r>
              <a:rPr lang="en-US" altLang="ja-JP" sz="2400" dirty="0" err="1">
                <a:highlight>
                  <a:srgbClr val="FFFF00"/>
                </a:highlight>
              </a:rPr>
              <a:t>Kibo</a:t>
            </a:r>
            <a:r>
              <a:rPr lang="en-US" altLang="ja-JP" sz="2400" dirty="0">
                <a:highlight>
                  <a:srgbClr val="FFFF00"/>
                </a:highlight>
              </a:rPr>
              <a:t>-RPC</a:t>
            </a:r>
          </a:p>
        </p:txBody>
      </p:sp>
    </p:spTree>
    <p:extLst>
      <p:ext uri="{BB962C8B-B14F-4D97-AF65-F5344CB8AC3E}">
        <p14:creationId xmlns:p14="http://schemas.microsoft.com/office/powerpoint/2010/main" val="26660726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1">
            <a:extLst>
              <a:ext uri="{FF2B5EF4-FFF2-40B4-BE49-F238E27FC236}">
                <a16:creationId xmlns:a16="http://schemas.microsoft.com/office/drawing/2014/main" id="{CA73D5BD-5191-45BC-A3CD-CB03A6786B82}"/>
              </a:ext>
            </a:extLst>
          </p:cNvPr>
          <p:cNvSpPr txBox="1">
            <a:spLocks/>
          </p:cNvSpPr>
          <p:nvPr/>
        </p:nvSpPr>
        <p:spPr>
          <a:xfrm>
            <a:off x="6981217" y="6460430"/>
            <a:ext cx="2162783" cy="273844"/>
          </a:xfrm>
          <a:prstGeom prst="rect">
            <a:avLst/>
          </a:prstGeom>
        </p:spPr>
        <p:txBody>
          <a:bodyPr vert="horz" lIns="68580" tIns="34290" rIns="68580" bIns="3429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8BCEBCC6-EAD5-41AB-A004-CDAC41063AB4}" type="slidenum">
              <a:rPr lang="ja-JP" altLang="en-US" sz="900"/>
              <a:pPr/>
              <a:t>7</a:t>
            </a:fld>
            <a:endParaRPr lang="ja-JP" altLang="en-US" sz="900" dirty="0"/>
          </a:p>
        </p:txBody>
      </p:sp>
      <p:pic>
        <p:nvPicPr>
          <p:cNvPr id="4" name="図 3">
            <a:extLst>
              <a:ext uri="{FF2B5EF4-FFF2-40B4-BE49-F238E27FC236}">
                <a16:creationId xmlns:a16="http://schemas.microsoft.com/office/drawing/2014/main" id="{F248ABB2-296E-4C87-8342-20B79AB4A9EF}"/>
              </a:ext>
            </a:extLst>
          </p:cNvPr>
          <p:cNvPicPr>
            <a:picLocks noChangeAspect="1"/>
          </p:cNvPicPr>
          <p:nvPr/>
        </p:nvPicPr>
        <p:blipFill>
          <a:blip r:embed="rId3"/>
          <a:stretch>
            <a:fillRect/>
          </a:stretch>
        </p:blipFill>
        <p:spPr>
          <a:xfrm>
            <a:off x="206371" y="2001583"/>
            <a:ext cx="5350396" cy="3583661"/>
          </a:xfrm>
          <a:prstGeom prst="rect">
            <a:avLst/>
          </a:prstGeom>
        </p:spPr>
      </p:pic>
      <p:pic>
        <p:nvPicPr>
          <p:cNvPr id="6" name="図 5">
            <a:extLst>
              <a:ext uri="{FF2B5EF4-FFF2-40B4-BE49-F238E27FC236}">
                <a16:creationId xmlns:a16="http://schemas.microsoft.com/office/drawing/2014/main" id="{3567E31C-A97A-44C3-8FCF-5F402F2436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16223" y="1924499"/>
            <a:ext cx="3317630" cy="2860431"/>
          </a:xfrm>
          <a:prstGeom prst="rect">
            <a:avLst/>
          </a:prstGeom>
        </p:spPr>
      </p:pic>
      <p:sp>
        <p:nvSpPr>
          <p:cNvPr id="5" name="テキスト ボックス 4">
            <a:extLst>
              <a:ext uri="{FF2B5EF4-FFF2-40B4-BE49-F238E27FC236}">
                <a16:creationId xmlns:a16="http://schemas.microsoft.com/office/drawing/2014/main" id="{14A2A01A-7755-40DD-897E-49A51DEBC014}"/>
              </a:ext>
            </a:extLst>
          </p:cNvPr>
          <p:cNvSpPr txBox="1"/>
          <p:nvPr/>
        </p:nvSpPr>
        <p:spPr>
          <a:xfrm>
            <a:off x="1717326" y="5096110"/>
            <a:ext cx="1849994" cy="400110"/>
          </a:xfrm>
          <a:prstGeom prst="rect">
            <a:avLst/>
          </a:prstGeom>
          <a:noFill/>
        </p:spPr>
        <p:txBody>
          <a:bodyPr wrap="none" rtlCol="0">
            <a:spAutoFit/>
          </a:bodyPr>
          <a:lstStyle/>
          <a:p>
            <a:r>
              <a:rPr kumimoji="1" lang="en-US" altLang="ja-JP" sz="2000" dirty="0"/>
              <a:t>A</a:t>
            </a:r>
            <a:r>
              <a:rPr lang="en-US" altLang="ja-JP" sz="2000" dirty="0"/>
              <a:t>ge</a:t>
            </a:r>
            <a:r>
              <a:rPr kumimoji="1" lang="ja-JP" altLang="en-US" sz="2000" dirty="0"/>
              <a:t> </a:t>
            </a:r>
            <a:r>
              <a:rPr kumimoji="1" lang="en-US" altLang="ja-JP" sz="2000" dirty="0"/>
              <a:t>distribution</a:t>
            </a:r>
            <a:endParaRPr kumimoji="1" lang="ja-JP" altLang="en-US" sz="2000" dirty="0"/>
          </a:p>
        </p:txBody>
      </p:sp>
      <p:sp>
        <p:nvSpPr>
          <p:cNvPr id="9" name="テキスト ボックス 8">
            <a:extLst>
              <a:ext uri="{FF2B5EF4-FFF2-40B4-BE49-F238E27FC236}">
                <a16:creationId xmlns:a16="http://schemas.microsoft.com/office/drawing/2014/main" id="{4759E522-0E7B-40DC-9032-AF3D32657DBC}"/>
              </a:ext>
            </a:extLst>
          </p:cNvPr>
          <p:cNvSpPr txBox="1"/>
          <p:nvPr/>
        </p:nvSpPr>
        <p:spPr>
          <a:xfrm>
            <a:off x="6458762" y="5074567"/>
            <a:ext cx="1832553" cy="400110"/>
          </a:xfrm>
          <a:prstGeom prst="rect">
            <a:avLst/>
          </a:prstGeom>
          <a:noFill/>
        </p:spPr>
        <p:txBody>
          <a:bodyPr wrap="none" rtlCol="0">
            <a:spAutoFit/>
          </a:bodyPr>
          <a:lstStyle/>
          <a:p>
            <a:r>
              <a:rPr kumimoji="1" lang="en-US" altLang="ja-JP" sz="2000" dirty="0"/>
              <a:t>Gender</a:t>
            </a:r>
            <a:r>
              <a:rPr kumimoji="1" lang="ja-JP" altLang="en-US" sz="2000" dirty="0"/>
              <a:t> </a:t>
            </a:r>
            <a:r>
              <a:rPr kumimoji="1" lang="en-US" altLang="ja-JP" sz="2000" dirty="0"/>
              <a:t>balance</a:t>
            </a:r>
            <a:endParaRPr kumimoji="1" lang="ja-JP" altLang="en-US" sz="2000" dirty="0"/>
          </a:p>
        </p:txBody>
      </p:sp>
      <p:sp>
        <p:nvSpPr>
          <p:cNvPr id="10" name="テキスト ボックス 9">
            <a:extLst>
              <a:ext uri="{FF2B5EF4-FFF2-40B4-BE49-F238E27FC236}">
                <a16:creationId xmlns:a16="http://schemas.microsoft.com/office/drawing/2014/main" id="{2FE7CC7A-E03F-4FA4-8B95-D51E4B01C6E6}"/>
              </a:ext>
            </a:extLst>
          </p:cNvPr>
          <p:cNvSpPr txBox="1"/>
          <p:nvPr/>
        </p:nvSpPr>
        <p:spPr>
          <a:xfrm>
            <a:off x="175029" y="964589"/>
            <a:ext cx="3425780" cy="461665"/>
          </a:xfrm>
          <a:prstGeom prst="rect">
            <a:avLst/>
          </a:prstGeom>
          <a:noFill/>
        </p:spPr>
        <p:txBody>
          <a:bodyPr wrap="square">
            <a:spAutoFit/>
          </a:bodyPr>
          <a:lstStyle/>
          <a:p>
            <a:r>
              <a:rPr lang="en-US" altLang="ja-JP" sz="2400" dirty="0">
                <a:highlight>
                  <a:srgbClr val="FFFF00"/>
                </a:highlight>
              </a:rPr>
              <a:t>Result of 1</a:t>
            </a:r>
            <a:r>
              <a:rPr lang="en-US" altLang="ja-JP" sz="2400" baseline="30000" dirty="0">
                <a:highlight>
                  <a:srgbClr val="FFFF00"/>
                </a:highlight>
              </a:rPr>
              <a:t>st</a:t>
            </a:r>
            <a:r>
              <a:rPr lang="en-US" altLang="ja-JP" sz="2400" dirty="0">
                <a:highlight>
                  <a:srgbClr val="FFFF00"/>
                </a:highlight>
              </a:rPr>
              <a:t> </a:t>
            </a:r>
            <a:r>
              <a:rPr lang="en-US" altLang="ja-JP" sz="2400" dirty="0" err="1">
                <a:highlight>
                  <a:srgbClr val="FFFF00"/>
                </a:highlight>
              </a:rPr>
              <a:t>Kibo</a:t>
            </a:r>
            <a:r>
              <a:rPr lang="en-US" altLang="ja-JP" sz="2400" dirty="0">
                <a:highlight>
                  <a:srgbClr val="FFFF00"/>
                </a:highlight>
              </a:rPr>
              <a:t>-RPC</a:t>
            </a:r>
          </a:p>
        </p:txBody>
      </p:sp>
      <p:sp>
        <p:nvSpPr>
          <p:cNvPr id="11" name="テキスト ボックス 10">
            <a:extLst>
              <a:ext uri="{FF2B5EF4-FFF2-40B4-BE49-F238E27FC236}">
                <a16:creationId xmlns:a16="http://schemas.microsoft.com/office/drawing/2014/main" id="{3BF79816-1718-471B-8366-D298C7965472}"/>
              </a:ext>
            </a:extLst>
          </p:cNvPr>
          <p:cNvSpPr txBox="1"/>
          <p:nvPr/>
        </p:nvSpPr>
        <p:spPr>
          <a:xfrm>
            <a:off x="3116688" y="162930"/>
            <a:ext cx="3425780" cy="461665"/>
          </a:xfrm>
          <a:prstGeom prst="rect">
            <a:avLst/>
          </a:prstGeom>
          <a:noFill/>
        </p:spPr>
        <p:txBody>
          <a:bodyPr wrap="square">
            <a:spAutoFit/>
          </a:bodyPr>
          <a:lstStyle/>
          <a:p>
            <a:pPr marL="457200" indent="-457200">
              <a:buFont typeface="+mj-lt"/>
              <a:buAutoNum type="arabicPeriod" startAt="2"/>
            </a:pPr>
            <a:r>
              <a:rPr lang="en-US" altLang="ja-JP" sz="2400" dirty="0"/>
              <a:t>Participants</a:t>
            </a:r>
          </a:p>
        </p:txBody>
      </p:sp>
    </p:spTree>
    <p:extLst>
      <p:ext uri="{BB962C8B-B14F-4D97-AF65-F5344CB8AC3E}">
        <p14:creationId xmlns:p14="http://schemas.microsoft.com/office/powerpoint/2010/main" val="3845027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EBEB822C-F584-4163-860F-DDEDD28273A1}"/>
              </a:ext>
            </a:extLst>
          </p:cNvPr>
          <p:cNvSpPr>
            <a:spLocks noGrp="1"/>
          </p:cNvSpPr>
          <p:nvPr>
            <p:ph type="sldNum" sz="quarter" idx="12"/>
          </p:nvPr>
        </p:nvSpPr>
        <p:spPr/>
        <p:txBody>
          <a:bodyPr/>
          <a:lstStyle/>
          <a:p>
            <a:fld id="{BD390650-ABCA-4A3F-BD7D-09C8D02B1988}" type="slidenum">
              <a:rPr kumimoji="1" lang="ja-JP" altLang="en-US" smtClean="0"/>
              <a:pPr/>
              <a:t>8</a:t>
            </a:fld>
            <a:endParaRPr kumimoji="1" lang="ja-JP" altLang="en-US" dirty="0"/>
          </a:p>
        </p:txBody>
      </p:sp>
      <p:graphicFrame>
        <p:nvGraphicFramePr>
          <p:cNvPr id="9" name="表 9">
            <a:extLst>
              <a:ext uri="{FF2B5EF4-FFF2-40B4-BE49-F238E27FC236}">
                <a16:creationId xmlns:a16="http://schemas.microsoft.com/office/drawing/2014/main" id="{F0A3A0C0-512B-48B4-8D16-0B0E53827130}"/>
              </a:ext>
            </a:extLst>
          </p:cNvPr>
          <p:cNvGraphicFramePr>
            <a:graphicFrameLocks noGrp="1"/>
          </p:cNvGraphicFramePr>
          <p:nvPr>
            <p:extLst>
              <p:ext uri="{D42A27DB-BD31-4B8C-83A1-F6EECF244321}">
                <p14:modId xmlns:p14="http://schemas.microsoft.com/office/powerpoint/2010/main" val="4013038350"/>
              </p:ext>
            </p:extLst>
          </p:nvPr>
        </p:nvGraphicFramePr>
        <p:xfrm>
          <a:off x="455184" y="1678307"/>
          <a:ext cx="3562366" cy="4363720"/>
        </p:xfrm>
        <a:graphic>
          <a:graphicData uri="http://schemas.openxmlformats.org/drawingml/2006/table">
            <a:tbl>
              <a:tblPr firstRow="1" bandRow="1">
                <a:tableStyleId>{FABFCF23-3B69-468F-B69F-88F6DE6A72F2}</a:tableStyleId>
              </a:tblPr>
              <a:tblGrid>
                <a:gridCol w="1781183">
                  <a:extLst>
                    <a:ext uri="{9D8B030D-6E8A-4147-A177-3AD203B41FA5}">
                      <a16:colId xmlns:a16="http://schemas.microsoft.com/office/drawing/2014/main" val="2217814580"/>
                    </a:ext>
                  </a:extLst>
                </a:gridCol>
                <a:gridCol w="1781183">
                  <a:extLst>
                    <a:ext uri="{9D8B030D-6E8A-4147-A177-3AD203B41FA5}">
                      <a16:colId xmlns:a16="http://schemas.microsoft.com/office/drawing/2014/main" val="3566659976"/>
                    </a:ext>
                  </a:extLst>
                </a:gridCol>
              </a:tblGrid>
              <a:tr h="308896">
                <a:tc>
                  <a:txBody>
                    <a:bodyPr/>
                    <a:lstStyle/>
                    <a:p>
                      <a:pPr algn="ctr"/>
                      <a:r>
                        <a:rPr kumimoji="1" lang="en-US" altLang="ja-JP" sz="1600" dirty="0"/>
                        <a:t>Country/Region</a:t>
                      </a:r>
                      <a:endParaRPr kumimoji="1" lang="ja-JP" altLang="en-US" sz="1600" dirty="0"/>
                    </a:p>
                  </a:txBody>
                  <a:tcPr/>
                </a:tc>
                <a:tc>
                  <a:txBody>
                    <a:bodyPr/>
                    <a:lstStyle/>
                    <a:p>
                      <a:pPr algn="ctr"/>
                      <a:r>
                        <a:rPr kumimoji="1" lang="en-US" altLang="ja-JP" sz="1600" dirty="0"/>
                        <a:t>Number of teams</a:t>
                      </a:r>
                      <a:endParaRPr kumimoji="1" lang="ja-JP" altLang="en-US" sz="1600" dirty="0"/>
                    </a:p>
                  </a:txBody>
                  <a:tcPr/>
                </a:tc>
                <a:extLst>
                  <a:ext uri="{0D108BD9-81ED-4DB2-BD59-A6C34878D82A}">
                    <a16:rowId xmlns:a16="http://schemas.microsoft.com/office/drawing/2014/main" val="1220428009"/>
                  </a:ext>
                </a:extLst>
              </a:tr>
              <a:tr h="311147">
                <a:tc>
                  <a:txBody>
                    <a:bodyPr/>
                    <a:lstStyle/>
                    <a:p>
                      <a:pPr algn="ctr"/>
                      <a:r>
                        <a:rPr kumimoji="1" lang="en-US" altLang="ja-JP" sz="1800" b="1" dirty="0"/>
                        <a:t>Australia</a:t>
                      </a:r>
                      <a:endParaRPr kumimoji="1" lang="ja-JP" altLang="en-US" sz="1800" b="1" dirty="0"/>
                    </a:p>
                  </a:txBody>
                  <a:tcPr/>
                </a:tc>
                <a:tc>
                  <a:txBody>
                    <a:bodyPr/>
                    <a:lstStyle/>
                    <a:p>
                      <a:pPr algn="ctr"/>
                      <a:r>
                        <a:rPr kumimoji="1" lang="en-US" altLang="ja-JP" sz="1600" b="1" dirty="0">
                          <a:solidFill>
                            <a:srgbClr val="FF0000"/>
                          </a:solidFill>
                        </a:rPr>
                        <a:t>17</a:t>
                      </a:r>
                      <a:r>
                        <a:rPr kumimoji="1" lang="en-US" altLang="ja-JP" sz="1600" b="1" dirty="0"/>
                        <a:t> teams</a:t>
                      </a:r>
                      <a:endParaRPr kumimoji="1" lang="ja-JP" altLang="en-US" sz="1600" b="1" dirty="0"/>
                    </a:p>
                  </a:txBody>
                  <a:tcPr/>
                </a:tc>
                <a:extLst>
                  <a:ext uri="{0D108BD9-81ED-4DB2-BD59-A6C34878D82A}">
                    <a16:rowId xmlns:a16="http://schemas.microsoft.com/office/drawing/2014/main" val="2205215204"/>
                  </a:ext>
                </a:extLst>
              </a:tr>
              <a:tr h="327582">
                <a:tc>
                  <a:txBody>
                    <a:bodyPr/>
                    <a:lstStyle/>
                    <a:p>
                      <a:pPr algn="ctr"/>
                      <a:r>
                        <a:rPr lang="en-US" altLang="ja-JP" sz="1800" b="1" dirty="0"/>
                        <a:t>Bangladesh</a:t>
                      </a:r>
                      <a:endParaRPr kumimoji="1" lang="ja-JP" altLang="en-US" sz="1800" b="1" dirty="0"/>
                    </a:p>
                  </a:txBody>
                  <a:tcPr/>
                </a:tc>
                <a:tc>
                  <a:txBody>
                    <a:bodyPr/>
                    <a:lstStyle/>
                    <a:p>
                      <a:pPr algn="ctr"/>
                      <a:r>
                        <a:rPr kumimoji="1" lang="en-US" altLang="ja-JP" sz="1600" b="1" dirty="0">
                          <a:solidFill>
                            <a:srgbClr val="FF0000"/>
                          </a:solidFill>
                        </a:rPr>
                        <a:t>22</a:t>
                      </a:r>
                      <a:r>
                        <a:rPr kumimoji="1" lang="en-US" altLang="ja-JP" sz="1600" b="1" dirty="0"/>
                        <a:t> teams</a:t>
                      </a:r>
                      <a:endParaRPr kumimoji="1" lang="ja-JP" altLang="en-US" sz="1600" b="1" dirty="0"/>
                    </a:p>
                  </a:txBody>
                  <a:tcPr/>
                </a:tc>
                <a:extLst>
                  <a:ext uri="{0D108BD9-81ED-4DB2-BD59-A6C34878D82A}">
                    <a16:rowId xmlns:a16="http://schemas.microsoft.com/office/drawing/2014/main" val="2178472359"/>
                  </a:ext>
                </a:extLst>
              </a:tr>
              <a:tr h="333260">
                <a:tc>
                  <a:txBody>
                    <a:bodyPr/>
                    <a:lstStyle/>
                    <a:p>
                      <a:pPr algn="ctr"/>
                      <a:r>
                        <a:rPr kumimoji="1" lang="en-US" altLang="ja-JP" sz="1800" b="1" dirty="0"/>
                        <a:t>Indonesia</a:t>
                      </a:r>
                      <a:endParaRPr kumimoji="1" lang="ja-JP" altLang="en-US" sz="1800" b="1" dirty="0"/>
                    </a:p>
                  </a:txBody>
                  <a:tcPr/>
                </a:tc>
                <a:tc>
                  <a:txBody>
                    <a:bodyPr/>
                    <a:lstStyle/>
                    <a:p>
                      <a:pPr algn="ctr"/>
                      <a:r>
                        <a:rPr kumimoji="1" lang="en-US" altLang="ja-JP" sz="1600" b="1" dirty="0">
                          <a:solidFill>
                            <a:srgbClr val="FF0000"/>
                          </a:solidFill>
                        </a:rPr>
                        <a:t>13</a:t>
                      </a:r>
                      <a:r>
                        <a:rPr kumimoji="1" lang="en-US" altLang="ja-JP" sz="1600" b="1" dirty="0"/>
                        <a:t> teams</a:t>
                      </a:r>
                      <a:endParaRPr kumimoji="1" lang="ja-JP" altLang="en-US" sz="1600" b="1" dirty="0"/>
                    </a:p>
                  </a:txBody>
                  <a:tcPr/>
                </a:tc>
                <a:extLst>
                  <a:ext uri="{0D108BD9-81ED-4DB2-BD59-A6C34878D82A}">
                    <a16:rowId xmlns:a16="http://schemas.microsoft.com/office/drawing/2014/main" val="3038463694"/>
                  </a:ext>
                </a:extLst>
              </a:tr>
              <a:tr h="338938">
                <a:tc>
                  <a:txBody>
                    <a:bodyPr/>
                    <a:lstStyle/>
                    <a:p>
                      <a:pPr algn="ctr"/>
                      <a:r>
                        <a:rPr lang="en-US" altLang="ja-JP" sz="1800" b="1" dirty="0"/>
                        <a:t>Japan</a:t>
                      </a:r>
                      <a:endParaRPr kumimoji="1" lang="ja-JP" altLang="en-US" sz="1800" b="1" dirty="0"/>
                    </a:p>
                  </a:txBody>
                  <a:tcPr/>
                </a:tc>
                <a:tc>
                  <a:txBody>
                    <a:bodyPr/>
                    <a:lstStyle/>
                    <a:p>
                      <a:pPr algn="ctr"/>
                      <a:r>
                        <a:rPr kumimoji="1" lang="en-US" altLang="ja-JP" sz="1600" b="1" dirty="0">
                          <a:solidFill>
                            <a:srgbClr val="FF0000"/>
                          </a:solidFill>
                        </a:rPr>
                        <a:t>19</a:t>
                      </a:r>
                      <a:r>
                        <a:rPr kumimoji="1" lang="en-US" altLang="ja-JP" sz="1600" b="1" dirty="0"/>
                        <a:t> teams</a:t>
                      </a:r>
                      <a:endParaRPr kumimoji="1" lang="ja-JP" altLang="en-US" sz="1600" b="1" dirty="0"/>
                    </a:p>
                  </a:txBody>
                  <a:tcPr/>
                </a:tc>
                <a:extLst>
                  <a:ext uri="{0D108BD9-81ED-4DB2-BD59-A6C34878D82A}">
                    <a16:rowId xmlns:a16="http://schemas.microsoft.com/office/drawing/2014/main" val="2570115014"/>
                  </a:ext>
                </a:extLst>
              </a:tr>
              <a:tr h="323100">
                <a:tc>
                  <a:txBody>
                    <a:bodyPr/>
                    <a:lstStyle/>
                    <a:p>
                      <a:pPr algn="ctr"/>
                      <a:r>
                        <a:rPr lang="en-US" altLang="ja-JP" sz="1800" b="1" dirty="0"/>
                        <a:t>Malaysia</a:t>
                      </a:r>
                      <a:endParaRPr kumimoji="1" lang="ja-JP" altLang="en-US" sz="1800" b="1" dirty="0"/>
                    </a:p>
                  </a:txBody>
                  <a:tcPr/>
                </a:tc>
                <a:tc>
                  <a:txBody>
                    <a:bodyPr/>
                    <a:lstStyle/>
                    <a:p>
                      <a:pPr algn="ctr"/>
                      <a:r>
                        <a:rPr kumimoji="1" lang="en-US" altLang="ja-JP" sz="1600" b="1" dirty="0">
                          <a:solidFill>
                            <a:srgbClr val="FF0000"/>
                          </a:solidFill>
                        </a:rPr>
                        <a:t>14</a:t>
                      </a:r>
                      <a:r>
                        <a:rPr kumimoji="1" lang="en-US" altLang="ja-JP" sz="1600" b="1" dirty="0"/>
                        <a:t> teams</a:t>
                      </a:r>
                      <a:endParaRPr kumimoji="1" lang="ja-JP" altLang="en-US" sz="1600" b="1" dirty="0"/>
                    </a:p>
                  </a:txBody>
                  <a:tcPr/>
                </a:tc>
                <a:extLst>
                  <a:ext uri="{0D108BD9-81ED-4DB2-BD59-A6C34878D82A}">
                    <a16:rowId xmlns:a16="http://schemas.microsoft.com/office/drawing/2014/main" val="2453398649"/>
                  </a:ext>
                </a:extLst>
              </a:tr>
              <a:tr h="339535">
                <a:tc>
                  <a:txBody>
                    <a:bodyPr/>
                    <a:lstStyle/>
                    <a:p>
                      <a:pPr algn="ctr"/>
                      <a:r>
                        <a:rPr lang="en-US" altLang="ja-JP" sz="1800" b="1" dirty="0"/>
                        <a:t>Nepal </a:t>
                      </a:r>
                      <a:endParaRPr kumimoji="1" lang="ja-JP" altLang="en-US" sz="1800" b="1" dirty="0"/>
                    </a:p>
                  </a:txBody>
                  <a:tcPr/>
                </a:tc>
                <a:tc>
                  <a:txBody>
                    <a:bodyPr/>
                    <a:lstStyle/>
                    <a:p>
                      <a:pPr algn="ctr"/>
                      <a:r>
                        <a:rPr kumimoji="1" lang="en-US" altLang="ja-JP" sz="1600" b="1" dirty="0">
                          <a:solidFill>
                            <a:srgbClr val="FF0000"/>
                          </a:solidFill>
                        </a:rPr>
                        <a:t>1</a:t>
                      </a:r>
                      <a:r>
                        <a:rPr kumimoji="1" lang="en-US" altLang="ja-JP" sz="1600" b="1" dirty="0"/>
                        <a:t> teams</a:t>
                      </a:r>
                      <a:endParaRPr kumimoji="1" lang="ja-JP" altLang="en-US" sz="1600" b="1" dirty="0"/>
                    </a:p>
                  </a:txBody>
                  <a:tcPr/>
                </a:tc>
                <a:extLst>
                  <a:ext uri="{0D108BD9-81ED-4DB2-BD59-A6C34878D82A}">
                    <a16:rowId xmlns:a16="http://schemas.microsoft.com/office/drawing/2014/main" val="1349291201"/>
                  </a:ext>
                </a:extLst>
              </a:tr>
              <a:tr h="323698">
                <a:tc>
                  <a:txBody>
                    <a:bodyPr/>
                    <a:lstStyle/>
                    <a:p>
                      <a:pPr algn="ctr"/>
                      <a:r>
                        <a:rPr kumimoji="1" lang="en-US" altLang="ja-JP" sz="1800" b="1" dirty="0"/>
                        <a:t>New Zealand </a:t>
                      </a:r>
                      <a:endParaRPr kumimoji="1" lang="ja-JP" altLang="en-US" sz="1800" b="1" dirty="0"/>
                    </a:p>
                  </a:txBody>
                  <a:tcPr/>
                </a:tc>
                <a:tc>
                  <a:txBody>
                    <a:bodyPr/>
                    <a:lstStyle/>
                    <a:p>
                      <a:pPr algn="ctr"/>
                      <a:r>
                        <a:rPr kumimoji="1" lang="en-US" altLang="ja-JP" sz="1600" b="1" dirty="0">
                          <a:solidFill>
                            <a:srgbClr val="FF0000"/>
                          </a:solidFill>
                        </a:rPr>
                        <a:t>4</a:t>
                      </a:r>
                      <a:r>
                        <a:rPr kumimoji="1" lang="en-US" altLang="ja-JP" sz="1600" b="1" dirty="0"/>
                        <a:t> teams</a:t>
                      </a:r>
                      <a:endParaRPr kumimoji="1" lang="ja-JP" altLang="en-US" sz="1600" b="1" dirty="0"/>
                    </a:p>
                  </a:txBody>
                  <a:tcPr/>
                </a:tc>
                <a:extLst>
                  <a:ext uri="{0D108BD9-81ED-4DB2-BD59-A6C34878D82A}">
                    <a16:rowId xmlns:a16="http://schemas.microsoft.com/office/drawing/2014/main" val="1675426479"/>
                  </a:ext>
                </a:extLst>
              </a:tr>
              <a:tr h="350890">
                <a:tc>
                  <a:txBody>
                    <a:bodyPr/>
                    <a:lstStyle/>
                    <a:p>
                      <a:pPr algn="ctr"/>
                      <a:r>
                        <a:rPr kumimoji="1" lang="en-US" altLang="ja-JP" sz="1800" b="1" dirty="0"/>
                        <a:t>S</a:t>
                      </a:r>
                      <a:r>
                        <a:rPr lang="en-US" altLang="ja-JP" sz="1800" b="1" dirty="0"/>
                        <a:t>ingapore </a:t>
                      </a:r>
                      <a:endParaRPr kumimoji="1" lang="ja-JP" altLang="en-US" sz="1800" b="1" dirty="0"/>
                    </a:p>
                  </a:txBody>
                  <a:tcPr/>
                </a:tc>
                <a:tc>
                  <a:txBody>
                    <a:bodyPr/>
                    <a:lstStyle/>
                    <a:p>
                      <a:pPr algn="ctr"/>
                      <a:r>
                        <a:rPr kumimoji="1" lang="en-US" altLang="ja-JP" sz="1600" b="1" dirty="0">
                          <a:solidFill>
                            <a:srgbClr val="FF0000"/>
                          </a:solidFill>
                        </a:rPr>
                        <a:t>5</a:t>
                      </a:r>
                      <a:r>
                        <a:rPr kumimoji="1" lang="en-US" altLang="ja-JP" sz="1600" b="1" dirty="0"/>
                        <a:t> teams</a:t>
                      </a:r>
                      <a:endParaRPr kumimoji="1" lang="ja-JP" altLang="en-US" sz="1600" b="1" dirty="0"/>
                    </a:p>
                  </a:txBody>
                  <a:tcPr/>
                </a:tc>
                <a:extLst>
                  <a:ext uri="{0D108BD9-81ED-4DB2-BD59-A6C34878D82A}">
                    <a16:rowId xmlns:a16="http://schemas.microsoft.com/office/drawing/2014/main" val="1917604977"/>
                  </a:ext>
                </a:extLst>
              </a:tr>
              <a:tr h="292022">
                <a:tc>
                  <a:txBody>
                    <a:bodyPr/>
                    <a:lstStyle/>
                    <a:p>
                      <a:pPr algn="ctr"/>
                      <a:r>
                        <a:rPr kumimoji="1" lang="en-US" altLang="ja-JP" sz="1800" b="1" dirty="0"/>
                        <a:t>Taiwan </a:t>
                      </a:r>
                      <a:endParaRPr kumimoji="1" lang="ja-JP" altLang="en-US" sz="1800" b="1" dirty="0"/>
                    </a:p>
                  </a:txBody>
                  <a:tcPr/>
                </a:tc>
                <a:tc>
                  <a:txBody>
                    <a:bodyPr/>
                    <a:lstStyle/>
                    <a:p>
                      <a:pPr algn="ctr"/>
                      <a:r>
                        <a:rPr kumimoji="1" lang="en-US" altLang="ja-JP" sz="1600" b="1" dirty="0">
                          <a:solidFill>
                            <a:srgbClr val="FF0000"/>
                          </a:solidFill>
                        </a:rPr>
                        <a:t>17</a:t>
                      </a:r>
                      <a:r>
                        <a:rPr kumimoji="1" lang="en-US" altLang="ja-JP" sz="1600" b="1" dirty="0"/>
                        <a:t> teams</a:t>
                      </a:r>
                      <a:endParaRPr kumimoji="1" lang="ja-JP" altLang="en-US" sz="1600" b="1" dirty="0"/>
                    </a:p>
                  </a:txBody>
                  <a:tcPr/>
                </a:tc>
                <a:extLst>
                  <a:ext uri="{0D108BD9-81ED-4DB2-BD59-A6C34878D82A}">
                    <a16:rowId xmlns:a16="http://schemas.microsoft.com/office/drawing/2014/main" val="1562812598"/>
                  </a:ext>
                </a:extLst>
              </a:tr>
              <a:tr h="319215">
                <a:tc>
                  <a:txBody>
                    <a:bodyPr/>
                    <a:lstStyle/>
                    <a:p>
                      <a:pPr algn="ctr"/>
                      <a:r>
                        <a:rPr lang="en-US" altLang="ja-JP" sz="1800" b="1" dirty="0"/>
                        <a:t>Thailand</a:t>
                      </a:r>
                      <a:endParaRPr kumimoji="1" lang="ja-JP" altLang="en-US" sz="1800" b="1" dirty="0"/>
                    </a:p>
                  </a:txBody>
                  <a:tcPr/>
                </a:tc>
                <a:tc>
                  <a:txBody>
                    <a:bodyPr/>
                    <a:lstStyle/>
                    <a:p>
                      <a:pPr algn="ctr"/>
                      <a:r>
                        <a:rPr kumimoji="1" lang="en-US" altLang="ja-JP" sz="1600" b="1" dirty="0">
                          <a:solidFill>
                            <a:srgbClr val="FF0000"/>
                          </a:solidFill>
                        </a:rPr>
                        <a:t>176</a:t>
                      </a:r>
                      <a:r>
                        <a:rPr kumimoji="1" lang="en-US" altLang="ja-JP" sz="1600" b="1" dirty="0"/>
                        <a:t> teams</a:t>
                      </a:r>
                      <a:endParaRPr kumimoji="1" lang="ja-JP" altLang="en-US" sz="1600" b="1" dirty="0"/>
                    </a:p>
                  </a:txBody>
                  <a:tcPr/>
                </a:tc>
                <a:extLst>
                  <a:ext uri="{0D108BD9-81ED-4DB2-BD59-A6C34878D82A}">
                    <a16:rowId xmlns:a16="http://schemas.microsoft.com/office/drawing/2014/main" val="3199451604"/>
                  </a:ext>
                </a:extLst>
              </a:tr>
              <a:tr h="370840">
                <a:tc>
                  <a:txBody>
                    <a:bodyPr/>
                    <a:lstStyle/>
                    <a:p>
                      <a:pPr algn="ctr"/>
                      <a:r>
                        <a:rPr kumimoji="1" lang="en-US" altLang="ja-JP" sz="1800" b="1" dirty="0"/>
                        <a:t>Vietnam</a:t>
                      </a:r>
                      <a:endParaRPr kumimoji="1" lang="ja-JP" altLang="en-US" sz="1800" b="1" dirty="0"/>
                    </a:p>
                  </a:txBody>
                  <a:tcPr/>
                </a:tc>
                <a:tc>
                  <a:txBody>
                    <a:bodyPr/>
                    <a:lstStyle/>
                    <a:p>
                      <a:pPr algn="ctr"/>
                      <a:r>
                        <a:rPr kumimoji="1" lang="en-US" altLang="ja-JP" sz="1600" b="1" dirty="0">
                          <a:solidFill>
                            <a:srgbClr val="FF0000"/>
                          </a:solidFill>
                        </a:rPr>
                        <a:t>1</a:t>
                      </a:r>
                      <a:r>
                        <a:rPr kumimoji="1" lang="en-US" altLang="ja-JP" sz="1600" b="1" dirty="0"/>
                        <a:t> teams</a:t>
                      </a:r>
                      <a:endParaRPr kumimoji="1" lang="ja-JP" altLang="en-US" sz="1600" b="1" dirty="0"/>
                    </a:p>
                  </a:txBody>
                  <a:tcPr/>
                </a:tc>
                <a:extLst>
                  <a:ext uri="{0D108BD9-81ED-4DB2-BD59-A6C34878D82A}">
                    <a16:rowId xmlns:a16="http://schemas.microsoft.com/office/drawing/2014/main" val="1512621991"/>
                  </a:ext>
                </a:extLst>
              </a:tr>
            </a:tbl>
          </a:graphicData>
        </a:graphic>
      </p:graphicFrame>
      <p:sp>
        <p:nvSpPr>
          <p:cNvPr id="21" name="テキスト ボックス 20">
            <a:extLst>
              <a:ext uri="{FF2B5EF4-FFF2-40B4-BE49-F238E27FC236}">
                <a16:creationId xmlns:a16="http://schemas.microsoft.com/office/drawing/2014/main" id="{6F15F54E-9C1F-4E52-9376-1FF944AC6F82}"/>
              </a:ext>
            </a:extLst>
          </p:cNvPr>
          <p:cNvSpPr txBox="1"/>
          <p:nvPr/>
        </p:nvSpPr>
        <p:spPr>
          <a:xfrm>
            <a:off x="175028" y="964589"/>
            <a:ext cx="4494925" cy="461665"/>
          </a:xfrm>
          <a:prstGeom prst="rect">
            <a:avLst/>
          </a:prstGeom>
          <a:noFill/>
        </p:spPr>
        <p:txBody>
          <a:bodyPr wrap="square">
            <a:spAutoFit/>
          </a:bodyPr>
          <a:lstStyle/>
          <a:p>
            <a:r>
              <a:rPr lang="en-US" altLang="ja-JP" sz="2400" dirty="0">
                <a:highlight>
                  <a:srgbClr val="FFFF00"/>
                </a:highlight>
              </a:rPr>
              <a:t>Status of 2</a:t>
            </a:r>
            <a:r>
              <a:rPr lang="en-US" altLang="ja-JP" sz="2400" baseline="30000" dirty="0">
                <a:highlight>
                  <a:srgbClr val="FFFF00"/>
                </a:highlight>
              </a:rPr>
              <a:t>nd</a:t>
            </a:r>
            <a:r>
              <a:rPr lang="en-US" altLang="ja-JP" sz="2400" dirty="0">
                <a:highlight>
                  <a:srgbClr val="FFFF00"/>
                </a:highlight>
              </a:rPr>
              <a:t> </a:t>
            </a:r>
            <a:r>
              <a:rPr lang="en-US" altLang="ja-JP" sz="2400" dirty="0" err="1">
                <a:highlight>
                  <a:srgbClr val="FFFF00"/>
                </a:highlight>
              </a:rPr>
              <a:t>Kibo</a:t>
            </a:r>
            <a:r>
              <a:rPr lang="en-US" altLang="ja-JP" sz="2400" dirty="0">
                <a:highlight>
                  <a:srgbClr val="FFFF00"/>
                </a:highlight>
              </a:rPr>
              <a:t>-RPC</a:t>
            </a:r>
          </a:p>
        </p:txBody>
      </p:sp>
      <p:sp>
        <p:nvSpPr>
          <p:cNvPr id="22" name="テキスト ボックス 21">
            <a:extLst>
              <a:ext uri="{FF2B5EF4-FFF2-40B4-BE49-F238E27FC236}">
                <a16:creationId xmlns:a16="http://schemas.microsoft.com/office/drawing/2014/main" id="{25B443C1-0448-4E4D-9A59-3D5882B658B4}"/>
              </a:ext>
            </a:extLst>
          </p:cNvPr>
          <p:cNvSpPr txBox="1"/>
          <p:nvPr/>
        </p:nvSpPr>
        <p:spPr>
          <a:xfrm>
            <a:off x="4669954" y="1678307"/>
            <a:ext cx="3766491" cy="1200329"/>
          </a:xfrm>
          <a:prstGeom prst="rect">
            <a:avLst/>
          </a:prstGeom>
          <a:noFill/>
        </p:spPr>
        <p:txBody>
          <a:bodyPr wrap="square" rtlCol="0">
            <a:spAutoFit/>
          </a:bodyPr>
          <a:lstStyle/>
          <a:p>
            <a:r>
              <a:rPr lang="en-US" altLang="ja-JP" sz="1800" b="1" dirty="0">
                <a:solidFill>
                  <a:srgbClr val="FF0000"/>
                </a:solidFill>
                <a:effectLst/>
                <a:latin typeface="Arial" panose="020B0604020202020204" pitchFamily="34" charset="0"/>
                <a:ea typeface="ＭＳ 明朝" panose="02020609040205080304" pitchFamily="17" charset="-128"/>
              </a:rPr>
              <a:t>11</a:t>
            </a:r>
            <a:r>
              <a:rPr lang="en-US" altLang="ja-JP" sz="1800" dirty="0">
                <a:effectLst/>
                <a:latin typeface="Arial" panose="020B0604020202020204" pitchFamily="34" charset="0"/>
                <a:ea typeface="ＭＳ 明朝" panose="02020609040205080304" pitchFamily="17" charset="-128"/>
              </a:rPr>
              <a:t> countries/regions with</a:t>
            </a:r>
            <a:r>
              <a:rPr lang="en-US" altLang="ja-JP" sz="1800" b="1" dirty="0">
                <a:solidFill>
                  <a:srgbClr val="FF0000"/>
                </a:solidFill>
                <a:effectLst/>
                <a:latin typeface="Arial" panose="020B0604020202020204" pitchFamily="34" charset="0"/>
                <a:ea typeface="ＭＳ 明朝" panose="02020609040205080304" pitchFamily="17" charset="-128"/>
              </a:rPr>
              <a:t>270</a:t>
            </a:r>
            <a:r>
              <a:rPr lang="en-US" altLang="ja-JP" sz="1800" dirty="0">
                <a:effectLst/>
                <a:latin typeface="Arial" panose="020B0604020202020204" pitchFamily="34" charset="0"/>
                <a:ea typeface="ＭＳ 明朝" panose="02020609040205080304" pitchFamily="17" charset="-128"/>
              </a:rPr>
              <a:t> teams.</a:t>
            </a:r>
          </a:p>
          <a:p>
            <a:endParaRPr lang="en-US" altLang="ja-JP" dirty="0">
              <a:latin typeface="Arial" panose="020B0604020202020204" pitchFamily="34" charset="0"/>
              <a:ea typeface="ＭＳ 明朝" panose="02020609040205080304" pitchFamily="17" charset="-128"/>
            </a:endParaRPr>
          </a:p>
          <a:p>
            <a:r>
              <a:rPr lang="en-US" altLang="ja-JP" sz="1800" dirty="0">
                <a:effectLst/>
                <a:latin typeface="Arial" panose="020B0604020202020204" pitchFamily="34" charset="0"/>
                <a:ea typeface="ＭＳ 明朝" panose="02020609040205080304" pitchFamily="17" charset="-128"/>
              </a:rPr>
              <a:t> </a:t>
            </a:r>
            <a:r>
              <a:rPr lang="en-US" altLang="ja-JP" sz="1800" i="1" dirty="0">
                <a:effectLst/>
                <a:latin typeface="Arial" panose="020B0604020202020204" pitchFamily="34" charset="0"/>
                <a:ea typeface="ＭＳ 明朝" panose="02020609040205080304" pitchFamily="17" charset="-128"/>
              </a:rPr>
              <a:t>Aggregation currently in process.</a:t>
            </a:r>
          </a:p>
          <a:p>
            <a:endParaRPr lang="en-US" altLang="ja-JP" dirty="0">
              <a:latin typeface="Arial" panose="020B0604020202020204" pitchFamily="34" charset="0"/>
              <a:ea typeface="ＭＳ 明朝" panose="02020609040205080304" pitchFamily="17" charset="-128"/>
            </a:endParaRPr>
          </a:p>
        </p:txBody>
      </p:sp>
      <p:sp>
        <p:nvSpPr>
          <p:cNvPr id="7" name="テキスト ボックス 6">
            <a:extLst>
              <a:ext uri="{FF2B5EF4-FFF2-40B4-BE49-F238E27FC236}">
                <a16:creationId xmlns:a16="http://schemas.microsoft.com/office/drawing/2014/main" id="{999B6A42-348D-4714-BD61-1F63F76159F1}"/>
              </a:ext>
            </a:extLst>
          </p:cNvPr>
          <p:cNvSpPr txBox="1"/>
          <p:nvPr/>
        </p:nvSpPr>
        <p:spPr>
          <a:xfrm>
            <a:off x="3116688" y="162930"/>
            <a:ext cx="3425780" cy="461665"/>
          </a:xfrm>
          <a:prstGeom prst="rect">
            <a:avLst/>
          </a:prstGeom>
          <a:noFill/>
        </p:spPr>
        <p:txBody>
          <a:bodyPr wrap="square">
            <a:spAutoFit/>
          </a:bodyPr>
          <a:lstStyle/>
          <a:p>
            <a:pPr marL="457200" indent="-457200">
              <a:buFont typeface="+mj-lt"/>
              <a:buAutoNum type="arabicPeriod" startAt="2"/>
            </a:pPr>
            <a:r>
              <a:rPr lang="en-US" altLang="ja-JP" sz="2400" dirty="0"/>
              <a:t>Participants</a:t>
            </a:r>
          </a:p>
        </p:txBody>
      </p:sp>
      <p:sp>
        <p:nvSpPr>
          <p:cNvPr id="8" name="テキスト ボックス 7">
            <a:extLst>
              <a:ext uri="{FF2B5EF4-FFF2-40B4-BE49-F238E27FC236}">
                <a16:creationId xmlns:a16="http://schemas.microsoft.com/office/drawing/2014/main" id="{9C1DDA29-2DB6-49F3-92D5-4B792F9AFC62}"/>
              </a:ext>
            </a:extLst>
          </p:cNvPr>
          <p:cNvSpPr txBox="1"/>
          <p:nvPr/>
        </p:nvSpPr>
        <p:spPr>
          <a:xfrm>
            <a:off x="4694836" y="4827224"/>
            <a:ext cx="3766491" cy="1200329"/>
          </a:xfrm>
          <a:prstGeom prst="rect">
            <a:avLst/>
          </a:prstGeom>
          <a:noFill/>
        </p:spPr>
        <p:txBody>
          <a:bodyPr wrap="square" rtlCol="0">
            <a:spAutoFit/>
          </a:bodyPr>
          <a:lstStyle/>
          <a:p>
            <a:r>
              <a:rPr lang="en-US" altLang="ja-JP" sz="1800" b="1" dirty="0">
                <a:effectLst/>
                <a:latin typeface="Arial" panose="020B0604020202020204" pitchFamily="34" charset="0"/>
                <a:ea typeface="ＭＳ 明朝" panose="02020609040205080304" pitchFamily="17" charset="-128"/>
              </a:rPr>
              <a:t>From 3</a:t>
            </a:r>
            <a:r>
              <a:rPr lang="en-US" altLang="ja-JP" sz="1800" b="1" baseline="30000" dirty="0">
                <a:effectLst/>
                <a:latin typeface="Arial" panose="020B0604020202020204" pitchFamily="34" charset="0"/>
                <a:ea typeface="ＭＳ 明朝" panose="02020609040205080304" pitchFamily="17" charset="-128"/>
              </a:rPr>
              <a:t>rd</a:t>
            </a:r>
            <a:r>
              <a:rPr lang="en-US" altLang="ja-JP" sz="1800" b="1" dirty="0">
                <a:effectLst/>
                <a:latin typeface="Arial" panose="020B0604020202020204" pitchFamily="34" charset="0"/>
                <a:ea typeface="ＭＳ 明朝" panose="02020609040205080304" pitchFamily="17" charset="-128"/>
              </a:rPr>
              <a:t> </a:t>
            </a:r>
            <a:r>
              <a:rPr lang="en-US" altLang="ja-JP" sz="1800" b="1" dirty="0" err="1">
                <a:effectLst/>
                <a:latin typeface="Arial" panose="020B0604020202020204" pitchFamily="34" charset="0"/>
                <a:ea typeface="ＭＳ 明朝" panose="02020609040205080304" pitchFamily="17" charset="-128"/>
              </a:rPr>
              <a:t>Kibo</a:t>
            </a:r>
            <a:r>
              <a:rPr lang="en-US" altLang="ja-JP" sz="1800" b="1" dirty="0">
                <a:effectLst/>
                <a:latin typeface="Arial" panose="020B0604020202020204" pitchFamily="34" charset="0"/>
                <a:ea typeface="ＭＳ 明朝" panose="02020609040205080304" pitchFamily="17" charset="-128"/>
              </a:rPr>
              <a:t>-RPC, we are looking forward to the participation of US students.</a:t>
            </a:r>
            <a:endParaRPr lang="en-US" altLang="ja-JP" sz="1800" dirty="0">
              <a:effectLst/>
              <a:latin typeface="Arial" panose="020B0604020202020204" pitchFamily="34" charset="0"/>
              <a:ea typeface="ＭＳ 明朝" panose="02020609040205080304" pitchFamily="17" charset="-128"/>
            </a:endParaRPr>
          </a:p>
          <a:p>
            <a:endParaRPr lang="en-US" altLang="ja-JP" dirty="0">
              <a:latin typeface="Arial" panose="020B0604020202020204" pitchFamily="34" charset="0"/>
              <a:ea typeface="ＭＳ 明朝" panose="02020609040205080304" pitchFamily="17" charset="-128"/>
            </a:endParaRPr>
          </a:p>
        </p:txBody>
      </p:sp>
    </p:spTree>
    <p:extLst>
      <p:ext uri="{BB962C8B-B14F-4D97-AF65-F5344CB8AC3E}">
        <p14:creationId xmlns:p14="http://schemas.microsoft.com/office/powerpoint/2010/main" val="28023521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7DFB96E2-D254-4B3F-89ED-D16A32E03C3C}"/>
              </a:ext>
            </a:extLst>
          </p:cNvPr>
          <p:cNvSpPr>
            <a:spLocks noGrp="1"/>
          </p:cNvSpPr>
          <p:nvPr>
            <p:ph type="ftr" sz="quarter" idx="11"/>
          </p:nvPr>
        </p:nvSpPr>
        <p:spPr/>
        <p:txBody>
          <a:bodyPr/>
          <a:lstStyle/>
          <a:p>
            <a:r>
              <a:rPr kumimoji="1" lang="en-US" altLang="ja-JP"/>
              <a:t>AES Proprietary Information</a:t>
            </a:r>
            <a:endParaRPr kumimoji="1" lang="ja-JP" altLang="en-US" dirty="0"/>
          </a:p>
        </p:txBody>
      </p:sp>
      <p:sp>
        <p:nvSpPr>
          <p:cNvPr id="4" name="スライド番号プレースホルダー 3">
            <a:extLst>
              <a:ext uri="{FF2B5EF4-FFF2-40B4-BE49-F238E27FC236}">
                <a16:creationId xmlns:a16="http://schemas.microsoft.com/office/drawing/2014/main" id="{2DD9751F-9D74-4E01-A2A9-7A4A5F95C620}"/>
              </a:ext>
            </a:extLst>
          </p:cNvPr>
          <p:cNvSpPr>
            <a:spLocks noGrp="1"/>
          </p:cNvSpPr>
          <p:nvPr>
            <p:ph type="sldNum" sz="quarter" idx="12"/>
          </p:nvPr>
        </p:nvSpPr>
        <p:spPr/>
        <p:txBody>
          <a:bodyPr/>
          <a:lstStyle/>
          <a:p>
            <a:fld id="{BD390650-ABCA-4A3F-BD7D-09C8D02B1988}" type="slidenum">
              <a:rPr kumimoji="1" lang="ja-JP" altLang="en-US" smtClean="0"/>
              <a:pPr/>
              <a:t>9</a:t>
            </a:fld>
            <a:endParaRPr kumimoji="1" lang="ja-JP" altLang="en-US" dirty="0"/>
          </a:p>
        </p:txBody>
      </p:sp>
      <p:sp>
        <p:nvSpPr>
          <p:cNvPr id="5" name="タイトル 6">
            <a:extLst>
              <a:ext uri="{FF2B5EF4-FFF2-40B4-BE49-F238E27FC236}">
                <a16:creationId xmlns:a16="http://schemas.microsoft.com/office/drawing/2014/main" id="{9AB95AD6-5C31-40D3-994F-C72F628598D1}"/>
              </a:ext>
            </a:extLst>
          </p:cNvPr>
          <p:cNvSpPr txBox="1">
            <a:spLocks/>
          </p:cNvSpPr>
          <p:nvPr/>
        </p:nvSpPr>
        <p:spPr>
          <a:xfrm>
            <a:off x="270589" y="2968819"/>
            <a:ext cx="8798766" cy="1892429"/>
          </a:xfrm>
          <a:prstGeom prst="rect">
            <a:avLst/>
          </a:prstGeom>
        </p:spPr>
        <p:txBody>
          <a:bodyPr/>
          <a:lstStyle>
            <a:lvl1pPr algn="l" defTabSz="914400" rtl="0" eaLnBrk="1" latinLnBrk="0" hangingPunct="1">
              <a:spcBef>
                <a:spcPct val="0"/>
              </a:spcBef>
              <a:buNone/>
              <a:defRPr kumimoji="1" sz="3200" b="1" kern="1200">
                <a:solidFill>
                  <a:schemeClr val="tx1"/>
                </a:solidFill>
                <a:latin typeface="+mj-lt"/>
                <a:ea typeface="+mj-ea"/>
                <a:cs typeface="+mj-cs"/>
              </a:defRPr>
            </a:lvl1pPr>
          </a:lstStyle>
          <a:p>
            <a:r>
              <a:rPr lang="en-US" altLang="ja-JP" sz="6000" dirty="0"/>
              <a:t>3. Roles and Responsibility</a:t>
            </a:r>
          </a:p>
        </p:txBody>
      </p:sp>
    </p:spTree>
    <p:extLst>
      <p:ext uri="{BB962C8B-B14F-4D97-AF65-F5344CB8AC3E}">
        <p14:creationId xmlns:p14="http://schemas.microsoft.com/office/powerpoint/2010/main" val="21785061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テーマ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テーマ1" id="{41EC33A3-A4CF-4395-A83B-32832122B6A9}" vid="{0AEE3324-AFEE-4508-9C53-5657DE4F3F3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8849</TotalTime>
  <Words>4088</Words>
  <Application>Microsoft Office PowerPoint</Application>
  <PresentationFormat>画面に合わせる (4:3)</PresentationFormat>
  <Paragraphs>842</Paragraphs>
  <Slides>49</Slides>
  <Notes>21</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49</vt:i4>
      </vt:variant>
    </vt:vector>
  </HeadingPairs>
  <TitlesOfParts>
    <vt:vector size="59" baseType="lpstr">
      <vt:lpstr>ＭＳ Ｐゴシック</vt:lpstr>
      <vt:lpstr>ＭＳ 明朝</vt:lpstr>
      <vt:lpstr>游ゴシック</vt:lpstr>
      <vt:lpstr>游ゴシック Light</vt:lpstr>
      <vt:lpstr>游明朝</vt:lpstr>
      <vt:lpstr>Arial</vt:lpstr>
      <vt:lpstr>Calibri</vt:lpstr>
      <vt:lpstr>Century</vt:lpstr>
      <vt:lpstr>Wingdings</vt:lpstr>
      <vt:lpstr>テーマ1</vt:lpstr>
      <vt:lpstr>Kibo Robot Programming Challenge</vt:lpstr>
      <vt:lpstr>PowerPoint プレゼンテーション</vt:lpstr>
      <vt:lpstr>1. Purpose Of Kibo Robot Programming Challenge </vt:lpstr>
      <vt:lpstr>1. Purpose Of Kibo Robot Programming Challenge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Preliminary Round in Japan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Programming Skill Round</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HNAKATA</dc:creator>
  <cp:lastModifiedBy>仲田　結衣</cp:lastModifiedBy>
  <cp:revision>515</cp:revision>
  <cp:lastPrinted>2019-11-23T05:40:33Z</cp:lastPrinted>
  <dcterms:created xsi:type="dcterms:W3CDTF">2017-11-10T04:51:06Z</dcterms:created>
  <dcterms:modified xsi:type="dcterms:W3CDTF">2021-07-08T09:02:24Z</dcterms:modified>
</cp:coreProperties>
</file>