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568" r:id="rId2"/>
    <p:sldId id="558" r:id="rId3"/>
    <p:sldId id="260" r:id="rId4"/>
    <p:sldId id="432" r:id="rId5"/>
    <p:sldId id="569" r:id="rId6"/>
    <p:sldId id="540" r:id="rId7"/>
    <p:sldId id="572" r:id="rId8"/>
    <p:sldId id="574" r:id="rId9"/>
    <p:sldId id="575" r:id="rId10"/>
    <p:sldId id="567" r:id="rId11"/>
    <p:sldId id="571" r:id="rId12"/>
    <p:sldId id="361" r:id="rId13"/>
    <p:sldId id="632" r:id="rId14"/>
    <p:sldId id="370" r:id="rId15"/>
    <p:sldId id="633" r:id="rId16"/>
    <p:sldId id="584" r:id="rId17"/>
    <p:sldId id="617" r:id="rId18"/>
    <p:sldId id="630" r:id="rId19"/>
    <p:sldId id="628" r:id="rId20"/>
    <p:sldId id="586" r:id="rId21"/>
    <p:sldId id="588" r:id="rId22"/>
    <p:sldId id="587" r:id="rId23"/>
    <p:sldId id="551" r:id="rId24"/>
    <p:sldId id="593" r:id="rId25"/>
    <p:sldId id="589" r:id="rId26"/>
    <p:sldId id="594" r:id="rId27"/>
    <p:sldId id="590" r:id="rId28"/>
    <p:sldId id="595" r:id="rId29"/>
    <p:sldId id="591" r:id="rId30"/>
    <p:sldId id="561" r:id="rId31"/>
    <p:sldId id="258" r:id="rId32"/>
    <p:sldId id="548" r:id="rId33"/>
    <p:sldId id="549" r:id="rId34"/>
    <p:sldId id="550" r:id="rId35"/>
    <p:sldId id="273" r:id="rId36"/>
    <p:sldId id="271" r:id="rId37"/>
    <p:sldId id="634" r:id="rId38"/>
    <p:sldId id="635" r:id="rId39"/>
    <p:sldId id="636" r:id="rId40"/>
    <p:sldId id="257" r:id="rId41"/>
    <p:sldId id="642" r:id="rId42"/>
    <p:sldId id="291" r:id="rId43"/>
    <p:sldId id="637" r:id="rId44"/>
    <p:sldId id="638" r:id="rId45"/>
    <p:sldId id="639" r:id="rId46"/>
    <p:sldId id="573" r:id="rId47"/>
    <p:sldId id="267" r:id="rId48"/>
    <p:sldId id="640" r:id="rId49"/>
    <p:sldId id="268" r:id="rId50"/>
    <p:sldId id="262" r:id="rId51"/>
    <p:sldId id="263" r:id="rId52"/>
    <p:sldId id="265" r:id="rId53"/>
    <p:sldId id="554" r:id="rId54"/>
    <p:sldId id="266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sir ghazi hariri" initials="Ngh" lastIdx="7" clrIdx="0">
    <p:extLst>
      <p:ext uri="{19B8F6BF-5375-455C-9EA6-DF929625EA0E}">
        <p15:presenceInfo xmlns:p15="http://schemas.microsoft.com/office/powerpoint/2012/main" userId="S-1-5-21-2556781642-2945126790-1078749386-1001" providerId="AD"/>
      </p:ext>
    </p:extLst>
  </p:cmAuthor>
  <p:cmAuthor id="2" name="Michael Porter" initials="MP" lastIdx="3" clrIdx="1">
    <p:extLst>
      <p:ext uri="{19B8F6BF-5375-455C-9EA6-DF929625EA0E}">
        <p15:presenceInfo xmlns:p15="http://schemas.microsoft.com/office/powerpoint/2012/main" userId="91f144e37e44c0f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75" autoAdjust="0"/>
    <p:restoredTop sz="95706" autoAdjust="0"/>
  </p:normalViewPr>
  <p:slideViewPr>
    <p:cSldViewPr snapToGrid="0">
      <p:cViewPr varScale="1">
        <p:scale>
          <a:sx n="151" d="100"/>
          <a:sy n="151" d="100"/>
        </p:scale>
        <p:origin x="5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8A459-7C6C-4804-A4BE-A84DC96A8BAF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16E4C-A82E-4432-A077-B6642218E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08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A16E4C-A82E-4432-A077-B6642218E7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15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61FBA-B39F-4785-9DCC-DB3F62ADD77E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97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61FBA-B39F-4785-9DCC-DB3F62ADD77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774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61FBA-B39F-4785-9DCC-DB3F62ADD77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26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61FBA-B39F-4785-9DCC-DB3F62ADD77E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3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A16E4C-A82E-4432-A077-B6642218E7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70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A16E4C-A82E-4432-A077-B6642218E7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638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A16E4C-A82E-4432-A077-B6642218E7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06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otes Placeholder 1">
                <a:extLst>
                  <a:ext uri="{FF2B5EF4-FFF2-40B4-BE49-F238E27FC236}">
                    <a16:creationId xmlns:a16="http://schemas.microsoft.com/office/drawing/2014/main" id="{DEDF4B0D-9881-43AF-84D6-96ADAD13F48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2" name="Notes Placeholder 1">
                <a:extLst>
                  <a:ext uri="{FF2B5EF4-FFF2-40B4-BE49-F238E27FC236}">
                    <a16:creationId xmlns:a16="http://schemas.microsoft.com/office/drawing/2014/main" id="{DEDF4B0D-9881-43AF-84D6-96ADAD13F48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  <a:p>
                <a:r>
                  <a:rPr lang="en-US" sz="1200" b="1" i="0">
                    <a:latin typeface="Cambria Math" panose="02040503050406030204" pitchFamily="18" charset="0"/>
                  </a:rPr>
                  <a:t>𝚺</a:t>
                </a:r>
                <a:r>
                  <a:rPr lang="en-US" sz="1200" b="0" i="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measurement noise covariance matrix</a:t>
                </a:r>
              </a:p>
              <a:p>
                <a:endParaRPr lang="en-US" sz="1200" b="0" i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1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𝚵</a:t>
                </a:r>
                <a:r>
                  <a:rPr lang="en-US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process noise covariance matrix </a:t>
                </a:r>
                <a:endParaRPr lang="en-US" dirty="0"/>
              </a:p>
            </p:txBody>
          </p:sp>
        </mc:Fallback>
      </mc:AlternateContent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buClr>
                <a:srgbClr val="CCDDEA">
                  <a:lumMod val="50000"/>
                </a:srgbClr>
              </a:buClr>
              <a:buFont typeface="Wingdings" panose="05000000000000000000" pitchFamily="2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A16E4C-A82E-4432-A077-B6642218E76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64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CC9DC-F197-4B0B-9B8B-9E471D5B697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75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761FBA-B39F-4785-9DCC-DB3F62ADD77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73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79949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12D1E-F806-43D6-AEAF-E31E6BB7C0E5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741981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270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54717-24AF-4E3D-9AB6-B757CBEBF514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62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FDF32-56BF-442C-87F8-EAC1B25D0C61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65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47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4C9D7-5033-42CE-ABD0-6C548B715189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18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C7216-7207-401E-B70F-CD362029948D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81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66A3-2BAC-44AC-AAB9-36830A90A18C}" type="datetime1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0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E3739-9073-4A73-B4DA-A5868AA7BCD6}" type="datetime1">
              <a:rPr lang="en-US" smtClean="0"/>
              <a:t>7/7/2021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782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65DC-D4B0-4FB5-A205-C1329272FE35}" type="datetime1">
              <a:rPr lang="en-US" smtClean="0"/>
              <a:t>7/7/2021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56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C495D-95F6-430E-B50B-E80340D7CC23}" type="datetime1">
              <a:rPr lang="en-US" smtClean="0"/>
              <a:t>7/7/2021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2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5C5DCAC-CCC6-41B3-B68D-E4E7F3DEF64C}" type="datetime1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49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3BC72-3978-4228-9E45-E53F84E6D99F}" type="datetime1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6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738" y="162776"/>
            <a:ext cx="11834812" cy="870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738" y="1276350"/>
            <a:ext cx="10969942" cy="459274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9059" y="6459785"/>
            <a:ext cx="13220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FFFFFF"/>
                </a:solidFill>
              </a:defRPr>
            </a:lvl1pPr>
          </a:lstStyle>
          <a:p>
            <a:fld id="{CBE44C59-1843-4EA1-AF87-7CECB61BADB7}" type="datetime1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50" y="6459785"/>
            <a:ext cx="8886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85738" y="1113958"/>
            <a:ext cx="1178242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363325" y="6400314"/>
            <a:ext cx="682602" cy="4576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63325" y="6459785"/>
            <a:ext cx="6826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7A76F70-118B-486C-8874-DA3A8482E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78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bg2">
            <a:lumMod val="50000"/>
          </a:schemeClr>
        </a:buClr>
        <a:buSzPct val="12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3" Type="http://schemas.openxmlformats.org/officeDocument/2006/relationships/image" Target="../media/image30.png"/><Relationship Id="rId7" Type="http://schemas.openxmlformats.org/officeDocument/2006/relationships/image" Target="../media/image164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8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43.png"/><Relationship Id="rId15" Type="http://schemas.openxmlformats.org/officeDocument/2006/relationships/image" Target="../media/image47.png"/><Relationship Id="rId10" Type="http://schemas.openxmlformats.org/officeDocument/2006/relationships/image" Target="../media/image167.png"/><Relationship Id="rId19" Type="http://schemas.openxmlformats.org/officeDocument/2006/relationships/image" Target="../media/image51.png"/><Relationship Id="rId4" Type="http://schemas.openxmlformats.org/officeDocument/2006/relationships/image" Target="../media/image42.png"/><Relationship Id="rId9" Type="http://schemas.openxmlformats.org/officeDocument/2006/relationships/image" Target="../media/image166.png"/><Relationship Id="rId1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53.tmp"/><Relationship Id="rId7" Type="http://schemas.openxmlformats.org/officeDocument/2006/relationships/image" Target="../media/image56.png"/><Relationship Id="rId12" Type="http://schemas.openxmlformats.org/officeDocument/2006/relationships/image" Target="../media/image8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3" Type="http://schemas.openxmlformats.org/officeDocument/2006/relationships/image" Target="../media/image300.png"/><Relationship Id="rId7" Type="http://schemas.openxmlformats.org/officeDocument/2006/relationships/image" Target="../media/image59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0.png"/><Relationship Id="rId5" Type="http://schemas.openxmlformats.org/officeDocument/2006/relationships/image" Target="../media/image58.JPG"/><Relationship Id="rId4" Type="http://schemas.openxmlformats.org/officeDocument/2006/relationships/image" Target="../media/image310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0.png"/><Relationship Id="rId5" Type="http://schemas.openxmlformats.org/officeDocument/2006/relationships/image" Target="../media/image450.png"/><Relationship Id="rId4" Type="http://schemas.openxmlformats.org/officeDocument/2006/relationships/image" Target="../media/image4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10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0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1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1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tmp"/><Relationship Id="rId5" Type="http://schemas.openxmlformats.org/officeDocument/2006/relationships/image" Target="../media/image110.tmp"/><Relationship Id="rId4" Type="http://schemas.openxmlformats.org/officeDocument/2006/relationships/image" Target="../media/image10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cid:image005.jpg@01D76364.E86EBD90" TargetMode="External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2.xml"/><Relationship Id="rId5" Type="http://schemas.openxmlformats.org/officeDocument/2006/relationships/image" Target="cid:image006.jpg@01D76364.E86EBD90" TargetMode="External"/><Relationship Id="rId4" Type="http://schemas.openxmlformats.org/officeDocument/2006/relationships/image" Target="../media/image12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m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674" y="1109109"/>
            <a:ext cx="11094721" cy="2727392"/>
          </a:xfrm>
        </p:spPr>
        <p:txBody>
          <a:bodyPr>
            <a:normAutofit/>
          </a:bodyPr>
          <a:lstStyle/>
          <a:p>
            <a:pPr algn="ctr">
              <a:spcBef>
                <a:spcPts val="4200"/>
              </a:spcBef>
              <a:spcAft>
                <a:spcPts val="2400"/>
              </a:spcAft>
            </a:pPr>
            <a:r>
              <a:rPr lang="en-US" sz="4400" b="1" dirty="0"/>
              <a:t>Vision-Based Navigation for Formation Flight on ISS</a:t>
            </a:r>
            <a:br>
              <a:rPr lang="en-US" sz="4400" b="1" dirty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5064" y="3952350"/>
            <a:ext cx="10058400" cy="477258"/>
          </a:xfrm>
        </p:spPr>
        <p:txBody>
          <a:bodyPr>
            <a:normAutofit/>
          </a:bodyPr>
          <a:lstStyle/>
          <a:p>
            <a:pPr algn="ctr">
              <a:spcBef>
                <a:spcPts val="1800"/>
              </a:spcBef>
            </a:pPr>
            <a:r>
              <a:rPr lang="en-US" dirty="0"/>
              <a:t>July 8, 2021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188" y="319745"/>
            <a:ext cx="1382446" cy="13824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560" y="197087"/>
            <a:ext cx="2475009" cy="17127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8" y="667144"/>
            <a:ext cx="2961029" cy="725883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709573" y="4951539"/>
            <a:ext cx="10472824" cy="1684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Hector Gutierrez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 Narrow" panose="020B0606020202030204" pitchFamily="34" charset="0"/>
              </a:rPr>
              <a:t>Florida institute of technology - aerospace systems and propulsion lab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/>
              <a:t>Jiten</a:t>
            </a:r>
            <a:r>
              <a:rPr lang="en-US" sz="2000" dirty="0"/>
              <a:t> </a:t>
            </a:r>
            <a:r>
              <a:rPr lang="en-US" sz="2000" dirty="0" err="1"/>
              <a:t>chandiramani</a:t>
            </a:r>
            <a:endParaRPr lang="en-US" sz="2000" dirty="0"/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sz="1600" b="1" dirty="0" err="1">
                <a:latin typeface="Arial Narrow" panose="020B0606020202030204" pitchFamily="34" charset="0"/>
              </a:rPr>
              <a:t>Jaycon</a:t>
            </a:r>
            <a:r>
              <a:rPr lang="en-US" sz="1600" b="1" dirty="0">
                <a:latin typeface="Arial Narrow" panose="020B0606020202030204" pitchFamily="34" charset="0"/>
              </a:rPr>
              <a:t> systems, LLC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1600" b="1" dirty="0">
              <a:latin typeface="Arial Narrow" panose="020B0606020202030204" pitchFamily="34" charset="0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7417B9BA-03C2-4815-8697-A45CB8150B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266" y="380656"/>
            <a:ext cx="1988471" cy="198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7863" y="158165"/>
            <a:ext cx="11834812" cy="870685"/>
          </a:xfrm>
        </p:spPr>
        <p:txBody>
          <a:bodyPr>
            <a:noAutofit/>
          </a:bodyPr>
          <a:lstStyle/>
          <a:p>
            <a:r>
              <a:rPr lang="en-US" sz="3200" b="1" dirty="0"/>
              <a:t>RINGS 3DOF Motion Control Platform for Ground Testing – Phase II</a:t>
            </a:r>
          </a:p>
        </p:txBody>
      </p:sp>
      <p:pic>
        <p:nvPicPr>
          <p:cNvPr id="9" name="Content Placeholder 5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D89BB8A2-04CA-4979-919E-5A80784885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252" y="1317513"/>
            <a:ext cx="4928651" cy="4768850"/>
          </a:xfr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49535AB8-C361-449B-A97E-92F734A68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325" y="6459785"/>
            <a:ext cx="682602" cy="365125"/>
          </a:xfrm>
        </p:spPr>
        <p:txBody>
          <a:bodyPr/>
          <a:lstStyle/>
          <a:p>
            <a:fld id="{27A76F70-118B-486C-8874-DA3A8482E37F}" type="slidenum">
              <a:rPr lang="en-US" smtClean="0"/>
              <a:t>10</a:t>
            </a:fld>
            <a:endParaRPr lang="en-US" dirty="0"/>
          </a:p>
        </p:txBody>
      </p:sp>
      <p:pic>
        <p:nvPicPr>
          <p:cNvPr id="13" name="Picture 12" descr="A picture containing indoor, cluttered, several&#10;&#10;Description automatically generated">
            <a:extLst>
              <a:ext uri="{FF2B5EF4-FFF2-40B4-BE49-F238E27FC236}">
                <a16:creationId xmlns:a16="http://schemas.microsoft.com/office/drawing/2014/main" id="{89DAC03D-9F7A-4AFA-9339-DC0522ACC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3" y="1114486"/>
            <a:ext cx="6866674" cy="515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18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B09E7-B25D-4C48-9607-317FB1415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RINGS Firmware</a:t>
            </a:r>
            <a:br>
              <a:rPr lang="en-US" dirty="0"/>
            </a:br>
            <a:r>
              <a:rPr lang="en-US" sz="2200" dirty="0"/>
              <a:t>Analysis and Firmware Revisions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44C13-D5A6-440F-ACD2-F7A0100C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11</a:t>
            </a:fld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294E94D6-8C64-43B0-A565-3B5115287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70" y="247650"/>
            <a:ext cx="7836430" cy="6055423"/>
          </a:xfrm>
          <a:prstGeom prst="rect">
            <a:avLst/>
          </a:prstGeom>
        </p:spPr>
      </p:pic>
      <p:pic>
        <p:nvPicPr>
          <p:cNvPr id="13" name="Content Placeholder 12" descr="Diagram&#10;&#10;Description automatically generated">
            <a:extLst>
              <a:ext uri="{FF2B5EF4-FFF2-40B4-BE49-F238E27FC236}">
                <a16:creationId xmlns:a16="http://schemas.microsoft.com/office/drawing/2014/main" id="{0FCF9B2E-C102-4972-9545-FA539E7599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8" t="1801" r="62296" b="72623"/>
          <a:stretch/>
        </p:blipFill>
        <p:spPr>
          <a:xfrm>
            <a:off x="685800" y="3155950"/>
            <a:ext cx="2536405" cy="3102673"/>
          </a:xfr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F8162F8-2313-4C05-8356-3D08B4079093}"/>
              </a:ext>
            </a:extLst>
          </p:cNvPr>
          <p:cNvSpPr/>
          <p:nvPr/>
        </p:nvSpPr>
        <p:spPr>
          <a:xfrm>
            <a:off x="2066924" y="3938588"/>
            <a:ext cx="804863" cy="576262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431999-2C5C-4E28-9351-6F5B131676F8}"/>
              </a:ext>
            </a:extLst>
          </p:cNvPr>
          <p:cNvSpPr/>
          <p:nvPr/>
        </p:nvSpPr>
        <p:spPr>
          <a:xfrm>
            <a:off x="6103144" y="395288"/>
            <a:ext cx="1183481" cy="146685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F89B38-1AC3-4541-A66C-05A2182301DE}"/>
              </a:ext>
            </a:extLst>
          </p:cNvPr>
          <p:cNvSpPr/>
          <p:nvPr/>
        </p:nvSpPr>
        <p:spPr>
          <a:xfrm>
            <a:off x="685800" y="3195638"/>
            <a:ext cx="2536405" cy="306298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355D359-77E1-46DB-9DB8-C1FFE0EA0EDE}"/>
              </a:ext>
            </a:extLst>
          </p:cNvPr>
          <p:cNvCxnSpPr>
            <a:stCxn id="17" idx="2"/>
            <a:endCxn id="18" idx="3"/>
          </p:cNvCxnSpPr>
          <p:nvPr/>
        </p:nvCxnSpPr>
        <p:spPr>
          <a:xfrm flipH="1">
            <a:off x="3222205" y="1862138"/>
            <a:ext cx="3472680" cy="286499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17C09C1-3D78-4B35-9758-F459C2EFE465}"/>
              </a:ext>
            </a:extLst>
          </p:cNvPr>
          <p:cNvSpPr txBox="1"/>
          <p:nvPr/>
        </p:nvSpPr>
        <p:spPr>
          <a:xfrm>
            <a:off x="371475" y="1328738"/>
            <a:ext cx="398409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Motion Platform was designed to communicate with RINGS firmware version 9.4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Analysis of later versions revealed significant communications errors 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400" dirty="0"/>
              <a:t>Error handler reintroduced into version 9.4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27A566-C566-456F-B290-5233EE4CE488}"/>
              </a:ext>
            </a:extLst>
          </p:cNvPr>
          <p:cNvSpPr txBox="1"/>
          <p:nvPr/>
        </p:nvSpPr>
        <p:spPr>
          <a:xfrm>
            <a:off x="8913019" y="113287"/>
            <a:ext cx="2910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11.4 Firmware vs 9.4</a:t>
            </a:r>
          </a:p>
          <a:p>
            <a:r>
              <a:rPr lang="en-US" dirty="0"/>
              <a:t>	= missing from 9.4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C536B06-5BD4-48AB-9F66-D03BA2757745}"/>
              </a:ext>
            </a:extLst>
          </p:cNvPr>
          <p:cNvSpPr/>
          <p:nvPr/>
        </p:nvSpPr>
        <p:spPr>
          <a:xfrm>
            <a:off x="9034199" y="485941"/>
            <a:ext cx="422270" cy="236730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7041E75-C067-45D5-919A-00EC8F2D0631}"/>
              </a:ext>
            </a:extLst>
          </p:cNvPr>
          <p:cNvSpPr/>
          <p:nvPr/>
        </p:nvSpPr>
        <p:spPr>
          <a:xfrm>
            <a:off x="8998744" y="904875"/>
            <a:ext cx="769144" cy="509588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EFB8FBA-56C2-4ACF-8247-CEA41BDFA3F0}"/>
              </a:ext>
            </a:extLst>
          </p:cNvPr>
          <p:cNvSpPr/>
          <p:nvPr/>
        </p:nvSpPr>
        <p:spPr>
          <a:xfrm>
            <a:off x="6731000" y="746125"/>
            <a:ext cx="407988" cy="287336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3CB9D47-F579-4D42-8F17-6840435C4FCD}"/>
              </a:ext>
            </a:extLst>
          </p:cNvPr>
          <p:cNvSpPr/>
          <p:nvPr/>
        </p:nvSpPr>
        <p:spPr>
          <a:xfrm>
            <a:off x="6651625" y="1511871"/>
            <a:ext cx="476648" cy="13476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D2B7C48-A1E7-4A6C-B76A-C77899AA9AE0}"/>
              </a:ext>
            </a:extLst>
          </p:cNvPr>
          <p:cNvSpPr/>
          <p:nvPr/>
        </p:nvSpPr>
        <p:spPr>
          <a:xfrm>
            <a:off x="1886874" y="5461880"/>
            <a:ext cx="971818" cy="282886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16EA17-2293-4D8B-ABFE-4FF7AA72B200}"/>
              </a:ext>
            </a:extLst>
          </p:cNvPr>
          <p:cNvSpPr/>
          <p:nvPr/>
        </p:nvSpPr>
        <p:spPr>
          <a:xfrm>
            <a:off x="2000249" y="3862388"/>
            <a:ext cx="925571" cy="714376"/>
          </a:xfrm>
          <a:prstGeom prst="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DF541F3-6BB2-45A8-8737-5DD0908FF5B9}"/>
              </a:ext>
            </a:extLst>
          </p:cNvPr>
          <p:cNvSpPr/>
          <p:nvPr/>
        </p:nvSpPr>
        <p:spPr>
          <a:xfrm>
            <a:off x="8913019" y="1828799"/>
            <a:ext cx="1322784" cy="5012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5149156-F882-40A0-AFE4-441B86A71A4E}"/>
              </a:ext>
            </a:extLst>
          </p:cNvPr>
          <p:cNvSpPr/>
          <p:nvPr/>
        </p:nvSpPr>
        <p:spPr>
          <a:xfrm>
            <a:off x="8913019" y="3329286"/>
            <a:ext cx="1322784" cy="776888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96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Chart, line chart&#10;&#10;Description automatically generated">
            <a:extLst>
              <a:ext uri="{FF2B5EF4-FFF2-40B4-BE49-F238E27FC236}">
                <a16:creationId xmlns:a16="http://schemas.microsoft.com/office/drawing/2014/main" id="{5BBA9451-86E5-4E82-A327-D7ADAA74F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317" y="3952158"/>
            <a:ext cx="3467051" cy="23123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38102E-BACF-4708-B80A-02552624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3DOF Motion Vehicle Dynamics</a:t>
            </a:r>
            <a:br>
              <a:rPr lang="en-US" sz="3200" dirty="0">
                <a:solidFill>
                  <a:srgbClr val="000000">
                    <a:lumMod val="75000"/>
                    <a:lumOff val="25000"/>
                  </a:srgbClr>
                </a:solidFill>
              </a:rPr>
            </a:b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System Identification</a:t>
            </a:r>
            <a:endParaRPr lang="en-US" sz="18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71366E-22EC-4EA2-849A-31A8560387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85738" y="1276350"/>
                <a:ext cx="5351462" cy="4592744"/>
              </a:xfrm>
            </p:spPr>
            <p:txBody>
              <a:bodyPr/>
              <a:lstStyle/>
              <a:p>
                <a:r>
                  <a:rPr lang="en-US" dirty="0"/>
                  <a:t>Rotational Dynamics:</a:t>
                </a:r>
              </a:p>
              <a:p>
                <a:r>
                  <a:rPr lang="en-US" dirty="0"/>
                  <a:t>Translational Dynamics:</a:t>
                </a:r>
              </a:p>
              <a:p>
                <a:r>
                  <a:rPr lang="fr-FR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State Vector: </a:t>
                </a:r>
                <a14:m>
                  <m:oMath xmlns:m="http://schemas.openxmlformats.org/officeDocument/2006/math">
                    <m:r>
                      <a:rPr lang="fr-FR" sz="14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fr-FR" sz="14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sub>
                        </m:sSub>
                      </m:e>
                    </m:d>
                    <m:r>
                      <a:rPr lang="fr-FR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14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θ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1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θ</m:t>
                            </m:r>
                          </m:e>
                        </m:acc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fr-FR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fr-FR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</m:d>
                  </m:oMath>
                </a14:m>
                <a:endParaRPr lang="en-US" sz="1400" dirty="0">
                  <a:effectLst/>
                  <a:latin typeface="New York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71366E-22EC-4EA2-849A-31A8560387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5738" y="1276350"/>
                <a:ext cx="5351462" cy="4592744"/>
              </a:xfrm>
              <a:blipFill>
                <a:blip r:embed="rId4"/>
                <a:stretch>
                  <a:fillRect l="-1139" t="-1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92ABAB-0358-4C5B-9A7E-75B5F1799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6F70-118B-486C-8874-DA3A8482E37F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713A66D-8135-4588-A953-E5D1B2947E9C}"/>
              </a:ext>
            </a:extLst>
          </p:cNvPr>
          <p:cNvCxnSpPr>
            <a:cxnSpLocks/>
          </p:cNvCxnSpPr>
          <p:nvPr/>
        </p:nvCxnSpPr>
        <p:spPr>
          <a:xfrm>
            <a:off x="6417942" y="1343824"/>
            <a:ext cx="0" cy="4525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D936CA0-06CA-4A7C-8C2F-ECABBEC6F670}"/>
                  </a:ext>
                </a:extLst>
              </p:cNvPr>
              <p:cNvSpPr/>
              <p:nvPr/>
            </p:nvSpPr>
            <p:spPr>
              <a:xfrm>
                <a:off x="2782154" y="1307112"/>
                <a:ext cx="631262" cy="3107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𝑀</m:t>
                          </m:r>
                        </m:e>
                      </m:acc>
                      <m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accPr>
                        <m:e>
                          <m:acc>
                            <m:accPr>
                              <m:chr m:val="⃑"/>
                              <m:ctrlP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𝐻</m:t>
                              </m:r>
                            </m:e>
                          </m:acc>
                        </m:e>
                      </m:acc>
                    </m:oMath>
                  </m:oMathPara>
                </a14:m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D936CA0-06CA-4A7C-8C2F-ECABBEC6F6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154" y="1307112"/>
                <a:ext cx="631262" cy="3107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9A36E31-6020-4E78-9A5A-A7F74E7B3C91}"/>
                  </a:ext>
                </a:extLst>
              </p:cNvPr>
              <p:cNvSpPr/>
              <p:nvPr/>
            </p:nvSpPr>
            <p:spPr>
              <a:xfrm>
                <a:off x="3487178" y="1335710"/>
                <a:ext cx="809772" cy="2821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</m:t>
                          </m:r>
                        </m:sub>
                      </m:sSub>
                      <m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1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𝑰</m:t>
                          </m:r>
                        </m:e>
                        <m:sub>
                          <m:r>
                            <a:rPr kumimoji="0" lang="en-US" sz="11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𝒄</m:t>
                          </m:r>
                        </m:sub>
                      </m:sSub>
                      <m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acc>
                        <m:accPr>
                          <m:chr m:val="⃑"/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𝜔</m:t>
                          </m:r>
                        </m:e>
                      </m:acc>
                    </m:oMath>
                  </m:oMathPara>
                </a14:m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9A36E31-6020-4E78-9A5A-A7F74E7B3C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7178" y="1335710"/>
                <a:ext cx="809772" cy="28219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6F019D4-EA9C-4CEC-82B7-90DEB01A1A67}"/>
                  </a:ext>
                </a:extLst>
              </p:cNvPr>
              <p:cNvSpPr/>
              <p:nvPr/>
            </p:nvSpPr>
            <p:spPr>
              <a:xfrm>
                <a:off x="4391430" y="1210644"/>
                <a:ext cx="1579471" cy="5753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acc>
                            <m:accPr>
                              <m:chr m:val="⃑"/>
                              <m:ctrlP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accPr>
                            <m:e>
                              <m: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</m:t>
                          </m:r>
                        </m:sub>
                      </m:sSub>
                      <m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11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kumimoji="0" lang="en-US" sz="11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1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1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kumimoji="0" lang="en-US" sz="11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6F019D4-EA9C-4CEC-82B7-90DEB01A1A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430" y="1210644"/>
                <a:ext cx="1579471" cy="5753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8600B8B-2446-4C3B-B332-3EB6F715B5E9}"/>
                  </a:ext>
                </a:extLst>
              </p:cNvPr>
              <p:cNvSpPr/>
              <p:nvPr/>
            </p:nvSpPr>
            <p:spPr>
              <a:xfrm>
                <a:off x="2743383" y="1751343"/>
                <a:ext cx="912814" cy="3339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𝐹</m:t>
                          </m:r>
                        </m:e>
                      </m:acc>
                      <m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= </m:t>
                      </m:r>
                      <m:r>
                        <a:rPr kumimoji="0" lang="en-US" sz="1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𝑚</m:t>
                      </m:r>
                      <m:acc>
                        <m:accPr>
                          <m:chr m:val="⃑"/>
                          <m:ctrlP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8600B8B-2446-4C3B-B332-3EB6F715B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383" y="1751343"/>
                <a:ext cx="912814" cy="333938"/>
              </a:xfrm>
              <a:prstGeom prst="rect">
                <a:avLst/>
              </a:prstGeom>
              <a:blipFill>
                <a:blip r:embed="rId10"/>
                <a:stretch>
                  <a:fillRect r="-1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A3CACAC-3DE9-4573-8128-259FE89BF651}"/>
                  </a:ext>
                </a:extLst>
              </p:cNvPr>
              <p:cNvSpPr/>
              <p:nvPr/>
            </p:nvSpPr>
            <p:spPr>
              <a:xfrm>
                <a:off x="85597" y="4269831"/>
                <a:ext cx="3012188" cy="14367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Where,</a:t>
                </a:r>
              </a:p>
              <a:p>
                <a:pPr marL="201168" lvl="1" defTabSz="914400"/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Fan Force: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fr-FR" sz="1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1000">
                        <a:latin typeface="Cambria Math" panose="02040503050406030204" pitchFamily="18" charset="0"/>
                      </a:rPr>
                      <m:t>α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𝑥𝑦</m:t>
                        </m:r>
                      </m:sub>
                    </m:sSub>
                  </m:oMath>
                </a14:m>
                <a:endParaRPr lang="en-US" sz="1000" dirty="0"/>
              </a:p>
              <a:p>
                <a:pPr marL="201168" lvl="1" defTabSz="914400"/>
                <a:r>
                  <a:rPr lang="en-US" sz="1000" dirty="0">
                    <a:solidFill>
                      <a:srgbClr val="000000"/>
                    </a:solidFill>
                    <a:latin typeface="Calibri" panose="020F0502020204030204"/>
                  </a:rPr>
                  <a:t>Fan Torque: 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r>
                      <a:rPr lang="fr-FR" sz="1000" i="1">
                        <a:latin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fr-FR" sz="1000">
                        <a:latin typeface="Cambria Math" panose="02040503050406030204" pitchFamily="18" charset="0"/>
                      </a:rPr>
                      <m:t>α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</m:sub>
                    </m:sSub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m:rPr>
                            <m:sty m:val="p"/>
                          </m:rPr>
                          <a:rPr lang="fr-FR" sz="1000">
                            <a:latin typeface="Cambria Math" panose="02040503050406030204" pitchFamily="18" charset="0"/>
                          </a:rPr>
                          <m:t>θ</m:t>
                        </m:r>
                      </m:sub>
                    </m:sSub>
                  </m:oMath>
                </a14:m>
                <a:endParaRPr lang="en-US" sz="1000" dirty="0"/>
              </a:p>
              <a:p>
                <a:pPr marL="201168" lvl="1" defTabSz="914400"/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Friction force:	</a:t>
                </a:r>
                <a14:m>
                  <m:oMath xmlns:m="http://schemas.openxmlformats.org/officeDocument/2006/math">
                    <m:r>
                      <a:rPr lang="fr-FR" sz="10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1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m:rPr>
                        <m:sty m:val="p"/>
                      </m:rPr>
                      <a:rPr lang="fr-FR" sz="1000">
                        <a:latin typeface="Cambria Math" panose="02040503050406030204" pitchFamily="18" charset="0"/>
                      </a:rPr>
                      <m:t>γ</m:t>
                    </m:r>
                    <m:r>
                      <a:rPr lang="fr-FR" sz="1000" i="1">
                        <a:latin typeface="Cambria Math" panose="02040503050406030204" pitchFamily="18" charset="0"/>
                      </a:rPr>
                      <m:t>𝑚𝑔</m:t>
                    </m:r>
                    <m:sSub>
                      <m:sSubPr>
                        <m:ctrlPr>
                          <a:rPr lang="en-US" sz="1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000" i="1">
                            <a:latin typeface="Cambria Math" panose="02040503050406030204" pitchFamily="18" charset="0"/>
                          </a:rPr>
                          <m:t>2,4,6</m:t>
                        </m:r>
                      </m:sub>
                    </m:sSub>
                  </m:oMath>
                </a14:m>
                <a:b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0" lang="en-US" sz="1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</m:t>
                      </m:r>
                      <m:r>
                        <a:rPr lang="en-US" sz="10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0" 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𝛾</m:t>
                      </m:r>
                      <m:r>
                        <a:rPr lang="en-US" sz="10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kumimoji="0" 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0.00</m:t>
                      </m:r>
                      <m:r>
                        <a:rPr kumimoji="0" lang="en-US" sz="1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04</m:t>
                      </m:r>
                    </m:oMath>
                  </m:oMathPara>
                </a14:m>
                <a:b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kumimoji="0" 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𝛼</m:t>
                    </m:r>
                    <m:r>
                      <a:rPr kumimoji="0" lang="en-US" sz="1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=0.09≤0.11</m:t>
                    </m:r>
                  </m:oMath>
                </a14:m>
                <a: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  <a:t> N</a:t>
                </a:r>
                <a:br>
                  <a:rPr kumimoji="0" lang="en-US" sz="1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kumimoji="0" 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𝑚</m:t>
                      </m:r>
                      <m:r>
                        <a:rPr kumimoji="0" lang="en-US" sz="1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1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20.2</m:t>
                      </m:r>
                      <m:r>
                        <a:rPr kumimoji="0" 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𝑘𝑔</m:t>
                      </m:r>
                    </m:oMath>
                  </m:oMathPara>
                </a14:m>
                <a:endParaRPr kumimoji="0" lang="en-US" sz="10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201168" lvl="1" defTabSz="914400"/>
                <a:r>
                  <a:rPr lang="en-US" sz="1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0.3742</a:t>
                </a:r>
                <a:r>
                  <a:rPr lang="en-US" sz="10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≤ </m:t>
                    </m:r>
                  </m:oMath>
                </a14:m>
                <a:r>
                  <a:rPr lang="en-US" sz="1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I</a:t>
                </a:r>
                <a:r>
                  <a:rPr lang="en-US" sz="1000" i="1" baseline="-25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z</a:t>
                </a:r>
                <a:r>
                  <a:rPr kumimoji="0" lang="en-US" sz="1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1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≤</m:t>
                    </m:r>
                  </m:oMath>
                </a14:m>
                <a:r>
                  <a:rPr lang="en-US" sz="1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1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0.5344 </a:t>
                </a:r>
                <a:r>
                  <a:rPr lang="en-US" sz="100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kg m</a:t>
                </a:r>
                <a:r>
                  <a:rPr lang="en-US" sz="1000" i="1" baseline="30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2</a:t>
                </a:r>
                <a:endParaRPr lang="en-US" sz="100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A3CACAC-3DE9-4573-8128-259FE89BF6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97" y="4269831"/>
                <a:ext cx="3012188" cy="1436740"/>
              </a:xfrm>
              <a:prstGeom prst="rect">
                <a:avLst/>
              </a:prstGeom>
              <a:blipFill>
                <a:blip r:embed="rId11"/>
                <a:stretch>
                  <a:fillRect b="-1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D9314F1-94C5-4A00-865A-9FA8ED246265}"/>
                  </a:ext>
                </a:extLst>
              </p:cNvPr>
              <p:cNvSpPr/>
              <p:nvPr/>
            </p:nvSpPr>
            <p:spPr>
              <a:xfrm>
                <a:off x="3735657" y="2702461"/>
                <a:ext cx="2471254" cy="13627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4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latin typeface="Cambria Math" panose="02040503050406030204" pitchFamily="18" charset="0"/>
                                          </a:rPr>
                                          <m:t>x</m:t>
                                        </m:r>
                                      </m:e>
                                      <m:sub>
                                        <m:r>
                                          <a:rPr lang="fr-FR" sz="120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fr-FR" sz="12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𝑚𝑔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α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𝐹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𝐹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fr-FR" sz="1200">
                                            <a:latin typeface="Cambria Math" panose="02040503050406030204" pitchFamily="18" charset="0"/>
                                          </a:rPr>
                                          <m:t>θ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𝑚𝑔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α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𝐹𝑥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γ</m:t>
                                    </m:r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𝑚𝑔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b>
                                    </m:sSub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1200">
                                        <a:latin typeface="Cambria Math" panose="02040503050406030204" pitchFamily="18" charset="0"/>
                                      </a:rPr>
                                      <m:t>α</m:t>
                                    </m:r>
                                    <m:sSub>
                                      <m:sSub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fr-FR" sz="1200" i="1">
                                            <a:latin typeface="Cambria Math" panose="02040503050406030204" pitchFamily="18" charset="0"/>
                                          </a:rPr>
                                          <m:t>𝐹𝑦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D9314F1-94C5-4A00-865A-9FA8ED24626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657" y="2702461"/>
                <a:ext cx="2471254" cy="136274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F550D55D-96C4-40B3-A5BA-B23DC003925B}"/>
              </a:ext>
            </a:extLst>
          </p:cNvPr>
          <p:cNvGrpSpPr/>
          <p:nvPr/>
        </p:nvGrpSpPr>
        <p:grpSpPr>
          <a:xfrm>
            <a:off x="6528681" y="1816159"/>
            <a:ext cx="5668778" cy="1236621"/>
            <a:chOff x="6550715" y="1400995"/>
            <a:chExt cx="5668778" cy="12366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0914AA0B-1E63-4FB5-901A-C52A8BD4552C}"/>
                    </a:ext>
                  </a:extLst>
                </p:cNvPr>
                <p:cNvSpPr/>
                <p:nvPr/>
              </p:nvSpPr>
              <p:spPr>
                <a:xfrm>
                  <a:off x="6550715" y="1400995"/>
                  <a:ext cx="3790914" cy="12366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defTabSz="9144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kumimoji="0" lang="en-US" sz="9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accPr>
                          <m:e>
                            <m:r>
                              <a:rPr kumimoji="0" lang="en-US" sz="900" b="1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𝐗</m:t>
                            </m:r>
                          </m:e>
                        </m:acc>
                        <m:d>
                          <m:dPr>
                            <m:ctrlPr>
                              <a:rPr kumimoji="0" lang="en-US" sz="9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𝑡</m:t>
                            </m:r>
                          </m:e>
                        </m:d>
                        <m:r>
                          <a:rPr kumimoji="0" lang="en-US" sz="9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6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9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𝛾</m:t>
                                          </m:r>
                                          <m:r>
                                            <a:rPr lang="en-US" sz="9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𝑚𝑔𝑟</m:t>
                                          </m:r>
                                        </m:e>
                                        <m:sub>
                                          <m: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kumimoji="0" lang="en-US" sz="9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den>
                                  </m:f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𝑔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𝑔</m:t>
                                  </m:r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kumimoji="0" lang="en-US" sz="9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f>
                                    <m:f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α</m:t>
                                      </m:r>
                                      <m:sSub>
                                        <m:sSubPr>
                                          <m:ctrlP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𝐹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0" lang="en-US" sz="9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kumimoji="0" lang="en-US" sz="900" b="0" i="0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f>
                                    <m:f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α</m:t>
                                      </m:r>
                                    </m:num>
                                    <m:den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𝑚</m:t>
                                      </m:r>
                                    </m:den>
                                  </m:f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f>
                                    <m:f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α</m:t>
                                      </m:r>
                                    </m:num>
                                    <m:den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𝑚</m:t>
                                      </m:r>
                                    </m:den>
                                  </m:f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𝜃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𝑦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0914AA0B-1E63-4FB5-901A-C52A8BD4552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50715" y="1400995"/>
                  <a:ext cx="3790914" cy="1236621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66DF14F1-C03A-4AE1-A319-1A718F493408}"/>
                    </a:ext>
                  </a:extLst>
                </p:cNvPr>
                <p:cNvSpPr/>
                <p:nvPr/>
              </p:nvSpPr>
              <p:spPr>
                <a:xfrm>
                  <a:off x="10319999" y="1586848"/>
                  <a:ext cx="1899494" cy="86491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en-US" sz="9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𝒀</m:t>
                        </m:r>
                        <m:d>
                          <m:dPr>
                            <m:ctrlPr>
                              <a:rPr kumimoji="0" lang="en-US" sz="9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𝑡</m:t>
                            </m:r>
                          </m:e>
                        </m:d>
                        <m:r>
                          <a:rPr kumimoji="0" lang="en-US" sz="9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6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plcHide m:val="on"/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66DF14F1-C03A-4AE1-A319-1A718F49340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19999" y="1586848"/>
                  <a:ext cx="1899494" cy="86491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C40B9B-3C5D-417D-ACB7-62182DAFBC06}"/>
              </a:ext>
            </a:extLst>
          </p:cNvPr>
          <p:cNvGrpSpPr/>
          <p:nvPr/>
        </p:nvGrpSpPr>
        <p:grpSpPr>
          <a:xfrm>
            <a:off x="6528681" y="3460458"/>
            <a:ext cx="5304807" cy="2160464"/>
            <a:chOff x="6529166" y="4303579"/>
            <a:chExt cx="4994212" cy="18685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7B12342A-C362-495D-950B-D685D21787CD}"/>
                    </a:ext>
                  </a:extLst>
                </p:cNvPr>
                <p:cNvSpPr txBox="1"/>
                <p:nvPr/>
              </p:nvSpPr>
              <p:spPr>
                <a:xfrm>
                  <a:off x="6590960" y="4303579"/>
                  <a:ext cx="3817057" cy="6681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lvl="0" defTabSz="9144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lang="en-US" sz="9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9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𝐗</m:t>
                            </m:r>
                          </m:e>
                        </m:acc>
                        <m:d>
                          <m:dPr>
                            <m:ctrlPr>
                              <a:rPr lang="en-US" sz="9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kumimoji="0" lang="en-US" sz="9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6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sz="9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−0.0317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kumimoji="0" lang="en-US" sz="9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kumimoji="0" lang="en-US" sz="9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kumimoji="0" lang="en-US" sz="9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m:rPr>
                                      <m:nor/>
                                    </m:rPr>
                                    <a:rPr lang="en-US" sz="900" dirty="0">
                                      <a:solidFill>
                                        <a:srgbClr val="000000"/>
                                      </a:solidFill>
                                    </a:rPr>
                                    <m:t>0.07409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lang="en-US" sz="900" dirty="0">
                                      <a:solidFill>
                                        <a:srgbClr val="000000"/>
                                      </a:solidFill>
                                    </a:rPr>
                                    <m:t>0.004447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lang="en-US" sz="900" dirty="0">
                                      <a:solidFill>
                                        <a:srgbClr val="000000"/>
                                      </a:solidFill>
                                    </a:rPr>
                                    <m:t>0.002501</m:t>
                                  </m:r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7B12342A-C362-495D-950B-D685D21787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90960" y="4303579"/>
                  <a:ext cx="3817057" cy="668187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897F901-2A5E-4C15-9304-A78761AE1EF9}"/>
                    </a:ext>
                  </a:extLst>
                </p:cNvPr>
                <p:cNvSpPr/>
                <p:nvPr/>
              </p:nvSpPr>
              <p:spPr>
                <a:xfrm>
                  <a:off x="6529166" y="5142154"/>
                  <a:ext cx="1798844" cy="7480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9144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9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  <m:d>
                          <m:dPr>
                            <m:ctrlPr>
                              <a:rPr lang="en-US" sz="9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kumimoji="0" lang="en-US" sz="9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=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6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nor/>
                                    </m:rPr>
                                    <a:rPr kumimoji="0" lang="en-US" sz="9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kumimoji="0" lang="en-US" sz="9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kumimoji="0" lang="en-US" sz="900" b="0" i="0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0" lang="en-US" sz="9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  <m:d>
                          <m:dPr>
                            <m:begChr m:val="{"/>
                            <m:endChr m:val="}"/>
                            <m:ctrlPr>
                              <a:rPr kumimoji="0" lang="en-US" sz="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9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0" lang="en-US" sz="9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897F901-2A5E-4C15-9304-A78761AE1EF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9166" y="5142154"/>
                  <a:ext cx="1798844" cy="7480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669A6A-D692-4DE4-9BD9-D444F70A76F9}"/>
                </a:ext>
              </a:extLst>
            </p:cNvPr>
            <p:cNvGrpSpPr/>
            <p:nvPr/>
          </p:nvGrpSpPr>
          <p:grpSpPr>
            <a:xfrm>
              <a:off x="9652760" y="5249117"/>
              <a:ext cx="1870618" cy="922989"/>
              <a:chOff x="9652760" y="5249117"/>
              <a:chExt cx="1870618" cy="92298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Rectangle 48">
                    <a:extLst>
                      <a:ext uri="{FF2B5EF4-FFF2-40B4-BE49-F238E27FC236}">
                        <a16:creationId xmlns:a16="http://schemas.microsoft.com/office/drawing/2014/main" id="{551E8C25-5FAD-4857-81FD-4717BCD7B2E6}"/>
                      </a:ext>
                    </a:extLst>
                  </p:cNvPr>
                  <p:cNvSpPr/>
                  <p:nvPr/>
                </p:nvSpPr>
                <p:spPr>
                  <a:xfrm>
                    <a:off x="9652760" y="5679824"/>
                    <a:ext cx="1781941" cy="23956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=95.89%;   </m:t>
                          </m:r>
                          <m:acc>
                            <m:accPr>
                              <m:chr m:val="̇"/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</m:acc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=86.1%</m:t>
                          </m:r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9" name="Rectangle 48">
                    <a:extLst>
                      <a:ext uri="{FF2B5EF4-FFF2-40B4-BE49-F238E27FC236}">
                        <a16:creationId xmlns:a16="http://schemas.microsoft.com/office/drawing/2014/main" id="{551E8C25-5FAD-4857-81FD-4717BCD7B2E6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2760" y="5679824"/>
                    <a:ext cx="1781941" cy="239569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Rectangle 49">
                    <a:extLst>
                      <a:ext uri="{FF2B5EF4-FFF2-40B4-BE49-F238E27FC236}">
                        <a16:creationId xmlns:a16="http://schemas.microsoft.com/office/drawing/2014/main" id="{EEACB61B-F5A7-4FB0-BB7C-8C24A5F668D5}"/>
                      </a:ext>
                    </a:extLst>
                  </p:cNvPr>
                  <p:cNvSpPr/>
                  <p:nvPr/>
                </p:nvSpPr>
                <p:spPr>
                  <a:xfrm>
                    <a:off x="9652760" y="5932537"/>
                    <a:ext cx="1855588" cy="239569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kumimoji="0" lang="en-US" sz="12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y</m:t>
                          </m:r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=97.06%;   </m:t>
                          </m:r>
                          <m:acc>
                            <m:accPr>
                              <m:chr m:val="̇"/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</m:e>
                          </m:acc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=89.21%</m:t>
                          </m:r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50" name="Rectangle 49">
                    <a:extLst>
                      <a:ext uri="{FF2B5EF4-FFF2-40B4-BE49-F238E27FC236}">
                        <a16:creationId xmlns:a16="http://schemas.microsoft.com/office/drawing/2014/main" id="{EEACB61B-F5A7-4FB0-BB7C-8C24A5F668D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2760" y="5932537"/>
                    <a:ext cx="1855588" cy="239569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" name="Rectangle 50">
                    <a:extLst>
                      <a:ext uri="{FF2B5EF4-FFF2-40B4-BE49-F238E27FC236}">
                        <a16:creationId xmlns:a16="http://schemas.microsoft.com/office/drawing/2014/main" id="{46C29138-285E-49D1-8FD3-B287B7438629}"/>
                      </a:ext>
                    </a:extLst>
                  </p:cNvPr>
                  <p:cNvSpPr/>
                  <p:nvPr/>
                </p:nvSpPr>
                <p:spPr>
                  <a:xfrm>
                    <a:off x="9652760" y="5249117"/>
                    <a:ext cx="1870618" cy="40671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a:t>Fitting percentages:</a:t>
                    </a:r>
                    <a:br>
                      <a:rPr kumimoji="0" lang="en-US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</a:b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=99.17%;   </m:t>
                          </m:r>
                          <m:acc>
                            <m:accPr>
                              <m:chr m:val="̇"/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kumimoji="0" lang="en-US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𝜃</m:t>
                              </m:r>
                            </m:e>
                          </m:acc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=93.96%</m:t>
                          </m:r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51" name="Rectangle 50">
                    <a:extLst>
                      <a:ext uri="{FF2B5EF4-FFF2-40B4-BE49-F238E27FC236}">
                        <a16:creationId xmlns:a16="http://schemas.microsoft.com/office/drawing/2014/main" id="{46C29138-285E-49D1-8FD3-B287B7438629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2760" y="5249117"/>
                    <a:ext cx="1870618" cy="40671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pic>
        <p:nvPicPr>
          <p:cNvPr id="15" name="Picture 14" descr="A picture containing text, arch&#10;&#10;Description automatically generated">
            <a:extLst>
              <a:ext uri="{FF2B5EF4-FFF2-40B4-BE49-F238E27FC236}">
                <a16:creationId xmlns:a16="http://schemas.microsoft.com/office/drawing/2014/main" id="{E307524E-9350-412E-8920-397A908DC70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98" y="2573391"/>
            <a:ext cx="3342846" cy="1453551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16F5ABBF-3B1D-4954-86BD-DB57F99BF1B2}"/>
              </a:ext>
            </a:extLst>
          </p:cNvPr>
          <p:cNvSpPr txBox="1"/>
          <p:nvPr/>
        </p:nvSpPr>
        <p:spPr>
          <a:xfrm>
            <a:off x="6452510" y="2984749"/>
            <a:ext cx="61039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Gray-box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e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stimates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endParaRPr lang="en-US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A671308-EB10-4080-ADE8-F3A2119620F3}"/>
              </a:ext>
            </a:extLst>
          </p:cNvPr>
          <p:cNvSpPr txBox="1"/>
          <p:nvPr/>
        </p:nvSpPr>
        <p:spPr>
          <a:xfrm>
            <a:off x="6452510" y="1554271"/>
            <a:ext cx="61039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/>
              </a:rPr>
              <a:t>State Space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 equations: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1753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1F78B-2D77-48AE-9DFE-BC5F4C9DC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Identification and State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7FBDD-785A-4CEE-8991-CBDAF5C60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65A2E1-9248-4DF5-B5A2-11A37C61B0C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85738" y="1161470"/>
            <a:ext cx="5943600" cy="2360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9D6556-50EF-47F7-97B4-8F6A196F33E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85738" y="3650409"/>
            <a:ext cx="5943600" cy="24980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79C1E1-2D2C-42C4-B8F9-B3E9A59B096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248400" y="1209298"/>
            <a:ext cx="5943600" cy="23634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4E69C-B5E8-41FA-8805-97814D3248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630" r="26092"/>
          <a:stretch/>
        </p:blipFill>
        <p:spPr>
          <a:xfrm>
            <a:off x="6271661" y="3887637"/>
            <a:ext cx="5591028" cy="13216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E3701A-718A-4C4C-BEA2-C9EC5C93AE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4463"/>
          <a:stretch/>
        </p:blipFill>
        <p:spPr>
          <a:xfrm>
            <a:off x="6415234" y="5376983"/>
            <a:ext cx="5591028" cy="54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74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38E892F-BF87-4824-99C4-BEDA14DEF8AF}"/>
              </a:ext>
            </a:extLst>
          </p:cNvPr>
          <p:cNvSpPr/>
          <p:nvPr/>
        </p:nvSpPr>
        <p:spPr>
          <a:xfrm>
            <a:off x="5851866" y="848814"/>
            <a:ext cx="6102921" cy="44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7A52BB-ABBE-40B4-91D4-4122B0EAF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8" y="162776"/>
            <a:ext cx="5806253" cy="870685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3DOF Motion Stage</a:t>
            </a:r>
            <a:br>
              <a:rPr lang="en-US" sz="3200" b="1" dirty="0">
                <a:solidFill>
                  <a:srgbClr val="000000">
                    <a:lumMod val="75000"/>
                    <a:lumOff val="25000"/>
                  </a:srgbClr>
                </a:solidFill>
              </a:rPr>
            </a:br>
            <a:r>
              <a:rPr lang="en-US" sz="32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Ducted Fan Control using LQG Servo</a:t>
            </a:r>
            <a:endParaRPr lang="en-US" sz="32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60A4F-3C0D-4CE5-B1F1-4F708B112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D3F66-2FE5-46D3-A0F0-C8C758939D80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3D19DF31-4BF8-4E2B-9016-2F46330D9E51}"/>
              </a:ext>
            </a:extLst>
          </p:cNvPr>
          <p:cNvPicPr/>
          <p:nvPr/>
        </p:nvPicPr>
        <p:blipFill rotWithShape="1">
          <a:blip r:embed="rId3"/>
          <a:srcRect t="496"/>
          <a:stretch/>
        </p:blipFill>
        <p:spPr bwMode="auto">
          <a:xfrm>
            <a:off x="6308150" y="4160455"/>
            <a:ext cx="5614652" cy="150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AC41407-ED87-4C32-B6CF-1301BB5BF2EE}"/>
              </a:ext>
            </a:extLst>
          </p:cNvPr>
          <p:cNvCxnSpPr>
            <a:cxnSpLocks/>
          </p:cNvCxnSpPr>
          <p:nvPr/>
        </p:nvCxnSpPr>
        <p:spPr>
          <a:xfrm>
            <a:off x="6096000" y="350808"/>
            <a:ext cx="40257" cy="56474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05C0AD79-AC69-43AB-AD22-7E53663882B3}"/>
                  </a:ext>
                </a:extLst>
              </p:cNvPr>
              <p:cNvSpPr txBox="1"/>
              <p:nvPr/>
            </p:nvSpPr>
            <p:spPr>
              <a:xfrm>
                <a:off x="68311" y="1441276"/>
                <a:ext cx="6171955" cy="7839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/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Quadratic cost function:		</a:t>
                </a:r>
                <a14:m>
                  <m:oMath xmlns:m="http://schemas.openxmlformats.org/officeDocument/2006/math">
                    <m:r>
                      <a:rPr lang="fr-FR" sz="1100" b="1" i="0">
                        <a:latin typeface="Cambria Math" panose="02040503050406030204" pitchFamily="18" charset="0"/>
                      </a:rPr>
                      <m:t>𝐉</m:t>
                    </m:r>
                    <m:r>
                      <a:rPr lang="fr-FR" sz="1100" i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trlPr>
                          <a:rPr lang="en-US" sz="11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fr-FR" sz="1100" i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fr-FR" sz="1100" i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1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1100" b="1" i="0">
                                    <a:latin typeface="Cambria Math" panose="02040503050406030204" pitchFamily="18" charset="0"/>
                                  </a:rPr>
                                  <m:t>𝐗</m:t>
                                </m:r>
                              </m:e>
                              <m:sup>
                                <m:r>
                                  <a:rPr lang="fr-FR" sz="1100" i="0">
                                    <a:latin typeface="Cambria Math" panose="02040503050406030204" pitchFamily="18" charset="0"/>
                                  </a:rPr>
                                  <m:t>⊺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1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fr-FR" sz="1100" b="1" i="0">
                                <a:latin typeface="Cambria Math" panose="02040503050406030204" pitchFamily="18" charset="0"/>
                              </a:rPr>
                              <m:t>𝐐𝐗</m:t>
                            </m:r>
                            <m:d>
                              <m:d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1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fr-FR" sz="1100" i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1100" b="1" i="0">
                                    <a:latin typeface="Cambria Math" panose="02040503050406030204" pitchFamily="18" charset="0"/>
                                  </a:rPr>
                                  <m:t>𝐔</m:t>
                                </m:r>
                              </m:e>
                              <m:sup>
                                <m:r>
                                  <a:rPr lang="fr-FR" sz="1100" i="0">
                                    <a:latin typeface="Cambria Math" panose="02040503050406030204" pitchFamily="18" charset="0"/>
                                  </a:rPr>
                                  <m:t>⊺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1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fr-FR" sz="1100" b="1" i="0">
                                <a:latin typeface="Cambria Math" panose="02040503050406030204" pitchFamily="18" charset="0"/>
                              </a:rPr>
                              <m:t>𝐑𝐔</m:t>
                            </m:r>
                            <m:d>
                              <m:dPr>
                                <m:ctrlPr>
                                  <a:rPr lang="en-US" sz="11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1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  <m:r>
                          <a:rPr lang="fr-FR" sz="1100" i="1"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endParaRPr lang="en-US" sz="1100" dirty="0">
                  <a:latin typeface="Calibri" panose="020F0502020204030204"/>
                </a:endParaRPr>
              </a:p>
              <a:p>
                <a:pPr defTabSz="914400"/>
                <a:endParaRPr lang="en-US" sz="1100" dirty="0">
                  <a:latin typeface="Calibri" panose="020F0502020204030204"/>
                </a:endParaRPr>
              </a:p>
              <a:p>
                <a:pPr defTabSz="914400"/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</a:rPr>
                  <a:t>State vector weighting matrix:		</a:t>
                </a:r>
                <a14:m>
                  <m:oMath xmlns:m="http://schemas.openxmlformats.org/officeDocument/2006/math">
                    <m:r>
                      <a:rPr kumimoji="0" lang="en-US" sz="11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𝐐</m:t>
                    </m:r>
                    <m:r>
                      <a:rPr kumimoji="0" lang="en-US" sz="11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kumimoji="0" lang="en-US" sz="11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diag</m:t>
                    </m:r>
                    <m:d>
                      <m:dPr>
                        <m:ctrlPr>
                          <a:rPr kumimoji="0" lang="en-US" sz="11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kumimoji="0" lang="en-US" sz="11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6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11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11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05C0AD79-AC69-43AB-AD22-7E53663882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1" y="1441276"/>
                <a:ext cx="6171955" cy="783933"/>
              </a:xfrm>
              <a:prstGeom prst="rect">
                <a:avLst/>
              </a:prstGeom>
              <a:blipFill>
                <a:blip r:embed="rId4"/>
                <a:stretch>
                  <a:fillRect t="-37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8231D17-0626-44B5-920C-92C7F3D6F1DB}"/>
                  </a:ext>
                </a:extLst>
              </p:cNvPr>
              <p:cNvSpPr txBox="1"/>
              <p:nvPr/>
            </p:nvSpPr>
            <p:spPr>
              <a:xfrm>
                <a:off x="68311" y="2238224"/>
                <a:ext cx="547559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100" dirty="0">
                    <a:solidFill>
                      <a:srgbClr val="000000"/>
                    </a:solidFill>
                    <a:latin typeface="Calibri" panose="020F0502020204030204"/>
                  </a:rPr>
                  <a:t>C</a:t>
                </a:r>
                <a:r>
                  <a:rPr kumimoji="0" lang="en-US" sz="11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ontrol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output weighting matrix:	</a:t>
                </a:r>
                <a14:m>
                  <m:oMath xmlns:m="http://schemas.openxmlformats.org/officeDocument/2006/math">
                    <m:r>
                      <a:rPr kumimoji="0" lang="en-US" sz="11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𝐑</m:t>
                    </m:r>
                    <m:r>
                      <a:rPr kumimoji="0" lang="en-US" sz="1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m:rPr>
                        <m:sty m:val="p"/>
                      </m:rPr>
                      <a:rPr kumimoji="0" lang="en-US" sz="11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diag</m:t>
                    </m:r>
                    <m:d>
                      <m:dPr>
                        <m:ctrlPr>
                          <a:rPr kumimoji="0" lang="en-US" sz="11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kumimoji="0" lang="en-US" sz="11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0" lang="en-US" sz="11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𝑈𝐹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𝑈𝐹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𝑈𝐹</m:t>
                                      </m:r>
                                      <m:r>
                                        <a:rPr kumimoji="0" lang="en-US" sz="11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8231D17-0626-44B5-920C-92C7F3D6F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1" y="2238224"/>
                <a:ext cx="5475597" cy="261610"/>
              </a:xfrm>
              <a:prstGeom prst="rect">
                <a:avLst/>
              </a:prstGeom>
              <a:blipFill>
                <a:blip r:embed="rId5"/>
                <a:stretch>
                  <a:fillRect b="-16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8F3FBD76-9387-4A95-847F-70A53B1D0B19}"/>
              </a:ext>
            </a:extLst>
          </p:cNvPr>
          <p:cNvSpPr/>
          <p:nvPr/>
        </p:nvSpPr>
        <p:spPr>
          <a:xfrm>
            <a:off x="68312" y="1125061"/>
            <a:ext cx="9697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LQR: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8D4D1910-02AE-49D0-819B-D7267C7EFA3D}"/>
              </a:ext>
            </a:extLst>
          </p:cNvPr>
          <p:cNvSpPr/>
          <p:nvPr/>
        </p:nvSpPr>
        <p:spPr>
          <a:xfrm>
            <a:off x="6160703" y="1125061"/>
            <a:ext cx="10054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LQG-servo:</a:t>
            </a:r>
          </a:p>
        </p:txBody>
      </p:sp>
      <p:pic>
        <p:nvPicPr>
          <p:cNvPr id="124" name="Picture 123">
            <a:extLst>
              <a:ext uri="{FF2B5EF4-FFF2-40B4-BE49-F238E27FC236}">
                <a16:creationId xmlns:a16="http://schemas.microsoft.com/office/drawing/2014/main" id="{1243F2FC-0E36-42CF-8CCC-2A9866C4708B}"/>
              </a:ext>
            </a:extLst>
          </p:cNvPr>
          <p:cNvPicPr/>
          <p:nvPr/>
        </p:nvPicPr>
        <p:blipFill rotWithShape="1">
          <a:blip r:embed="rId6"/>
          <a:srcRect t="4076"/>
          <a:stretch/>
        </p:blipFill>
        <p:spPr bwMode="auto">
          <a:xfrm>
            <a:off x="123466" y="3336729"/>
            <a:ext cx="5782385" cy="20428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2E5DDDD-F805-46B8-80CD-666FF91B3492}"/>
                  </a:ext>
                </a:extLst>
              </p:cNvPr>
              <p:cNvSpPr txBox="1"/>
              <p:nvPr/>
            </p:nvSpPr>
            <p:spPr>
              <a:xfrm>
                <a:off x="68311" y="2576627"/>
                <a:ext cx="5475597" cy="754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/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LQ-servo control law: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		</a:t>
                </a:r>
                <a14:m>
                  <m:oMath xmlns:m="http://schemas.openxmlformats.org/officeDocument/2006/math">
                    <m:r>
                      <a:rPr lang="fr-FR" sz="1200" b="1" i="0" smtClean="0">
                        <a:latin typeface="Cambria Math" panose="02040503050406030204" pitchFamily="18" charset="0"/>
                      </a:rPr>
                      <m:t>𝐔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sz="12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0">
                            <a:latin typeface="Cambria Math" panose="02040503050406030204" pitchFamily="18" charset="0"/>
                          </a:rPr>
                          <m:t>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 i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m:rPr>
                        <m:sty m:val="p"/>
                      </m:rPr>
                      <a:rPr lang="fr-FR" sz="120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sz="12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0">
                            <a:latin typeface="Cambria Math" panose="02040503050406030204" pitchFamily="18" charset="0"/>
                          </a:rPr>
                          <m:t>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 i="0">
                            <a:latin typeface="Cambria Math" panose="02040503050406030204" pitchFamily="18" charset="0"/>
                          </a:rPr>
                          <m:t>r</m:t>
                        </m:r>
                      </m:sub>
                    </m:sSub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1">
                            <a:latin typeface="Cambria Math" panose="02040503050406030204" pitchFamily="18" charset="0"/>
                          </a:rPr>
                          <m:t>𝐗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fr-FR" sz="1200">
                            <a:latin typeface="Cambria Math" panose="02040503050406030204" pitchFamily="18" charset="0"/>
                          </a:rPr>
                          <m:t>r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dirty="0"/>
              </a:p>
              <a:p>
                <a:pPr defTabSz="914400"/>
                <a:r>
                  <a:rPr lang="en-US" dirty="0"/>
                  <a:t>	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𝐗</m:t>
                        </m:r>
                      </m:e>
                      <m:sub>
                        <m:r>
                          <a:rPr lang="fr-FR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sub>
                    </m:sSub>
                    <m:r>
                      <a:rPr lang="fr-FR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12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θ</m:t>
                        </m:r>
                        <m:r>
                          <a:rPr lang="fr-FR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fr-FR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fr-FR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fr-FR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sz="12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0">
                            <a:latin typeface="Cambria Math" panose="02040503050406030204" pitchFamily="18" charset="0"/>
                          </a:rPr>
                          <m:t>𝐗</m:t>
                        </m:r>
                      </m:e>
                      <m:sub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fr-FR" sz="1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̇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fr-FR" sz="1200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</m:acc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fr-FR" sz="12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</m:d>
                  </m:oMath>
                </a14:m>
                <a:endParaRPr lang="en-US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2E5DDDD-F805-46B8-80CD-666FF91B3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1" y="2576627"/>
                <a:ext cx="5475597" cy="754053"/>
              </a:xfrm>
              <a:prstGeom prst="rect">
                <a:avLst/>
              </a:prstGeom>
              <a:blipFill>
                <a:blip r:embed="rId7"/>
                <a:stretch>
                  <a:fillRect l="-334" t="-16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06A5C3C6-65D2-4085-9F92-FBC9DE7A1A80}"/>
                  </a:ext>
                </a:extLst>
              </p:cNvPr>
              <p:cNvSpPr txBox="1"/>
              <p:nvPr/>
            </p:nvSpPr>
            <p:spPr>
              <a:xfrm>
                <a:off x="6173304" y="1434636"/>
                <a:ext cx="5820761" cy="7455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000000"/>
                    </a:solidFill>
                    <a:latin typeface="Calibri" panose="020F0502020204030204"/>
                  </a:rPr>
                  <a:t>S</a:t>
                </a: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</a:rPr>
                  <a:t>tate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</a:rPr>
                  <a:t>-space model 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	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12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𝐗</m:t>
                        </m:r>
                      </m:e>
                    </m:acc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𝐀</m:t>
                    </m:r>
                    <m:r>
                      <a:rPr kumimoji="0" lang="en-US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𝐗</m:t>
                    </m:r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𝐁</m:t>
                    </m:r>
                    <m:r>
                      <a:rPr kumimoji="0" lang="en-US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𝐔</m:t>
                    </m:r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𝐏</m:t>
                    </m:r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𝜉</m:t>
                    </m:r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</m:oMath>
                </a14:m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		</a:t>
                </a:r>
                <a14:m>
                  <m:oMath xmlns:m="http://schemas.openxmlformats.org/officeDocument/2006/math">
                    <m:r>
                      <a:rPr kumimoji="0" lang="en-US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𝐘</m:t>
                    </m:r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𝐂</m:t>
                    </m:r>
                    <m:r>
                      <a:rPr kumimoji="0" lang="en-US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𝐗</m:t>
                    </m:r>
                    <m:d>
                      <m:dPr>
                        <m:ctrlP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𝑡</m:t>
                        </m:r>
                      </m:e>
                    </m:d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𝜣</m:t>
                    </m:r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𝑡</m:t>
                    </m:r>
                    <m:r>
                      <a:rPr kumimoji="0" 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)</m:t>
                    </m:r>
                  </m:oMath>
                </a14:m>
                <a:endPara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Cost function :	</a:t>
                </a:r>
                <a:r>
                  <a:rPr kumimoji="0" lang="en-US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𝐉</m:t>
                    </m:r>
                    <m:r>
                      <a:rPr kumimoji="0" lang="en-US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𝑡𝑟</m:t>
                    </m:r>
                    <m:d>
                      <m:dPr>
                        <m:ctrlP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𝚺</m:t>
                        </m:r>
                      </m:e>
                    </m:d>
                    <m:r>
                      <a:rPr kumimoji="0" lang="en-US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𝑡𝑟</m:t>
                    </m:r>
                    <m:d>
                      <m:dPr>
                        <m:ctrlP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𝐸</m:t>
                        </m:r>
                        <m:d>
                          <m:dPr>
                            <m:begChr m:val="{"/>
                            <m:endChr m:val="}"/>
                            <m:ctrlPr>
                              <a:rPr kumimoji="0" lang="en-US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0" lang="en-US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𝜺</m:t>
                            </m:r>
                            <m:d>
                              <m:dPr>
                                <m:ctrlP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𝑡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pPr>
                              <m:e>
                                <m: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𝜺</m:t>
                                </m:r>
                              </m:e>
                              <m:sup>
                                <m: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sup>
                            </m:sSup>
                            <m:d>
                              <m:dPr>
                                <m:ctrlP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dPr>
                              <m:e>
                                <m: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kumimoji="0" lang="en-US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naryPr>
                      <m:sub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𝑖</m:t>
                        </m:r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=1</m:t>
                        </m:r>
                      </m:sub>
                      <m:sup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𝑛</m:t>
                        </m:r>
                      </m:sup>
                      <m:e>
                        <m:r>
                          <a:rPr kumimoji="0" lang="en-US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𝐸</m:t>
                        </m:r>
                        <m:d>
                          <m:dPr>
                            <m:begChr m:val="{"/>
                            <m:endChr m:val="}"/>
                            <m:ctrlPr>
                              <a:rPr kumimoji="0" lang="en-US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kumimoji="0" lang="en-US" sz="1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  <m:r>
                                      <a:rPr kumimoji="0" lang="en-US" sz="12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̂"/>
                                            <m:ctrlPr>
                                              <a:rPr kumimoji="0" lang="en-US" sz="12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kumimoji="0" lang="en-US" sz="12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𝑥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kumimoji="0" lang="en-US" sz="12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𝑡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kumimoji="0" lang="en-US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06A5C3C6-65D2-4085-9F92-FBC9DE7A1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3304" y="1434636"/>
                <a:ext cx="5820761" cy="745589"/>
              </a:xfrm>
              <a:prstGeom prst="rect">
                <a:avLst/>
              </a:prstGeom>
              <a:blipFill>
                <a:blip r:embed="rId8"/>
                <a:stretch>
                  <a:fillRect l="-105" b="-520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2972538-9029-4749-AB62-25F68C3456BB}"/>
                  </a:ext>
                </a:extLst>
              </p:cNvPr>
              <p:cNvSpPr/>
              <p:nvPr/>
            </p:nvSpPr>
            <p:spPr>
              <a:xfrm>
                <a:off x="7396480" y="3544920"/>
                <a:ext cx="3437992" cy="4904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4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1200" b="1" i="0"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</m:acc>
                      <m:r>
                        <a:rPr lang="fr-FR" sz="12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d</m:t>
                          </m:r>
                        </m:sub>
                      </m:sSub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200" b="1" i="0">
                                  <a:latin typeface="Cambria Math" panose="02040503050406030204" pitchFamily="18" charset="0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a:rPr lang="fr-FR" sz="1200" i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fr-FR" sz="12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1" i="0">
                              <a:latin typeface="Cambria Math" panose="02040503050406030204" pitchFamily="18" charset="0"/>
                            </a:rPr>
                            <m:t>𝐁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d</m:t>
                          </m:r>
                        </m:sub>
                      </m:sSub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1" i="1">
                              <a:latin typeface="Cambria Math" panose="02040503050406030204" pitchFamily="18" charset="0"/>
                            </a:rPr>
                            <m:t>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fr-FR" sz="1200"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r>
                        <a:rPr lang="fr-FR" sz="12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1" i="0">
                              <a:latin typeface="Cambria Math" panose="02040503050406030204" pitchFamily="18" charset="0"/>
                            </a:rPr>
                            <m:t>𝐋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d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1" i="0">
                                  <a:latin typeface="Cambria Math" panose="02040503050406030204" pitchFamily="18" charset="0"/>
                                </a:rPr>
                                <m:t>𝐘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1200" i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  <m:r>
                            <a:rPr lang="fr-FR" sz="12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1" i="0"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1200" i="0"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sz="1200" b="1" i="0">
                                      <a:latin typeface="Cambria Math" panose="02040503050406030204" pitchFamily="18" charset="0"/>
                                    </a:rPr>
                                    <m:t>𝐗</m:t>
                                  </m:r>
                                </m:e>
                              </m:acc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1200" i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  <m:r>
                                <a:rPr lang="fr-FR" sz="1200" i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fr-FR" sz="12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1" i="0">
                                  <a:latin typeface="Cambria Math" panose="02040503050406030204" pitchFamily="18" charset="0"/>
                                </a:rPr>
                                <m:t>𝐃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1200" i="0"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200" b="1" i="1">
                                  <a:latin typeface="Cambria Math" panose="02040503050406030204" pitchFamily="18" charset="0"/>
                                </a:rPr>
                                <m:t>𝐔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120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kumimoji="0" lang="en-US" sz="12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1200" b="1" i="0">
                              <a:latin typeface="Cambria Math" panose="02040503050406030204" pitchFamily="18" charset="0"/>
                            </a:rPr>
                            <m:t>𝐘</m:t>
                          </m:r>
                        </m:e>
                      </m:acc>
                      <m:r>
                        <a:rPr lang="fr-FR" sz="12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200" b="1" i="0">
                              <a:latin typeface="Cambria Math" panose="02040503050406030204" pitchFamily="18" charset="0"/>
                            </a:rPr>
                            <m:t>𝐂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d</m:t>
                          </m:r>
                        </m:sub>
                      </m:sSub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1200" b="1" i="0">
                                  <a:latin typeface="Cambria Math" panose="02040503050406030204" pitchFamily="18" charset="0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fr-FR" sz="1200" i="0"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2972538-9029-4749-AB62-25F68C3456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480" y="3544920"/>
                <a:ext cx="3437992" cy="4904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7297166-1ADA-487E-A255-0ADBC2B02960}"/>
                  </a:ext>
                </a:extLst>
              </p:cNvPr>
              <p:cNvSpPr/>
              <p:nvPr/>
            </p:nvSpPr>
            <p:spPr>
              <a:xfrm>
                <a:off x="6394443" y="2385647"/>
                <a:ext cx="3012421" cy="10227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𝚯</m:t>
                      </m:r>
                      <m:r>
                        <a:rPr kumimoji="0" lang="en-US" sz="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</m:e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</m:sSub>
                                <m:sSub>
                                  <m:sSub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  <m:e>
                                <m:sSubSup>
                                  <m:sSubSupPr>
                                    <m:ctrlP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𝜎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̇"/>
                                        <m:ctrlP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kumimoji="0" lang="en-US" sz="8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sub>
                                  <m:sup>
                                    <m:r>
                                      <a:rPr kumimoji="0" lang="en-US" sz="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en-US" sz="8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7297166-1ADA-487E-A255-0ADBC2B029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443" y="2385647"/>
                <a:ext cx="3012421" cy="102271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itle 1">
            <a:extLst>
              <a:ext uri="{FF2B5EF4-FFF2-40B4-BE49-F238E27FC236}">
                <a16:creationId xmlns:a16="http://schemas.microsoft.com/office/drawing/2014/main" id="{B3FDB99F-AF02-4809-98A4-4B722AED28BF}"/>
              </a:ext>
            </a:extLst>
          </p:cNvPr>
          <p:cNvSpPr txBox="1">
            <a:spLocks/>
          </p:cNvSpPr>
          <p:nvPr/>
        </p:nvSpPr>
        <p:spPr>
          <a:xfrm>
            <a:off x="6289422" y="171057"/>
            <a:ext cx="5806253" cy="870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Kalman Filter design and integration:</a:t>
            </a:r>
            <a:endParaRPr lang="en-US" sz="3200" b="1"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E28B568-1A14-4C9E-BC29-47E6A245FFFB}"/>
              </a:ext>
            </a:extLst>
          </p:cNvPr>
          <p:cNvCxnSpPr>
            <a:cxnSpLocks/>
          </p:cNvCxnSpPr>
          <p:nvPr/>
        </p:nvCxnSpPr>
        <p:spPr>
          <a:xfrm>
            <a:off x="6217444" y="1116647"/>
            <a:ext cx="5524500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6A8D42B-3578-4ADA-B4CB-7F265CD00B4F}"/>
              </a:ext>
            </a:extLst>
          </p:cNvPr>
          <p:cNvSpPr/>
          <p:nvPr/>
        </p:nvSpPr>
        <p:spPr>
          <a:xfrm>
            <a:off x="6383053" y="2151416"/>
            <a:ext cx="11993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Sensor Noise: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02837A4-7F73-4C00-90C5-CD9CBC6ED6BA}"/>
                  </a:ext>
                </a:extLst>
              </p:cNvPr>
              <p:cNvSpPr txBox="1"/>
              <p:nvPr/>
            </p:nvSpPr>
            <p:spPr>
              <a:xfrm>
                <a:off x="-181417" y="5530447"/>
                <a:ext cx="6105524" cy="4654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fr-FR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1800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acc>
                                <m:accPr>
                                  <m:chr m:val="̇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</m:acc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acc>
                                <m:accPr>
                                  <m:chr m:val="̇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i="1"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acc>
                                <m:accPr>
                                  <m:chr m:val="̇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fr-FR" i="1"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m:rPr>
                              <m:sty m:val="p"/>
                            </m:rPr>
                            <a:rPr lang="en-US" sz="1800" b="0" i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02837A4-7F73-4C00-90C5-CD9CBC6ED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1417" y="5530447"/>
                <a:ext cx="6105524" cy="465448"/>
              </a:xfrm>
              <a:prstGeom prst="rect">
                <a:avLst/>
              </a:prstGeom>
              <a:blipFill>
                <a:blip r:embed="rId11"/>
                <a:stretch>
                  <a:fillRect b="-2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F7656EC-309F-4FE5-BA15-BC28CB5D49F9}"/>
                  </a:ext>
                </a:extLst>
              </p:cNvPr>
              <p:cNvSpPr/>
              <p:nvPr/>
            </p:nvSpPr>
            <p:spPr>
              <a:xfrm>
                <a:off x="9257925" y="2510111"/>
                <a:ext cx="2345872" cy="778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𝚵</m:t>
                      </m:r>
                      <m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m:rPr>
                          <m:sty m:val="p"/>
                        </m:rP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Ψ</m:t>
                      </m:r>
                      <m:sSub>
                        <m:sSubPr>
                          <m:ctrlPr>
                            <a:rPr kumimoji="0" lang="en-US" sz="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800" b="1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𝐈</m:t>
                          </m:r>
                        </m:e>
                        <m:sub>
                          <m:r>
                            <a:rPr kumimoji="0" lang="en-US" sz="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sub>
                      </m:sSub>
                      <m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m:rPr>
                          <m:sty m:val="p"/>
                        </m:rP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Ψ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0" lang="en-US" sz="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F7656EC-309F-4FE5-BA15-BC28CB5D49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7925" y="2510111"/>
                <a:ext cx="2345872" cy="77873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>
            <a:extLst>
              <a:ext uri="{FF2B5EF4-FFF2-40B4-BE49-F238E27FC236}">
                <a16:creationId xmlns:a16="http://schemas.microsoft.com/office/drawing/2014/main" id="{44124BE5-3754-4435-A8DA-DBC31CA2A3E3}"/>
              </a:ext>
            </a:extLst>
          </p:cNvPr>
          <p:cNvSpPr/>
          <p:nvPr/>
        </p:nvSpPr>
        <p:spPr>
          <a:xfrm>
            <a:off x="9452562" y="2128739"/>
            <a:ext cx="12597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Process Noise: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5475B71-C3DF-4058-A8CB-7536CBDE3215}"/>
              </a:ext>
            </a:extLst>
          </p:cNvPr>
          <p:cNvSpPr txBox="1"/>
          <p:nvPr/>
        </p:nvSpPr>
        <p:spPr>
          <a:xfrm>
            <a:off x="3910061" y="5530447"/>
            <a:ext cx="16973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SVGS sensor does not return full state vector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253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F2EC8-493F-4E4A-A61B-7BD8C6C43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3DOF LQ Servo Control with SVGS feedback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E4C350-3E43-4AAC-B62C-3DED8904A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3F3DF-B57A-4019-90A1-60EF38B298F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7319" y="3089563"/>
            <a:ext cx="3003754" cy="31519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0CD4B8-804B-496F-A55F-5FA72CD0E776}"/>
              </a:ext>
            </a:extLst>
          </p:cNvPr>
          <p:cNvPicPr/>
          <p:nvPr/>
        </p:nvPicPr>
        <p:blipFill rotWithShape="1">
          <a:blip r:embed="rId3"/>
          <a:srcRect t="27570" r="13271"/>
          <a:stretch/>
        </p:blipFill>
        <p:spPr>
          <a:xfrm>
            <a:off x="6425553" y="1120179"/>
            <a:ext cx="5154827" cy="2753170"/>
          </a:xfrm>
          <a:prstGeom prst="rect">
            <a:avLst/>
          </a:prstGeom>
        </p:spPr>
      </p:pic>
      <p:pic>
        <p:nvPicPr>
          <p:cNvPr id="8" name="Picture 7" descr="A picture containing indoor, computer, photo, kitchen&#10;&#10;Description automatically generated">
            <a:extLst>
              <a:ext uri="{FF2B5EF4-FFF2-40B4-BE49-F238E27FC236}">
                <a16:creationId xmlns:a16="http://schemas.microsoft.com/office/drawing/2014/main" id="{4BA80D11-C0D3-420B-BD48-988261C87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842" y="3889178"/>
            <a:ext cx="8060483" cy="27531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24756A-7959-4AFB-889A-2F3BB57BC08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13"/>
          <a:stretch>
            <a:fillRect/>
          </a:stretch>
        </p:blipFill>
        <p:spPr bwMode="auto">
          <a:xfrm>
            <a:off x="315810" y="1328400"/>
            <a:ext cx="5780190" cy="16404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2210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EDB1-9B2A-4265-888E-ED1BDADE9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Modeling EM Forces and Torques between RINGS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22BFD0-B145-4DDB-8DAE-7D478B645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F9CA0C-4789-4D41-8C48-6E85BE839BA1}"/>
              </a:ext>
            </a:extLst>
          </p:cNvPr>
          <p:cNvPicPr/>
          <p:nvPr/>
        </p:nvPicPr>
        <p:blipFill rotWithShape="1">
          <a:blip r:embed="rId2"/>
          <a:srcRect r="56871"/>
          <a:stretch/>
        </p:blipFill>
        <p:spPr>
          <a:xfrm>
            <a:off x="428296" y="2062836"/>
            <a:ext cx="2400002" cy="14702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582E01-3378-45EF-B6B3-E95D207D4F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0"/>
          <a:stretch/>
        </p:blipFill>
        <p:spPr>
          <a:xfrm>
            <a:off x="2761229" y="1957935"/>
            <a:ext cx="3011394" cy="18552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895D270-A28A-4663-8D10-3107AB38BA15}"/>
              </a:ext>
            </a:extLst>
          </p:cNvPr>
          <p:cNvCxnSpPr>
            <a:cxnSpLocks/>
          </p:cNvCxnSpPr>
          <p:nvPr/>
        </p:nvCxnSpPr>
        <p:spPr>
          <a:xfrm>
            <a:off x="5969480" y="1353511"/>
            <a:ext cx="0" cy="47862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4D18641-3E68-41D8-A687-8766DBDA321E}"/>
                  </a:ext>
                </a:extLst>
              </p:cNvPr>
              <p:cNvSpPr txBox="1"/>
              <p:nvPr/>
            </p:nvSpPr>
            <p:spPr>
              <a:xfrm>
                <a:off x="258792" y="4172735"/>
                <a:ext cx="4475671" cy="13336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solidFill>
                                          <a:srgbClr val="836967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14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𝜋</m:t>
                          </m:r>
                          <m:sSubSup>
                            <m:sSubSup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  <m:r>
                                  <a:rPr lang="en-US" sz="1400" i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  <m:r>
                                  <a:rPr lang="en-US" sz="1400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i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836967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fr-FR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sub>
                      </m:sSub>
                      <m:r>
                        <a:rPr lang="fr-FR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fr-FR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fr-FR" sz="14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π</m:t>
                          </m:r>
                          <m:sSubSup>
                            <m:sSub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fr-FR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bSup>
                        </m:den>
                      </m:f>
                      <m:d>
                        <m:d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func>
                          <m:func>
                            <m:func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func>
                          <m:r>
                            <a:rPr lang="fr-FR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func>
                            <m:func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func>
                          <m:func>
                            <m:func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4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func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New York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4D18641-3E68-41D8-A687-8766DBDA3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792" y="4172735"/>
                <a:ext cx="4475671" cy="13336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7D7B232-AA41-435E-969E-26B4815F757A}"/>
                  </a:ext>
                </a:extLst>
              </p:cNvPr>
              <p:cNvSpPr txBox="1"/>
              <p:nvPr/>
            </p:nvSpPr>
            <p:spPr>
              <a:xfrm>
                <a:off x="1335266" y="5720389"/>
                <a:ext cx="2536164" cy="5833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3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num>
                        <m:den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π</m:t>
                          </m:r>
                          <m:sSubSup>
                            <m:sSubSup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  <m:sup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7D7B232-AA41-435E-969E-26B4815F7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266" y="5720389"/>
                <a:ext cx="2536164" cy="583301"/>
              </a:xfrm>
              <a:prstGeom prst="rect">
                <a:avLst/>
              </a:prstGeom>
              <a:blipFill>
                <a:blip r:embed="rId5"/>
                <a:stretch>
                  <a:fillRect b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C070BBEA-91ED-45D0-A65E-8EAC32557357}"/>
              </a:ext>
            </a:extLst>
          </p:cNvPr>
          <p:cNvSpPr/>
          <p:nvPr/>
        </p:nvSpPr>
        <p:spPr>
          <a:xfrm>
            <a:off x="1649608" y="3827880"/>
            <a:ext cx="25153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3DoF Far-Field  Forces/Torques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651A77-2832-49D0-8EE6-D0ED9C7E110F}"/>
              </a:ext>
            </a:extLst>
          </p:cNvPr>
          <p:cNvSpPr/>
          <p:nvPr/>
        </p:nvSpPr>
        <p:spPr>
          <a:xfrm>
            <a:off x="1602832" y="5399989"/>
            <a:ext cx="26088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Coaxially Aligned Simplification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90B2C3C-980A-42D1-A439-1B3969A2C053}"/>
                  </a:ext>
                </a:extLst>
              </p:cNvPr>
              <p:cNvSpPr/>
              <p:nvPr/>
            </p:nvSpPr>
            <p:spPr>
              <a:xfrm>
                <a:off x="4597206" y="4249850"/>
                <a:ext cx="1136484" cy="428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05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𝝁</m:t>
                          </m:r>
                        </m:e>
                        <m:sub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05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105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  <m:sSub>
                        <m:sSubPr>
                          <m:ctrlPr>
                            <a:rPr kumimoji="0" lang="en-US" sz="10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0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𝐼</m:t>
                          </m:r>
                        </m:e>
                        <m:sub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</m:t>
                          </m:r>
                        </m:sub>
                      </m:sSub>
                    </m:oMath>
                    <m:oMath xmlns:m="http://schemas.openxmlformats.org/officeDocument/2006/math">
                      <m:sSub>
                        <m:sSubPr>
                          <m:ctrlPr>
                            <a:rPr kumimoji="0" lang="en-US" sz="105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05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𝝁</m:t>
                          </m:r>
                        </m:e>
                        <m:sub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𝑗</m:t>
                          </m:r>
                        </m:sub>
                      </m:sSub>
                      <m:r>
                        <a:rPr kumimoji="0" lang="en-US" sz="105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105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𝑁</m:t>
                      </m:r>
                      <m:sSub>
                        <m:sSubPr>
                          <m:ctrlPr>
                            <a:rPr lang="en-US" sz="1050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050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050" b="0" i="1" smtClean="0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05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90B2C3C-980A-42D1-A439-1B3969A2C0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206" y="4249850"/>
                <a:ext cx="1136484" cy="42851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9393657B-B952-46FE-A254-BC7B99238DC6}"/>
              </a:ext>
            </a:extLst>
          </p:cNvPr>
          <p:cNvSpPr/>
          <p:nvPr/>
        </p:nvSpPr>
        <p:spPr>
          <a:xfrm>
            <a:off x="698436" y="1565686"/>
            <a:ext cx="2075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Points Source EM Dipoles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5325A7A-F24A-4BBE-990B-AE17398EED19}"/>
              </a:ext>
            </a:extLst>
          </p:cNvPr>
          <p:cNvSpPr/>
          <p:nvPr/>
        </p:nvSpPr>
        <p:spPr>
          <a:xfrm>
            <a:off x="2852096" y="1551283"/>
            <a:ext cx="28992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0" dirty="0">
                <a:effectLst/>
              </a:rPr>
              <a:t>Geometry of two coil far-field model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03F386-CDDD-4766-BE66-6949EDAF8641}"/>
              </a:ext>
            </a:extLst>
          </p:cNvPr>
          <p:cNvSpPr/>
          <p:nvPr/>
        </p:nvSpPr>
        <p:spPr>
          <a:xfrm>
            <a:off x="4486416" y="3921496"/>
            <a:ext cx="127631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1" dirty="0">
                <a:solidFill>
                  <a:srgbClr val="000000"/>
                </a:solidFill>
                <a:latin typeface="Calibri" panose="020F0502020204030204"/>
              </a:rPr>
              <a:t>Magnetic Moments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367D94C-CE3A-40CF-AA56-FB49BB8744F3}"/>
              </a:ext>
            </a:extLst>
          </p:cNvPr>
          <p:cNvPicPr/>
          <p:nvPr/>
        </p:nvPicPr>
        <p:blipFill rotWithShape="1">
          <a:blip r:embed="rId7"/>
          <a:srcRect t="2805" b="3687"/>
          <a:stretch/>
        </p:blipFill>
        <p:spPr bwMode="auto">
          <a:xfrm>
            <a:off x="8913806" y="1890629"/>
            <a:ext cx="2849898" cy="19561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E10283E-4E8A-408B-AC7D-3A960FF11253}"/>
              </a:ext>
            </a:extLst>
          </p:cNvPr>
          <p:cNvSpPr/>
          <p:nvPr/>
        </p:nvSpPr>
        <p:spPr>
          <a:xfrm>
            <a:off x="8660456" y="1530185"/>
            <a:ext cx="3531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Near-field interaction between coil segments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571126-924B-4035-BF37-87E049B97803}"/>
              </a:ext>
            </a:extLst>
          </p:cNvPr>
          <p:cNvSpPr/>
          <p:nvPr/>
        </p:nvSpPr>
        <p:spPr>
          <a:xfrm>
            <a:off x="6222521" y="1582852"/>
            <a:ext cx="13799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 err="1">
                <a:solidFill>
                  <a:srgbClr val="000000"/>
                </a:solidFill>
                <a:latin typeface="Calibri" panose="020F0502020204030204"/>
              </a:rPr>
              <a:t>Biot</a:t>
            </a: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-Savart Law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FD99BB7-8DAA-429C-B508-85EFCF814846}"/>
              </a:ext>
            </a:extLst>
          </p:cNvPr>
          <p:cNvSpPr/>
          <p:nvPr/>
        </p:nvSpPr>
        <p:spPr>
          <a:xfrm>
            <a:off x="1988100" y="1150234"/>
            <a:ext cx="1680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Far-Field Model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540535C-28BF-4C33-B5E2-D231FCCCAB9E}"/>
              </a:ext>
            </a:extLst>
          </p:cNvPr>
          <p:cNvSpPr/>
          <p:nvPr/>
        </p:nvSpPr>
        <p:spPr>
          <a:xfrm>
            <a:off x="7989514" y="1168845"/>
            <a:ext cx="1848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</a:rPr>
              <a:t>Near-Field Model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AC3F6C7-0F00-4746-8EE6-398953599CD5}"/>
                  </a:ext>
                </a:extLst>
              </p:cNvPr>
              <p:cNvSpPr txBox="1"/>
              <p:nvPr/>
            </p:nvSpPr>
            <p:spPr>
              <a:xfrm>
                <a:off x="6336263" y="1937214"/>
                <a:ext cx="1934202" cy="539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𝑑</m:t>
                      </m:r>
                      <m:acc>
                        <m:accPr>
                          <m:chr m:val="⃗"/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acc>
                      <m:r>
                        <a:rPr lang="en-US" sz="1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𝑁</m:t>
                          </m:r>
                          <m:d>
                            <m:d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>
                                <m:sSubPr>
                                  <m:ctrlPr>
                                    <a:rPr lang="en-US" sz="1400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sz="1400" b="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num>
                        <m:den>
                          <m:r>
                            <a:rPr lang="en-US" sz="1400" b="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1400" b="0" i="0">
                              <a:latin typeface="Cambria Math" panose="02040503050406030204" pitchFamily="18" charset="0"/>
                            </a:rPr>
                            <m:t>π</m:t>
                          </m:r>
                          <m:sSup>
                            <m:sSup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400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b="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AC3F6C7-0F00-4746-8EE6-398953599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263" y="1937214"/>
                <a:ext cx="1934202" cy="53931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C70D21-F7D7-4F93-9D56-AFB0FC089F25}"/>
                  </a:ext>
                </a:extLst>
              </p:cNvPr>
              <p:cNvSpPr txBox="1"/>
              <p:nvPr/>
            </p:nvSpPr>
            <p:spPr>
              <a:xfrm>
                <a:off x="6360719" y="2523114"/>
                <a:ext cx="1912305" cy="549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1400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acc>
                      <m:r>
                        <a:rPr lang="en-US" sz="1400" b="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sz="1400" b="0" i="1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sz="1400" b="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1400" b="0" i="0">
                              <a:latin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nary>
                        <m:naryPr>
                          <m:chr m:val="∮"/>
                          <m:subHide m:val="on"/>
                          <m:supHide m:val="on"/>
                          <m:ctrlPr>
                            <a:rPr lang="en-US" sz="1400" b="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sz="1400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>
                                <m:sSubPr>
                                  <m:ctrlPr>
                                    <a:rPr lang="en-US" sz="1400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sz="1400" b="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400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1400" b="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400" b="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400" b="0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5C70D21-F7D7-4F93-9D56-AFB0FC089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719" y="2523114"/>
                <a:ext cx="1912305" cy="549766"/>
              </a:xfrm>
              <a:prstGeom prst="rect">
                <a:avLst/>
              </a:prstGeom>
              <a:blipFill>
                <a:blip r:embed="rId9"/>
                <a:stretch>
                  <a:fillRect t="-155556" r="-17197" b="-22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CB8DD51-295A-459C-A05F-452A54A9A7EF}"/>
                  </a:ext>
                </a:extLst>
              </p:cNvPr>
              <p:cNvSpPr txBox="1"/>
              <p:nvPr/>
            </p:nvSpPr>
            <p:spPr>
              <a:xfrm>
                <a:off x="6421882" y="3071617"/>
                <a:ext cx="1848583" cy="414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latin typeface="Cambria Math" panose="02040503050406030204" pitchFamily="18" charset="0"/>
                        </a:rPr>
                        <m:t>𝑑</m:t>
                      </m:r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𝑁</m:t>
                      </m:r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×</m:t>
                          </m:r>
                          <m:acc>
                            <m:accPr>
                              <m:chr m:val="⃗"/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b="1" i="1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CB8DD51-295A-459C-A05F-452A54A9A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882" y="3071617"/>
                <a:ext cx="1848583" cy="41472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0357B93-A1C7-48E0-BE78-52C18154AE3E}"/>
                  </a:ext>
                </a:extLst>
              </p:cNvPr>
              <p:cNvSpPr txBox="1"/>
              <p:nvPr/>
            </p:nvSpPr>
            <p:spPr>
              <a:xfrm>
                <a:off x="7148033" y="4306014"/>
                <a:ext cx="3531544" cy="5508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0">
                              <a:latin typeface="Cambria Math" panose="02040503050406030204" pitchFamily="18" charset="0"/>
                            </a:rPr>
                            <m:t>𝐅</m:t>
                          </m:r>
                        </m:e>
                        <m:sub>
                          <m:r>
                            <a:rPr lang="en-US" sz="1400" b="1" i="0">
                              <a:latin typeface="Cambria Math" panose="02040503050406030204" pitchFamily="18" charset="0"/>
                            </a:rPr>
                            <m:t>𝐁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nary>
                        <m:naryPr>
                          <m:limLoc m:val="subSup"/>
                          <m:supHide m:val="on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𝑐𝑜𝑖𝑙𝐵</m:t>
                          </m:r>
                        </m:sub>
                        <m:sup/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1400" b="1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1" i="0">
                                  <a:latin typeface="Cambria Math" panose="02040503050406030204" pitchFamily="18" charset="0"/>
                                </a:rPr>
                                <m:t>𝐥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e>
                      </m:nary>
                      <m:r>
                        <a:rPr lang="en-US" sz="1400" i="0">
                          <a:latin typeface="Cambria Math" panose="02040503050406030204" pitchFamily="18" charset="0"/>
                        </a:rPr>
                        <m:t>×</m:t>
                      </m:r>
                      <m:nary>
                        <m:naryPr>
                          <m:limLoc m:val="subSup"/>
                          <m:supHide m:val="on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𝑐𝑜𝑖𝑙𝐴</m:t>
                          </m:r>
                        </m:sub>
                        <m:sup/>
                        <m:e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0">
                                      <a:latin typeface="Cambria Math" panose="02040503050406030204" pitchFamily="18" charset="0"/>
                                    </a:rPr>
                                    <m:t>𝐥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0">
                                  <a:latin typeface="Cambria Math" panose="02040503050406030204" pitchFamily="18" charset="0"/>
                                </a:rPr>
                                <m:t>𝐫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400" b="1" i="0">
                                          <a:latin typeface="Cambria Math" panose="02040503050406030204" pitchFamily="18" charset="0"/>
                                        </a:rPr>
                                        <m:t>𝐫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0357B93-A1C7-48E0-BE78-52C18154A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8033" y="4306014"/>
                <a:ext cx="3531544" cy="550856"/>
              </a:xfrm>
              <a:prstGeom prst="rect">
                <a:avLst/>
              </a:prstGeom>
              <a:blipFill>
                <a:blip r:embed="rId11"/>
                <a:stretch>
                  <a:fillRect t="-153846" r="-3454" b="-224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82B2DE4-B275-46F9-95BC-ADB2A439605E}"/>
                  </a:ext>
                </a:extLst>
              </p:cNvPr>
              <p:cNvSpPr txBox="1"/>
              <p:nvPr/>
            </p:nvSpPr>
            <p:spPr>
              <a:xfrm>
                <a:off x="5861043" y="4793823"/>
                <a:ext cx="6105524" cy="5339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0">
                              <a:latin typeface="Cambria Math" panose="02040503050406030204" pitchFamily="18" charset="0"/>
                            </a:rPr>
                            <m:t>𝐓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subSup"/>
                          <m:supHide m:val="on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𝑐𝑜𝑖𝑙𝐵</m:t>
                          </m:r>
                        </m:sub>
                        <m:sup/>
                        <m:e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nary>
                      <m:r>
                        <a:rPr lang="en-US" sz="1400" i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4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1400" b="1" i="0">
                          <a:latin typeface="Cambria Math" panose="02040503050406030204" pitchFamily="18" charset="0"/>
                        </a:rPr>
                        <m:t>𝐅</m:t>
                      </m:r>
                    </m:oMath>
                  </m:oMathPara>
                </a14:m>
                <a:endParaRPr lang="en-US" sz="1400" b="1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82B2DE4-B275-46F9-95BC-ADB2A4396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1043" y="4793823"/>
                <a:ext cx="6105524" cy="533992"/>
              </a:xfrm>
              <a:prstGeom prst="rect">
                <a:avLst/>
              </a:prstGeom>
              <a:blipFill>
                <a:blip r:embed="rId12"/>
                <a:stretch>
                  <a:fillRect t="-162500" b="-23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70526C6F-F3AC-4558-AAB6-6630E1983FF8}"/>
              </a:ext>
            </a:extLst>
          </p:cNvPr>
          <p:cNvSpPr/>
          <p:nvPr/>
        </p:nvSpPr>
        <p:spPr>
          <a:xfrm>
            <a:off x="7092302" y="4057817"/>
            <a:ext cx="31363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Near-field Forces and Torque Equations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7D4B4E-8415-43AF-9091-C77A778C3756}"/>
                  </a:ext>
                </a:extLst>
              </p:cNvPr>
              <p:cNvSpPr txBox="1"/>
              <p:nvPr/>
            </p:nvSpPr>
            <p:spPr>
              <a:xfrm>
                <a:off x="7131282" y="5639838"/>
                <a:ext cx="3565046" cy="5302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1" i="0">
                              <a:latin typeface="Cambria Math" panose="02040503050406030204" pitchFamily="18" charset="0"/>
                            </a:rPr>
                            <m:t>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B</m:t>
                          </m:r>
                        </m:sub>
                      </m:sSub>
                      <m:r>
                        <a:rPr lang="en-US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μ</m:t>
                              </m:r>
                            </m:e>
                            <m: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nary>
                        <m:naryPr>
                          <m:chr m:val="∑"/>
                          <m:limLoc m:val="subSup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40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400" b="0" i="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400" i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sub>
                          </m:sSub>
                        </m:e>
                      </m:nary>
                      <m:r>
                        <a:rPr lang="en-US" sz="1400" i="0">
                          <a:latin typeface="Cambria Math" panose="02040503050406030204" pitchFamily="18" charset="0"/>
                        </a:rPr>
                        <m:t>×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400" b="0" i="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4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0">
                                  <a:latin typeface="Cambria Math" panose="02040503050406030204" pitchFamily="18" charset="0"/>
                                </a:rPr>
                                <m:t>𝐫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400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7D4B4E-8415-43AF-9091-C77A778C3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1282" y="5639838"/>
                <a:ext cx="3565046" cy="530210"/>
              </a:xfrm>
              <a:prstGeom prst="rect">
                <a:avLst/>
              </a:prstGeom>
              <a:blipFill>
                <a:blip r:embed="rId13"/>
                <a:stretch>
                  <a:fillRect t="-135632" r="-11453" b="-208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>
            <a:extLst>
              <a:ext uri="{FF2B5EF4-FFF2-40B4-BE49-F238E27FC236}">
                <a16:creationId xmlns:a16="http://schemas.microsoft.com/office/drawing/2014/main" id="{F9E62BA2-2C70-4DA4-A9BB-07794AEB89F2}"/>
              </a:ext>
            </a:extLst>
          </p:cNvPr>
          <p:cNvSpPr/>
          <p:nvPr/>
        </p:nvSpPr>
        <p:spPr>
          <a:xfrm>
            <a:off x="7096061" y="5301178"/>
            <a:ext cx="3479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Near-field Force: Discrete Current Segments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1164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296126"/>
            <a:ext cx="11834812" cy="87068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Reduction of thruster power consumption using Electromagnetic force assist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781" y="1316434"/>
            <a:ext cx="10969942" cy="4592744"/>
          </a:xfrm>
        </p:spPr>
        <p:txBody>
          <a:bodyPr/>
          <a:lstStyle/>
          <a:p>
            <a:r>
              <a:rPr lang="en-US" dirty="0"/>
              <a:t>It seems at first that RINGS can only provide actuation in a limited sense: only amplitude and sign (phase) of currents can be controlled</a:t>
            </a:r>
          </a:p>
          <a:p>
            <a:r>
              <a:rPr lang="en-US" dirty="0">
                <a:highlight>
                  <a:srgbClr val="FFFF00"/>
                </a:highlight>
              </a:rPr>
              <a:t>But Magnetic Field has 3D components that can be controlled for actuation, one axis at a time</a:t>
            </a:r>
          </a:p>
          <a:p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="1" dirty="0">
                <a:highlight>
                  <a:srgbClr val="00FFFF"/>
                </a:highlight>
              </a:rPr>
              <a:t>New vision for electromagnetic actuation in spacecraft</a:t>
            </a:r>
            <a:r>
              <a:rPr lang="en-US" dirty="0"/>
              <a:t>: </a:t>
            </a:r>
            <a:r>
              <a:rPr lang="en-US" dirty="0">
                <a:highlight>
                  <a:srgbClr val="00FF00"/>
                </a:highlight>
              </a:rPr>
              <a:t>reduction of thruster power consumption by using electromagnetic force assist</a:t>
            </a:r>
          </a:p>
          <a:p>
            <a:r>
              <a:rPr lang="en-US" b="1" dirty="0"/>
              <a:t>3DOF Control with Near-Field force and torque models: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-194004" y="3429000"/>
                <a:ext cx="11898630" cy="2727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̈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̈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̈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𝑚𝑔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𝛾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α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𝐹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 + 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sub>
                                      </m:s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d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𝐹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sub>
                                      </m:s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𝐹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sub>
                                      </m:s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94004" y="3429000"/>
                <a:ext cx="11898630" cy="27271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829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3DOF Near-Field Force and Torque models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18</a:t>
            </a:fld>
            <a:endParaRPr lang="en-US"/>
          </a:p>
        </p:txBody>
      </p:sp>
      <p:grpSp>
        <p:nvGrpSpPr>
          <p:cNvPr id="5" name="Groupe 34"/>
          <p:cNvGrpSpPr/>
          <p:nvPr/>
        </p:nvGrpSpPr>
        <p:grpSpPr>
          <a:xfrm>
            <a:off x="571941" y="3967822"/>
            <a:ext cx="5057334" cy="2565029"/>
            <a:chOff x="-36579" y="-29583"/>
            <a:chExt cx="3218691" cy="1594278"/>
          </a:xfrm>
        </p:grpSpPr>
        <p:pic>
          <p:nvPicPr>
            <p:cNvPr id="6" name="Imag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79" y="-29583"/>
              <a:ext cx="2196088" cy="159427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2048256" y="541325"/>
                  <a:ext cx="1133856" cy="629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=0.6 </m:t>
                        </m:r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𝑚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=0 </m:t>
                        </m:r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=0.97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</p:txBody>
            </p:sp>
          </mc:Choice>
          <mc:Fallback xmlns="">
            <p:sp>
              <p:nvSpPr>
                <p:cNvPr id="7" name="Zone de text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48256" y="541325"/>
                  <a:ext cx="1133856" cy="62910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e 40"/>
          <p:cNvGrpSpPr/>
          <p:nvPr/>
        </p:nvGrpSpPr>
        <p:grpSpPr>
          <a:xfrm>
            <a:off x="571941" y="1148007"/>
            <a:ext cx="5057334" cy="2450483"/>
            <a:chOff x="0" y="0"/>
            <a:chExt cx="3174617" cy="16059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2040941" y="351129"/>
                  <a:ext cx="1133676" cy="6289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=</m:t>
                        </m:r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𝜋</m:t>
                        </m:r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/4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=0.2 </m:t>
                        </m:r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=0.998</m:t>
                        </m:r>
                      </m:oMath>
                    </m:oMathPara>
                  </a14:m>
                  <a:endParaRPr lang="en-US" sz="120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</p:txBody>
            </p:sp>
          </mc:Choice>
          <mc:Fallback xmlns="">
            <p:sp>
              <p:nvSpPr>
                <p:cNvPr id="9" name="Zone de text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40941" y="351129"/>
                  <a:ext cx="1133676" cy="62893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0" name="Image 3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71"/>
            <a:stretch/>
          </p:blipFill>
          <p:spPr bwMode="auto">
            <a:xfrm>
              <a:off x="0" y="0"/>
              <a:ext cx="2159000" cy="16059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1" name="Groupe 1073741824"/>
          <p:cNvGrpSpPr/>
          <p:nvPr/>
        </p:nvGrpSpPr>
        <p:grpSpPr>
          <a:xfrm>
            <a:off x="5538374" y="1148007"/>
            <a:ext cx="4908550" cy="2422705"/>
            <a:chOff x="0" y="0"/>
            <a:chExt cx="3225733" cy="15430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Zone de texte 2"/>
                <p:cNvSpPr txBox="1">
                  <a:spLocks noChangeArrowheads="1"/>
                </p:cNvSpPr>
                <p:nvPr/>
              </p:nvSpPr>
              <p:spPr bwMode="auto">
                <a:xfrm>
                  <a:off x="2092147" y="555955"/>
                  <a:ext cx="1133586" cy="6289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Courier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=</m:t>
                        </m:r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𝜋</m:t>
                        </m:r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ourier"/>
                          </a:rPr>
                          <m:t>/2</m:t>
                        </m:r>
                      </m:oMath>
                    </m:oMathPara>
                  </a14:m>
                  <a:endParaRPr lang="en-US" sz="1200" dirty="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𝑝𝑜𝑠𝑖𝑡𝑖𝑜𝑛</m:t>
                            </m:r>
                          </m:sub>
                        </m:sSub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=0.8 </m:t>
                        </m:r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sz="1200" dirty="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fr-FR" sz="1000" i="1">
                                <a:effectLst/>
                                <a:latin typeface="Cambria Math" panose="02040503050406030204" pitchFamily="18" charset="0"/>
                                <a:ea typeface="MS Mincho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fr-FR" sz="1000" i="1">
                            <a:effectLst/>
                            <a:latin typeface="Cambria Math" panose="02040503050406030204" pitchFamily="18" charset="0"/>
                            <a:ea typeface="MS Mincho"/>
                            <a:cs typeface="Times New Roman" panose="02020603050405020304" pitchFamily="18" charset="0"/>
                          </a:rPr>
                          <m:t>=1.00</m:t>
                        </m:r>
                      </m:oMath>
                    </m:oMathPara>
                  </a14:m>
                  <a:endParaRPr lang="en-US" sz="1200" dirty="0">
                    <a:effectLst/>
                    <a:latin typeface="Courier"/>
                    <a:ea typeface="Times New Roman" panose="02020603050405020304" pitchFamily="18" charset="0"/>
                    <a:cs typeface="Courier"/>
                  </a:endParaRPr>
                </a:p>
              </p:txBody>
            </p:sp>
          </mc:Choice>
          <mc:Fallback xmlns="">
            <p:sp>
              <p:nvSpPr>
                <p:cNvPr id="12" name="Zone de text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92147" y="555955"/>
                  <a:ext cx="1133586" cy="62893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3" name="Imag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159635" cy="1543050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457101" y="3598490"/>
            <a:ext cx="7790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Examples of polynomial approximation surfaces of Force </a:t>
            </a:r>
            <a:r>
              <a:rPr lang="en-US" b="1" dirty="0" err="1"/>
              <a:t>Fx</a:t>
            </a:r>
            <a:r>
              <a:rPr lang="en-US" b="1" dirty="0"/>
              <a:t>, Force </a:t>
            </a:r>
            <a:r>
              <a:rPr lang="en-US" b="1" dirty="0" err="1"/>
              <a:t>Fy</a:t>
            </a:r>
            <a:r>
              <a:rPr lang="en-US" b="1" dirty="0"/>
              <a:t>, Torque </a:t>
            </a:r>
            <a:r>
              <a:rPr lang="en-US" b="1" dirty="0" err="1"/>
              <a:t>Tz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045169" y="5392438"/>
                <a:ext cx="5201616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i="1">
                          <a:solidFill>
                            <a:srgbClr val="000000">
                              <a:lumMod val="75000"/>
                              <a:lumOff val="25000"/>
                            </a:srgb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sSub>
                        <m:sSub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nary>
                        <m:naryPr>
                          <m:limLoc m:val="subSup"/>
                          <m:supHide m:val="on"/>
                          <m:ctrlP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𝑐𝑜𝑖𝑙</m:t>
                          </m:r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subSup"/>
                                  <m:supHide m:val="on"/>
                                  <m:ctrlPr>
                                    <a:rPr lang="en-US" i="1">
                                      <a:solidFill>
                                        <a:srgbClr val="000000">
                                          <a:lumMod val="75000"/>
                                          <a:lumOff val="25000"/>
                                        </a:srgb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i="1">
                                      <a:solidFill>
                                        <a:srgbClr val="000000">
                                          <a:lumMod val="75000"/>
                                          <a:lumOff val="25000"/>
                                        </a:srgbClr>
                                      </a:solidFill>
                                      <a:latin typeface="Cambria Math" panose="02040503050406030204" pitchFamily="18" charset="0"/>
                                    </a:rPr>
                                    <m:t>𝑐𝑜𝑖𝑙</m:t>
                                  </m:r>
                                  <m:r>
                                    <a:rPr lang="en-US" i="1">
                                      <a:solidFill>
                                        <a:srgbClr val="000000">
                                          <a:lumMod val="75000"/>
                                          <a:lumOff val="25000"/>
                                        </a:srgbClr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>
                                          <a:lumMod val="75000"/>
                                          <a:lumOff val="25000"/>
                                        </a:srgbClr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sub>
                                <m:sup/>
                                <m:e>
                                  <m:f>
                                    <m:fPr>
                                      <m:ctrlPr>
                                        <a:rPr lang="en-US" i="1">
                                          <a:solidFill>
                                            <a:srgbClr val="000000">
                                              <a:lumMod val="75000"/>
                                              <a:lumOff val="25000"/>
                                            </a:srgb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𝒓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𝐴𝐵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solidFill>
                                            <a:srgbClr val="000000">
                                              <a:lumMod val="75000"/>
                                              <a:lumOff val="25000"/>
                                            </a:srgb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×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>
                                              <a:lumMod val="75000"/>
                                              <a:lumOff val="25000"/>
                                            </a:srgb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𝒍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begChr m:val="|"/>
                                              <m:endChr m:val="|"/>
                                              <m:ctrlPr>
                                                <a:rPr lang="en-US" i="1">
                                                  <a:solidFill>
                                                    <a:srgbClr val="000000">
                                                      <a:lumMod val="75000"/>
                                                      <a:lumOff val="25000"/>
                                                    </a:srgbClr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solidFill>
                                                        <a:srgbClr val="000000">
                                                          <a:lumMod val="75000"/>
                                                          <a:lumOff val="25000"/>
                                                        </a:srgbClr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solidFill>
                                                        <a:srgbClr val="000000">
                                                          <a:lumMod val="75000"/>
                                                          <a:lumOff val="25000"/>
                                                        </a:srgbClr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𝒓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solidFill>
                                                        <a:srgbClr val="000000">
                                                          <a:lumMod val="75000"/>
                                                          <a:lumOff val="25000"/>
                                                        </a:srgbClr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𝐴𝐵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i="1">
                                              <a:solidFill>
                                                <a:srgbClr val="000000">
                                                  <a:lumMod val="75000"/>
                                                  <a:lumOff val="25000"/>
                                                </a:srgbClr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nary>
                            </m:e>
                          </m:d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i="1">
                              <a:solidFill>
                                <a:srgbClr val="000000">
                                  <a:lumMod val="75000"/>
                                  <a:lumOff val="2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>
                                      <a:lumMod val="75000"/>
                                      <a:lumOff val="25000"/>
                                    </a:srgbClr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169" y="5392438"/>
                <a:ext cx="5201616" cy="7146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5857050" y="499532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</a:rPr>
              <a:t>Magnetic Forces </a:t>
            </a:r>
            <a:r>
              <a:rPr lang="en-US" dirty="0"/>
              <a:t>between two coils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[Hilton, et al., 2013]: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9B16C36-9722-4E30-ACD0-B177B092F7BD}"/>
              </a:ext>
            </a:extLst>
          </p:cNvPr>
          <p:cNvPicPr/>
          <p:nvPr/>
        </p:nvPicPr>
        <p:blipFill rotWithShape="1">
          <a:blip r:embed="rId9"/>
          <a:srcRect t="2805" b="3687"/>
          <a:stretch/>
        </p:blipFill>
        <p:spPr bwMode="auto">
          <a:xfrm>
            <a:off x="9189721" y="2851550"/>
            <a:ext cx="2514405" cy="18632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33746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Electromagnetic assist using SMC + Feed Forward Controller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85738" y="1181688"/>
                <a:ext cx="5605462" cy="3694790"/>
              </a:xfrm>
            </p:spPr>
            <p:txBody>
              <a:bodyPr>
                <a:normAutofit/>
              </a:bodyPr>
              <a:lstStyle/>
              <a:p>
                <a:r>
                  <a:rPr lang="en-US" dirty="0">
                    <a:highlight>
                      <a:srgbClr val="00FF00"/>
                    </a:highlight>
                  </a:rPr>
                  <a:t>Feed-forward control is based on a-priori knowledge: near-field force/torque as function of 3DOF position </a:t>
                </a:r>
              </a:p>
              <a:p>
                <a:r>
                  <a:rPr lang="en-US" dirty="0"/>
                  <a:t>FFC controller: theoretical control current to achieve a desired position </a:t>
                </a:r>
              </a:p>
              <a:p>
                <a:r>
                  <a:rPr lang="en-US" dirty="0">
                    <a:highlight>
                      <a:srgbClr val="00FFFF"/>
                    </a:highlight>
                  </a:rPr>
                  <a:t>Feedback action compensates model error and parametric uncertainties</a:t>
                </a:r>
              </a:p>
              <a:p>
                <a:r>
                  <a:rPr lang="en-US" dirty="0"/>
                  <a:t>1DOF is controlled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𝒊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 other 2DOFs are regulated by LQG-servo controller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5738" y="1181688"/>
                <a:ext cx="5605462" cy="3694790"/>
              </a:xfrm>
              <a:blipFill>
                <a:blip r:embed="rId2"/>
                <a:stretch>
                  <a:fillRect l="-2717" t="-1815" r="-2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19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1276350"/>
            <a:ext cx="6254727" cy="34099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103144" y="518562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Arial Unicode MS"/>
              </a:rPr>
              <a:t>Example : FFC + SMC for electromagnetic rotation control + LQG-servo for 2DOF translation motion control in X,Y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044272" y="4179430"/>
                <a:ext cx="3726469" cy="506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sub>
                          </m:sSub>
                          <m:acc>
                            <m:accPr>
                              <m:chr m:val="̈"/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</m:ac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= −</m:t>
                          </m:r>
                          <m:sSub>
                            <m:sSub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sub>
                          </m:s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𝒎𝒈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𝜸</m:t>
                          </m:r>
                          <m:acc>
                            <m:accPr>
                              <m:chr m:val="̇"/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</m:ac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𝒛</m:t>
                              </m:r>
                            </m:sub>
                          </m:sSub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𝑿</m:t>
                          </m:r>
                          <m:d>
                            <m:d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  <m: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272" y="4179430"/>
                <a:ext cx="3726469" cy="506870"/>
              </a:xfrm>
              <a:prstGeom prst="rect">
                <a:avLst/>
              </a:prstGeom>
              <a:blipFill>
                <a:blip r:embed="rId4"/>
                <a:stretch>
                  <a:fillRect t="-179518" r="-24346" b="-261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52797" y="4885825"/>
                <a:ext cx="4671343" cy="4744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𝑿</m:t>
                      </m:r>
                      <m:d>
                        <m:d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  <m:d>
                                <m:d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acc>
                                <m:accPr>
                                  <m:chr m:val="̇"/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e>
                              </m:d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𝒑𝒐𝒔𝒊𝒕𝒊𝒐𝒏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   0   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𝒑𝒐𝒔𝒊𝒕𝒊𝒐𝒏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</m:d>
                        </m:e>
                        <m:sup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𝑻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97" y="4885825"/>
                <a:ext cx="4671343" cy="474425"/>
              </a:xfrm>
              <a:prstGeom prst="rect">
                <a:avLst/>
              </a:prstGeom>
              <a:blipFill>
                <a:blip r:embed="rId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599242" y="5508788"/>
                <a:ext cx="2345066" cy="799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𝒛</m:t>
                          </m:r>
                        </m:sub>
                      </m:sSub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𝒊</m:t>
                          </m:r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𝒋</m:t>
                          </m:r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𝒊𝒋</m:t>
                              </m:r>
                            </m:sub>
                          </m:sSub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∗ </m:t>
                          </m:r>
                          <m:sSup>
                            <m:s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  <m:sup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p>
                          </m:s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∗ </m:t>
                          </m:r>
                          <m:sSubSup>
                            <m:sSub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e>
                            <m: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9242" y="5508788"/>
                <a:ext cx="2345066" cy="7998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4906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49" y="241799"/>
            <a:ext cx="11834812" cy="870685"/>
          </a:xfrm>
        </p:spPr>
        <p:txBody>
          <a:bodyPr>
            <a:normAutofit/>
          </a:bodyPr>
          <a:lstStyle/>
          <a:p>
            <a:r>
              <a:rPr lang="en-US" sz="4400" b="1" dirty="0"/>
              <a:t>RINGS – SVGS:  STTR Phase II – 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3754" y="1310111"/>
            <a:ext cx="8634412" cy="5045428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1.  Integration of Astrobee + SVGS</a:t>
            </a:r>
          </a:p>
          <a:p>
            <a:pPr lvl="0"/>
            <a:r>
              <a:rPr lang="en-US" dirty="0"/>
              <a:t>(i) deployment of SVGS on HLP (using guest science camera)</a:t>
            </a:r>
          </a:p>
          <a:p>
            <a:pPr lvl="0"/>
            <a:r>
              <a:rPr lang="en-US" dirty="0"/>
              <a:t>(ii) SVGS Mission APK</a:t>
            </a:r>
          </a:p>
          <a:p>
            <a:pPr lvl="0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2. Electromagnetic Propulsion Assist (EPA) using RINGS</a:t>
            </a:r>
            <a:endParaRPr lang="en-US" dirty="0"/>
          </a:p>
          <a:p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  correction of hardware and firmware issues in RINGS</a:t>
            </a:r>
          </a:p>
          <a:p>
            <a:r>
              <a:rPr lang="en-US" dirty="0"/>
              <a:t>(ii) Electromagnetic Propulsion Assist using RINGS</a:t>
            </a:r>
          </a:p>
          <a:p>
            <a:r>
              <a:rPr lang="en-US" dirty="0"/>
              <a:t>(iii) experimental demonstration of EPA : 3DOF ground experiment</a:t>
            </a:r>
          </a:p>
          <a:p>
            <a:pPr lvl="0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3.  SVGS Deployment on ISS</a:t>
            </a:r>
          </a:p>
          <a:p>
            <a:pPr lvl="0"/>
            <a:r>
              <a:rPr lang="en-US" dirty="0"/>
              <a:t>(i)  Development and HIL of ISS science sessions for SVGS-</a:t>
            </a:r>
            <a:r>
              <a:rPr lang="en-US" dirty="0" err="1"/>
              <a:t>Astrobee</a:t>
            </a:r>
            <a:endParaRPr lang="en-US" dirty="0"/>
          </a:p>
          <a:p>
            <a:pPr lvl="0"/>
            <a:r>
              <a:rPr lang="en-US" dirty="0"/>
              <a:t>(ii)  SVGS Payload development / Ground testing / Safety Review/ EMC /POWR</a:t>
            </a:r>
          </a:p>
          <a:p>
            <a:pPr lvl="0"/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4.  SVGS Science Mission on ISS </a:t>
            </a:r>
          </a:p>
          <a:p>
            <a:pPr lvl="0"/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61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F42C2-9026-45C6-9E7D-744B90553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RINGS EM Control: Feedforward + Sliding Mode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1AAD68-63CD-4F00-A368-C2AEAEA5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20</a:t>
            </a:fld>
            <a:endParaRPr lang="en-US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48F7B86-480C-4B37-959A-4017F05B3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90" y="1588193"/>
            <a:ext cx="6037637" cy="332145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00231D7-1404-450B-B9AC-FB0D6BDEBB73}"/>
              </a:ext>
            </a:extLst>
          </p:cNvPr>
          <p:cNvSpPr/>
          <p:nvPr/>
        </p:nvSpPr>
        <p:spPr>
          <a:xfrm>
            <a:off x="228600" y="1221054"/>
            <a:ext cx="47757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Polynomial Approximations of Near-Field model (1 </a:t>
            </a:r>
            <a:r>
              <a:rPr lang="en-US" sz="1400" b="1" dirty="0" err="1">
                <a:solidFill>
                  <a:srgbClr val="000000"/>
                </a:solidFill>
                <a:latin typeface="Calibri" panose="020F0502020204030204"/>
              </a:rPr>
              <a:t>DoF</a:t>
            </a: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 Each):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FAE749-F022-46B1-9C4A-CBA7370D9602}"/>
              </a:ext>
            </a:extLst>
          </p:cNvPr>
          <p:cNvSpPr/>
          <p:nvPr/>
        </p:nvSpPr>
        <p:spPr>
          <a:xfrm>
            <a:off x="228600" y="3617357"/>
            <a:ext cx="35973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Model Inversion of Rotational Dynamics Case: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7048A65-18F6-46A5-A657-F04CC234D4F0}"/>
                  </a:ext>
                </a:extLst>
              </p:cNvPr>
              <p:cNvSpPr txBox="1"/>
              <p:nvPr/>
            </p:nvSpPr>
            <p:spPr>
              <a:xfrm>
                <a:off x="273160" y="3964499"/>
                <a:ext cx="5704728" cy="1103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𝑍</m:t>
                          </m:r>
                        </m:sub>
                      </m:sSub>
                      <m:acc>
                        <m:accPr>
                          <m:chr m:val="̈"/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</m:acc>
                      <m:r>
                        <a:rPr lang="en-US" sz="14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𝑚𝑔</m:t>
                      </m:r>
                      <m:r>
                        <m:rPr>
                          <m:sty m:val="p"/>
                        </m:rPr>
                        <a:rPr lang="en-US" sz="1400" i="0"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US" sz="14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400" i="0"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𝐸𝑀𝑥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𝑋</m:t>
                          </m:r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14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14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𝑍</m:t>
                              </m:r>
                            </m:sub>
                          </m:sSub>
                          <m:acc>
                            <m:accPr>
                              <m:chr m:val="̈"/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</m:acc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  <m:r>
                            <m:rPr>
                              <m:sty m:val="p"/>
                            </m:rPr>
                            <a:rPr lang="fr-FR" sz="14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γ</m:t>
                          </m:r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00</m:t>
                                  </m:r>
                                </m:sub>
                              </m:s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  <m:sup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p>
                              </m:s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20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  <m:sup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30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  <m:sup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40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  <m:sup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50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1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θ</m:t>
                                  </m:r>
                                </m:e>
                                <m:sup>
                                  <m:r>
                                    <a:rPr lang="fr-FR" sz="1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fr-FR" sz="14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fr-FR" sz="14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θ</m:t>
                              </m:r>
                            </m:e>
                            <m:sup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140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800" dirty="0">
                  <a:effectLst/>
                  <a:latin typeface="New York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7048A65-18F6-46A5-A657-F04CC234D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60" y="3964499"/>
                <a:ext cx="5704728" cy="11034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1D2B7C4E-4B8C-4DE0-A5EA-6E62148598EB}"/>
              </a:ext>
            </a:extLst>
          </p:cNvPr>
          <p:cNvSpPr/>
          <p:nvPr/>
        </p:nvSpPr>
        <p:spPr>
          <a:xfrm>
            <a:off x="1064270" y="5025537"/>
            <a:ext cx="11042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Arial Unicode MS"/>
              </a:rPr>
              <a:t>Example:  SMC control of rotation using electromagnetic assist + LQG-servo for 2-axis translation motion control</a:t>
            </a:r>
          </a:p>
          <a:p>
            <a:endParaRPr lang="en-US" b="1" dirty="0">
              <a:latin typeface="Calibri" panose="020F0502020204030204" pitchFamily="34" charset="0"/>
            </a:endParaRPr>
          </a:p>
          <a:p>
            <a:r>
              <a:rPr lang="en-US" dirty="0">
                <a:highlight>
                  <a:srgbClr val="FFFF00"/>
                </a:highlight>
              </a:rPr>
              <a:t>To perform 3DOF motion, maneuvers are separated in single-axis components. Each segment controls one DOF with input current i2 from SMC (i1= Imax) and thrusters (controlled by LQG-servo) regulate other 2 DOFs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9A920E-695E-4A4B-B3A4-A38FA0393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432" y="1608813"/>
            <a:ext cx="5383235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507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B991F-FD0E-4A8D-96F4-C48064CB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EM Assist Maneuvers – Power Consumption Savings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DAD98-9460-4C3D-80DC-D063D190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69E1AF-2B7B-4321-A36F-DCE5D0B97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8" y="2783703"/>
            <a:ext cx="3890964" cy="34609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ED55054-1B98-4FBC-8ECE-3996E50862B8}"/>
                  </a:ext>
                </a:extLst>
              </p:cNvPr>
              <p:cNvSpPr txBox="1"/>
              <p:nvPr/>
            </p:nvSpPr>
            <p:spPr>
              <a:xfrm>
                <a:off x="5416550" y="1450213"/>
                <a:ext cx="4851400" cy="16228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</a:rPr>
                        <m:t>𝐶𝑜𝑛𝑡𝑟𝑜𝑙𝑃𝑜𝑤𝑒𝑟</m:t>
                      </m:r>
                      <m:r>
                        <a:rPr lang="en-US" sz="12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𝐶𝑃</m:t>
                      </m:r>
                      <m:r>
                        <a:rPr lang="en-US" sz="12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subHide m:val="on"/>
                          <m:supHide m:val="on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ad>
                            <m:radPr>
                              <m:degHide m:val="on"/>
                              <m:ctrlPr>
                                <a:rPr lang="en-US" sz="12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sub>
                                <m:sup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  <m:sup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12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  <m:sup>
                                  <m:r>
                                    <a:rPr lang="en-US" sz="12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rad>
                        </m:e>
                      </m:nary>
                    </m:oMath>
                  </m:oMathPara>
                </a14:m>
                <a:endParaRPr lang="en-US" sz="1200" dirty="0"/>
              </a:p>
              <a:p>
                <a:endParaRPr lang="en-US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baseline="-250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𝑃𝑜𝑤𝑒𝑟𝑆𝑎𝑣𝑒𝑑</m:t>
                      </m:r>
                      <m:r>
                        <a:rPr lang="fr-FR" i="1" baseline="-250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i="1" baseline="-250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𝑃𝑆</m:t>
                      </m:r>
                      <m:r>
                        <a:rPr lang="fr-FR" i="1" baseline="-250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baseline="-250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lang="fr-FR" i="1" baseline="-250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i="1" baseline="-250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sSub>
                                <m:sSubPr>
                                  <m:ctrlPr>
                                    <a:rPr lang="en-US" i="1" baseline="-250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𝐿𝑄𝐺</m:t>
                                  </m:r>
                                </m:sub>
                              </m:sSub>
                              <m:r>
                                <a:rPr lang="fr-FR" i="1" baseline="-250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fr-FR" i="1" baseline="-250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sSub>
                                <m:sSubPr>
                                  <m:ctrlPr>
                                    <a:rPr lang="en-US" i="1" baseline="-250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𝐿𝑄𝐺</m:t>
                                  </m:r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r>
                                    <a:rPr lang="fr-FR" i="1" baseline="-25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𝐸𝑀𝑎𝑠𝑠𝑖𝑠𝑡</m:t>
                                  </m:r>
                                </m:sub>
                              </m:sSub>
                            </m:e>
                            <m:e/>
                          </m:eqArr>
                        </m:num>
                        <m:den>
                          <m:r>
                            <a:rPr lang="fr-FR" i="1" baseline="-250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  <m:sSub>
                            <m:sSubPr>
                              <m:ctrlPr>
                                <a:rPr lang="en-US" i="1" baseline="-250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 baseline="-250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fr-FR" i="1" baseline="-250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𝐿𝑄𝐺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>
                  <a:effectLst/>
                  <a:latin typeface="New York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ED55054-1B98-4FBC-8ECE-3996E5086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550" y="1450213"/>
                <a:ext cx="4851400" cy="1622817"/>
              </a:xfrm>
              <a:prstGeom prst="rect">
                <a:avLst/>
              </a:prstGeom>
              <a:blipFill>
                <a:blip r:embed="rId3"/>
                <a:stretch>
                  <a:fillRect t="-45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DB70DAD5-E55F-4084-9951-B6B7DA724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359" y="3407857"/>
            <a:ext cx="3792907" cy="2779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8DC3A3-AEFA-4A5F-924D-CAB520EA5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5299" y="3407857"/>
            <a:ext cx="3798417" cy="27861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FBF2E95-6579-4A6F-BE47-06C42D012CDE}"/>
              </a:ext>
            </a:extLst>
          </p:cNvPr>
          <p:cNvSpPr txBox="1"/>
          <p:nvPr/>
        </p:nvSpPr>
        <p:spPr>
          <a:xfrm>
            <a:off x="6148390" y="3036655"/>
            <a:ext cx="47226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effectLst/>
                <a:latin typeface="Arial" panose="020B0604020202020204" pitchFamily="34" charset="0"/>
              </a:rPr>
              <a:t>EM maneuver </a:t>
            </a:r>
            <a:r>
              <a:rPr lang="en-US" sz="1600" dirty="0">
                <a:latin typeface="Arial" panose="020B0604020202020204" pitchFamily="34" charset="0"/>
              </a:rPr>
              <a:t>power</a:t>
            </a:r>
            <a:r>
              <a:rPr lang="en-US" sz="1600" b="0" i="0" dirty="0">
                <a:effectLst/>
                <a:latin typeface="Arial" panose="020B0604020202020204" pitchFamily="34" charset="0"/>
              </a:rPr>
              <a:t> savings for LQG-servo</a:t>
            </a:r>
            <a:endParaRPr lang="en-US" sz="1600" dirty="0"/>
          </a:p>
        </p:txBody>
      </p:sp>
      <p:sp>
        <p:nvSpPr>
          <p:cNvPr id="20" name="Content Placeholder 21">
            <a:extLst>
              <a:ext uri="{FF2B5EF4-FFF2-40B4-BE49-F238E27FC236}">
                <a16:creationId xmlns:a16="http://schemas.microsoft.com/office/drawing/2014/main" id="{3F125080-A1DC-4DC6-B873-FAEBF2EE3A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6550" y="1372386"/>
            <a:ext cx="5707062" cy="169654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Power consumption savings are estimated as the integral of LQG-servo control effort over duration of test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600" dirty="0"/>
              <a:t> Power savings depend on selection of waypoints (trajectory)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334233-DAB3-4064-9F05-305D837AA1D0}"/>
              </a:ext>
            </a:extLst>
          </p:cNvPr>
          <p:cNvSpPr txBox="1"/>
          <p:nvPr/>
        </p:nvSpPr>
        <p:spPr>
          <a:xfrm>
            <a:off x="248445" y="2491711"/>
            <a:ext cx="37655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0" i="0" dirty="0">
                <a:effectLst/>
                <a:latin typeface="Arial" panose="020B0604020202020204" pitchFamily="34" charset="0"/>
              </a:rPr>
              <a:t>EM maneuvers list w/ set points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23649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985EE-60CC-4A52-96FA-C380ED2AC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0" i="0" dirty="0">
                <a:effectLst/>
                <a:latin typeface="Arial" panose="020B0604020202020204" pitchFamily="34" charset="0"/>
              </a:rPr>
              <a:t>3 </a:t>
            </a:r>
            <a:r>
              <a:rPr lang="en-US" sz="3200" b="0" i="0" dirty="0" err="1">
                <a:effectLst/>
                <a:latin typeface="Arial" panose="020B0604020202020204" pitchFamily="34" charset="0"/>
              </a:rPr>
              <a:t>DoF</a:t>
            </a:r>
            <a:r>
              <a:rPr lang="en-US" sz="3200" b="0" i="0" dirty="0">
                <a:effectLst/>
                <a:latin typeface="Arial" panose="020B0604020202020204" pitchFamily="34" charset="0"/>
              </a:rPr>
              <a:t> Simulated Maneuvers: LQG-servo + Feedforward + Sliding Mode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49F34-C55F-4029-B3BE-2BCCC3D1E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22</a:t>
            </a:fld>
            <a:endParaRPr lang="en-US"/>
          </a:p>
        </p:txBody>
      </p:sp>
      <p:pic>
        <p:nvPicPr>
          <p:cNvPr id="11" name="Picture 10" descr="Chart, box and whisker chart&#10;&#10;Description automatically generated">
            <a:extLst>
              <a:ext uri="{FF2B5EF4-FFF2-40B4-BE49-F238E27FC236}">
                <a16:creationId xmlns:a16="http://schemas.microsoft.com/office/drawing/2014/main" id="{284FD672-F1E8-4B7C-A071-5DD57E153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69" y="3890110"/>
            <a:ext cx="3042911" cy="2275568"/>
          </a:xfrm>
          <a:prstGeom prst="rect">
            <a:avLst/>
          </a:prstGeom>
        </p:spPr>
      </p:pic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DBA3857C-CA36-472D-81B7-FDFE2CBE7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8" y="1686037"/>
            <a:ext cx="3755174" cy="1968266"/>
          </a:xfrm>
          <a:prstGeom prst="rect">
            <a:avLst/>
          </a:prstGeom>
        </p:spPr>
      </p:pic>
      <p:pic>
        <p:nvPicPr>
          <p:cNvPr id="15" name="Picture 14" descr="Chart, line chart, box and whisker chart&#10;&#10;Description automatically generated">
            <a:extLst>
              <a:ext uri="{FF2B5EF4-FFF2-40B4-BE49-F238E27FC236}">
                <a16:creationId xmlns:a16="http://schemas.microsoft.com/office/drawing/2014/main" id="{6AEE8FFC-C0E7-4B4B-ABFC-76536FC180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0" y="3890110"/>
            <a:ext cx="3143250" cy="2364270"/>
          </a:xfrm>
          <a:prstGeom prst="rect">
            <a:avLst/>
          </a:prstGeom>
        </p:spPr>
      </p:pic>
      <p:pic>
        <p:nvPicPr>
          <p:cNvPr id="17" name="Picture 16" descr="Chart, line chart&#10;&#10;Description automatically generated">
            <a:extLst>
              <a:ext uri="{FF2B5EF4-FFF2-40B4-BE49-F238E27FC236}">
                <a16:creationId xmlns:a16="http://schemas.microsoft.com/office/drawing/2014/main" id="{4E15BEF6-92C2-4B2C-AC1B-DA74DBE5E4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412" y="1685546"/>
            <a:ext cx="3755175" cy="1962933"/>
          </a:xfrm>
          <a:prstGeom prst="rect">
            <a:avLst/>
          </a:prstGeom>
        </p:spPr>
      </p:pic>
      <p:pic>
        <p:nvPicPr>
          <p:cNvPr id="19" name="Picture 18" descr="Chart, line chart&#10;&#10;Description automatically generated">
            <a:extLst>
              <a:ext uri="{FF2B5EF4-FFF2-40B4-BE49-F238E27FC236}">
                <a16:creationId xmlns:a16="http://schemas.microsoft.com/office/drawing/2014/main" id="{5DD6DF33-3DFD-411D-9CCC-2F8F22CF9A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287" y="1679296"/>
            <a:ext cx="3777397" cy="1969183"/>
          </a:xfrm>
          <a:prstGeom prst="rect">
            <a:avLst/>
          </a:prstGeom>
        </p:spPr>
      </p:pic>
      <p:pic>
        <p:nvPicPr>
          <p:cNvPr id="21" name="Picture 20" descr="Chart, line chart&#10;&#10;Description automatically generated">
            <a:extLst>
              <a:ext uri="{FF2B5EF4-FFF2-40B4-BE49-F238E27FC236}">
                <a16:creationId xmlns:a16="http://schemas.microsoft.com/office/drawing/2014/main" id="{F41E7297-45A8-47B9-9C32-3CA773A6EA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670" y="3930147"/>
            <a:ext cx="3042911" cy="22788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5EF6ABF-A33B-428F-950E-C55363C46659}"/>
              </a:ext>
            </a:extLst>
          </p:cNvPr>
          <p:cNvSpPr/>
          <p:nvPr/>
        </p:nvSpPr>
        <p:spPr>
          <a:xfrm>
            <a:off x="1455784" y="1296341"/>
            <a:ext cx="1080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Maneuver 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48EA61-CD17-4DD7-BE0B-B73CBE71F80B}"/>
              </a:ext>
            </a:extLst>
          </p:cNvPr>
          <p:cNvSpPr/>
          <p:nvPr/>
        </p:nvSpPr>
        <p:spPr>
          <a:xfrm>
            <a:off x="5555659" y="1296341"/>
            <a:ext cx="1080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Maneuver 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6302348-5F6C-4A68-BDE2-64D3D4BB842B}"/>
              </a:ext>
            </a:extLst>
          </p:cNvPr>
          <p:cNvSpPr/>
          <p:nvPr/>
        </p:nvSpPr>
        <p:spPr>
          <a:xfrm>
            <a:off x="9666645" y="1296341"/>
            <a:ext cx="1080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Maneuver </a:t>
            </a: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6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5802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AB7BEEF0-CA97-4EE1-9397-DEB3C1186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608" y="1145929"/>
            <a:ext cx="3901041" cy="52013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FFCB36-BF5C-4AD9-8728-8F578DCFE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0" i="0" dirty="0">
                <a:effectLst/>
                <a:latin typeface="Arial" panose="020B0604020202020204" pitchFamily="34" charset="0"/>
              </a:rPr>
              <a:t>Experimental Demonstration of Electromagnetic Thrust Assist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D3498-358D-487F-9951-252779422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23</a:t>
            </a:fld>
            <a:endParaRPr lang="en-US"/>
          </a:p>
        </p:txBody>
      </p:sp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2512B1ED-9818-4FA4-995F-26392830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7249"/>
            <a:ext cx="6017659" cy="421076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E5AF85-642D-41BF-A901-583E1EE8E820}"/>
              </a:ext>
            </a:extLst>
          </p:cNvPr>
          <p:cNvSpPr txBox="1"/>
          <p:nvPr/>
        </p:nvSpPr>
        <p:spPr>
          <a:xfrm>
            <a:off x="6017659" y="1318745"/>
            <a:ext cx="12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SVGS Phone Sensor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4ADC452-36BD-48C3-9A19-F5F80FEFC949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7287659" y="1422400"/>
            <a:ext cx="1386441" cy="157955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B5FFDAA-1D88-4715-9C2C-A92A0E359EA5}"/>
              </a:ext>
            </a:extLst>
          </p:cNvPr>
          <p:cNvSpPr txBox="1"/>
          <p:nvPr/>
        </p:nvSpPr>
        <p:spPr>
          <a:xfrm>
            <a:off x="6017659" y="2014781"/>
            <a:ext cx="127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USB-C for remote screen interface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285DA3A-29C0-45AE-9111-7D120578881B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7287659" y="2384113"/>
            <a:ext cx="840341" cy="15388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5633E74-FEF0-4579-A5AE-F92F9A05FDDF}"/>
              </a:ext>
            </a:extLst>
          </p:cNvPr>
          <p:cNvSpPr txBox="1"/>
          <p:nvPr/>
        </p:nvSpPr>
        <p:spPr>
          <a:xfrm>
            <a:off x="6096000" y="3100463"/>
            <a:ext cx="127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SVGS Target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0CA5F25-14A1-4046-B998-84FF0935144E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7366000" y="3254352"/>
            <a:ext cx="1676400" cy="36146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D144A9B-68EF-4115-8117-04C38670DB57}"/>
              </a:ext>
            </a:extLst>
          </p:cNvPr>
          <p:cNvSpPr txBox="1"/>
          <p:nvPr/>
        </p:nvSpPr>
        <p:spPr>
          <a:xfrm>
            <a:off x="6063142" y="3811417"/>
            <a:ext cx="12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Motion Vehicle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5BAB5A9-EC6B-4663-9919-2DFCCB47CA89}"/>
              </a:ext>
            </a:extLst>
          </p:cNvPr>
          <p:cNvCxnSpPr>
            <a:cxnSpLocks/>
            <a:stCxn id="35" idx="3"/>
          </p:cNvCxnSpPr>
          <p:nvPr/>
        </p:nvCxnSpPr>
        <p:spPr>
          <a:xfrm flipV="1">
            <a:off x="7333142" y="4859992"/>
            <a:ext cx="3112608" cy="7540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CF11236-0579-4A6A-B274-FC4BEB91278B}"/>
              </a:ext>
            </a:extLst>
          </p:cNvPr>
          <p:cNvSpPr txBox="1"/>
          <p:nvPr/>
        </p:nvSpPr>
        <p:spPr>
          <a:xfrm>
            <a:off x="6063142" y="4673790"/>
            <a:ext cx="12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Stationary Vehicle</a:t>
            </a:r>
          </a:p>
        </p:txBody>
      </p:sp>
    </p:spTree>
    <p:extLst>
      <p:ext uri="{BB962C8B-B14F-4D97-AF65-F5344CB8AC3E}">
        <p14:creationId xmlns:p14="http://schemas.microsoft.com/office/powerpoint/2010/main" val="943225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4B705-4B99-41C7-A101-1D617918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24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Axial force as function of x for fixed angular position and fixed y</a:t>
            </a:r>
            <a:endParaRPr lang="en-US" sz="3600" dirty="0"/>
          </a:p>
        </p:txBody>
      </p:sp>
      <p:pic>
        <p:nvPicPr>
          <p:cNvPr id="7" name="Content Placeholder 6" descr="Chart, surface chart&#10;&#10;Description automatically generated">
            <a:extLst>
              <a:ext uri="{FF2B5EF4-FFF2-40B4-BE49-F238E27FC236}">
                <a16:creationId xmlns:a16="http://schemas.microsoft.com/office/drawing/2014/main" id="{402F1AF7-50EC-477F-A16E-DEA3944945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8" y="1129241"/>
            <a:ext cx="8732932" cy="511974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45DF0-1D8E-4C3A-A77B-1F0D60AC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1CF19AD-618D-4FA8-9B66-B38B7D8856D0}"/>
                  </a:ext>
                </a:extLst>
              </p:cNvPr>
              <p:cNvSpPr txBox="1"/>
              <p:nvPr/>
            </p:nvSpPr>
            <p:spPr>
              <a:xfrm>
                <a:off x="8158046" y="3210039"/>
                <a:ext cx="3481864" cy="9581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≈−0.2841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+0.8662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−0.9426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+0.3567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1CF19AD-618D-4FA8-9B66-B38B7D885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8046" y="3210039"/>
                <a:ext cx="3481864" cy="9581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2413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0973-A0A1-428D-8558-CF70AF910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Axial Motion Case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BAB6E-AF7D-4A89-AAE5-5B6E1FF8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25</a:t>
            </a:fld>
            <a:endParaRPr lang="en-US"/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A542F7A2-DCA9-44CA-AED9-092A43428A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9" t="11429" r="7592" b="7263"/>
          <a:stretch/>
        </p:blipFill>
        <p:spPr>
          <a:xfrm>
            <a:off x="185738" y="1152939"/>
            <a:ext cx="4724400" cy="3063461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C0727C-9253-4D4C-BEED-AC3794FB0F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0" t="6734" r="5448" b="7115"/>
          <a:stretch/>
        </p:blipFill>
        <p:spPr>
          <a:xfrm>
            <a:off x="4997450" y="1215414"/>
            <a:ext cx="4675689" cy="3000985"/>
          </a:xfrm>
          <a:prstGeom prst="rect">
            <a:avLst/>
          </a:prstGeom>
        </p:spPr>
      </p:pic>
      <p:pic>
        <p:nvPicPr>
          <p:cNvPr id="6" name="Content Placeholder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8A7E1FD-7B32-4F9B-907A-863E86C089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311" y="3975100"/>
            <a:ext cx="4675689" cy="2337845"/>
          </a:xfrm>
        </p:spPr>
      </p:pic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2101631D-06A1-4A2B-95F7-4850BF2E77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0" r="8209" b="4800"/>
          <a:stretch/>
        </p:blipFill>
        <p:spPr>
          <a:xfrm>
            <a:off x="557244" y="4183844"/>
            <a:ext cx="3187699" cy="2129101"/>
          </a:xfrm>
          <a:prstGeom prst="rect">
            <a:avLst/>
          </a:prstGeom>
        </p:spPr>
      </p:pic>
      <p:pic>
        <p:nvPicPr>
          <p:cNvPr id="15" name="Picture 14" descr="Chart, line chart&#10;&#10;Description automatically generated">
            <a:extLst>
              <a:ext uri="{FF2B5EF4-FFF2-40B4-BE49-F238E27FC236}">
                <a16:creationId xmlns:a16="http://schemas.microsoft.com/office/drawing/2014/main" id="{BBBA1A62-B9B1-4B43-BDDE-1BC92AB8A3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5" r="6980" b="4071"/>
          <a:stretch/>
        </p:blipFill>
        <p:spPr>
          <a:xfrm>
            <a:off x="3892079" y="4168085"/>
            <a:ext cx="3256464" cy="21592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FE7AD1-31AA-4388-A983-0417F0CCBF76}"/>
                  </a:ext>
                </a:extLst>
              </p:cNvPr>
              <p:cNvSpPr txBox="1"/>
              <p:nvPr/>
            </p:nvSpPr>
            <p:spPr>
              <a:xfrm>
                <a:off x="9673139" y="1796394"/>
                <a:ext cx="2260069" cy="1246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i="0" dirty="0">
                    <a:effectLst/>
                    <a:latin typeface="Arial" panose="020B0604020202020204" pitchFamily="34" charset="0"/>
                  </a:rPr>
                  <a:t>Design Parameters:</a:t>
                </a:r>
              </a:p>
              <a:p>
                <a:pPr algn="ctr"/>
                <a:r>
                  <a:rPr lang="en-US" sz="1100" b="0" i="0" dirty="0">
                    <a:effectLst/>
                    <a:latin typeface="Arial" panose="020B0604020202020204" pitchFamily="34" charset="0"/>
                  </a:rPr>
                  <a:t>{λ,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1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η</m:t>
                    </m:r>
                  </m:oMath>
                </a14:m>
                <a:r>
                  <a:rPr lang="en-US" sz="1100" b="0" i="0" dirty="0">
                    <a:effectLst/>
                    <a:latin typeface="Arial" panose="020B0604020202020204" pitchFamily="34" charset="0"/>
                  </a:rPr>
                  <a:t>, φ} = {0.3, 0.04, 0.005}</a:t>
                </a:r>
              </a:p>
              <a:p>
                <a:pPr algn="ctr"/>
                <a:endParaRPr lang="en-US" sz="1100" dirty="0">
                  <a:latin typeface="Arial" panose="020B0604020202020204" pitchFamily="34" charset="0"/>
                </a:endParaRPr>
              </a:p>
              <a:p>
                <a:pPr algn="ctr"/>
                <a:r>
                  <a:rPr lang="en-US" sz="1400" b="0" i="0" dirty="0">
                    <a:effectLst/>
                    <a:latin typeface="Arial" panose="020B0604020202020204" pitchFamily="34" charset="0"/>
                  </a:rPr>
                  <a:t>Power Savings:</a:t>
                </a:r>
              </a:p>
              <a:p>
                <a:pPr algn="ctr"/>
                <a:r>
                  <a:rPr lang="en-US" sz="1100" dirty="0">
                    <a:latin typeface="Arial" panose="020B0604020202020204" pitchFamily="34" charset="0"/>
                  </a:rPr>
                  <a:t>3%</a:t>
                </a:r>
                <a:endParaRPr lang="en-US" sz="1100" b="0" i="0" dirty="0">
                  <a:effectLst/>
                  <a:latin typeface="Arial" panose="020B0604020202020204" pitchFamily="34" charset="0"/>
                </a:endParaRPr>
              </a:p>
              <a:p>
                <a:pPr algn="ctr"/>
                <a:endParaRPr lang="en-US" sz="1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FE7AD1-31AA-4388-A983-0417F0CCB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3139" y="1796394"/>
                <a:ext cx="2260069" cy="1246495"/>
              </a:xfrm>
              <a:prstGeom prst="rect">
                <a:avLst/>
              </a:prstGeom>
              <a:blipFill>
                <a:blip r:embed="rId7"/>
                <a:stretch>
                  <a:fillRect t="-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02045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4B705-4B99-41C7-A101-1D617918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24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Shear force as function of y for fixed angular position and fixed x</a:t>
            </a: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45DF0-1D8E-4C3A-A77B-1F0D60AC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26</a:t>
            </a:fld>
            <a:endParaRPr lang="en-US"/>
          </a:p>
        </p:txBody>
      </p:sp>
      <p:pic>
        <p:nvPicPr>
          <p:cNvPr id="8" name="Content Placeholder 7" descr="Chart, surface chart&#10;&#10;Description automatically generated">
            <a:extLst>
              <a:ext uri="{FF2B5EF4-FFF2-40B4-BE49-F238E27FC236}">
                <a16:creationId xmlns:a16="http://schemas.microsoft.com/office/drawing/2014/main" id="{543F957B-7BB5-44C8-9462-100F4E2D05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73" y="1147343"/>
            <a:ext cx="8549005" cy="5011917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A90D7B4-8EC3-4A49-810A-9BC1B0EF44DA}"/>
                  </a:ext>
                </a:extLst>
              </p:cNvPr>
              <p:cNvSpPr txBox="1"/>
              <p:nvPr/>
            </p:nvSpPr>
            <p:spPr>
              <a:xfrm>
                <a:off x="8275607" y="2807291"/>
                <a:ext cx="3509512" cy="12434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≈0.0120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−0.0001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−0.1184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−0.0018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+0.2764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A90D7B4-8EC3-4A49-810A-9BC1B0EF4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607" y="2807291"/>
                <a:ext cx="3509512" cy="1243417"/>
              </a:xfrm>
              <a:prstGeom prst="rect">
                <a:avLst/>
              </a:prstGeom>
              <a:blipFill>
                <a:blip r:embed="rId3"/>
                <a:stretch>
                  <a:fillRect b="-1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0274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84F52-3D67-40DA-AD2E-C5A189842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Shear Motion Case</a:t>
            </a:r>
            <a:endParaRPr lang="en-US" dirty="0"/>
          </a:p>
        </p:txBody>
      </p:sp>
      <p:pic>
        <p:nvPicPr>
          <p:cNvPr id="6" name="Content Placeholder 5" descr="Logo&#10;&#10;Description automatically generated with low confidence">
            <a:extLst>
              <a:ext uri="{FF2B5EF4-FFF2-40B4-BE49-F238E27FC236}">
                <a16:creationId xmlns:a16="http://schemas.microsoft.com/office/drawing/2014/main" id="{198B7B4C-E13D-49E9-A63A-6AEFA2502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258" y="3934704"/>
            <a:ext cx="5201152" cy="260057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96948-A2D3-4D07-9F40-91C23DC37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27</a:t>
            </a:fld>
            <a:endParaRPr lang="en-US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19EDF29D-B768-4382-A242-066AA29B6F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4" t="12888" r="7721" b="7505"/>
          <a:stretch/>
        </p:blipFill>
        <p:spPr>
          <a:xfrm>
            <a:off x="143772" y="1163256"/>
            <a:ext cx="4528762" cy="2940439"/>
          </a:xfrm>
          <a:prstGeom prst="rect">
            <a:avLst/>
          </a:prstGeom>
        </p:spPr>
      </p:pic>
      <p:pic>
        <p:nvPicPr>
          <p:cNvPr id="10" name="Picture 9" descr="Graphical user interface, chart&#10;&#10;Description automatically generated">
            <a:extLst>
              <a:ext uri="{FF2B5EF4-FFF2-40B4-BE49-F238E27FC236}">
                <a16:creationId xmlns:a16="http://schemas.microsoft.com/office/drawing/2014/main" id="{875F6009-694A-403A-9094-D4D122114C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5" t="6478" r="5692" b="5138"/>
          <a:stretch/>
        </p:blipFill>
        <p:spPr>
          <a:xfrm>
            <a:off x="4693699" y="1163256"/>
            <a:ext cx="4528762" cy="2940439"/>
          </a:xfrm>
          <a:prstGeom prst="rect">
            <a:avLst/>
          </a:prstGeom>
        </p:spPr>
      </p:pic>
      <p:pic>
        <p:nvPicPr>
          <p:cNvPr id="12" name="Picture 11" descr="Chart, line chart&#10;&#10;Description automatically generated">
            <a:extLst>
              <a:ext uri="{FF2B5EF4-FFF2-40B4-BE49-F238E27FC236}">
                <a16:creationId xmlns:a16="http://schemas.microsoft.com/office/drawing/2014/main" id="{A7BBB6C6-96E8-4EB6-B4EA-A9147E21A4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9" r="7402" b="5301"/>
          <a:stretch/>
        </p:blipFill>
        <p:spPr>
          <a:xfrm>
            <a:off x="836813" y="4050710"/>
            <a:ext cx="3245480" cy="2368564"/>
          </a:xfrm>
          <a:prstGeom prst="rect">
            <a:avLst/>
          </a:prstGeom>
        </p:spPr>
      </p:pic>
      <p:pic>
        <p:nvPicPr>
          <p:cNvPr id="14" name="Picture 13" descr="Chart, line chart&#10;&#10;Description automatically generated">
            <a:extLst>
              <a:ext uri="{FF2B5EF4-FFF2-40B4-BE49-F238E27FC236}">
                <a16:creationId xmlns:a16="http://schemas.microsoft.com/office/drawing/2014/main" id="{FE897303-15D7-4994-9917-1FE9ED8A39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4" r="7995" b="4985"/>
          <a:stretch/>
        </p:blipFill>
        <p:spPr>
          <a:xfrm>
            <a:off x="4693699" y="4103695"/>
            <a:ext cx="3196359" cy="23155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CE4FA-749D-4512-A816-F96D7E522881}"/>
                  </a:ext>
                </a:extLst>
              </p:cNvPr>
              <p:cNvSpPr txBox="1"/>
              <p:nvPr/>
            </p:nvSpPr>
            <p:spPr>
              <a:xfrm>
                <a:off x="9558067" y="2049499"/>
                <a:ext cx="2041585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0" i="0" dirty="0">
                    <a:effectLst/>
                    <a:latin typeface="Arial" panose="020B0604020202020204" pitchFamily="34" charset="0"/>
                  </a:rPr>
                  <a:t>Design Parameters:</a:t>
                </a:r>
              </a:p>
              <a:p>
                <a:pPr algn="ctr"/>
                <a:r>
                  <a:rPr lang="en-US" sz="1200" b="0" i="0" dirty="0">
                    <a:effectLst/>
                    <a:latin typeface="Arial" panose="020B0604020202020204" pitchFamily="34" charset="0"/>
                  </a:rPr>
                  <a:t>{λ,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η</m:t>
                    </m:r>
                  </m:oMath>
                </a14:m>
                <a:r>
                  <a:rPr lang="en-US" sz="1200" b="0" i="0" dirty="0">
                    <a:effectLst/>
                    <a:latin typeface="Arial" panose="020B0604020202020204" pitchFamily="34" charset="0"/>
                  </a:rPr>
                  <a:t>, φ} = {0.3, 0.04, 0.005}</a:t>
                </a:r>
              </a:p>
              <a:p>
                <a:pPr algn="ctr"/>
                <a:endParaRPr lang="en-US" sz="1200" dirty="0">
                  <a:latin typeface="Arial" panose="020B0604020202020204" pitchFamily="34" charset="0"/>
                </a:endParaRPr>
              </a:p>
              <a:p>
                <a:pPr algn="ctr"/>
                <a:r>
                  <a:rPr lang="en-US" sz="1600" b="0" i="0" dirty="0">
                    <a:effectLst/>
                    <a:latin typeface="Arial" panose="020B0604020202020204" pitchFamily="34" charset="0"/>
                  </a:rPr>
                  <a:t>Power Savings:</a:t>
                </a:r>
              </a:p>
              <a:p>
                <a:pPr algn="ctr"/>
                <a:r>
                  <a:rPr lang="en-US" sz="1200" dirty="0">
                    <a:latin typeface="Arial" panose="020B0604020202020204" pitchFamily="34" charset="0"/>
                  </a:rPr>
                  <a:t>20%</a:t>
                </a:r>
                <a:endParaRPr lang="en-US" sz="1200" b="0" i="0" dirty="0">
                  <a:effectLst/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CE4FA-749D-4512-A816-F96D7E522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8067" y="2049499"/>
                <a:ext cx="2041585" cy="1323439"/>
              </a:xfrm>
              <a:prstGeom prst="rect">
                <a:avLst/>
              </a:prstGeom>
              <a:blipFill>
                <a:blip r:embed="rId7"/>
                <a:stretch>
                  <a:fillRect t="-1382" b="-2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32958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4B705-4B99-41C7-A101-1D617918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Torque as function of </a:t>
            </a:r>
            <a:r>
              <a:rPr kumimoji="0" lang="el-GR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θ</a:t>
            </a:r>
            <a:r>
              <a:rPr kumimoji="0" lang="en-US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for fixed x and 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45DF0-1D8E-4C3A-A77B-1F0D60AC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28</a:t>
            </a:fld>
            <a:endParaRPr lang="en-US"/>
          </a:p>
        </p:txBody>
      </p:sp>
      <p:pic>
        <p:nvPicPr>
          <p:cNvPr id="8" name="Content Placeholder 7" descr="Chart, surface chart&#10;&#10;Description automatically generated">
            <a:extLst>
              <a:ext uri="{FF2B5EF4-FFF2-40B4-BE49-F238E27FC236}">
                <a16:creationId xmlns:a16="http://schemas.microsoft.com/office/drawing/2014/main" id="{093F62C0-BD13-464D-B723-C1A4F220A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1331"/>
            <a:ext cx="8662479" cy="5078442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B45EB52-6AC9-4D39-944A-CF69D4162A5A}"/>
                  </a:ext>
                </a:extLst>
              </p:cNvPr>
              <p:cNvSpPr txBox="1"/>
              <p:nvPr/>
            </p:nvSpPr>
            <p:spPr>
              <a:xfrm>
                <a:off x="8101102" y="2810305"/>
                <a:ext cx="3262223" cy="12373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𝑧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≈−0.0519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+0.1602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−0.1820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+0.0831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+−0.0131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B45EB52-6AC9-4D39-944A-CF69D4162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1102" y="2810305"/>
                <a:ext cx="3262223" cy="12373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53508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5680-C004-41B5-9581-663B5E6EB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EM Assist Maneuver: Controlled Rotation Case</a:t>
            </a:r>
            <a:endParaRPr lang="en-US" dirty="0"/>
          </a:p>
        </p:txBody>
      </p:sp>
      <p:pic>
        <p:nvPicPr>
          <p:cNvPr id="6" name="Content Placeholder 5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56661BA4-280A-4DE8-90C3-CCB86CD81D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93" y="3903660"/>
            <a:ext cx="5290052" cy="2645026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DBBEA-C4EE-424A-91B9-E1CC78E5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29</a:t>
            </a:fld>
            <a:endParaRPr lang="en-US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0D9B3D03-B21D-4CE3-A886-74B191CE5B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2" t="11950" r="8015" b="7337"/>
          <a:stretch/>
        </p:blipFill>
        <p:spPr>
          <a:xfrm>
            <a:off x="265471" y="1150373"/>
            <a:ext cx="4328652" cy="2870198"/>
          </a:xfrm>
          <a:prstGeom prst="rect">
            <a:avLst/>
          </a:prstGeom>
        </p:spPr>
      </p:pic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60B1DCC-FFB6-400B-B623-70F01F14CE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5" t="6818" r="5557" b="5806"/>
          <a:stretch/>
        </p:blipFill>
        <p:spPr>
          <a:xfrm>
            <a:off x="4809856" y="1150373"/>
            <a:ext cx="4328652" cy="2872091"/>
          </a:xfrm>
          <a:prstGeom prst="rect">
            <a:avLst/>
          </a:prstGeom>
        </p:spPr>
      </p:pic>
      <p:pic>
        <p:nvPicPr>
          <p:cNvPr id="12" name="Picture 11" descr="Chart, line chart&#10;&#10;Description automatically generated">
            <a:extLst>
              <a:ext uri="{FF2B5EF4-FFF2-40B4-BE49-F238E27FC236}">
                <a16:creationId xmlns:a16="http://schemas.microsoft.com/office/drawing/2014/main" id="{7ED0970E-A8D9-43CC-A0EA-D8B10723A9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9" r="7725" b="4368"/>
          <a:stretch/>
        </p:blipFill>
        <p:spPr>
          <a:xfrm>
            <a:off x="604492" y="4009682"/>
            <a:ext cx="3434991" cy="2303455"/>
          </a:xfrm>
          <a:prstGeom prst="rect">
            <a:avLst/>
          </a:prstGeom>
        </p:spPr>
      </p:pic>
      <p:pic>
        <p:nvPicPr>
          <p:cNvPr id="14" name="Picture 13" descr="Chart, line chart&#10;&#10;Description automatically generated">
            <a:extLst>
              <a:ext uri="{FF2B5EF4-FFF2-40B4-BE49-F238E27FC236}">
                <a16:creationId xmlns:a16="http://schemas.microsoft.com/office/drawing/2014/main" id="{41069747-21CF-41A3-B52C-9180E9060A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r="7974" b="4597"/>
          <a:stretch/>
        </p:blipFill>
        <p:spPr>
          <a:xfrm>
            <a:off x="4622442" y="4009682"/>
            <a:ext cx="3434991" cy="22925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AD28AC-3CE0-4F4C-8D6A-A3BAD05D4A65}"/>
                  </a:ext>
                </a:extLst>
              </p:cNvPr>
              <p:cNvSpPr txBox="1"/>
              <p:nvPr/>
            </p:nvSpPr>
            <p:spPr>
              <a:xfrm>
                <a:off x="9354242" y="1815568"/>
                <a:ext cx="2187902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0" i="0" dirty="0">
                    <a:effectLst/>
                    <a:latin typeface="Arial" panose="020B0604020202020204" pitchFamily="34" charset="0"/>
                  </a:rPr>
                  <a:t>Design Parameters:</a:t>
                </a:r>
              </a:p>
              <a:p>
                <a:pPr algn="ctr"/>
                <a:r>
                  <a:rPr lang="en-US" sz="1200" b="0" i="0" dirty="0">
                    <a:effectLst/>
                    <a:latin typeface="Arial" panose="020B0604020202020204" pitchFamily="34" charset="0"/>
                  </a:rPr>
                  <a:t>{λ,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η</m:t>
                    </m:r>
                  </m:oMath>
                </a14:m>
                <a:r>
                  <a:rPr lang="en-US" sz="1200" b="0" i="0" dirty="0">
                    <a:effectLst/>
                    <a:latin typeface="Arial" panose="020B0604020202020204" pitchFamily="34" charset="0"/>
                  </a:rPr>
                  <a:t>, φ} = {0.3, 0.04, 0.005}</a:t>
                </a:r>
              </a:p>
              <a:p>
                <a:pPr algn="ctr"/>
                <a:endParaRPr lang="en-US" sz="1200" dirty="0">
                  <a:latin typeface="Arial" panose="020B0604020202020204" pitchFamily="34" charset="0"/>
                </a:endParaRPr>
              </a:p>
              <a:p>
                <a:pPr algn="ctr"/>
                <a:r>
                  <a:rPr lang="en-US" sz="1600" dirty="0">
                    <a:latin typeface="Arial" panose="020B0604020202020204" pitchFamily="34" charset="0"/>
                  </a:rPr>
                  <a:t>Power </a:t>
                </a:r>
                <a:r>
                  <a:rPr lang="en-US" sz="1600" b="0" i="0" dirty="0">
                    <a:effectLst/>
                    <a:latin typeface="Arial" panose="020B0604020202020204" pitchFamily="34" charset="0"/>
                  </a:rPr>
                  <a:t>Savings:</a:t>
                </a:r>
              </a:p>
              <a:p>
                <a:pPr algn="ctr"/>
                <a:r>
                  <a:rPr lang="en-US" sz="1200" dirty="0">
                    <a:latin typeface="Arial" panose="020B0604020202020204" pitchFamily="34" charset="0"/>
                  </a:rPr>
                  <a:t>60%</a:t>
                </a:r>
                <a:endParaRPr lang="en-US" sz="1200" b="0" i="0" dirty="0">
                  <a:effectLst/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AD28AC-3CE0-4F4C-8D6A-A3BAD05D4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242" y="1815568"/>
                <a:ext cx="2187902" cy="1138773"/>
              </a:xfrm>
              <a:prstGeom prst="rect">
                <a:avLst/>
              </a:prstGeom>
              <a:blipFill>
                <a:blip r:embed="rId7"/>
                <a:stretch>
                  <a:fillRect t="-1604" b="-2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172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D583A-E1B7-43AD-9D97-461847B6D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 – Q9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A5E71-7A96-4AC7-BC56-9BCC4002C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060" y="1249242"/>
            <a:ext cx="10877265" cy="4629002"/>
          </a:xfrm>
        </p:spPr>
        <p:txBody>
          <a:bodyPr>
            <a:normAutofit/>
          </a:bodyPr>
          <a:lstStyle/>
          <a:p>
            <a:pPr marL="566928" lvl="3" indent="0">
              <a:lnSpc>
                <a:spcPct val="150000"/>
              </a:lnSpc>
              <a:buNone/>
            </a:pPr>
            <a:r>
              <a:rPr lang="en-US" sz="2400" b="1" dirty="0"/>
              <a:t>1. Completion of RINGS Objectives </a:t>
            </a:r>
          </a:p>
          <a:p>
            <a:pPr lvl="3">
              <a:lnSpc>
                <a:spcPct val="150000"/>
              </a:lnSpc>
            </a:pPr>
            <a:r>
              <a:rPr lang="en-US" sz="2400" dirty="0"/>
              <a:t>Modifications to RINGS hardware to resolve issues identified during ISS Mission</a:t>
            </a:r>
          </a:p>
          <a:p>
            <a:pPr lvl="3">
              <a:lnSpc>
                <a:spcPct val="150000"/>
              </a:lnSpc>
            </a:pPr>
            <a:r>
              <a:rPr lang="en-US" sz="2400" dirty="0"/>
              <a:t>Completion of 3DOF motion ground control platform for RINGS</a:t>
            </a:r>
          </a:p>
          <a:p>
            <a:pPr lvl="3">
              <a:lnSpc>
                <a:spcPct val="150000"/>
              </a:lnSpc>
            </a:pPr>
            <a:r>
              <a:rPr lang="en-US" sz="2400" b="1" dirty="0"/>
              <a:t>Demonstration of Electromagnetic Propulsion Assist (EPA) using RINGS</a:t>
            </a:r>
          </a:p>
          <a:p>
            <a:pPr lvl="4">
              <a:lnSpc>
                <a:spcPct val="150000"/>
              </a:lnSpc>
            </a:pPr>
            <a:r>
              <a:rPr lang="en-US" sz="2400" dirty="0"/>
              <a:t>3DOF EM motion control based on Near Field models</a:t>
            </a:r>
          </a:p>
          <a:p>
            <a:pPr marL="566928" lvl="3" indent="0">
              <a:lnSpc>
                <a:spcPct val="150000"/>
              </a:lnSpc>
              <a:buNone/>
            </a:pPr>
            <a:r>
              <a:rPr lang="en-US" sz="2400" b="1" dirty="0"/>
              <a:t>2. Software Integration of SVGS and </a:t>
            </a:r>
            <a:r>
              <a:rPr lang="en-US" sz="2400" b="1" dirty="0" err="1"/>
              <a:t>Astrobee</a:t>
            </a:r>
            <a:endParaRPr lang="en-US" sz="2400" b="1" dirty="0"/>
          </a:p>
          <a:p>
            <a:pPr marL="566928" lvl="3" indent="0">
              <a:lnSpc>
                <a:spcPct val="150000"/>
              </a:lnSpc>
              <a:buNone/>
            </a:pPr>
            <a:r>
              <a:rPr lang="en-US" sz="2400" b="1" dirty="0"/>
              <a:t>3. Hardware Integration: SVGS Payload and SVGS Mission 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2400" dirty="0"/>
          </a:p>
          <a:p>
            <a:pPr lvl="3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  <a:p>
            <a:pPr lvl="3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29EFA-1850-482A-B998-ADC5A74EC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Conclusions and 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321" y="1511330"/>
            <a:ext cx="10260254" cy="4948455"/>
          </a:xfrm>
        </p:spPr>
        <p:txBody>
          <a:bodyPr>
            <a:normAutofit/>
          </a:bodyPr>
          <a:lstStyle/>
          <a:p>
            <a:pPr marL="384048" indent="-18288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  <a:highlight>
                  <a:srgbClr val="FFFF00"/>
                </a:highlight>
              </a:rPr>
              <a:t>A novel method has been proposed to perform Electromagnetic Thrust assist  leading to potential savings compared to pure thruster actuation</a:t>
            </a:r>
          </a:p>
          <a:p>
            <a:pPr marL="384048" indent="-18288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The method uses polynomial approximations of the near-field EM forces and torques and both feedforward and nonlinear control</a:t>
            </a:r>
          </a:p>
          <a:p>
            <a:pPr marL="384048" indent="-18288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  <a:highlight>
                  <a:srgbClr val="00FFFF"/>
                </a:highlight>
              </a:rPr>
              <a:t>Previously existing approaches </a:t>
            </a:r>
            <a:r>
              <a:rPr lang="en-US" sz="2400" dirty="0">
                <a:solidFill>
                  <a:schemeClr val="tx1"/>
                </a:solidFill>
              </a:rPr>
              <a:t>for EM-based motion control:</a:t>
            </a:r>
          </a:p>
          <a:p>
            <a:pPr marL="676656" lvl="1"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tx1"/>
                </a:solidFill>
                <a:highlight>
                  <a:srgbClr val="00FFFF"/>
                </a:highlight>
              </a:rPr>
              <a:t>Based on far-field approximations </a:t>
            </a:r>
          </a:p>
          <a:p>
            <a:pPr marL="676656" lvl="1"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tx1"/>
                </a:solidFill>
                <a:highlight>
                  <a:srgbClr val="00FFFF"/>
                </a:highlight>
              </a:rPr>
              <a:t>Achieve control by using a separate coil for each DOF</a:t>
            </a:r>
          </a:p>
          <a:p>
            <a:pPr marL="384048" indent="-18288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  <a:highlight>
                  <a:srgbClr val="00FF00"/>
                </a:highlight>
              </a:rPr>
              <a:t>EM actuation assist in 3 independent DOFs has been demonstrated using axial, shear, and rotation motion control cases</a:t>
            </a:r>
          </a:p>
          <a:p>
            <a:pPr marL="384048" indent="-18288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% power savings depends on trajectory and needs to be optimized</a:t>
            </a:r>
          </a:p>
          <a:p>
            <a:pPr marL="609568" lvl="1" indent="0">
              <a:buNone/>
            </a:pPr>
            <a:endParaRPr lang="en-US" sz="2533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  <a:p>
            <a:pPr marL="863578" lvl="2" indent="0">
              <a:buNone/>
            </a:pPr>
            <a:endParaRPr lang="en-US" sz="1467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A7FA4D-F66D-46AF-94F8-B4D17D999E29}" type="slidenum">
              <a:rPr kumimoji="0" lang="en-US" sz="2000" b="0" i="0" u="none" strike="noStrike" kern="1200" cap="all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2000" b="0" i="0" u="none" strike="noStrike" kern="1200" cap="all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315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C5760-4C92-4F6D-B4AA-9416A58C5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Electromagnetic Actuation for Satellite Formation Flight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02807-0085-4E9F-A53A-4B64BDA7A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38" y="1354151"/>
            <a:ext cx="4867525" cy="47645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Motivation: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Enable more </a:t>
            </a:r>
            <a:r>
              <a:rPr lang="en-US" sz="2000" dirty="0">
                <a:solidFill>
                  <a:srgbClr val="C00000"/>
                </a:solidFill>
              </a:rPr>
              <a:t>complex space missions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Lower </a:t>
            </a:r>
            <a:r>
              <a:rPr lang="en-US" sz="2000" dirty="0">
                <a:solidFill>
                  <a:srgbClr val="C00000"/>
                </a:solidFill>
              </a:rPr>
              <a:t>total cost </a:t>
            </a:r>
            <a:r>
              <a:rPr lang="en-US" sz="2000" dirty="0"/>
              <a:t>and </a:t>
            </a:r>
            <a:r>
              <a:rPr lang="en-US" sz="2000" dirty="0">
                <a:solidFill>
                  <a:srgbClr val="C00000"/>
                </a:solidFill>
              </a:rPr>
              <a:t>risk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Wider </a:t>
            </a:r>
            <a:r>
              <a:rPr lang="en-US" sz="2000" dirty="0">
                <a:solidFill>
                  <a:srgbClr val="C00000"/>
                </a:solidFill>
              </a:rPr>
              <a:t>resolution</a:t>
            </a:r>
            <a:r>
              <a:rPr lang="en-US" sz="2000" dirty="0"/>
              <a:t> and </a:t>
            </a:r>
            <a:r>
              <a:rPr lang="en-US" sz="2000" dirty="0">
                <a:solidFill>
                  <a:srgbClr val="C00000"/>
                </a:solidFill>
              </a:rPr>
              <a:t>range</a:t>
            </a:r>
            <a:r>
              <a:rPr lang="en-US" sz="2000" dirty="0"/>
              <a:t> </a:t>
            </a:r>
          </a:p>
          <a:p>
            <a:pPr marL="384048" lvl="2" indent="0">
              <a:buNone/>
            </a:pPr>
            <a:r>
              <a:rPr lang="en-US" sz="2000" dirty="0"/>
              <a:t>(e.g.: AFRL: </a:t>
            </a:r>
            <a:r>
              <a:rPr lang="en-US" sz="2000" dirty="0" err="1"/>
              <a:t>TechSat</a:t>
            </a:r>
            <a:r>
              <a:rPr lang="en-US" sz="2000" dirty="0"/>
              <a:t> 21 program)</a:t>
            </a:r>
          </a:p>
          <a:p>
            <a:r>
              <a:rPr lang="en-US" b="1" dirty="0"/>
              <a:t>Challenge: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Consumable </a:t>
            </a:r>
            <a:r>
              <a:rPr lang="en-US" sz="2000" b="1" dirty="0">
                <a:solidFill>
                  <a:srgbClr val="C00000"/>
                </a:solidFill>
              </a:rPr>
              <a:t>propellant</a:t>
            </a:r>
            <a:r>
              <a:rPr lang="en-US" sz="2000" dirty="0"/>
              <a:t> needed for flight formation control </a:t>
            </a:r>
          </a:p>
          <a:p>
            <a:r>
              <a:rPr lang="en-US" b="1" dirty="0"/>
              <a:t>Alternative: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C00000"/>
                </a:solidFill>
              </a:rPr>
              <a:t>Electromagnetic Formation Flight</a:t>
            </a:r>
            <a:r>
              <a:rPr lang="en-US" sz="2000" dirty="0"/>
              <a:t>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Propellant-free reorientation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Longer service life 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Higher reliability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75923-CF75-4A77-85B3-2D7C91DE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31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78DDBC-35B0-4A30-8CE1-AE3B735FD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" r="11398" b="13749"/>
          <a:stretch/>
        </p:blipFill>
        <p:spPr>
          <a:xfrm>
            <a:off x="4602774" y="3823725"/>
            <a:ext cx="3946358" cy="224560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60E1CD-4820-4820-B050-0016E55A5201}"/>
              </a:ext>
            </a:extLst>
          </p:cNvPr>
          <p:cNvSpPr txBox="1">
            <a:spLocks/>
          </p:cNvSpPr>
          <p:nvPr/>
        </p:nvSpPr>
        <p:spPr>
          <a:xfrm>
            <a:off x="4881927" y="6095956"/>
            <a:ext cx="3896367" cy="54386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TechSat21:</a:t>
            </a:r>
            <a:r>
              <a:rPr lang="en-US" sz="1200" dirty="0"/>
              <a:t> (Burns, McLaughlin, Leitner, &amp; Martin, 2000)</a:t>
            </a:r>
          </a:p>
        </p:txBody>
      </p:sp>
      <p:pic>
        <p:nvPicPr>
          <p:cNvPr id="8" name="Picture 2" descr="https://www.terrestrial-planet-finder.com/images/tpf01s.jpg">
            <a:extLst>
              <a:ext uri="{FF2B5EF4-FFF2-40B4-BE49-F238E27FC236}">
                <a16:creationId xmlns:a16="http://schemas.microsoft.com/office/drawing/2014/main" id="{096500E7-4086-47A5-836F-D302F464D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3" y="1104774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creen Clipping">
            <a:extLst>
              <a:ext uri="{FF2B5EF4-FFF2-40B4-BE49-F238E27FC236}">
                <a16:creationId xmlns:a16="http://schemas.microsoft.com/office/drawing/2014/main" id="{449263E9-A20A-463A-91DA-FD760F040A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139" y="1093228"/>
            <a:ext cx="3467827" cy="26043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4F6D0C-5039-4227-95ED-BEAEF7517617}"/>
              </a:ext>
            </a:extLst>
          </p:cNvPr>
          <p:cNvSpPr txBox="1"/>
          <p:nvPr/>
        </p:nvSpPr>
        <p:spPr>
          <a:xfrm>
            <a:off x="6103144" y="3692920"/>
            <a:ext cx="11506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(Coulter, 2003)</a:t>
            </a:r>
          </a:p>
        </p:txBody>
      </p:sp>
      <p:pic>
        <p:nvPicPr>
          <p:cNvPr id="11" name="Picture 10" descr="Screen Clipping">
            <a:extLst>
              <a:ext uri="{FF2B5EF4-FFF2-40B4-BE49-F238E27FC236}">
                <a16:creationId xmlns:a16="http://schemas.microsoft.com/office/drawing/2014/main" id="{E3FC78D3-531F-44ED-AC7C-088B55A0EA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642" y="3630065"/>
            <a:ext cx="3479325" cy="24731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C97D47-1074-4DD5-A3A7-CD0596A0CDE6}"/>
              </a:ext>
            </a:extLst>
          </p:cNvPr>
          <p:cNvSpPr txBox="1"/>
          <p:nvPr/>
        </p:nvSpPr>
        <p:spPr>
          <a:xfrm>
            <a:off x="9261803" y="6045474"/>
            <a:ext cx="2512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(Martin, </a:t>
            </a:r>
            <a:r>
              <a:rPr lang="en-US" sz="1100" dirty="0" err="1"/>
              <a:t>Klupar</a:t>
            </a:r>
            <a:r>
              <a:rPr lang="en-US" sz="1100" dirty="0"/>
              <a:t>, </a:t>
            </a:r>
            <a:r>
              <a:rPr lang="en-US" sz="1100" dirty="0" err="1"/>
              <a:t>Kilberg</a:t>
            </a:r>
            <a:r>
              <a:rPr lang="en-US" sz="1100" dirty="0"/>
              <a:t>, &amp; Winter, 2001)</a:t>
            </a:r>
          </a:p>
        </p:txBody>
      </p:sp>
    </p:spTree>
    <p:extLst>
      <p:ext uri="{BB962C8B-B14F-4D97-AF65-F5344CB8AC3E}">
        <p14:creationId xmlns:p14="http://schemas.microsoft.com/office/powerpoint/2010/main" val="674838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8" y="243801"/>
            <a:ext cx="11834812" cy="870685"/>
          </a:xfrm>
        </p:spPr>
        <p:txBody>
          <a:bodyPr>
            <a:normAutofit/>
          </a:bodyPr>
          <a:lstStyle/>
          <a:p>
            <a:r>
              <a:rPr lang="en-US" sz="4400" b="1" dirty="0"/>
              <a:t>SVGS: Smartphone Video Guidance Sensor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09" y="1314289"/>
            <a:ext cx="5474282" cy="3479531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 rotWithShape="1">
          <a:blip r:embed="rId3" cstate="print"/>
          <a:srcRect t="8406"/>
          <a:stretch/>
        </p:blipFill>
        <p:spPr bwMode="auto">
          <a:xfrm>
            <a:off x="7137437" y="1147640"/>
            <a:ext cx="3575171" cy="30231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244" y="4631777"/>
            <a:ext cx="5489007" cy="17574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6932264" y="4141756"/>
            <a:ext cx="4376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 Narrow" panose="020B0606020202030204" pitchFamily="34" charset="0"/>
                <a:ea typeface="Times New Roman" panose="02020603050405020304" pitchFamily="18" charset="0"/>
                <a:cs typeface="Courier"/>
              </a:rPr>
              <a:t>Object and Camera Frame Geometry in SVGS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289909" y="4851696"/>
            <a:ext cx="6096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Smartphone flash illuminates reflective targets on target spacecraft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Capture image of illuminated targets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6-DOF state extracted from 2D image based on geometry</a:t>
            </a:r>
            <a:endParaRPr lang="en-US" b="1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8D4172-E1A3-4B76-9E15-551A0D76D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325" y="6459785"/>
            <a:ext cx="682602" cy="365125"/>
          </a:xfrm>
        </p:spPr>
        <p:txBody>
          <a:bodyPr/>
          <a:lstStyle/>
          <a:p>
            <a:fld id="{27A76F70-118B-486C-8874-DA3A8482E37F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33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24EB2-9B2C-4D0D-9DEF-E3D8E0953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182160"/>
            <a:ext cx="10972440" cy="1144800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SVGS Mission 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316242-27DD-4BC1-89FF-83ABCCFE5AA6}"/>
              </a:ext>
            </a:extLst>
          </p:cNvPr>
          <p:cNvSpPr txBox="1"/>
          <p:nvPr/>
        </p:nvSpPr>
        <p:spPr>
          <a:xfrm>
            <a:off x="492027" y="1465107"/>
            <a:ext cx="10765356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 Objectives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highlight>
                  <a:srgbClr val="00FFFF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Demonstrate SVGS as position-attitude sensor that can be deployed using </a:t>
            </a:r>
            <a:r>
              <a:rPr lang="en-US" sz="2000" dirty="0" err="1">
                <a:highlight>
                  <a:srgbClr val="00FFFF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000" dirty="0">
                <a:highlight>
                  <a:srgbClr val="00FFFF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hardware resources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will be used to conduct a set of maneuvers while reading 6DOF position/attitude vector from SVGS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2000" dirty="0">
                <a:highlight>
                  <a:srgbClr val="00FFFF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Assess SVGS performance in proximity maneuvers on ISS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SVGS readings will be stored in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HLP and will be used two ways: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stand-alone maneuvers, SVGS readings will be compared to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metrology to benchmark position/attitude performance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formation flight maneuvers, performance using SVGS readings as waypoint commands will be compared to synchronized flight using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native metrology 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Optional Objective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Integration of SVGS with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State Estimator (Localization Pipe) : </a:t>
            </a: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assess performance of SVGS as position/attitude sensor for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by sensor fusion </a:t>
            </a:r>
          </a:p>
        </p:txBody>
      </p:sp>
    </p:spTree>
    <p:extLst>
      <p:ext uri="{BB962C8B-B14F-4D97-AF65-F5344CB8AC3E}">
        <p14:creationId xmlns:p14="http://schemas.microsoft.com/office/powerpoint/2010/main" val="2549916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91453-E563-464E-82CD-A0C868263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175901"/>
            <a:ext cx="10972440" cy="1144800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SVGS Payload Overview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C112AA-8C0F-4C91-B696-F5865713E757}"/>
              </a:ext>
            </a:extLst>
          </p:cNvPr>
          <p:cNvSpPr txBox="1"/>
          <p:nvPr/>
        </p:nvSpPr>
        <p:spPr>
          <a:xfrm>
            <a:off x="549348" y="1219168"/>
            <a:ext cx="1127772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SVGS payload is a 4-point illuminated target for the SVGS app running on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HLP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 features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Electrical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 SVGS payload includes 4 LEDs, a DC-DC converter, a LiPo battery, and a dimmer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Batteries: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Payload uses same batteries as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but has no electrical connection to 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Mechanical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  SVGS payload can be mounted on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payload bay, or be attached to ISS walls using seat tracks and seat track extenders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Software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 SVGS mission APK deployed in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Guest Scientist Platform (HLP) </a:t>
            </a:r>
          </a:p>
          <a:p>
            <a:pPr lvl="1"/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CONOPS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SVGS payload is attached depending on maneuver to be implemented   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SVGS maneuvers and data acquisition controlled by SVGS Mission APK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After setting SVGS payloads as needed, SVGS mission app runs from GDS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Data collected during maneuver: SVGS data,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kinematics data, time stamps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Data for each maneuver stored on file on HLP and later downloaded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2981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74193-B226-42BE-83C9-9B85707A1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025" y="0"/>
            <a:ext cx="10972440" cy="1144800"/>
          </a:xfrm>
        </p:spPr>
        <p:txBody>
          <a:bodyPr/>
          <a:lstStyle/>
          <a:p>
            <a:r>
              <a:rPr lang="en-US" sz="3600" dirty="0">
                <a:solidFill>
                  <a:schemeClr val="bg2">
                    <a:lumMod val="50000"/>
                  </a:schemeClr>
                </a:solidFill>
              </a:rPr>
              <a:t>SVGS Payload- Rev 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417563-426F-4529-808D-08C90FEF13CA}"/>
              </a:ext>
            </a:extLst>
          </p:cNvPr>
          <p:cNvSpPr txBox="1"/>
          <p:nvPr/>
        </p:nvSpPr>
        <p:spPr>
          <a:xfrm>
            <a:off x="195520" y="1194841"/>
            <a:ext cx="63808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SVGS payload uses M561payload interface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Bungee cord retention for battery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Includes battery over-discharge protection circuit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EM shield changed to Mu-metal foil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Material: ULTEM 9085 </a:t>
            </a:r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CA770E9-69B9-4F40-9547-9D878D1283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t="10309" r="7332" b="556"/>
          <a:stretch/>
        </p:blipFill>
        <p:spPr bwMode="auto">
          <a:xfrm>
            <a:off x="397688" y="2722210"/>
            <a:ext cx="5469217" cy="391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58705EA-F580-4782-8044-C2E1C62FB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676" y="1144800"/>
            <a:ext cx="5908299" cy="519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9023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61A3F-5759-4234-8CDA-8C4ABC38B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SVGS Payload – Rev 7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C0C6D73-3CE7-45E9-A1A4-1F8888F59E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2" b="2318"/>
          <a:stretch/>
        </p:blipFill>
        <p:spPr>
          <a:xfrm>
            <a:off x="865512" y="1185064"/>
            <a:ext cx="9144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801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F5DEA06-5143-4B68-970F-660A54169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03" y="1225550"/>
            <a:ext cx="8026157" cy="49717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1B2666-5177-408E-81ED-B328262DA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Electrical Interconnection Diagram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127B3-88F1-42CF-A3B8-1B29EFDC12C8}"/>
              </a:ext>
            </a:extLst>
          </p:cNvPr>
          <p:cNvSpPr txBox="1"/>
          <p:nvPr/>
        </p:nvSpPr>
        <p:spPr>
          <a:xfrm>
            <a:off x="4693932" y="3429000"/>
            <a:ext cx="63714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SVGS Payload does not have any electrical or data connections </a:t>
            </a:r>
          </a:p>
          <a:p>
            <a:r>
              <a:rPr lang="en-US" dirty="0"/>
              <a:t>with either </a:t>
            </a:r>
            <a:r>
              <a:rPr lang="en-US" dirty="0" err="1"/>
              <a:t>Astrobee</a:t>
            </a:r>
            <a:r>
              <a:rPr lang="en-US" dirty="0"/>
              <a:t> or ISS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SVGS payload is powered by ND2054HD34 </a:t>
            </a:r>
            <a:r>
              <a:rPr lang="en-US" dirty="0" err="1"/>
              <a:t>Astrobee</a:t>
            </a:r>
            <a:r>
              <a:rPr lang="en-US" dirty="0"/>
              <a:t> battery: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Includes over-discharge protection circuit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DC </a:t>
            </a:r>
            <a:r>
              <a:rPr lang="en-US" dirty="0" err="1"/>
              <a:t>DC</a:t>
            </a:r>
            <a:r>
              <a:rPr lang="en-US" dirty="0"/>
              <a:t> converter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Dimmer to control LED intensity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Electronics are shielded with mu-metal to minimize EMI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403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150BD-DA37-4AEB-A935-BA13CDC9E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SVGS Payload - ISS Wall Mounting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DA329-7CF3-482B-9DCC-1D22FB4B54D0}"/>
              </a:ext>
            </a:extLst>
          </p:cNvPr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15800" r="26022"/>
          <a:stretch>
            <a:fillRect/>
          </a:stretch>
        </p:blipFill>
        <p:spPr bwMode="auto">
          <a:xfrm>
            <a:off x="1516804" y="1238460"/>
            <a:ext cx="3922183" cy="4572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09BDC7-6C90-440B-A48E-FBC45FBC6C4C}"/>
              </a:ext>
            </a:extLst>
          </p:cNvPr>
          <p:cNvPicPr/>
          <p:nvPr/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1" t="9053" r="9289" b="4279"/>
          <a:stretch>
            <a:fillRect/>
          </a:stretch>
        </p:blipFill>
        <p:spPr bwMode="auto">
          <a:xfrm>
            <a:off x="5991647" y="1238460"/>
            <a:ext cx="3999020" cy="45721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2E545D-A839-4AFF-B34E-9996C3BA17E7}"/>
              </a:ext>
            </a:extLst>
          </p:cNvPr>
          <p:cNvSpPr txBox="1"/>
          <p:nvPr/>
        </p:nvSpPr>
        <p:spPr>
          <a:xfrm>
            <a:off x="1537969" y="5932570"/>
            <a:ext cx="89073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SVGS payload mounted on ISS panel rail using a Handrail Extender to lock into a seat track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8799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FDF64-4582-47F8-923A-901ACFECC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SVGS Payload - ISS Wall Mounting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381BBE-0593-4FBD-BC97-6A5919F845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35943"/>
          <a:stretch/>
        </p:blipFill>
        <p:spPr>
          <a:xfrm>
            <a:off x="376076" y="1171786"/>
            <a:ext cx="11037846" cy="47006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4C2658-EDDE-4E56-997C-CA497B813949}"/>
              </a:ext>
            </a:extLst>
          </p:cNvPr>
          <p:cNvSpPr txBox="1"/>
          <p:nvPr/>
        </p:nvSpPr>
        <p:spPr>
          <a:xfrm>
            <a:off x="1327484" y="5973210"/>
            <a:ext cx="95364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SVGS payload – wall mounting example using Handrail Extenders. Maneuver 3 and 4 (Slides 50, 51)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694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9687-C8E2-4E29-AB28-226D1971C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2" y="138392"/>
            <a:ext cx="11834812" cy="870685"/>
          </a:xfrm>
        </p:spPr>
        <p:txBody>
          <a:bodyPr>
            <a:normAutofit/>
          </a:bodyPr>
          <a:lstStyle/>
          <a:p>
            <a:r>
              <a:rPr lang="en-US" dirty="0"/>
              <a:t>Electromagnetic Formation Flight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74114-95E3-4D24-9B16-585E6903C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5411" y="943900"/>
            <a:ext cx="5419385" cy="2268523"/>
          </a:xfrm>
        </p:spPr>
        <p:txBody>
          <a:bodyPr/>
          <a:lstStyle/>
          <a:p>
            <a:r>
              <a:rPr lang="en-US" b="1" dirty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MIT-SSL: Relative position control of satellite array by EM actuation using magnetic dipoles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E22C3-9291-444E-9D97-DCDF30F65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B489C8-F717-4C2E-95E7-94F49386834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34" y="2243056"/>
            <a:ext cx="3027078" cy="41204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75AFE8-0727-47A8-ACAD-98AD29B86D7B}"/>
              </a:ext>
            </a:extLst>
          </p:cNvPr>
          <p:cNvSpPr/>
          <p:nvPr/>
        </p:nvSpPr>
        <p:spPr>
          <a:xfrm>
            <a:off x="2361933" y="1904007"/>
            <a:ext cx="294779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(</a:t>
            </a:r>
            <a:r>
              <a:rPr lang="en-US" sz="1100" dirty="0" err="1"/>
              <a:t>Sedwick</a:t>
            </a:r>
            <a:r>
              <a:rPr lang="en-US" sz="1100" dirty="0"/>
              <a:t>,  Kwon, Lee, &amp; Ramirez-</a:t>
            </a:r>
            <a:r>
              <a:rPr lang="en-US" sz="1100" dirty="0" err="1"/>
              <a:t>Riberos</a:t>
            </a:r>
            <a:r>
              <a:rPr lang="en-US" sz="1100" dirty="0"/>
              <a:t>, 2011)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EB2049-D65C-4FBE-93B1-85A8A0BFEEAC}"/>
              </a:ext>
            </a:extLst>
          </p:cNvPr>
          <p:cNvCxnSpPr/>
          <p:nvPr/>
        </p:nvCxnSpPr>
        <p:spPr>
          <a:xfrm>
            <a:off x="5377856" y="1240254"/>
            <a:ext cx="0" cy="4500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4AEC7F9-12BF-4310-954F-CDB11BEB58A9}"/>
              </a:ext>
            </a:extLst>
          </p:cNvPr>
          <p:cNvSpPr txBox="1">
            <a:spLocks/>
          </p:cNvSpPr>
          <p:nvPr/>
        </p:nvSpPr>
        <p:spPr>
          <a:xfrm>
            <a:off x="5516132" y="1185106"/>
            <a:ext cx="5763243" cy="517837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buNone/>
            </a:pPr>
            <a:r>
              <a:rPr lang="en-US" b="1" dirty="0"/>
              <a:t>RINGS:</a:t>
            </a:r>
            <a:r>
              <a:rPr lang="en-US" dirty="0"/>
              <a:t> UMD, MIT:</a:t>
            </a:r>
            <a:r>
              <a:rPr lang="en-US" sz="1400" dirty="0"/>
              <a:t> </a:t>
            </a:r>
          </a:p>
          <a:p>
            <a:pPr marL="19431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</a:rPr>
              <a:t>Electromagnetic Formation Flight </a:t>
            </a:r>
          </a:p>
          <a:p>
            <a:pPr marL="19431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/>
                </a:solidFill>
              </a:rPr>
              <a:t>Wireless power transfer (WPT)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ISS Science Sessions: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6C53BF6-12C8-4C77-AF1E-D6C780281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530404"/>
              </p:ext>
            </p:extLst>
          </p:nvPr>
        </p:nvGraphicFramePr>
        <p:xfrm>
          <a:off x="5828884" y="4970110"/>
          <a:ext cx="4648265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207">
                  <a:extLst>
                    <a:ext uri="{9D8B030D-6E8A-4147-A177-3AD203B41FA5}">
                      <a16:colId xmlns:a16="http://schemas.microsoft.com/office/drawing/2014/main" val="3406967596"/>
                    </a:ext>
                  </a:extLst>
                </a:gridCol>
                <a:gridCol w="3692058">
                  <a:extLst>
                    <a:ext uri="{9D8B030D-6E8A-4147-A177-3AD203B41FA5}">
                      <a16:colId xmlns:a16="http://schemas.microsoft.com/office/drawing/2014/main" val="2974984136"/>
                    </a:ext>
                  </a:extLst>
                </a:gridCol>
              </a:tblGrid>
              <a:tr h="40945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Science 1</a:t>
                      </a:r>
                    </a:p>
                    <a:p>
                      <a:pPr algn="ctr"/>
                      <a:r>
                        <a:rPr lang="en-US" sz="1200" dirty="0"/>
                        <a:t>(Aug. 2013)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Open-loop electromagnetic tests for model validation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489320"/>
                  </a:ext>
                </a:extLst>
              </a:tr>
              <a:tr h="4094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Science 2</a:t>
                      </a:r>
                    </a:p>
                    <a:p>
                      <a:pPr algn="ctr"/>
                      <a:r>
                        <a:rPr lang="en-US" sz="1200" dirty="0"/>
                        <a:t>(Feb. 2014)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Axial closed-loop electromagnetic tests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447803"/>
                  </a:ext>
                </a:extLst>
              </a:tr>
              <a:tr h="4094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Science 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(July, 2014)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Additional model validation tests,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Axial closed-loop electromagnetic tests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01576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4DECE273-6868-475C-AE99-3EB519B80573}"/>
              </a:ext>
            </a:extLst>
          </p:cNvPr>
          <p:cNvSpPr/>
          <p:nvPr/>
        </p:nvSpPr>
        <p:spPr>
          <a:xfrm>
            <a:off x="7150759" y="2439690"/>
            <a:ext cx="97334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(Hilton, 2015)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3534C8D-09A7-4490-8BEA-522E815FC6D5}"/>
              </a:ext>
            </a:extLst>
          </p:cNvPr>
          <p:cNvSpPr/>
          <p:nvPr/>
        </p:nvSpPr>
        <p:spPr>
          <a:xfrm>
            <a:off x="-158176" y="1910702"/>
            <a:ext cx="3310834" cy="1403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4048" lvl="1" indent="-18288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Each vehicle has:</a:t>
            </a:r>
          </a:p>
          <a:p>
            <a:pPr marL="841248" lvl="2" indent="-18288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rgbClr val="C00000"/>
                </a:solidFill>
              </a:rPr>
              <a:t>Two</a:t>
            </a:r>
            <a:r>
              <a:rPr lang="en-US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orthogonal coils</a:t>
            </a:r>
          </a:p>
          <a:p>
            <a:pPr marL="841248" lvl="2" indent="-18288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 reaction wheel</a:t>
            </a:r>
          </a:p>
          <a:p>
            <a:pPr marL="384048" lvl="1" indent="-18288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Demonstrated EMFF maneuvers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0C11815-5A98-48E7-877D-5946420ECB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1" r="25197"/>
          <a:stretch/>
        </p:blipFill>
        <p:spPr>
          <a:xfrm>
            <a:off x="8349029" y="1953490"/>
            <a:ext cx="3805137" cy="272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9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Software Integration of </a:t>
            </a:r>
            <a:r>
              <a:rPr lang="en-US" sz="4800" b="0" strike="noStrike" spc="-52" dirty="0" err="1">
                <a:solidFill>
                  <a:schemeClr val="bg2">
                    <a:lumMod val="50000"/>
                  </a:schemeClr>
                </a:solidFill>
                <a:latin typeface="Calibri Light"/>
              </a:rPr>
              <a:t>Astrobee</a:t>
            </a: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 - SVGS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C6B14128-F1D7-4E04-8E6B-69A8A4BCA10D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40</a:t>
            </a:fld>
            <a:endParaRPr lang="en-US" sz="2000" b="0" strike="noStrike" spc="-1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252720" y="1174859"/>
            <a:ext cx="5110200" cy="49935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rmAutofit fontScale="85000" lnSpcReduction="10000"/>
          </a:bodyPr>
          <a:lstStyle/>
          <a:p>
            <a:pPr marL="72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</a:pPr>
            <a:r>
              <a:rPr lang="en-US" sz="190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HLP Guest Science APK: </a:t>
            </a:r>
            <a:r>
              <a:rPr lang="en-US" sz="1900" b="1" strike="noStrike" spc="-1" dirty="0">
                <a:latin typeface="Calibri" panose="020F0502020204030204" pitchFamily="34" charset="0"/>
                <a:cs typeface="Calibri" panose="020F0502020204030204" pitchFamily="34" charset="0"/>
              </a:rPr>
              <a:t>SVGS Mission APK</a:t>
            </a:r>
          </a:p>
          <a:p>
            <a:pPr marL="72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</a:pPr>
            <a:r>
              <a:rPr lang="en-US" sz="1900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GDS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will be used to start and configure SVGS Mission APK </a:t>
            </a:r>
            <a:endParaRPr lang="en-US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67000" lvl="2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SVGS Mission APK:</a:t>
            </a:r>
          </a:p>
          <a:p>
            <a:pPr marL="1024200" lvl="3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Uses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images from Sci Cam</a:t>
            </a:r>
          </a:p>
          <a:p>
            <a:pPr marL="1024200" lvl="3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Calculates target’s 6DOF position/attitude vector at 20 Hz</a:t>
            </a:r>
          </a:p>
          <a:p>
            <a:pPr marL="1024200" lvl="3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Saves to file on HLP: SVGS 6-DOF vector, </a:t>
            </a:r>
            <a:r>
              <a:rPr lang="en-US" sz="1900" b="0" strike="noStrike" spc="-1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kinematics vector, and time stamps, at 20 Hz </a:t>
            </a:r>
          </a:p>
          <a:p>
            <a:pPr marL="567000" lvl="2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formation flight maneuvers, 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SVGS Mission APK uses </a:t>
            </a:r>
            <a:r>
              <a:rPr lang="en-US" sz="1900" b="0" strike="noStrike" spc="-1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Astrobee’s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Mobility.simpleMove6DOF() commands to </a:t>
            </a:r>
            <a:r>
              <a:rPr lang="en-US" sz="1900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send waypoint commands to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900" b="0" strike="noStrike" spc="-1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API</a:t>
            </a:r>
          </a:p>
          <a:p>
            <a:pPr marL="567000" lvl="2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Formation flight maneuvers can be repeated using </a:t>
            </a:r>
            <a:r>
              <a:rPr lang="en-US" sz="1900" b="0" strike="noStrike" spc="-1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Astrobee</a:t>
            </a: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synchronization and native metrology</a:t>
            </a:r>
          </a:p>
          <a:p>
            <a:pPr marL="567000" lvl="2" indent="-182160">
              <a:lnSpc>
                <a:spcPct val="120000"/>
              </a:lnSpc>
              <a:spcBef>
                <a:spcPts val="600"/>
              </a:spcBef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1900" b="0" strike="noStrike" spc="-1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end of maneuver, data file downloaded to GDS </a:t>
            </a:r>
            <a:endParaRPr lang="en-US" sz="19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en-US" sz="20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en-US" sz="20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en-US" sz="2000" b="0" strike="noStrike" spc="-1" dirty="0">
              <a:latin typeface="Arial"/>
            </a:endParaRPr>
          </a:p>
        </p:txBody>
      </p:sp>
      <p:pic>
        <p:nvPicPr>
          <p:cNvPr id="97" name="Picture 6"/>
          <p:cNvPicPr/>
          <p:nvPr/>
        </p:nvPicPr>
        <p:blipFill>
          <a:blip r:embed="rId2"/>
          <a:srcRect r="4450"/>
          <a:stretch/>
        </p:blipFill>
        <p:spPr>
          <a:xfrm>
            <a:off x="5362920" y="1316880"/>
            <a:ext cx="6656760" cy="4709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71AB6-3F56-4C20-932B-DE76B521F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0"/>
            <a:ext cx="10972440" cy="1144800"/>
          </a:xfrm>
        </p:spPr>
        <p:txBody>
          <a:bodyPr/>
          <a:lstStyle/>
          <a:p>
            <a:r>
              <a:rPr lang="en-US" dirty="0"/>
              <a:t>Conversion of SVGS to run on HLP</a:t>
            </a:r>
            <a:br>
              <a:rPr lang="en-US" dirty="0"/>
            </a:br>
            <a:r>
              <a:rPr lang="en-US" sz="3200" dirty="0"/>
              <a:t>Updated SVGS APP with a simpler structure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658A0C-8D36-4235-8EB2-B5AC6699E6E0}"/>
              </a:ext>
            </a:extLst>
          </p:cNvPr>
          <p:cNvSpPr txBox="1"/>
          <p:nvPr/>
        </p:nvSpPr>
        <p:spPr>
          <a:xfrm>
            <a:off x="609780" y="1509384"/>
            <a:ext cx="106446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Best way to run SVGS App without video output, is to change the main structure of SVGS App: </a:t>
            </a:r>
          </a:p>
          <a:p>
            <a:pPr marL="457200" indent="-457200">
              <a:buAutoNum type="arabicParenR"/>
            </a:pPr>
            <a:r>
              <a:rPr lang="en-US" sz="2400" dirty="0"/>
              <a:t>remove all unnecessary activities</a:t>
            </a:r>
          </a:p>
          <a:p>
            <a:pPr marL="457200" indent="-457200">
              <a:buAutoNum type="arabicParenR"/>
            </a:pPr>
            <a:r>
              <a:rPr lang="en-US" sz="2400" dirty="0"/>
              <a:t>Convert necessary activities to services</a:t>
            </a:r>
          </a:p>
          <a:p>
            <a:pPr marL="457200" indent="-457200">
              <a:buAutoNum type="arabicParenR"/>
            </a:pPr>
            <a:r>
              <a:rPr lang="en-US" sz="2400" dirty="0"/>
              <a:t>Make sure services from original SVGS still work </a:t>
            </a:r>
          </a:p>
          <a:p>
            <a:endParaRPr lang="en-US" sz="2400" dirty="0"/>
          </a:p>
          <a:p>
            <a:r>
              <a:rPr lang="en-US" sz="2400" dirty="0"/>
              <a:t>Updated SVGS APP: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“Headless” SVGS: there are no activities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no GUI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All user communications are performed via GDS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Includes GS Library and Astrobee API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it can interact with </a:t>
            </a:r>
            <a:r>
              <a:rPr lang="en-US" sz="2400" dirty="0" err="1"/>
              <a:t>Astrobee</a:t>
            </a:r>
            <a:r>
              <a:rPr lang="en-US" sz="2400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28255551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083C4-2047-4C9A-8A0A-3DAA2AEA7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Headless SVGS - Beta Version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17781-0F99-4E48-88AC-324D507FB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3838" y="3935638"/>
            <a:ext cx="5135562" cy="2305503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Beta version of SVGS APK released at GitLab</a:t>
            </a:r>
            <a:endParaRPr lang="en-US" dirty="0"/>
          </a:p>
          <a:p>
            <a:r>
              <a:rPr lang="en-US" dirty="0"/>
              <a:t>User guide Rev 1 has been completed:</a:t>
            </a:r>
          </a:p>
          <a:p>
            <a:pPr lvl="1"/>
            <a:r>
              <a:rPr lang="en-US" dirty="0"/>
              <a:t>Download the code</a:t>
            </a:r>
          </a:p>
          <a:p>
            <a:pPr lvl="1"/>
            <a:r>
              <a:rPr lang="en-US" dirty="0"/>
              <a:t>Build the code</a:t>
            </a:r>
          </a:p>
          <a:p>
            <a:pPr lvl="1"/>
            <a:r>
              <a:rPr lang="en-US" dirty="0"/>
              <a:t>Install the APP</a:t>
            </a:r>
          </a:p>
          <a:p>
            <a:pPr lvl="1"/>
            <a:r>
              <a:rPr lang="en-US" dirty="0"/>
              <a:t>Start the APP</a:t>
            </a:r>
          </a:p>
          <a:p>
            <a:pPr lvl="1"/>
            <a:r>
              <a:rPr lang="en-US" dirty="0"/>
              <a:t>Change SVGS setting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3FB83A-AC7A-4872-919C-A2846C88D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3982" y="305882"/>
            <a:ext cx="2574860" cy="34290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A572484C-8502-40DE-BA00-BDCC0DF9F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4"/>
          <a:stretch/>
        </p:blipFill>
        <p:spPr>
          <a:xfrm>
            <a:off x="7431871" y="3974547"/>
            <a:ext cx="3996971" cy="23055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85E973-5D65-4835-AEA3-F3E42509DB88}"/>
              </a:ext>
            </a:extLst>
          </p:cNvPr>
          <p:cNvSpPr txBox="1"/>
          <p:nvPr/>
        </p:nvSpPr>
        <p:spPr>
          <a:xfrm>
            <a:off x="376238" y="1273126"/>
            <a:ext cx="87632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SVGS has been modified to run on </a:t>
            </a:r>
            <a:r>
              <a:rPr lang="en-US" sz="2400" dirty="0" err="1"/>
              <a:t>Astrobee</a:t>
            </a:r>
            <a:endParaRPr lang="en-US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No output to screen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Touchscreen not available for user input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Services and Activities not used had to be removed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SVGS APP  function checks received GDS commands and only executes command if all requirements are met.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51857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FDD587F7-0C89-4FE2-89C7-112B6A6F516E}"/>
              </a:ext>
            </a:extLst>
          </p:cNvPr>
          <p:cNvSpPr/>
          <p:nvPr/>
        </p:nvSpPr>
        <p:spPr>
          <a:xfrm>
            <a:off x="3796150" y="2207490"/>
            <a:ext cx="4857566" cy="3883377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7201719-DF68-4734-9801-6C6002ACFD19}"/>
              </a:ext>
            </a:extLst>
          </p:cNvPr>
          <p:cNvSpPr/>
          <p:nvPr/>
        </p:nvSpPr>
        <p:spPr>
          <a:xfrm>
            <a:off x="2145471" y="4320762"/>
            <a:ext cx="113588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Sci Cam image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8720868-13BE-4121-AE11-22E3FE65B8DD}"/>
              </a:ext>
            </a:extLst>
          </p:cNvPr>
          <p:cNvCxnSpPr>
            <a:cxnSpLocks/>
            <a:stCxn id="5" idx="0"/>
            <a:endCxn id="65" idx="2"/>
          </p:cNvCxnSpPr>
          <p:nvPr/>
        </p:nvCxnSpPr>
        <p:spPr>
          <a:xfrm flipV="1">
            <a:off x="4433824" y="4802222"/>
            <a:ext cx="219" cy="365847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DD4D963F-7874-4F4E-948C-DDBF0CD7FB61}"/>
              </a:ext>
            </a:extLst>
          </p:cNvPr>
          <p:cNvSpPr/>
          <p:nvPr/>
        </p:nvSpPr>
        <p:spPr>
          <a:xfrm>
            <a:off x="3967293" y="5168069"/>
            <a:ext cx="933061" cy="87707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Guest Science APK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2978123-3BA7-4568-88F9-D19D2F7C8D39}"/>
              </a:ext>
            </a:extLst>
          </p:cNvPr>
          <p:cNvSpPr/>
          <p:nvPr/>
        </p:nvSpPr>
        <p:spPr>
          <a:xfrm>
            <a:off x="8897548" y="3499605"/>
            <a:ext cx="8266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Trajectory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129B951-EAA1-4A59-916D-9E24FE213AE7}"/>
              </a:ext>
            </a:extLst>
          </p:cNvPr>
          <p:cNvSpPr/>
          <p:nvPr/>
        </p:nvSpPr>
        <p:spPr>
          <a:xfrm>
            <a:off x="4031364" y="4107091"/>
            <a:ext cx="805357" cy="695131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Find blobs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F47B617-46EB-4C17-A7FE-193788D3F5F3}"/>
              </a:ext>
            </a:extLst>
          </p:cNvPr>
          <p:cNvSpPr/>
          <p:nvPr/>
        </p:nvSpPr>
        <p:spPr>
          <a:xfrm>
            <a:off x="4031365" y="3114276"/>
            <a:ext cx="805357" cy="695131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Calculate 6-DOF vector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A8A1AA9F-063A-4BE1-9D7E-66362678A841}"/>
              </a:ext>
            </a:extLst>
          </p:cNvPr>
          <p:cNvCxnSpPr>
            <a:cxnSpLocks/>
            <a:stCxn id="65" idx="0"/>
            <a:endCxn id="72" idx="2"/>
          </p:cNvCxnSpPr>
          <p:nvPr/>
        </p:nvCxnSpPr>
        <p:spPr>
          <a:xfrm flipV="1">
            <a:off x="4434043" y="3809407"/>
            <a:ext cx="1" cy="29768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49416DC9-B00A-491E-AAB7-5717D74D67FB}"/>
              </a:ext>
            </a:extLst>
          </p:cNvPr>
          <p:cNvSpPr/>
          <p:nvPr/>
        </p:nvSpPr>
        <p:spPr>
          <a:xfrm>
            <a:off x="5723054" y="3110041"/>
            <a:ext cx="1120693" cy="695131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Transformation to desired frame of reference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38D9E63-1EE0-417D-AB85-169548AB1E7F}"/>
              </a:ext>
            </a:extLst>
          </p:cNvPr>
          <p:cNvSpPr/>
          <p:nvPr/>
        </p:nvSpPr>
        <p:spPr>
          <a:xfrm>
            <a:off x="5723053" y="2362187"/>
            <a:ext cx="1120693" cy="428373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Nav. file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BE1CE99-2CE0-4371-BA86-1398E4E19181}"/>
              </a:ext>
            </a:extLst>
          </p:cNvPr>
          <p:cNvSpPr/>
          <p:nvPr/>
        </p:nvSpPr>
        <p:spPr>
          <a:xfrm>
            <a:off x="7590871" y="4474336"/>
            <a:ext cx="805357" cy="556049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Desired waypoint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62E98E7-A603-4F73-A9F8-EF0B32E97C77}"/>
              </a:ext>
            </a:extLst>
          </p:cNvPr>
          <p:cNvCxnSpPr>
            <a:cxnSpLocks/>
            <a:stCxn id="74" idx="0"/>
            <a:endCxn id="44" idx="2"/>
          </p:cNvCxnSpPr>
          <p:nvPr/>
        </p:nvCxnSpPr>
        <p:spPr>
          <a:xfrm flipH="1" flipV="1">
            <a:off x="6283400" y="2790560"/>
            <a:ext cx="1" cy="319481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066C76F-3393-4F32-9F59-7322C6D4D1D3}"/>
              </a:ext>
            </a:extLst>
          </p:cNvPr>
          <p:cNvCxnSpPr>
            <a:stCxn id="72" idx="3"/>
            <a:endCxn id="74" idx="1"/>
          </p:cNvCxnSpPr>
          <p:nvPr/>
        </p:nvCxnSpPr>
        <p:spPr>
          <a:xfrm flipV="1">
            <a:off x="4836722" y="3457607"/>
            <a:ext cx="886332" cy="4235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72D2B57-778F-4533-9E3F-5891F6ABF038}"/>
              </a:ext>
            </a:extLst>
          </p:cNvPr>
          <p:cNvCxnSpPr>
            <a:cxnSpLocks/>
            <a:stCxn id="74" idx="3"/>
            <a:endCxn id="24" idx="1"/>
          </p:cNvCxnSpPr>
          <p:nvPr/>
        </p:nvCxnSpPr>
        <p:spPr>
          <a:xfrm>
            <a:off x="6843747" y="3457607"/>
            <a:ext cx="747123" cy="2117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DCC76F99-58EC-4A9F-8C4C-EFB6F5EEEEA6}"/>
              </a:ext>
            </a:extLst>
          </p:cNvPr>
          <p:cNvSpPr/>
          <p:nvPr/>
        </p:nvSpPr>
        <p:spPr>
          <a:xfrm>
            <a:off x="5512931" y="5099925"/>
            <a:ext cx="1540933" cy="700902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Save </a:t>
            </a:r>
            <a:r>
              <a:rPr lang="en-US" sz="1000" dirty="0" err="1">
                <a:ln w="0"/>
                <a:solidFill>
                  <a:schemeClr val="tx1"/>
                </a:solidFill>
              </a:rPr>
              <a:t>Astrobee</a:t>
            </a:r>
            <a:r>
              <a:rPr lang="en-US" sz="1000" dirty="0">
                <a:ln w="0"/>
                <a:solidFill>
                  <a:schemeClr val="tx1"/>
                </a:solidFill>
              </a:rPr>
              <a:t> Kinematic Data + SVGS Data to file @ 20 Hz</a:t>
            </a:r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3FAFE304-EF4A-4FA8-96F4-47D312B112A9}"/>
              </a:ext>
            </a:extLst>
          </p:cNvPr>
          <p:cNvCxnSpPr>
            <a:cxnSpLocks/>
            <a:stCxn id="76" idx="2"/>
            <a:endCxn id="86" idx="3"/>
          </p:cNvCxnSpPr>
          <p:nvPr/>
        </p:nvCxnSpPr>
        <p:spPr>
          <a:xfrm rot="5400000">
            <a:off x="7313712" y="4770537"/>
            <a:ext cx="419991" cy="939686"/>
          </a:xfrm>
          <a:prstGeom prst="bentConnector2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>
            <a:extLst>
              <a:ext uri="{FF2B5EF4-FFF2-40B4-BE49-F238E27FC236}">
                <a16:creationId xmlns:a16="http://schemas.microsoft.com/office/drawing/2014/main" id="{DCC6595B-010E-46F3-80AE-C8D109EEB735}"/>
              </a:ext>
            </a:extLst>
          </p:cNvPr>
          <p:cNvSpPr/>
          <p:nvPr/>
        </p:nvSpPr>
        <p:spPr>
          <a:xfrm>
            <a:off x="9985057" y="4404794"/>
            <a:ext cx="880472" cy="69513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n w="0"/>
                <a:solidFill>
                  <a:schemeClr val="bg1"/>
                </a:solidFill>
              </a:rPr>
              <a:t>To Astrobee’s API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B8119B6-74FA-4F49-9A88-A85DAB5E850F}"/>
              </a:ext>
            </a:extLst>
          </p:cNvPr>
          <p:cNvSpPr/>
          <p:nvPr/>
        </p:nvSpPr>
        <p:spPr>
          <a:xfrm>
            <a:off x="5258935" y="1210520"/>
            <a:ext cx="2048927" cy="695131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ln w="0"/>
                <a:solidFill>
                  <a:schemeClr val="bg1"/>
                </a:solidFill>
              </a:rPr>
              <a:t>Guest Science Manager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C14CB6AC-7748-464F-8168-64090D48FDDC}"/>
              </a:ext>
            </a:extLst>
          </p:cNvPr>
          <p:cNvCxnSpPr>
            <a:cxnSpLocks/>
            <a:stCxn id="44" idx="0"/>
            <a:endCxn id="94" idx="2"/>
          </p:cNvCxnSpPr>
          <p:nvPr/>
        </p:nvCxnSpPr>
        <p:spPr>
          <a:xfrm flipH="1" flipV="1">
            <a:off x="6283399" y="1905651"/>
            <a:ext cx="1" cy="4565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6672511-FE06-4BD8-AD02-74738A2926D9}"/>
              </a:ext>
            </a:extLst>
          </p:cNvPr>
          <p:cNvCxnSpPr>
            <a:cxnSpLocks/>
            <a:stCxn id="76" idx="3"/>
            <a:endCxn id="90" idx="1"/>
          </p:cNvCxnSpPr>
          <p:nvPr/>
        </p:nvCxnSpPr>
        <p:spPr>
          <a:xfrm flipV="1">
            <a:off x="8396228" y="4752360"/>
            <a:ext cx="1588829" cy="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ustomShape 1">
            <a:extLst>
              <a:ext uri="{FF2B5EF4-FFF2-40B4-BE49-F238E27FC236}">
                <a16:creationId xmlns:a16="http://schemas.microsoft.com/office/drawing/2014/main" id="{1BC68AE2-B596-464B-8838-FDCA34B23428}"/>
              </a:ext>
            </a:extLst>
          </p:cNvPr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L2 – Software Integration expanded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43A3DB-F085-41E4-B6C1-FDCEE58691AC}"/>
              </a:ext>
            </a:extLst>
          </p:cNvPr>
          <p:cNvSpPr/>
          <p:nvPr/>
        </p:nvSpPr>
        <p:spPr>
          <a:xfrm>
            <a:off x="7590870" y="3112158"/>
            <a:ext cx="805357" cy="695131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6-DOF Error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D51C63-7E98-4493-A5D0-5C506D080CE3}"/>
              </a:ext>
            </a:extLst>
          </p:cNvPr>
          <p:cNvSpPr/>
          <p:nvPr/>
        </p:nvSpPr>
        <p:spPr>
          <a:xfrm>
            <a:off x="9825664" y="3499605"/>
            <a:ext cx="91440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Instruction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9C98320-6EE3-494D-8F8F-E3C94C84D327}"/>
              </a:ext>
            </a:extLst>
          </p:cNvPr>
          <p:cNvSpPr/>
          <p:nvPr/>
        </p:nvSpPr>
        <p:spPr>
          <a:xfrm>
            <a:off x="4031365" y="2359261"/>
            <a:ext cx="805356" cy="448017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ln w="0"/>
                <a:solidFill>
                  <a:schemeClr val="tx1"/>
                </a:solidFill>
              </a:rPr>
              <a:t>Dump results data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E02B653-65C7-4C2F-B44D-A5ADAF94142C}"/>
              </a:ext>
            </a:extLst>
          </p:cNvPr>
          <p:cNvCxnSpPr>
            <a:cxnSpLocks/>
            <a:stCxn id="24" idx="2"/>
            <a:endCxn id="76" idx="0"/>
          </p:cNvCxnSpPr>
          <p:nvPr/>
        </p:nvCxnSpPr>
        <p:spPr>
          <a:xfrm>
            <a:off x="7993549" y="3807289"/>
            <a:ext cx="1" cy="667047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D913146-1CB2-4211-893B-ED1CFDFD4283}"/>
              </a:ext>
            </a:extLst>
          </p:cNvPr>
          <p:cNvCxnSpPr>
            <a:cxnSpLocks/>
            <a:stCxn id="70" idx="2"/>
            <a:endCxn id="76" idx="0"/>
          </p:cNvCxnSpPr>
          <p:nvPr/>
        </p:nvCxnSpPr>
        <p:spPr>
          <a:xfrm flipH="1">
            <a:off x="7993550" y="3767395"/>
            <a:ext cx="1317321" cy="70694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A6865CD-F770-4844-95F1-B4F6B1C6B89E}"/>
              </a:ext>
            </a:extLst>
          </p:cNvPr>
          <p:cNvCxnSpPr>
            <a:cxnSpLocks/>
            <a:stCxn id="26" idx="2"/>
            <a:endCxn id="76" idx="0"/>
          </p:cNvCxnSpPr>
          <p:nvPr/>
        </p:nvCxnSpPr>
        <p:spPr>
          <a:xfrm flipH="1">
            <a:off x="7993550" y="3767395"/>
            <a:ext cx="2289314" cy="70694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189A6B6-2185-415B-B1B3-871D3D45C226}"/>
              </a:ext>
            </a:extLst>
          </p:cNvPr>
          <p:cNvCxnSpPr>
            <a:stCxn id="72" idx="0"/>
          </p:cNvCxnSpPr>
          <p:nvPr/>
        </p:nvCxnSpPr>
        <p:spPr>
          <a:xfrm flipH="1" flipV="1">
            <a:off x="4433824" y="2812358"/>
            <a:ext cx="220" cy="301918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0AD5BEB-316A-4B48-9761-9AD627B2F21D}"/>
              </a:ext>
            </a:extLst>
          </p:cNvPr>
          <p:cNvCxnSpPr>
            <a:stCxn id="36" idx="3"/>
            <a:endCxn id="44" idx="1"/>
          </p:cNvCxnSpPr>
          <p:nvPr/>
        </p:nvCxnSpPr>
        <p:spPr>
          <a:xfrm flipV="1">
            <a:off x="4836721" y="2576374"/>
            <a:ext cx="886332" cy="6896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8F4196A7-F72B-4F36-A493-F8DE89650EF9}"/>
              </a:ext>
            </a:extLst>
          </p:cNvPr>
          <p:cNvCxnSpPr>
            <a:stCxn id="102" idx="3"/>
            <a:endCxn id="65" idx="1"/>
          </p:cNvCxnSpPr>
          <p:nvPr/>
        </p:nvCxnSpPr>
        <p:spPr>
          <a:xfrm>
            <a:off x="3281357" y="4454657"/>
            <a:ext cx="750007" cy="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C6789D51-625A-4D22-A275-EBA3F97138D6}"/>
              </a:ext>
            </a:extLst>
          </p:cNvPr>
          <p:cNvCxnSpPr>
            <a:cxnSpLocks/>
          </p:cNvCxnSpPr>
          <p:nvPr/>
        </p:nvCxnSpPr>
        <p:spPr>
          <a:xfrm>
            <a:off x="11511047" y="1474386"/>
            <a:ext cx="34445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C40E6BB5-325E-4A24-9FFB-906BC7A5E4AA}"/>
              </a:ext>
            </a:extLst>
          </p:cNvPr>
          <p:cNvSpPr txBox="1"/>
          <p:nvPr/>
        </p:nvSpPr>
        <p:spPr>
          <a:xfrm>
            <a:off x="10509558" y="1270197"/>
            <a:ext cx="11584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C000"/>
                </a:solidFill>
              </a:rPr>
              <a:t>From Guest science APK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6D1AEE13-0176-4167-8B18-ABA9581BE9DA}"/>
              </a:ext>
            </a:extLst>
          </p:cNvPr>
          <p:cNvCxnSpPr>
            <a:cxnSpLocks/>
          </p:cNvCxnSpPr>
          <p:nvPr/>
        </p:nvCxnSpPr>
        <p:spPr>
          <a:xfrm>
            <a:off x="11511047" y="1904102"/>
            <a:ext cx="344454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BAF70A45-EE02-4C7C-94E1-0D1415475EAF}"/>
              </a:ext>
            </a:extLst>
          </p:cNvPr>
          <p:cNvSpPr txBox="1"/>
          <p:nvPr/>
        </p:nvSpPr>
        <p:spPr>
          <a:xfrm>
            <a:off x="10516524" y="1735314"/>
            <a:ext cx="1169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7030A0"/>
                </a:solidFill>
              </a:rPr>
              <a:t>To Guest Science APK</a:t>
            </a:r>
          </a:p>
        </p:txBody>
      </p:sp>
    </p:spTree>
    <p:extLst>
      <p:ext uri="{BB962C8B-B14F-4D97-AF65-F5344CB8AC3E}">
        <p14:creationId xmlns:p14="http://schemas.microsoft.com/office/powerpoint/2010/main" val="641456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D4D963F-7874-4F4E-948C-DDBF0CD7FB61}"/>
              </a:ext>
            </a:extLst>
          </p:cNvPr>
          <p:cNvSpPr/>
          <p:nvPr/>
        </p:nvSpPr>
        <p:spPr>
          <a:xfrm>
            <a:off x="3967293" y="5011057"/>
            <a:ext cx="933061" cy="87707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Guest Science APK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54F558-C2A0-4FC2-A83B-0DDF4C58D008}"/>
              </a:ext>
            </a:extLst>
          </p:cNvPr>
          <p:cNvSpPr/>
          <p:nvPr/>
        </p:nvSpPr>
        <p:spPr>
          <a:xfrm>
            <a:off x="3999517" y="4184707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Guest Science Library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5FC8EF-3E3B-424F-91D1-2080C3709DF1}"/>
              </a:ext>
            </a:extLst>
          </p:cNvPr>
          <p:cNvSpPr/>
          <p:nvPr/>
        </p:nvSpPr>
        <p:spPr>
          <a:xfrm>
            <a:off x="3559389" y="1229564"/>
            <a:ext cx="2048927" cy="695131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ln w="0"/>
                <a:solidFill>
                  <a:schemeClr val="bg1"/>
                </a:solidFill>
              </a:rPr>
              <a:t>Guest Science Manager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2D2A0679-065B-4FAE-B732-F1A3B34A146E}"/>
              </a:ext>
            </a:extLst>
          </p:cNvPr>
          <p:cNvCxnSpPr>
            <a:cxnSpLocks/>
          </p:cNvCxnSpPr>
          <p:nvPr/>
        </p:nvCxnSpPr>
        <p:spPr>
          <a:xfrm>
            <a:off x="11511047" y="1474386"/>
            <a:ext cx="34445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2B390D9C-D397-41D7-9AD8-BE7E254A5E5E}"/>
              </a:ext>
            </a:extLst>
          </p:cNvPr>
          <p:cNvSpPr txBox="1"/>
          <p:nvPr/>
        </p:nvSpPr>
        <p:spPr>
          <a:xfrm>
            <a:off x="10509558" y="1270197"/>
            <a:ext cx="11584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C000"/>
                </a:solidFill>
              </a:rPr>
              <a:t>From Guest science APK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0D76AB2-AE8E-4491-B819-1CE8954156F9}"/>
              </a:ext>
            </a:extLst>
          </p:cNvPr>
          <p:cNvCxnSpPr>
            <a:cxnSpLocks/>
          </p:cNvCxnSpPr>
          <p:nvPr/>
        </p:nvCxnSpPr>
        <p:spPr>
          <a:xfrm>
            <a:off x="11511047" y="1904102"/>
            <a:ext cx="344454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4302BBF-6CA7-4494-B477-2B79EFE3DD92}"/>
              </a:ext>
            </a:extLst>
          </p:cNvPr>
          <p:cNvSpPr txBox="1"/>
          <p:nvPr/>
        </p:nvSpPr>
        <p:spPr>
          <a:xfrm>
            <a:off x="10516524" y="1735314"/>
            <a:ext cx="1169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7030A0"/>
                </a:solidFill>
              </a:rPr>
              <a:t>To Guest Science APK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BE0D5B7-8032-4F10-8281-A44998A7469C}"/>
              </a:ext>
            </a:extLst>
          </p:cNvPr>
          <p:cNvCxnSpPr>
            <a:cxnSpLocks/>
          </p:cNvCxnSpPr>
          <p:nvPr/>
        </p:nvCxnSpPr>
        <p:spPr>
          <a:xfrm>
            <a:off x="407816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6ED0209-06D6-4CBF-81F8-496A4A01EC92}"/>
              </a:ext>
            </a:extLst>
          </p:cNvPr>
          <p:cNvCxnSpPr>
            <a:cxnSpLocks/>
          </p:cNvCxnSpPr>
          <p:nvPr/>
        </p:nvCxnSpPr>
        <p:spPr>
          <a:xfrm>
            <a:off x="428953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F7C318EB-431B-44F0-ABDD-CE339E857537}"/>
              </a:ext>
            </a:extLst>
          </p:cNvPr>
          <p:cNvCxnSpPr>
            <a:cxnSpLocks/>
          </p:cNvCxnSpPr>
          <p:nvPr/>
        </p:nvCxnSpPr>
        <p:spPr>
          <a:xfrm>
            <a:off x="449640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404BFBDF-FFBA-41C0-A8A8-E7570CA21349}"/>
              </a:ext>
            </a:extLst>
          </p:cNvPr>
          <p:cNvCxnSpPr>
            <a:cxnSpLocks/>
          </p:cNvCxnSpPr>
          <p:nvPr/>
        </p:nvCxnSpPr>
        <p:spPr>
          <a:xfrm>
            <a:off x="469958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7A1468-10BF-4360-8183-120D98AEA462}"/>
              </a:ext>
            </a:extLst>
          </p:cNvPr>
          <p:cNvCxnSpPr>
            <a:cxnSpLocks/>
          </p:cNvCxnSpPr>
          <p:nvPr/>
        </p:nvCxnSpPr>
        <p:spPr>
          <a:xfrm>
            <a:off x="4888806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6BFF0D98-EA2E-411D-8335-01ADD2D10F70}"/>
              </a:ext>
            </a:extLst>
          </p:cNvPr>
          <p:cNvSpPr/>
          <p:nvPr/>
        </p:nvSpPr>
        <p:spPr>
          <a:xfrm>
            <a:off x="3511029" y="2489036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Config.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2458DC-A72A-4168-99D8-EFA9ADE77050}"/>
              </a:ext>
            </a:extLst>
          </p:cNvPr>
          <p:cNvSpPr/>
          <p:nvPr/>
        </p:nvSpPr>
        <p:spPr>
          <a:xfrm>
            <a:off x="3377258" y="2123405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53F1E6B1-F0F5-4F5D-87BB-77B2D1C8C8FC}"/>
              </a:ext>
            </a:extLst>
          </p:cNvPr>
          <p:cNvSpPr/>
          <p:nvPr/>
        </p:nvSpPr>
        <p:spPr>
          <a:xfrm>
            <a:off x="3675894" y="2854377"/>
            <a:ext cx="8266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Trajectory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2C29C16-2484-4322-88FA-C8B233AE8D4A}"/>
              </a:ext>
            </a:extLst>
          </p:cNvPr>
          <p:cNvSpPr/>
          <p:nvPr/>
        </p:nvSpPr>
        <p:spPr>
          <a:xfrm>
            <a:off x="3789162" y="3261779"/>
            <a:ext cx="91440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Instruction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3D4B27E-B39A-4804-B513-75E9E29AF49C}"/>
              </a:ext>
            </a:extLst>
          </p:cNvPr>
          <p:cNvSpPr/>
          <p:nvPr/>
        </p:nvSpPr>
        <p:spPr>
          <a:xfrm>
            <a:off x="4173636" y="3668036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Stop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1C6A787A-231B-4540-B8D0-463C0D4539BE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934442" y="1950757"/>
            <a:ext cx="251661" cy="263425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FDD587F7-0C89-4FE2-89C7-112B6A6F516E}"/>
              </a:ext>
            </a:extLst>
          </p:cNvPr>
          <p:cNvSpPr/>
          <p:nvPr/>
        </p:nvSpPr>
        <p:spPr>
          <a:xfrm>
            <a:off x="9688391" y="5087536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Astrobee API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BB28E12-6D1F-4DB9-B693-CF23BCED9D45}"/>
              </a:ext>
            </a:extLst>
          </p:cNvPr>
          <p:cNvCxnSpPr>
            <a:cxnSpLocks/>
            <a:stCxn id="5" idx="6"/>
            <a:endCxn id="91" idx="1"/>
          </p:cNvCxnSpPr>
          <p:nvPr/>
        </p:nvCxnSpPr>
        <p:spPr>
          <a:xfrm>
            <a:off x="4900354" y="5449596"/>
            <a:ext cx="4788037" cy="382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538877B1-FC7C-47A9-AE15-A9A6C0442A86}"/>
              </a:ext>
            </a:extLst>
          </p:cNvPr>
          <p:cNvCxnSpPr>
            <a:cxnSpLocks/>
          </p:cNvCxnSpPr>
          <p:nvPr/>
        </p:nvCxnSpPr>
        <p:spPr>
          <a:xfrm flipH="1" flipV="1">
            <a:off x="4868611" y="5664702"/>
            <a:ext cx="4783389" cy="4959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7201719-DF68-4734-9801-6C6002ACFD19}"/>
              </a:ext>
            </a:extLst>
          </p:cNvPr>
          <p:cNvSpPr/>
          <p:nvPr/>
        </p:nvSpPr>
        <p:spPr>
          <a:xfrm>
            <a:off x="8193534" y="5554090"/>
            <a:ext cx="113588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Sci Cam image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8FD223F-E980-45EC-A9B2-D22A82DA8192}"/>
              </a:ext>
            </a:extLst>
          </p:cNvPr>
          <p:cNvSpPr/>
          <p:nvPr/>
        </p:nvSpPr>
        <p:spPr>
          <a:xfrm>
            <a:off x="5182200" y="2305121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Nav. File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D267F79-D92C-44A2-94BE-86DF1F0C6D43}"/>
              </a:ext>
            </a:extLst>
          </p:cNvPr>
          <p:cNvCxnSpPr>
            <a:cxnSpLocks/>
          </p:cNvCxnSpPr>
          <p:nvPr/>
        </p:nvCxnSpPr>
        <p:spPr>
          <a:xfrm>
            <a:off x="4888224" y="5225074"/>
            <a:ext cx="4800167" cy="472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ECFA882B-F789-41FE-9A94-B8A2B489B73E}"/>
              </a:ext>
            </a:extLst>
          </p:cNvPr>
          <p:cNvSpPr/>
          <p:nvPr/>
        </p:nvSpPr>
        <p:spPr>
          <a:xfrm>
            <a:off x="6675125" y="5330113"/>
            <a:ext cx="930672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q (a, b, c, d)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9AE09D4-5D1C-4884-8E79-79B48F7F836E}"/>
              </a:ext>
            </a:extLst>
          </p:cNvPr>
          <p:cNvSpPr/>
          <p:nvPr/>
        </p:nvSpPr>
        <p:spPr>
          <a:xfrm>
            <a:off x="5161294" y="5049297"/>
            <a:ext cx="710860" cy="3081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(x, y, z,)</a:t>
            </a:r>
          </a:p>
        </p:txBody>
      </p:sp>
      <p:sp>
        <p:nvSpPr>
          <p:cNvPr id="47" name="CustomShape 1">
            <a:extLst>
              <a:ext uri="{FF2B5EF4-FFF2-40B4-BE49-F238E27FC236}">
                <a16:creationId xmlns:a16="http://schemas.microsoft.com/office/drawing/2014/main" id="{E11E4462-08E0-45EC-BF73-D564895D7172}"/>
              </a:ext>
            </a:extLst>
          </p:cNvPr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L1 – Software Integration- SVGS Mission APK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E5605BA-D732-495A-9F0F-23BD31711EB8}"/>
              </a:ext>
            </a:extLst>
          </p:cNvPr>
          <p:cNvSpPr/>
          <p:nvPr/>
        </p:nvSpPr>
        <p:spPr>
          <a:xfrm>
            <a:off x="9253183" y="1332267"/>
            <a:ext cx="571890" cy="48972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GDS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3645DA-4E86-4B34-8176-F74C7AD8127D}"/>
              </a:ext>
            </a:extLst>
          </p:cNvPr>
          <p:cNvCxnSpPr>
            <a:stCxn id="13" idx="3"/>
            <a:endCxn id="48" idx="1"/>
          </p:cNvCxnSpPr>
          <p:nvPr/>
        </p:nvCxnSpPr>
        <p:spPr>
          <a:xfrm flipV="1">
            <a:off x="5608316" y="1577129"/>
            <a:ext cx="3644867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75041315-B0FD-4BD7-B466-79FC93994178}"/>
              </a:ext>
            </a:extLst>
          </p:cNvPr>
          <p:cNvCxnSpPr>
            <a:stCxn id="5" idx="4"/>
            <a:endCxn id="91" idx="2"/>
          </p:cNvCxnSpPr>
          <p:nvPr/>
        </p:nvCxnSpPr>
        <p:spPr>
          <a:xfrm rot="16200000" flipH="1">
            <a:off x="7294839" y="3027120"/>
            <a:ext cx="12700" cy="5722030"/>
          </a:xfrm>
          <a:prstGeom prst="bentConnector3">
            <a:avLst>
              <a:gd name="adj1" fmla="val 180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507BD43-AA10-4942-BB82-B73812B19A9B}"/>
              </a:ext>
            </a:extLst>
          </p:cNvPr>
          <p:cNvSpPr/>
          <p:nvPr/>
        </p:nvSpPr>
        <p:spPr>
          <a:xfrm>
            <a:off x="4860001" y="5945188"/>
            <a:ext cx="128016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Camera settings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1C0EC01-7FC5-47A6-B47E-484E44B08CE7}"/>
              </a:ext>
            </a:extLst>
          </p:cNvPr>
          <p:cNvSpPr/>
          <p:nvPr/>
        </p:nvSpPr>
        <p:spPr>
          <a:xfrm>
            <a:off x="6394756" y="5933050"/>
            <a:ext cx="1181561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Operating limits</a:t>
            </a:r>
          </a:p>
        </p:txBody>
      </p:sp>
    </p:spTree>
    <p:extLst>
      <p:ext uri="{BB962C8B-B14F-4D97-AF65-F5344CB8AC3E}">
        <p14:creationId xmlns:p14="http://schemas.microsoft.com/office/powerpoint/2010/main" val="9957391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3996C3-62A0-4AF1-ACF8-B7CFFE7551BD}"/>
              </a:ext>
            </a:extLst>
          </p:cNvPr>
          <p:cNvCxnSpPr>
            <a:cxnSpLocks/>
            <a:stCxn id="39" idx="2"/>
            <a:endCxn id="102" idx="0"/>
          </p:cNvCxnSpPr>
          <p:nvPr/>
        </p:nvCxnSpPr>
        <p:spPr>
          <a:xfrm flipH="1">
            <a:off x="8761477" y="4873011"/>
            <a:ext cx="395536" cy="681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6E14E7-BE71-4C62-B7FB-33497892AB54}"/>
              </a:ext>
            </a:extLst>
          </p:cNvPr>
          <p:cNvCxnSpPr>
            <a:cxnSpLocks/>
            <a:stCxn id="101" idx="0"/>
            <a:endCxn id="53" idx="2"/>
          </p:cNvCxnSpPr>
          <p:nvPr/>
        </p:nvCxnSpPr>
        <p:spPr>
          <a:xfrm flipV="1">
            <a:off x="7140461" y="4985306"/>
            <a:ext cx="435856" cy="3448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DD4D963F-7874-4F4E-948C-DDBF0CD7FB61}"/>
              </a:ext>
            </a:extLst>
          </p:cNvPr>
          <p:cNvSpPr/>
          <p:nvPr/>
        </p:nvSpPr>
        <p:spPr>
          <a:xfrm>
            <a:off x="3967293" y="5011057"/>
            <a:ext cx="933061" cy="87707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Guest Science APK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54F558-C2A0-4FC2-A83B-0DDF4C58D008}"/>
              </a:ext>
            </a:extLst>
          </p:cNvPr>
          <p:cNvSpPr/>
          <p:nvPr/>
        </p:nvSpPr>
        <p:spPr>
          <a:xfrm>
            <a:off x="3999517" y="4184707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Guest Science Library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5FC8EF-3E3B-424F-91D1-2080C3709DF1}"/>
              </a:ext>
            </a:extLst>
          </p:cNvPr>
          <p:cNvSpPr/>
          <p:nvPr/>
        </p:nvSpPr>
        <p:spPr>
          <a:xfrm>
            <a:off x="3559389" y="1229564"/>
            <a:ext cx="2048927" cy="695131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ln w="0"/>
                <a:solidFill>
                  <a:schemeClr val="bg1"/>
                </a:solidFill>
              </a:rPr>
              <a:t>Guest Science Manager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2D2A0679-065B-4FAE-B732-F1A3B34A146E}"/>
              </a:ext>
            </a:extLst>
          </p:cNvPr>
          <p:cNvCxnSpPr>
            <a:cxnSpLocks/>
          </p:cNvCxnSpPr>
          <p:nvPr/>
        </p:nvCxnSpPr>
        <p:spPr>
          <a:xfrm>
            <a:off x="11511047" y="1474386"/>
            <a:ext cx="34445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2B390D9C-D397-41D7-9AD8-BE7E254A5E5E}"/>
              </a:ext>
            </a:extLst>
          </p:cNvPr>
          <p:cNvSpPr txBox="1"/>
          <p:nvPr/>
        </p:nvSpPr>
        <p:spPr>
          <a:xfrm>
            <a:off x="10509558" y="1270197"/>
            <a:ext cx="11584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C000"/>
                </a:solidFill>
              </a:rPr>
              <a:t>From Guest science APK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0D76AB2-AE8E-4491-B819-1CE8954156F9}"/>
              </a:ext>
            </a:extLst>
          </p:cNvPr>
          <p:cNvCxnSpPr>
            <a:cxnSpLocks/>
          </p:cNvCxnSpPr>
          <p:nvPr/>
        </p:nvCxnSpPr>
        <p:spPr>
          <a:xfrm>
            <a:off x="11511047" y="1904102"/>
            <a:ext cx="344454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4302BBF-6CA7-4494-B477-2B79EFE3DD92}"/>
              </a:ext>
            </a:extLst>
          </p:cNvPr>
          <p:cNvSpPr txBox="1"/>
          <p:nvPr/>
        </p:nvSpPr>
        <p:spPr>
          <a:xfrm>
            <a:off x="10516524" y="1735314"/>
            <a:ext cx="1169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7030A0"/>
                </a:solidFill>
              </a:rPr>
              <a:t>To Guest Science APK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BE0D5B7-8032-4F10-8281-A44998A7469C}"/>
              </a:ext>
            </a:extLst>
          </p:cNvPr>
          <p:cNvCxnSpPr>
            <a:cxnSpLocks/>
          </p:cNvCxnSpPr>
          <p:nvPr/>
        </p:nvCxnSpPr>
        <p:spPr>
          <a:xfrm>
            <a:off x="407816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6ED0209-06D6-4CBF-81F8-496A4A01EC92}"/>
              </a:ext>
            </a:extLst>
          </p:cNvPr>
          <p:cNvCxnSpPr>
            <a:cxnSpLocks/>
          </p:cNvCxnSpPr>
          <p:nvPr/>
        </p:nvCxnSpPr>
        <p:spPr>
          <a:xfrm>
            <a:off x="428953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F7C318EB-431B-44F0-ABDD-CE339E857537}"/>
              </a:ext>
            </a:extLst>
          </p:cNvPr>
          <p:cNvCxnSpPr>
            <a:cxnSpLocks/>
          </p:cNvCxnSpPr>
          <p:nvPr/>
        </p:nvCxnSpPr>
        <p:spPr>
          <a:xfrm>
            <a:off x="449640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404BFBDF-FFBA-41C0-A8A8-E7570CA21349}"/>
              </a:ext>
            </a:extLst>
          </p:cNvPr>
          <p:cNvCxnSpPr>
            <a:cxnSpLocks/>
          </p:cNvCxnSpPr>
          <p:nvPr/>
        </p:nvCxnSpPr>
        <p:spPr>
          <a:xfrm>
            <a:off x="469958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7A1468-10BF-4360-8183-120D98AEA462}"/>
              </a:ext>
            </a:extLst>
          </p:cNvPr>
          <p:cNvCxnSpPr>
            <a:cxnSpLocks/>
          </p:cNvCxnSpPr>
          <p:nvPr/>
        </p:nvCxnSpPr>
        <p:spPr>
          <a:xfrm>
            <a:off x="4888806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6BFF0D98-EA2E-411D-8335-01ADD2D10F70}"/>
              </a:ext>
            </a:extLst>
          </p:cNvPr>
          <p:cNvSpPr/>
          <p:nvPr/>
        </p:nvSpPr>
        <p:spPr>
          <a:xfrm>
            <a:off x="3511029" y="2489036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Config.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2458DC-A72A-4168-99D8-EFA9ADE77050}"/>
              </a:ext>
            </a:extLst>
          </p:cNvPr>
          <p:cNvSpPr/>
          <p:nvPr/>
        </p:nvSpPr>
        <p:spPr>
          <a:xfrm>
            <a:off x="3377258" y="2123405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53F1E6B1-F0F5-4F5D-87BB-77B2D1C8C8FC}"/>
              </a:ext>
            </a:extLst>
          </p:cNvPr>
          <p:cNvSpPr/>
          <p:nvPr/>
        </p:nvSpPr>
        <p:spPr>
          <a:xfrm>
            <a:off x="3675894" y="2854377"/>
            <a:ext cx="8266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Trajectory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2C29C16-2484-4322-88FA-C8B233AE8D4A}"/>
              </a:ext>
            </a:extLst>
          </p:cNvPr>
          <p:cNvSpPr/>
          <p:nvPr/>
        </p:nvSpPr>
        <p:spPr>
          <a:xfrm>
            <a:off x="3789162" y="3261779"/>
            <a:ext cx="91440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Instruction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3D4B27E-B39A-4804-B513-75E9E29AF49C}"/>
              </a:ext>
            </a:extLst>
          </p:cNvPr>
          <p:cNvSpPr/>
          <p:nvPr/>
        </p:nvSpPr>
        <p:spPr>
          <a:xfrm>
            <a:off x="4173636" y="3668036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Stop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1C6A787A-231B-4540-B8D0-463C0D4539BE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934442" y="1950757"/>
            <a:ext cx="251661" cy="263425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FDD587F7-0C89-4FE2-89C7-112B6A6F516E}"/>
              </a:ext>
            </a:extLst>
          </p:cNvPr>
          <p:cNvSpPr/>
          <p:nvPr/>
        </p:nvSpPr>
        <p:spPr>
          <a:xfrm>
            <a:off x="9688391" y="5087536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Astrobee API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BB28E12-6D1F-4DB9-B693-CF23BCED9D45}"/>
              </a:ext>
            </a:extLst>
          </p:cNvPr>
          <p:cNvCxnSpPr>
            <a:cxnSpLocks/>
            <a:stCxn id="5" idx="6"/>
            <a:endCxn id="91" idx="1"/>
          </p:cNvCxnSpPr>
          <p:nvPr/>
        </p:nvCxnSpPr>
        <p:spPr>
          <a:xfrm>
            <a:off x="4900354" y="5449596"/>
            <a:ext cx="4788037" cy="382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538877B1-FC7C-47A9-AE15-A9A6C0442A86}"/>
              </a:ext>
            </a:extLst>
          </p:cNvPr>
          <p:cNvCxnSpPr>
            <a:cxnSpLocks/>
          </p:cNvCxnSpPr>
          <p:nvPr/>
        </p:nvCxnSpPr>
        <p:spPr>
          <a:xfrm flipH="1" flipV="1">
            <a:off x="4868611" y="5664702"/>
            <a:ext cx="4783389" cy="4959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7201719-DF68-4734-9801-6C6002ACFD19}"/>
              </a:ext>
            </a:extLst>
          </p:cNvPr>
          <p:cNvSpPr/>
          <p:nvPr/>
        </p:nvSpPr>
        <p:spPr>
          <a:xfrm>
            <a:off x="8193534" y="5554090"/>
            <a:ext cx="113588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Sci Cam image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8FD223F-E980-45EC-A9B2-D22A82DA8192}"/>
              </a:ext>
            </a:extLst>
          </p:cNvPr>
          <p:cNvSpPr/>
          <p:nvPr/>
        </p:nvSpPr>
        <p:spPr>
          <a:xfrm>
            <a:off x="5182200" y="2305121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Nav. File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641070-F2C4-4BE2-869E-86A32F7DCE13}"/>
              </a:ext>
            </a:extLst>
          </p:cNvPr>
          <p:cNvSpPr/>
          <p:nvPr/>
        </p:nvSpPr>
        <p:spPr>
          <a:xfrm>
            <a:off x="1583834" y="3039513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Contains maneuver waypoints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2E76C50-86AD-4EC4-AF2C-74CB4352B367}"/>
              </a:ext>
            </a:extLst>
          </p:cNvPr>
          <p:cNvSpPr/>
          <p:nvPr/>
        </p:nvSpPr>
        <p:spPr>
          <a:xfrm>
            <a:off x="1843340" y="1971508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Image size, blob color, lighting settings, etc.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AC02C3-8D4C-4B8B-890E-36160072991A}"/>
              </a:ext>
            </a:extLst>
          </p:cNvPr>
          <p:cNvCxnSpPr>
            <a:stCxn id="28" idx="3"/>
            <a:endCxn id="83" idx="1"/>
          </p:cNvCxnSpPr>
          <p:nvPr/>
        </p:nvCxnSpPr>
        <p:spPr>
          <a:xfrm>
            <a:off x="2932263" y="2310246"/>
            <a:ext cx="578766" cy="3126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E42806A-73D6-4B3A-8F8C-C93E3BCF51DC}"/>
              </a:ext>
            </a:extLst>
          </p:cNvPr>
          <p:cNvCxnSpPr>
            <a:stCxn id="27" idx="3"/>
            <a:endCxn id="84" idx="1"/>
          </p:cNvCxnSpPr>
          <p:nvPr/>
        </p:nvCxnSpPr>
        <p:spPr>
          <a:xfrm flipV="1">
            <a:off x="2672757" y="2988272"/>
            <a:ext cx="1003137" cy="3899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9A1AF2-821E-4F61-B478-E49391CF8A27}"/>
              </a:ext>
            </a:extLst>
          </p:cNvPr>
          <p:cNvCxnSpPr>
            <a:cxnSpLocks/>
            <a:stCxn id="52" idx="3"/>
            <a:endCxn id="85" idx="1"/>
          </p:cNvCxnSpPr>
          <p:nvPr/>
        </p:nvCxnSpPr>
        <p:spPr>
          <a:xfrm flipV="1">
            <a:off x="3246439" y="3395674"/>
            <a:ext cx="542723" cy="10575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A3C50215-C3D8-4A22-B7FE-3C56CFD405C4}"/>
              </a:ext>
            </a:extLst>
          </p:cNvPr>
          <p:cNvSpPr/>
          <p:nvPr/>
        </p:nvSpPr>
        <p:spPr>
          <a:xfrm>
            <a:off x="6394756" y="2008167"/>
            <a:ext cx="1266897" cy="12576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Timestamp, </a:t>
            </a:r>
            <a:br>
              <a:rPr lang="en-US" sz="1100" dirty="0">
                <a:ln w="0"/>
                <a:solidFill>
                  <a:schemeClr val="tx1"/>
                </a:solidFill>
              </a:rPr>
            </a:br>
            <a:r>
              <a:rPr lang="en-US" sz="1100" dirty="0">
                <a:ln w="0"/>
                <a:solidFill>
                  <a:schemeClr val="tx1"/>
                </a:solidFill>
              </a:rPr>
              <a:t>6-DOF vector solution, Astrobee’s kinematics vector @ END OF MANEUVER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688996-C134-450C-BFC5-9633D1DA23E3}"/>
              </a:ext>
            </a:extLst>
          </p:cNvPr>
          <p:cNvCxnSpPr>
            <a:cxnSpLocks/>
            <a:stCxn id="36" idx="1"/>
            <a:endCxn id="103" idx="3"/>
          </p:cNvCxnSpPr>
          <p:nvPr/>
        </p:nvCxnSpPr>
        <p:spPr>
          <a:xfrm flipH="1" flipV="1">
            <a:off x="5954047" y="2439016"/>
            <a:ext cx="440709" cy="1979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935EC377-B80E-40BE-946D-2E20056753C0}"/>
              </a:ext>
            </a:extLst>
          </p:cNvPr>
          <p:cNvSpPr/>
          <p:nvPr/>
        </p:nvSpPr>
        <p:spPr>
          <a:xfrm>
            <a:off x="8579435" y="4195536"/>
            <a:ext cx="1155155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Stream of 1920x1080x3 matrices @ TBD frequency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D267F79-D92C-44A2-94BE-86DF1F0C6D43}"/>
              </a:ext>
            </a:extLst>
          </p:cNvPr>
          <p:cNvCxnSpPr>
            <a:cxnSpLocks/>
          </p:cNvCxnSpPr>
          <p:nvPr/>
        </p:nvCxnSpPr>
        <p:spPr>
          <a:xfrm>
            <a:off x="4888224" y="5225074"/>
            <a:ext cx="4800167" cy="472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ECFA882B-F789-41FE-9A94-B8A2B489B73E}"/>
              </a:ext>
            </a:extLst>
          </p:cNvPr>
          <p:cNvSpPr/>
          <p:nvPr/>
        </p:nvSpPr>
        <p:spPr>
          <a:xfrm>
            <a:off x="6675125" y="5330113"/>
            <a:ext cx="930672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q (a, b, c, d)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9AE09D4-5D1C-4884-8E79-79B48F7F836E}"/>
              </a:ext>
            </a:extLst>
          </p:cNvPr>
          <p:cNvSpPr/>
          <p:nvPr/>
        </p:nvSpPr>
        <p:spPr>
          <a:xfrm>
            <a:off x="5161294" y="5049297"/>
            <a:ext cx="710860" cy="3081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(x, y, z,)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332087-E8D2-45DB-B655-D5285314E69A}"/>
              </a:ext>
            </a:extLst>
          </p:cNvPr>
          <p:cNvCxnSpPr>
            <a:cxnSpLocks/>
            <a:stCxn id="54" idx="2"/>
            <a:endCxn id="45" idx="0"/>
          </p:cNvCxnSpPr>
          <p:nvPr/>
        </p:nvCxnSpPr>
        <p:spPr>
          <a:xfrm flipH="1">
            <a:off x="5516724" y="4499881"/>
            <a:ext cx="473818" cy="5494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CustomShape 1">
            <a:extLst>
              <a:ext uri="{FF2B5EF4-FFF2-40B4-BE49-F238E27FC236}">
                <a16:creationId xmlns:a16="http://schemas.microsoft.com/office/drawing/2014/main" id="{E11E4462-08E0-45EC-BF73-D564895D7172}"/>
              </a:ext>
            </a:extLst>
          </p:cNvPr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L1 – Software Integration expanded w/notes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E5605BA-D732-495A-9F0F-23BD31711EB8}"/>
              </a:ext>
            </a:extLst>
          </p:cNvPr>
          <p:cNvSpPr/>
          <p:nvPr/>
        </p:nvSpPr>
        <p:spPr>
          <a:xfrm>
            <a:off x="9253183" y="1332267"/>
            <a:ext cx="571890" cy="48972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GDS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3645DA-4E86-4B34-8176-F74C7AD8127D}"/>
              </a:ext>
            </a:extLst>
          </p:cNvPr>
          <p:cNvCxnSpPr>
            <a:stCxn id="13" idx="3"/>
            <a:endCxn id="48" idx="1"/>
          </p:cNvCxnSpPr>
          <p:nvPr/>
        </p:nvCxnSpPr>
        <p:spPr>
          <a:xfrm flipV="1">
            <a:off x="5608316" y="1577129"/>
            <a:ext cx="3644867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D57A5494-E808-4B85-A3D3-0926DCC6C447}"/>
              </a:ext>
            </a:extLst>
          </p:cNvPr>
          <p:cNvSpPr/>
          <p:nvPr/>
        </p:nvSpPr>
        <p:spPr>
          <a:xfrm>
            <a:off x="876778" y="4114493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Keyword as String datatype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9B0809D-7F3E-4132-82DA-1B9599A28AF7}"/>
              </a:ext>
            </a:extLst>
          </p:cNvPr>
          <p:cNvSpPr/>
          <p:nvPr/>
        </p:nvSpPr>
        <p:spPr>
          <a:xfrm>
            <a:off x="283545" y="3039646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(x, y, z)</a:t>
            </a:r>
          </a:p>
          <a:p>
            <a:r>
              <a:rPr lang="en-US" sz="1100" dirty="0">
                <a:ln w="0"/>
                <a:solidFill>
                  <a:schemeClr val="tx1"/>
                </a:solidFill>
              </a:rPr>
              <a:t>q (a, b, c, d)</a:t>
            </a:r>
          </a:p>
          <a:p>
            <a:r>
              <a:rPr lang="en-US" sz="1100" dirty="0">
                <a:ln w="0"/>
                <a:solidFill>
                  <a:schemeClr val="tx1"/>
                </a:solidFill>
              </a:rPr>
              <a:t>Point datatype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97CDB3B-9F52-4620-93F6-29A4E1C36212}"/>
              </a:ext>
            </a:extLst>
          </p:cNvPr>
          <p:cNvSpPr/>
          <p:nvPr/>
        </p:nvSpPr>
        <p:spPr>
          <a:xfrm>
            <a:off x="565195" y="1971848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JSON Object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6599597-76F4-4010-8ABB-909D0C42693C}"/>
              </a:ext>
            </a:extLst>
          </p:cNvPr>
          <p:cNvSpPr/>
          <p:nvPr/>
        </p:nvSpPr>
        <p:spPr>
          <a:xfrm>
            <a:off x="2157516" y="4114493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Single command to be executed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DA9D72C-316F-4799-9522-8290DD5C4C84}"/>
              </a:ext>
            </a:extLst>
          </p:cNvPr>
          <p:cNvSpPr/>
          <p:nvPr/>
        </p:nvSpPr>
        <p:spPr>
          <a:xfrm>
            <a:off x="6998739" y="4039465"/>
            <a:ext cx="1155155" cy="9458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4-element array of Quaternion datatype @ TBD frequency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5CCAA25-A4F7-4D8A-AA06-31B2F94EF995}"/>
              </a:ext>
            </a:extLst>
          </p:cNvPr>
          <p:cNvSpPr/>
          <p:nvPr/>
        </p:nvSpPr>
        <p:spPr>
          <a:xfrm>
            <a:off x="5412964" y="3822406"/>
            <a:ext cx="1155155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3-element array of Point datatype @ TBD frequency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DFC86E4-2B2B-4455-A0B2-6987B21D9934}"/>
              </a:ext>
            </a:extLst>
          </p:cNvPr>
          <p:cNvCxnSpPr>
            <a:stCxn id="28" idx="1"/>
            <a:endCxn id="51" idx="3"/>
          </p:cNvCxnSpPr>
          <p:nvPr/>
        </p:nvCxnSpPr>
        <p:spPr>
          <a:xfrm flipH="1">
            <a:off x="1654118" y="2310246"/>
            <a:ext cx="189222" cy="3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EDD331-8120-499A-85CD-2A4252093A40}"/>
              </a:ext>
            </a:extLst>
          </p:cNvPr>
          <p:cNvCxnSpPr>
            <a:stCxn id="27" idx="1"/>
            <a:endCxn id="50" idx="3"/>
          </p:cNvCxnSpPr>
          <p:nvPr/>
        </p:nvCxnSpPr>
        <p:spPr>
          <a:xfrm flipH="1">
            <a:off x="1372468" y="3378251"/>
            <a:ext cx="211366" cy="1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193397-39D5-47B5-80BE-D86A2DDF0180}"/>
              </a:ext>
            </a:extLst>
          </p:cNvPr>
          <p:cNvCxnSpPr>
            <a:stCxn id="52" idx="1"/>
            <a:endCxn id="49" idx="3"/>
          </p:cNvCxnSpPr>
          <p:nvPr/>
        </p:nvCxnSpPr>
        <p:spPr>
          <a:xfrm flipH="1">
            <a:off x="1965701" y="4453231"/>
            <a:ext cx="1918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3C6F6E33-828C-42CD-8173-F348027A86BA}"/>
              </a:ext>
            </a:extLst>
          </p:cNvPr>
          <p:cNvSpPr/>
          <p:nvPr/>
        </p:nvSpPr>
        <p:spPr>
          <a:xfrm>
            <a:off x="7958949" y="2298274"/>
            <a:ext cx="1088923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JSON Object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25C5CE4-4E4B-45AE-9639-E64583ED7E2D}"/>
              </a:ext>
            </a:extLst>
          </p:cNvPr>
          <p:cNvCxnSpPr>
            <a:stCxn id="36" idx="3"/>
            <a:endCxn id="65" idx="1"/>
          </p:cNvCxnSpPr>
          <p:nvPr/>
        </p:nvCxnSpPr>
        <p:spPr>
          <a:xfrm>
            <a:off x="7661653" y="2637012"/>
            <a:ext cx="2972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75041315-B0FD-4BD7-B466-79FC93994178}"/>
              </a:ext>
            </a:extLst>
          </p:cNvPr>
          <p:cNvCxnSpPr>
            <a:stCxn id="5" idx="4"/>
            <a:endCxn id="91" idx="2"/>
          </p:cNvCxnSpPr>
          <p:nvPr/>
        </p:nvCxnSpPr>
        <p:spPr>
          <a:xfrm rot="16200000" flipH="1">
            <a:off x="7294839" y="3027120"/>
            <a:ext cx="12700" cy="5722030"/>
          </a:xfrm>
          <a:prstGeom prst="bentConnector3">
            <a:avLst>
              <a:gd name="adj1" fmla="val 180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507BD43-AA10-4942-BB82-B73812B19A9B}"/>
              </a:ext>
            </a:extLst>
          </p:cNvPr>
          <p:cNvSpPr/>
          <p:nvPr/>
        </p:nvSpPr>
        <p:spPr>
          <a:xfrm>
            <a:off x="4860001" y="5945188"/>
            <a:ext cx="128016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Camera settings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34904B8-90FB-4FCD-B2B2-574ACC07C825}"/>
              </a:ext>
            </a:extLst>
          </p:cNvPr>
          <p:cNvSpPr/>
          <p:nvPr/>
        </p:nvSpPr>
        <p:spPr>
          <a:xfrm>
            <a:off x="2243277" y="5357397"/>
            <a:ext cx="1494817" cy="8050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Camera name: string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Resolution: string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Frame rate: float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Bandwidth: float</a:t>
            </a:r>
          </a:p>
        </p:txBody>
      </p: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E88F7573-B9A1-450E-9C10-B5672390C810}"/>
              </a:ext>
            </a:extLst>
          </p:cNvPr>
          <p:cNvCxnSpPr>
            <a:cxnSpLocks/>
            <a:stCxn id="67" idx="2"/>
            <a:endCxn id="86" idx="2"/>
          </p:cNvCxnSpPr>
          <p:nvPr/>
        </p:nvCxnSpPr>
        <p:spPr>
          <a:xfrm rot="5400000" flipH="1">
            <a:off x="4220097" y="4932994"/>
            <a:ext cx="50574" cy="2509395"/>
          </a:xfrm>
          <a:prstGeom prst="bentConnector3">
            <a:avLst>
              <a:gd name="adj1" fmla="val -68943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Rectangle 94">
            <a:extLst>
              <a:ext uri="{FF2B5EF4-FFF2-40B4-BE49-F238E27FC236}">
                <a16:creationId xmlns:a16="http://schemas.microsoft.com/office/drawing/2014/main" id="{426F3A79-1622-4AFB-83DA-E4ECB4ECE3C9}"/>
              </a:ext>
            </a:extLst>
          </p:cNvPr>
          <p:cNvSpPr/>
          <p:nvPr/>
        </p:nvSpPr>
        <p:spPr>
          <a:xfrm>
            <a:off x="6394756" y="5933050"/>
            <a:ext cx="1181561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Operating limits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E334DED-3E6A-471D-81D0-034DF4C5A5B0}"/>
              </a:ext>
            </a:extLst>
          </p:cNvPr>
          <p:cNvSpPr/>
          <p:nvPr/>
        </p:nvSpPr>
        <p:spPr>
          <a:xfrm>
            <a:off x="10388392" y="3502887"/>
            <a:ext cx="1658996" cy="114877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Flight mode: string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Linear vel.: float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Linear acc.: float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Angular vel.: float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Angular acc.: float</a:t>
            </a:r>
          </a:p>
          <a:p>
            <a:pPr algn="ctr"/>
            <a:r>
              <a:rPr lang="en-US" sz="1100" dirty="0">
                <a:ln w="0"/>
                <a:solidFill>
                  <a:schemeClr val="tx1"/>
                </a:solidFill>
              </a:rPr>
              <a:t>Collision distance: float</a:t>
            </a:r>
          </a:p>
        </p:txBody>
      </p:sp>
      <p:cxnSp>
        <p:nvCxnSpPr>
          <p:cNvPr id="90" name="Connector: Elbow 89">
            <a:extLst>
              <a:ext uri="{FF2B5EF4-FFF2-40B4-BE49-F238E27FC236}">
                <a16:creationId xmlns:a16="http://schemas.microsoft.com/office/drawing/2014/main" id="{7FACE636-58F9-435F-B315-B8ADE1E9B22D}"/>
              </a:ext>
            </a:extLst>
          </p:cNvPr>
          <p:cNvCxnSpPr>
            <a:stCxn id="95" idx="2"/>
            <a:endCxn id="96" idx="2"/>
          </p:cNvCxnSpPr>
          <p:nvPr/>
        </p:nvCxnSpPr>
        <p:spPr>
          <a:xfrm rot="5400000" flipH="1" flipV="1">
            <a:off x="8327122" y="3310072"/>
            <a:ext cx="1549182" cy="4232353"/>
          </a:xfrm>
          <a:prstGeom prst="bentConnector3">
            <a:avLst>
              <a:gd name="adj1" fmla="val -2310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8295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03996C3-62A0-4AF1-ACF8-B7CFFE7551BD}"/>
              </a:ext>
            </a:extLst>
          </p:cNvPr>
          <p:cNvCxnSpPr>
            <a:cxnSpLocks/>
            <a:stCxn id="39" idx="2"/>
            <a:endCxn id="102" idx="0"/>
          </p:cNvCxnSpPr>
          <p:nvPr/>
        </p:nvCxnSpPr>
        <p:spPr>
          <a:xfrm flipH="1">
            <a:off x="8761477" y="4873011"/>
            <a:ext cx="395536" cy="6810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6E14E7-BE71-4C62-B7FB-33497892AB54}"/>
              </a:ext>
            </a:extLst>
          </p:cNvPr>
          <p:cNvCxnSpPr>
            <a:cxnSpLocks/>
            <a:stCxn id="101" idx="0"/>
            <a:endCxn id="53" idx="2"/>
          </p:cNvCxnSpPr>
          <p:nvPr/>
        </p:nvCxnSpPr>
        <p:spPr>
          <a:xfrm flipV="1">
            <a:off x="7140461" y="4985306"/>
            <a:ext cx="435856" cy="3448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DD4D963F-7874-4F4E-948C-DDBF0CD7FB61}"/>
              </a:ext>
            </a:extLst>
          </p:cNvPr>
          <p:cNvSpPr/>
          <p:nvPr/>
        </p:nvSpPr>
        <p:spPr>
          <a:xfrm>
            <a:off x="3967293" y="5011057"/>
            <a:ext cx="933061" cy="87707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Guest Science APK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54F558-C2A0-4FC2-A83B-0DDF4C58D008}"/>
              </a:ext>
            </a:extLst>
          </p:cNvPr>
          <p:cNvSpPr/>
          <p:nvPr/>
        </p:nvSpPr>
        <p:spPr>
          <a:xfrm>
            <a:off x="3999517" y="4184707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Guest Science Library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5FC8EF-3E3B-424F-91D1-2080C3709DF1}"/>
              </a:ext>
            </a:extLst>
          </p:cNvPr>
          <p:cNvSpPr/>
          <p:nvPr/>
        </p:nvSpPr>
        <p:spPr>
          <a:xfrm>
            <a:off x="3559389" y="1229564"/>
            <a:ext cx="2048927" cy="695131"/>
          </a:xfrm>
          <a:prstGeom prst="rect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ln w="0"/>
                <a:solidFill>
                  <a:schemeClr val="bg1"/>
                </a:solidFill>
              </a:rPr>
              <a:t>Guest Science Manager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2D2A0679-065B-4FAE-B732-F1A3B34A146E}"/>
              </a:ext>
            </a:extLst>
          </p:cNvPr>
          <p:cNvCxnSpPr>
            <a:cxnSpLocks/>
          </p:cNvCxnSpPr>
          <p:nvPr/>
        </p:nvCxnSpPr>
        <p:spPr>
          <a:xfrm>
            <a:off x="11511047" y="1474386"/>
            <a:ext cx="34445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2B390D9C-D397-41D7-9AD8-BE7E254A5E5E}"/>
              </a:ext>
            </a:extLst>
          </p:cNvPr>
          <p:cNvSpPr txBox="1"/>
          <p:nvPr/>
        </p:nvSpPr>
        <p:spPr>
          <a:xfrm>
            <a:off x="10509558" y="1270197"/>
            <a:ext cx="11584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C000"/>
                </a:solidFill>
              </a:rPr>
              <a:t>From Guest science APK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0D76AB2-AE8E-4491-B819-1CE8954156F9}"/>
              </a:ext>
            </a:extLst>
          </p:cNvPr>
          <p:cNvCxnSpPr>
            <a:cxnSpLocks/>
          </p:cNvCxnSpPr>
          <p:nvPr/>
        </p:nvCxnSpPr>
        <p:spPr>
          <a:xfrm>
            <a:off x="11511047" y="1904102"/>
            <a:ext cx="344454" cy="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4302BBF-6CA7-4494-B477-2B79EFE3DD92}"/>
              </a:ext>
            </a:extLst>
          </p:cNvPr>
          <p:cNvSpPr txBox="1"/>
          <p:nvPr/>
        </p:nvSpPr>
        <p:spPr>
          <a:xfrm>
            <a:off x="10516524" y="1735314"/>
            <a:ext cx="1169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7030A0"/>
                </a:solidFill>
              </a:rPr>
              <a:t>To Guest Science APK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BE0D5B7-8032-4F10-8281-A44998A7469C}"/>
              </a:ext>
            </a:extLst>
          </p:cNvPr>
          <p:cNvCxnSpPr>
            <a:cxnSpLocks/>
          </p:cNvCxnSpPr>
          <p:nvPr/>
        </p:nvCxnSpPr>
        <p:spPr>
          <a:xfrm>
            <a:off x="407816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6ED0209-06D6-4CBF-81F8-496A4A01EC92}"/>
              </a:ext>
            </a:extLst>
          </p:cNvPr>
          <p:cNvCxnSpPr>
            <a:cxnSpLocks/>
          </p:cNvCxnSpPr>
          <p:nvPr/>
        </p:nvCxnSpPr>
        <p:spPr>
          <a:xfrm>
            <a:off x="428953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F7C318EB-431B-44F0-ABDD-CE339E857537}"/>
              </a:ext>
            </a:extLst>
          </p:cNvPr>
          <p:cNvCxnSpPr>
            <a:cxnSpLocks/>
          </p:cNvCxnSpPr>
          <p:nvPr/>
        </p:nvCxnSpPr>
        <p:spPr>
          <a:xfrm>
            <a:off x="4496400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404BFBDF-FFBA-41C0-A8A8-E7570CA21349}"/>
              </a:ext>
            </a:extLst>
          </p:cNvPr>
          <p:cNvCxnSpPr>
            <a:cxnSpLocks/>
          </p:cNvCxnSpPr>
          <p:nvPr/>
        </p:nvCxnSpPr>
        <p:spPr>
          <a:xfrm>
            <a:off x="4699583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7A1468-10BF-4360-8183-120D98AEA462}"/>
              </a:ext>
            </a:extLst>
          </p:cNvPr>
          <p:cNvCxnSpPr>
            <a:cxnSpLocks/>
          </p:cNvCxnSpPr>
          <p:nvPr/>
        </p:nvCxnSpPr>
        <p:spPr>
          <a:xfrm>
            <a:off x="4888806" y="1924695"/>
            <a:ext cx="0" cy="222973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6BFF0D98-EA2E-411D-8335-01ADD2D10F70}"/>
              </a:ext>
            </a:extLst>
          </p:cNvPr>
          <p:cNvSpPr/>
          <p:nvPr/>
        </p:nvSpPr>
        <p:spPr>
          <a:xfrm>
            <a:off x="3511029" y="2489036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Config.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2458DC-A72A-4168-99D8-EFA9ADE77050}"/>
              </a:ext>
            </a:extLst>
          </p:cNvPr>
          <p:cNvSpPr/>
          <p:nvPr/>
        </p:nvSpPr>
        <p:spPr>
          <a:xfrm>
            <a:off x="3377258" y="2123405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Start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53F1E6B1-F0F5-4F5D-87BB-77B2D1C8C8FC}"/>
              </a:ext>
            </a:extLst>
          </p:cNvPr>
          <p:cNvSpPr/>
          <p:nvPr/>
        </p:nvSpPr>
        <p:spPr>
          <a:xfrm>
            <a:off x="3675894" y="2854377"/>
            <a:ext cx="8266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Trajectory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2C29C16-2484-4322-88FA-C8B233AE8D4A}"/>
              </a:ext>
            </a:extLst>
          </p:cNvPr>
          <p:cNvSpPr/>
          <p:nvPr/>
        </p:nvSpPr>
        <p:spPr>
          <a:xfrm>
            <a:off x="3789162" y="3261779"/>
            <a:ext cx="91440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Instruction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3D4B27E-B39A-4804-B513-75E9E29AF49C}"/>
              </a:ext>
            </a:extLst>
          </p:cNvPr>
          <p:cNvSpPr/>
          <p:nvPr/>
        </p:nvSpPr>
        <p:spPr>
          <a:xfrm>
            <a:off x="4173636" y="3668036"/>
            <a:ext cx="70824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Stop</a:t>
            </a:r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1C6A787A-231B-4540-B8D0-463C0D4539BE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934442" y="1950757"/>
            <a:ext cx="251661" cy="263425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FDD587F7-0C89-4FE2-89C7-112B6A6F516E}"/>
              </a:ext>
            </a:extLst>
          </p:cNvPr>
          <p:cNvSpPr/>
          <p:nvPr/>
        </p:nvSpPr>
        <p:spPr>
          <a:xfrm>
            <a:off x="9688391" y="5087536"/>
            <a:ext cx="934925" cy="8005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Astrobee API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BB28E12-6D1F-4DB9-B693-CF23BCED9D45}"/>
              </a:ext>
            </a:extLst>
          </p:cNvPr>
          <p:cNvCxnSpPr>
            <a:cxnSpLocks/>
            <a:stCxn id="5" idx="6"/>
            <a:endCxn id="91" idx="1"/>
          </p:cNvCxnSpPr>
          <p:nvPr/>
        </p:nvCxnSpPr>
        <p:spPr>
          <a:xfrm>
            <a:off x="4900354" y="5449596"/>
            <a:ext cx="4788037" cy="382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538877B1-FC7C-47A9-AE15-A9A6C0442A86}"/>
              </a:ext>
            </a:extLst>
          </p:cNvPr>
          <p:cNvCxnSpPr>
            <a:cxnSpLocks/>
          </p:cNvCxnSpPr>
          <p:nvPr/>
        </p:nvCxnSpPr>
        <p:spPr>
          <a:xfrm flipH="1" flipV="1">
            <a:off x="4868611" y="5664702"/>
            <a:ext cx="4783389" cy="49590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7201719-DF68-4734-9801-6C6002ACFD19}"/>
              </a:ext>
            </a:extLst>
          </p:cNvPr>
          <p:cNvSpPr/>
          <p:nvPr/>
        </p:nvSpPr>
        <p:spPr>
          <a:xfrm>
            <a:off x="8193534" y="5554090"/>
            <a:ext cx="1135886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Sci Cam image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8FD223F-E980-45EC-A9B2-D22A82DA8192}"/>
              </a:ext>
            </a:extLst>
          </p:cNvPr>
          <p:cNvSpPr/>
          <p:nvPr/>
        </p:nvSpPr>
        <p:spPr>
          <a:xfrm>
            <a:off x="5182200" y="2305121"/>
            <a:ext cx="771847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Nav. File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2E76C50-86AD-4EC4-AF2C-74CB4352B367}"/>
              </a:ext>
            </a:extLst>
          </p:cNvPr>
          <p:cNvSpPr/>
          <p:nvPr/>
        </p:nvSpPr>
        <p:spPr>
          <a:xfrm>
            <a:off x="1424944" y="1971508"/>
            <a:ext cx="1507320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 dirty="0" err="1">
                <a:ln w="0"/>
                <a:solidFill>
                  <a:schemeClr val="tx1"/>
                </a:solidFill>
              </a:rPr>
              <a:t>onGuestScienceStart</a:t>
            </a:r>
            <a:r>
              <a:rPr lang="en-US" sz="1100" i="1" dirty="0">
                <a:ln w="0"/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3AC02C3-8D4C-4B8B-890E-36160072991A}"/>
              </a:ext>
            </a:extLst>
          </p:cNvPr>
          <p:cNvCxnSpPr>
            <a:cxnSpLocks/>
            <a:stCxn id="28" idx="3"/>
            <a:endCxn id="15" idx="1"/>
          </p:cNvCxnSpPr>
          <p:nvPr/>
        </p:nvCxnSpPr>
        <p:spPr>
          <a:xfrm flipV="1">
            <a:off x="2932264" y="2257300"/>
            <a:ext cx="444994" cy="529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688996-C134-450C-BFC5-9633D1DA23E3}"/>
              </a:ext>
            </a:extLst>
          </p:cNvPr>
          <p:cNvCxnSpPr>
            <a:cxnSpLocks/>
            <a:endCxn id="103" idx="3"/>
          </p:cNvCxnSpPr>
          <p:nvPr/>
        </p:nvCxnSpPr>
        <p:spPr>
          <a:xfrm flipH="1" flipV="1">
            <a:off x="5954047" y="2439016"/>
            <a:ext cx="440709" cy="1979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935EC377-B80E-40BE-946D-2E20056753C0}"/>
              </a:ext>
            </a:extLst>
          </p:cNvPr>
          <p:cNvSpPr/>
          <p:nvPr/>
        </p:nvSpPr>
        <p:spPr>
          <a:xfrm>
            <a:off x="8579435" y="4195536"/>
            <a:ext cx="1155155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>
                <a:ln w="0"/>
                <a:solidFill>
                  <a:schemeClr val="tx1"/>
                </a:solidFill>
              </a:rPr>
              <a:t>GuestScience.customGuestScience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D267F79-D92C-44A2-94BE-86DF1F0C6D43}"/>
              </a:ext>
            </a:extLst>
          </p:cNvPr>
          <p:cNvCxnSpPr>
            <a:cxnSpLocks/>
          </p:cNvCxnSpPr>
          <p:nvPr/>
        </p:nvCxnSpPr>
        <p:spPr>
          <a:xfrm>
            <a:off x="4888224" y="5225074"/>
            <a:ext cx="4800167" cy="47201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>
            <a:extLst>
              <a:ext uri="{FF2B5EF4-FFF2-40B4-BE49-F238E27FC236}">
                <a16:creationId xmlns:a16="http://schemas.microsoft.com/office/drawing/2014/main" id="{ECFA882B-F789-41FE-9A94-B8A2B489B73E}"/>
              </a:ext>
            </a:extLst>
          </p:cNvPr>
          <p:cNvSpPr/>
          <p:nvPr/>
        </p:nvSpPr>
        <p:spPr>
          <a:xfrm>
            <a:off x="6675125" y="5330113"/>
            <a:ext cx="930672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q (a, b, c, d)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9AE09D4-5D1C-4884-8E79-79B48F7F836E}"/>
              </a:ext>
            </a:extLst>
          </p:cNvPr>
          <p:cNvSpPr/>
          <p:nvPr/>
        </p:nvSpPr>
        <p:spPr>
          <a:xfrm>
            <a:off x="5161294" y="5049297"/>
            <a:ext cx="710860" cy="3081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(x, y, z,)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332087-E8D2-45DB-B655-D5285314E69A}"/>
              </a:ext>
            </a:extLst>
          </p:cNvPr>
          <p:cNvCxnSpPr>
            <a:cxnSpLocks/>
            <a:stCxn id="54" idx="2"/>
            <a:endCxn id="45" idx="0"/>
          </p:cNvCxnSpPr>
          <p:nvPr/>
        </p:nvCxnSpPr>
        <p:spPr>
          <a:xfrm flipH="1">
            <a:off x="5516724" y="4499881"/>
            <a:ext cx="473818" cy="5494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CustomShape 1">
            <a:extLst>
              <a:ext uri="{FF2B5EF4-FFF2-40B4-BE49-F238E27FC236}">
                <a16:creationId xmlns:a16="http://schemas.microsoft.com/office/drawing/2014/main" id="{E11E4462-08E0-45EC-BF73-D564895D7172}"/>
              </a:ext>
            </a:extLst>
          </p:cNvPr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L1 – Software Integration expanded w/functions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E5605BA-D732-495A-9F0F-23BD31711EB8}"/>
              </a:ext>
            </a:extLst>
          </p:cNvPr>
          <p:cNvSpPr/>
          <p:nvPr/>
        </p:nvSpPr>
        <p:spPr>
          <a:xfrm>
            <a:off x="9253183" y="1332267"/>
            <a:ext cx="571890" cy="48972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GDS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3645DA-4E86-4B34-8176-F74C7AD8127D}"/>
              </a:ext>
            </a:extLst>
          </p:cNvPr>
          <p:cNvCxnSpPr>
            <a:stCxn id="13" idx="3"/>
            <a:endCxn id="48" idx="1"/>
          </p:cNvCxnSpPr>
          <p:nvPr/>
        </p:nvCxnSpPr>
        <p:spPr>
          <a:xfrm flipV="1">
            <a:off x="5608316" y="1577129"/>
            <a:ext cx="3644867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9DA9D72C-316F-4799-9522-8290DD5C4C84}"/>
              </a:ext>
            </a:extLst>
          </p:cNvPr>
          <p:cNvSpPr/>
          <p:nvPr/>
        </p:nvSpPr>
        <p:spPr>
          <a:xfrm>
            <a:off x="6998739" y="4039465"/>
            <a:ext cx="1155155" cy="9458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>
                <a:ln w="0"/>
                <a:solidFill>
                  <a:schemeClr val="tx1"/>
                </a:solidFill>
              </a:rPr>
              <a:t>Mobility.simpleMove6DOF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5CCAA25-A4F7-4D8A-AA06-31B2F94EF995}"/>
              </a:ext>
            </a:extLst>
          </p:cNvPr>
          <p:cNvSpPr/>
          <p:nvPr/>
        </p:nvSpPr>
        <p:spPr>
          <a:xfrm>
            <a:off x="5412964" y="3822406"/>
            <a:ext cx="1155155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>
                <a:ln w="0"/>
                <a:solidFill>
                  <a:schemeClr val="tx1"/>
                </a:solidFill>
              </a:rPr>
              <a:t>Mobility.simpleMove6DOF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75041315-B0FD-4BD7-B466-79FC93994178}"/>
              </a:ext>
            </a:extLst>
          </p:cNvPr>
          <p:cNvCxnSpPr>
            <a:stCxn id="5" idx="4"/>
            <a:endCxn id="91" idx="2"/>
          </p:cNvCxnSpPr>
          <p:nvPr/>
        </p:nvCxnSpPr>
        <p:spPr>
          <a:xfrm rot="16200000" flipH="1">
            <a:off x="7294839" y="3027120"/>
            <a:ext cx="12700" cy="5722030"/>
          </a:xfrm>
          <a:prstGeom prst="bentConnector3">
            <a:avLst>
              <a:gd name="adj1" fmla="val 180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507BD43-AA10-4942-BB82-B73812B19A9B}"/>
              </a:ext>
            </a:extLst>
          </p:cNvPr>
          <p:cNvSpPr/>
          <p:nvPr/>
        </p:nvSpPr>
        <p:spPr>
          <a:xfrm>
            <a:off x="4860001" y="5945188"/>
            <a:ext cx="1280160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Camera settings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34904B8-90FB-4FCD-B2B2-574ACC07C825}"/>
              </a:ext>
            </a:extLst>
          </p:cNvPr>
          <p:cNvSpPr/>
          <p:nvPr/>
        </p:nvSpPr>
        <p:spPr>
          <a:xfrm>
            <a:off x="2243277" y="5357397"/>
            <a:ext cx="1494817" cy="8050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1100" i="1">
                <a:ln w="0"/>
                <a:solidFill>
                  <a:schemeClr val="tx1"/>
                </a:solidFill>
              </a:rPr>
              <a:t>Settings.setCamera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E88F7573-B9A1-450E-9C10-B5672390C810}"/>
              </a:ext>
            </a:extLst>
          </p:cNvPr>
          <p:cNvCxnSpPr>
            <a:cxnSpLocks/>
            <a:stCxn id="67" idx="2"/>
            <a:endCxn id="86" idx="2"/>
          </p:cNvCxnSpPr>
          <p:nvPr/>
        </p:nvCxnSpPr>
        <p:spPr>
          <a:xfrm rot="5400000" flipH="1">
            <a:off x="4220097" y="4932994"/>
            <a:ext cx="50574" cy="2509395"/>
          </a:xfrm>
          <a:prstGeom prst="bentConnector3">
            <a:avLst>
              <a:gd name="adj1" fmla="val -68943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A1C0EC01-7FC5-47A6-B47E-484E44B08CE7}"/>
              </a:ext>
            </a:extLst>
          </p:cNvPr>
          <p:cNvSpPr/>
          <p:nvPr/>
        </p:nvSpPr>
        <p:spPr>
          <a:xfrm>
            <a:off x="6394756" y="5933050"/>
            <a:ext cx="1181561" cy="26779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dirty="0">
                <a:ln w="0"/>
                <a:solidFill>
                  <a:schemeClr val="tx1"/>
                </a:solidFill>
              </a:rPr>
              <a:t>Operating limits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AA8E809-7791-4B12-9709-3E155944A46F}"/>
              </a:ext>
            </a:extLst>
          </p:cNvPr>
          <p:cNvSpPr/>
          <p:nvPr/>
        </p:nvSpPr>
        <p:spPr>
          <a:xfrm>
            <a:off x="10086109" y="3502887"/>
            <a:ext cx="1961279" cy="114877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1100" i="1" dirty="0" err="1">
                <a:ln w="0"/>
                <a:solidFill>
                  <a:schemeClr val="tx1"/>
                </a:solidFill>
              </a:rPr>
              <a:t>Settings.setOperatingLimits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5B0178FF-E73F-43DC-B529-3B1E5E61913F}"/>
              </a:ext>
            </a:extLst>
          </p:cNvPr>
          <p:cNvCxnSpPr>
            <a:cxnSpLocks/>
            <a:endCxn id="59" idx="2"/>
          </p:cNvCxnSpPr>
          <p:nvPr/>
        </p:nvCxnSpPr>
        <p:spPr>
          <a:xfrm flipV="1">
            <a:off x="6985536" y="4651658"/>
            <a:ext cx="4081213" cy="154918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D3FD7EA4-AE67-48EA-A0B3-D7EB472172C3}"/>
              </a:ext>
            </a:extLst>
          </p:cNvPr>
          <p:cNvSpPr/>
          <p:nvPr/>
        </p:nvSpPr>
        <p:spPr>
          <a:xfrm>
            <a:off x="647702" y="3039513"/>
            <a:ext cx="2025056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 dirty="0" err="1">
                <a:ln w="0"/>
                <a:solidFill>
                  <a:schemeClr val="tx1"/>
                </a:solidFill>
              </a:rPr>
              <a:t>onGuestScienceCustomCmd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3D45D6F-5E13-4817-A4A4-61F9FEE8AF82}"/>
              </a:ext>
            </a:extLst>
          </p:cNvPr>
          <p:cNvCxnSpPr>
            <a:cxnSpLocks/>
            <a:stCxn id="69" idx="3"/>
          </p:cNvCxnSpPr>
          <p:nvPr/>
        </p:nvCxnSpPr>
        <p:spPr>
          <a:xfrm flipV="1">
            <a:off x="2672758" y="2988273"/>
            <a:ext cx="1003136" cy="38997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D4416A9-7BB4-4D92-948C-B31E23EB73FC}"/>
              </a:ext>
            </a:extLst>
          </p:cNvPr>
          <p:cNvCxnSpPr>
            <a:cxnSpLocks/>
            <a:stCxn id="83" idx="1"/>
            <a:endCxn id="28" idx="3"/>
          </p:cNvCxnSpPr>
          <p:nvPr/>
        </p:nvCxnSpPr>
        <p:spPr>
          <a:xfrm flipH="1" flipV="1">
            <a:off x="2932264" y="2310246"/>
            <a:ext cx="578765" cy="3126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A5F5990-C3DB-442A-A852-3A62C6565C70}"/>
              </a:ext>
            </a:extLst>
          </p:cNvPr>
          <p:cNvCxnSpPr>
            <a:cxnSpLocks/>
            <a:stCxn id="85" idx="1"/>
            <a:endCxn id="69" idx="3"/>
          </p:cNvCxnSpPr>
          <p:nvPr/>
        </p:nvCxnSpPr>
        <p:spPr>
          <a:xfrm flipH="1" flipV="1">
            <a:off x="2672758" y="3378251"/>
            <a:ext cx="1116404" cy="17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7FDFAE80-7AE2-43F4-B149-186454E755B8}"/>
              </a:ext>
            </a:extLst>
          </p:cNvPr>
          <p:cNvSpPr/>
          <p:nvPr/>
        </p:nvSpPr>
        <p:spPr>
          <a:xfrm>
            <a:off x="6394756" y="2298274"/>
            <a:ext cx="1499564" cy="677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en-US" sz="1100" i="1" dirty="0" err="1">
                <a:ln w="0"/>
                <a:solidFill>
                  <a:schemeClr val="tx1"/>
                </a:solidFill>
              </a:rPr>
              <a:t>onGuestScienceStop</a:t>
            </a:r>
            <a:endParaRPr lang="en-US" sz="1100" i="1" dirty="0">
              <a:ln w="0"/>
              <a:solidFill>
                <a:schemeClr val="tx1"/>
              </a:solidFill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AC4F0E6-6F47-4AF7-9F9D-DB248A8D05E0}"/>
              </a:ext>
            </a:extLst>
          </p:cNvPr>
          <p:cNvCxnSpPr>
            <a:cxnSpLocks/>
            <a:stCxn id="77" idx="1"/>
            <a:endCxn id="88" idx="3"/>
          </p:cNvCxnSpPr>
          <p:nvPr/>
        </p:nvCxnSpPr>
        <p:spPr>
          <a:xfrm flipH="1">
            <a:off x="4881882" y="2637012"/>
            <a:ext cx="1512874" cy="11649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8961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69A1A-9C3E-4C3E-AAFE-45932D08C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135813"/>
            <a:ext cx="10972440" cy="1144800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Location of SVGS Targets within ISS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A71F651-96AF-4180-A4BA-911EC3A1E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" t="4166" r="646" b="5032"/>
          <a:stretch/>
        </p:blipFill>
        <p:spPr bwMode="auto">
          <a:xfrm>
            <a:off x="182153" y="1119248"/>
            <a:ext cx="8549263" cy="525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520AC9-BF4A-4B92-AA53-FC5B87AB4403}"/>
              </a:ext>
            </a:extLst>
          </p:cNvPr>
          <p:cNvSpPr txBox="1"/>
          <p:nvPr/>
        </p:nvSpPr>
        <p:spPr>
          <a:xfrm>
            <a:off x="8904001" y="1186748"/>
            <a:ext cx="2217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CAD view of JPM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2EF9E0-30BB-4E78-A7F9-7631788AE365}"/>
              </a:ext>
            </a:extLst>
          </p:cNvPr>
          <p:cNvSpPr txBox="1"/>
          <p:nvPr/>
        </p:nvSpPr>
        <p:spPr>
          <a:xfrm>
            <a:off x="8904001" y="2505670"/>
            <a:ext cx="3023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Will use seat tracks on panel wall to attach SVGS targets</a:t>
            </a:r>
          </a:p>
        </p:txBody>
      </p:sp>
    </p:spTree>
    <p:extLst>
      <p:ext uri="{BB962C8B-B14F-4D97-AF65-F5344CB8AC3E}">
        <p14:creationId xmlns:p14="http://schemas.microsoft.com/office/powerpoint/2010/main" val="13433252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211320" y="121257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 fontScale="94000"/>
          </a:bodyPr>
          <a:lstStyle/>
          <a:p>
            <a:pPr>
              <a:lnSpc>
                <a:spcPct val="85000"/>
              </a:lnSpc>
            </a:pPr>
            <a:r>
              <a:rPr lang="en-US" sz="4800" spc="-52" dirty="0">
                <a:solidFill>
                  <a:srgbClr val="404040"/>
                </a:solidFill>
                <a:latin typeface="Calibri Light"/>
              </a:rPr>
              <a:t>1 – Fixed Target Maneuver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127" name="CustomShape 2"/>
          <p:cNvSpPr/>
          <p:nvPr/>
        </p:nvSpPr>
        <p:spPr>
          <a:xfrm>
            <a:off x="89577" y="1338310"/>
            <a:ext cx="4697576" cy="46158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rmAutofit lnSpcReduction="10000"/>
          </a:bodyPr>
          <a:lstStyle/>
          <a:p>
            <a:pPr marL="567000" lvl="2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SVGS target fixed on wall</a:t>
            </a:r>
          </a:p>
          <a:p>
            <a:pPr marL="567000" lvl="2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SVGS reading used by </a:t>
            </a:r>
            <a:r>
              <a:rPr lang="en-US" sz="2000" b="0" strike="noStrike" spc="-1" dirty="0" err="1">
                <a:solidFill>
                  <a:srgbClr val="404040"/>
                </a:solidFill>
                <a:latin typeface="Calibri"/>
              </a:rPr>
              <a:t>Astrobee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to generate waypoint commands</a:t>
            </a:r>
          </a:p>
          <a:p>
            <a:pPr marL="749880" lvl="3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Start at 2 m. , hold position and attitude</a:t>
            </a:r>
            <a:endParaRPr lang="en-US" sz="2000" b="0" strike="noStrike" spc="-1" dirty="0">
              <a:latin typeface="Arial"/>
            </a:endParaRPr>
          </a:p>
          <a:p>
            <a:pPr marL="749880" lvl="3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Start at 2 m. , move 0.25 m towards target</a:t>
            </a:r>
            <a:endParaRPr lang="en-US" sz="2000" b="0" strike="noStrike" spc="-1" dirty="0">
              <a:latin typeface="Arial"/>
            </a:endParaRPr>
          </a:p>
          <a:p>
            <a:pPr marL="749880" lvl="3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Start at 1 meter away  </a:t>
            </a:r>
            <a:endParaRPr lang="en-US" sz="2000" b="0" strike="noStrike" spc="-1" dirty="0">
              <a:latin typeface="Arial"/>
            </a:endParaRPr>
          </a:p>
          <a:p>
            <a:pPr marL="932760" lvl="4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Back away to 2 m, come back to 1 m</a:t>
            </a:r>
            <a:endParaRPr lang="en-US" sz="2000" b="0" strike="noStrike" spc="-1" dirty="0">
              <a:latin typeface="Arial"/>
            </a:endParaRPr>
          </a:p>
          <a:p>
            <a:pPr marL="932760" lvl="4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Move laterally +/- TBD meters and hold position, return to 1 meter range</a:t>
            </a:r>
            <a:endParaRPr lang="en-US" sz="2000" b="0" strike="noStrike" spc="-1" dirty="0">
              <a:latin typeface="Arial"/>
            </a:endParaRPr>
          </a:p>
          <a:p>
            <a:pPr marL="932760" lvl="4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At 1 m range, change roll, pitch, yaw +/- TBD degrees and hold position and attitude</a:t>
            </a:r>
            <a:endParaRPr lang="en-US" sz="20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128" name="CustomShape 3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042936B3-C324-4D85-A5DC-B93C48894D34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48</a:t>
            </a:fld>
            <a:endParaRPr lang="en-US" sz="2000" b="0" strike="noStrike" spc="-1"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A30A86-F5A3-42C0-ABF3-7A8526547EB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5" t="-419" r="41379" b="48744"/>
          <a:stretch/>
        </p:blipFill>
        <p:spPr>
          <a:xfrm>
            <a:off x="5279266" y="1103093"/>
            <a:ext cx="6277102" cy="521318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8255-E678-49B7-8C34-FA29A2DA0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130" y="83100"/>
            <a:ext cx="10972440" cy="1144800"/>
          </a:xfrm>
        </p:spPr>
        <p:txBody>
          <a:bodyPr/>
          <a:lstStyle/>
          <a:p>
            <a:r>
              <a:rPr lang="en-US" sz="4400" b="0" strike="noStrike" spc="-52" dirty="0">
                <a:solidFill>
                  <a:srgbClr val="404040"/>
                </a:solidFill>
                <a:latin typeface="Calibri Light"/>
              </a:rPr>
              <a:t>2 -    Leader – Follower Maneuver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C97DF7-CAF8-48CE-966A-9F3D94EAEAA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9" b="10436"/>
          <a:stretch/>
        </p:blipFill>
        <p:spPr>
          <a:xfrm>
            <a:off x="4001129" y="1130300"/>
            <a:ext cx="7168521" cy="5727700"/>
          </a:xfrm>
          <a:prstGeom prst="rect">
            <a:avLst/>
          </a:prstGeom>
          <a:ln>
            <a:noFill/>
          </a:ln>
        </p:spPr>
      </p:pic>
      <p:sp>
        <p:nvSpPr>
          <p:cNvPr id="7" name="CustomShape 4">
            <a:extLst>
              <a:ext uri="{FF2B5EF4-FFF2-40B4-BE49-F238E27FC236}">
                <a16:creationId xmlns:a16="http://schemas.microsoft.com/office/drawing/2014/main" id="{924F973B-EAD2-4945-A540-113FB28EC00F}"/>
              </a:ext>
            </a:extLst>
          </p:cNvPr>
          <p:cNvSpPr/>
          <p:nvPr/>
        </p:nvSpPr>
        <p:spPr>
          <a:xfrm>
            <a:off x="411170" y="1329230"/>
            <a:ext cx="3233160" cy="466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Calibri Light"/>
              <a:buAutoNum type="arabicPeriod"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“Leader”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Astrobee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performs  prescribed 6DOF trajectory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w.r.t.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wall-mounted target.  “Follower”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Astrobee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follows the leader at a fixed distance</a:t>
            </a:r>
            <a:endParaRPr lang="en-US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en-US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2. Leader/Follower hold a fixed   position and attitude and hold it</a:t>
            </a:r>
            <a:endParaRPr lang="en-US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3. Repeat (1) and (2) for different range distances (0.25, 0.75, 1.0, 1.5 m)</a:t>
            </a:r>
            <a:endParaRPr lang="en-US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037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9687-C8E2-4E29-AB28-226D1971C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2" y="138392"/>
            <a:ext cx="11834812" cy="870685"/>
          </a:xfrm>
        </p:spPr>
        <p:txBody>
          <a:bodyPr>
            <a:normAutofit/>
          </a:bodyPr>
          <a:lstStyle/>
          <a:p>
            <a:r>
              <a:rPr lang="en-US" dirty="0"/>
              <a:t>Assessment of RINGS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74114-95E3-4D24-9B16-585E6903C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51" y="1300553"/>
            <a:ext cx="5419385" cy="4796793"/>
          </a:xfrm>
        </p:spPr>
        <p:txBody>
          <a:bodyPr>
            <a:normAutofit/>
          </a:bodyPr>
          <a:lstStyle/>
          <a:p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Problems found: 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Estimator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issues (lack of convergence)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Thruster impingement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RINGS firmware issues (communications)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Loss of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synchronization </a:t>
            </a:r>
          </a:p>
          <a:p>
            <a:pPr marL="164592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RINGS Testbed at FIT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Motion platform developed for RINGS ground testing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Formation flight using SVGS as </a:t>
            </a: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position/attitude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sensor </a:t>
            </a: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Motion control via ducted fans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/>
              </a:rPr>
              <a:t>EMFF axial control maneuver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0342" marR="0" lvl="0" indent="-28575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64592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CCDDEA">
                  <a:lumMod val="50000"/>
                </a:srgbClr>
              </a:buClr>
              <a:buSzPct val="12000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E22C3-9291-444E-9D97-DCDF30F65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6F70-118B-486C-8874-DA3A8482E37F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EB2049-D65C-4FBE-93B1-85A8A0BFEEAC}"/>
              </a:ext>
            </a:extLst>
          </p:cNvPr>
          <p:cNvCxnSpPr/>
          <p:nvPr/>
        </p:nvCxnSpPr>
        <p:spPr>
          <a:xfrm>
            <a:off x="5866686" y="1498488"/>
            <a:ext cx="0" cy="4500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C8CC4A68-7549-4DA0-9875-9AF7BF49AB37}"/>
              </a:ext>
            </a:extLst>
          </p:cNvPr>
          <p:cNvSpPr txBox="1"/>
          <p:nvPr/>
        </p:nvSpPr>
        <p:spPr>
          <a:xfrm>
            <a:off x="7570143" y="1101688"/>
            <a:ext cx="13454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Avendaño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2015)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325DFA0-FB49-4683-9616-E2398010C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230" y="4089686"/>
            <a:ext cx="2883506" cy="216262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6D6977A-1635-4F4E-AFA4-9940601708C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230" y="1425229"/>
            <a:ext cx="2925277" cy="232369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40B3F72-3BCE-4FB6-B38D-E4D625BA3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6869" y="1425017"/>
            <a:ext cx="1643134" cy="23236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607FA2-7FF9-45CA-B2B2-46B5456F8E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3050" y="4164648"/>
            <a:ext cx="2108515" cy="213792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70C9A2E-D82C-4EC0-8FDF-3B74ABF7E3C0}"/>
              </a:ext>
            </a:extLst>
          </p:cNvPr>
          <p:cNvSpPr txBox="1"/>
          <p:nvPr/>
        </p:nvSpPr>
        <p:spPr>
          <a:xfrm>
            <a:off x="7570142" y="3788286"/>
            <a:ext cx="13454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(Hariri, 2018)</a:t>
            </a:r>
          </a:p>
        </p:txBody>
      </p:sp>
    </p:spTree>
    <p:extLst>
      <p:ext uri="{BB962C8B-B14F-4D97-AF65-F5344CB8AC3E}">
        <p14:creationId xmlns:p14="http://schemas.microsoft.com/office/powerpoint/2010/main" val="33189234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rgbClr val="404040"/>
                </a:solidFill>
                <a:latin typeface="Calibri Light"/>
              </a:rPr>
              <a:t>3   Single Vehicle Path Following</a:t>
            </a:r>
            <a:endParaRPr lang="en-US" sz="4800" b="0" strike="noStrike" spc="-1" dirty="0">
              <a:latin typeface="Arial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221400" y="1242424"/>
            <a:ext cx="3920294" cy="46204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Autofit/>
          </a:bodyPr>
          <a:lstStyle/>
          <a:p>
            <a:pPr marL="91440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r>
              <a:rPr lang="en-US" sz="2000" b="0" strike="noStrike" spc="-1" dirty="0" err="1">
                <a:solidFill>
                  <a:srgbClr val="404040"/>
                </a:solidFill>
                <a:latin typeface="Calibri"/>
              </a:rPr>
              <a:t>Astrobee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travels from near coaxial position in front of 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T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arget 1 to Target 2, 3, 4, where it stops and holds position.</a:t>
            </a:r>
          </a:p>
          <a:p>
            <a:pPr marL="91440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Targets 1 and 4 are blue LEDs</a:t>
            </a:r>
          </a:p>
          <a:p>
            <a:pPr marL="91440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Target 2 is red LED</a:t>
            </a:r>
          </a:p>
          <a:p>
            <a:pPr marL="91440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Target 3 is green LED</a:t>
            </a:r>
          </a:p>
          <a:p>
            <a:pPr marL="91440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endParaRPr lang="en-US" sz="2000" b="0" strike="noStrike" spc="-1" dirty="0">
              <a:latin typeface="Arial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893FC49C-38BE-4301-9DAC-8EFB5E0C783D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50</a:t>
            </a:fld>
            <a:endParaRPr lang="en-US" sz="2000" b="0" strike="noStrike" spc="-1"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2D379A-6661-4B77-A9E3-24ECB1B33C9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8" t="5862" r="45033" b="36062"/>
          <a:stretch/>
        </p:blipFill>
        <p:spPr>
          <a:xfrm>
            <a:off x="4820938" y="1242424"/>
            <a:ext cx="6628271" cy="50892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>
                <a:solidFill>
                  <a:srgbClr val="404040"/>
                </a:solidFill>
                <a:latin typeface="Calibri Light"/>
              </a:rPr>
              <a:t>4    Two-vehicle Formation flying path following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140" name="CustomShape 2"/>
          <p:cNvSpPr/>
          <p:nvPr/>
        </p:nvSpPr>
        <p:spPr>
          <a:xfrm>
            <a:off x="185760" y="1321654"/>
            <a:ext cx="4360706" cy="40708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rmAutofit fontScale="99000"/>
          </a:bodyPr>
          <a:lstStyle/>
          <a:p>
            <a:pPr marL="91440" lvl="2" indent="-90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Calibri"/>
              <a:buChar char=" "/>
            </a:pPr>
            <a:r>
              <a:rPr lang="en-US" sz="2900" b="0" strike="noStrike" spc="-1" dirty="0">
                <a:solidFill>
                  <a:srgbClr val="404040"/>
                </a:solidFill>
                <a:latin typeface="Calibri"/>
              </a:rPr>
              <a:t>Leader performs path following (Maneuver 3) while Follower follows at a prescribed distance (1 m) while holding formation</a:t>
            </a:r>
            <a:endParaRPr lang="en-US" sz="29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</a:pPr>
            <a:endParaRPr lang="en-US" sz="2900" b="0" strike="noStrike" spc="-1" dirty="0">
              <a:latin typeface="Arial"/>
            </a:endParaRPr>
          </a:p>
        </p:txBody>
      </p:sp>
      <p:sp>
        <p:nvSpPr>
          <p:cNvPr id="141" name="CustomShape 3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39B6FB5F-04EB-4FC0-AB9D-65AC61FA5F6F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51</a:t>
            </a:fld>
            <a:endParaRPr lang="en-US" sz="2000" b="0" strike="noStrike" spc="-1"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711ED0-9DA0-41E8-8E88-F1CDE567E232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8" t="12270" r="43710" b="11127"/>
          <a:stretch/>
        </p:blipFill>
        <p:spPr>
          <a:xfrm>
            <a:off x="5006807" y="1118036"/>
            <a:ext cx="6496192" cy="5757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>
                <a:solidFill>
                  <a:srgbClr val="404040"/>
                </a:solidFill>
                <a:latin typeface="Calibri Light"/>
              </a:rPr>
              <a:t>5 . Multi-vehicle formation flight demo</a:t>
            </a:r>
            <a:endParaRPr lang="en-US" sz="4800" b="0" strike="noStrike" spc="-1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AF0BC929-E644-45E1-B817-9A8C4EDFDB0D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52</a:t>
            </a:fld>
            <a:endParaRPr lang="en-US" sz="2000" b="0" strike="noStrike" spc="-1">
              <a:latin typeface="Arial"/>
            </a:endParaRPr>
          </a:p>
        </p:txBody>
      </p:sp>
      <p:sp>
        <p:nvSpPr>
          <p:cNvPr id="6" name="CustomShape 2">
            <a:extLst>
              <a:ext uri="{FF2B5EF4-FFF2-40B4-BE49-F238E27FC236}">
                <a16:creationId xmlns:a16="http://schemas.microsoft.com/office/drawing/2014/main" id="{1121EA72-E216-43AD-A92B-09BEFBB67B11}"/>
              </a:ext>
            </a:extLst>
          </p:cNvPr>
          <p:cNvSpPr/>
          <p:nvPr/>
        </p:nvSpPr>
        <p:spPr>
          <a:xfrm>
            <a:off x="-237995" y="1246680"/>
            <a:ext cx="2317316" cy="49077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Autofit/>
          </a:bodyPr>
          <a:lstStyle/>
          <a:p>
            <a:pPr marL="567000" lvl="2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Leader  performs path following </a:t>
            </a:r>
            <a:r>
              <a:rPr lang="en-US" sz="2000" b="0" strike="noStrike" spc="-1" dirty="0" err="1">
                <a:solidFill>
                  <a:srgbClr val="404040"/>
                </a:solidFill>
                <a:latin typeface="Calibri"/>
              </a:rPr>
              <a:t>w.r.t.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wall-mounted target</a:t>
            </a:r>
            <a:endParaRPr lang="en-US" sz="2000" b="0" strike="noStrike" spc="-1" dirty="0">
              <a:latin typeface="Arial"/>
            </a:endParaRPr>
          </a:p>
          <a:p>
            <a:pPr marL="567000" lvl="2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Follower follows leader at a fixed distance while holding formation</a:t>
            </a:r>
            <a:endParaRPr lang="en-US" sz="2000" b="0" strike="noStrike" spc="-1" dirty="0">
              <a:latin typeface="Arial"/>
            </a:endParaRPr>
          </a:p>
          <a:p>
            <a:pPr marL="567000" lvl="2" indent="-18216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40749B"/>
              </a:buClr>
              <a:buSzPct val="120000"/>
              <a:buFont typeface="Calibri"/>
              <a:buChar char="◦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Leader/Follower hold a fixed position and attitude and hold it</a:t>
            </a:r>
            <a:endParaRPr lang="en-US" sz="2000" b="0" strike="noStrike" spc="-1" dirty="0"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479B3B-4AD6-4376-A67A-7A521A4D233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4" r="40579"/>
          <a:stretch/>
        </p:blipFill>
        <p:spPr>
          <a:xfrm>
            <a:off x="2176919" y="1120044"/>
            <a:ext cx="4922728" cy="5618958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982655-4D2D-4F9D-B001-0C9C965C265C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4" t="13798" r="45130" b="1788"/>
          <a:stretch/>
        </p:blipFill>
        <p:spPr>
          <a:xfrm>
            <a:off x="7216034" y="1120045"/>
            <a:ext cx="4990579" cy="561895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FFA44-359A-4112-9182-445F20CF6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308" y="195628"/>
            <a:ext cx="10972440" cy="1144800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Mission Timeline – Milestones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266897-7C0B-4CD7-8122-88BA76EAF139}"/>
              </a:ext>
            </a:extLst>
          </p:cNvPr>
          <p:cNvSpPr txBox="1"/>
          <p:nvPr/>
        </p:nvSpPr>
        <p:spPr>
          <a:xfrm>
            <a:off x="302939" y="1083868"/>
            <a:ext cx="10802232" cy="5309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SVGS Payload integration Kickoff meeting:  		19 Jan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Hardware/design/development:			16 March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manufacture/ procurement (Rev 7) flight units:	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April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Phase I Safety Review – Passed			11 May 2021</a:t>
            </a:r>
          </a:p>
          <a:p>
            <a:pPr marL="1257300" lvl="2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Software Memo submitted to HIS		12 May 2021		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Hardware delivered to JSC:			</a:t>
            </a:r>
            <a:r>
              <a:rPr lang="en-US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r>
              <a:rPr lang="en-US" sz="20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June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VERITAS requirements submitted			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08 June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HFIT + FIT of flight units at JSC			30 June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Modified SVGS delivery to ARC to test on </a:t>
            </a:r>
            <a:r>
              <a:rPr lang="en-US" sz="2000" b="1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Astrobee</a:t>
            </a:r>
            <a:r>
              <a:rPr lang="en-US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30 June 2021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EMC compliance (JSC):				exemption approved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Combined Phase II/III				after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HFIT + FIT</a:t>
            </a: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(21 July ??) 	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OZ POWR Review					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 July 2021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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Target Ops					</a:t>
            </a:r>
            <a:r>
              <a:rPr lang="en-US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Start: </a:t>
            </a:r>
            <a:r>
              <a:rPr lang="en-US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Jan-Feb</a:t>
            </a:r>
            <a:r>
              <a:rPr lang="en-US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2022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1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39478516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185760" y="162720"/>
            <a:ext cx="11833920" cy="87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 dirty="0">
                <a:solidFill>
                  <a:schemeClr val="bg2">
                    <a:lumMod val="50000"/>
                  </a:schemeClr>
                </a:solidFill>
                <a:latin typeface="Calibri Light"/>
              </a:rPr>
              <a:t>Summary</a:t>
            </a:r>
            <a:endParaRPr lang="en-US" sz="4800" b="0" strike="noStrike" spc="-1" dirty="0">
              <a:solidFill>
                <a:schemeClr val="bg2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11363400" y="6459840"/>
            <a:ext cx="68184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fld id="{ADFB56F7-5CA9-43B5-A7ED-962FDAEEFB2B}" type="slidenum">
              <a:rPr lang="en-US" sz="2000" b="0" strike="noStrike" spc="-1">
                <a:solidFill>
                  <a:srgbClr val="FFFFFF"/>
                </a:solidFill>
                <a:latin typeface="Calibri"/>
              </a:rPr>
              <a:t>54</a:t>
            </a:fld>
            <a:endParaRPr lang="en-US" sz="2000" b="0" strike="noStrike" spc="-1">
              <a:latin typeface="Arial"/>
            </a:endParaRPr>
          </a:p>
        </p:txBody>
      </p:sp>
      <p:sp>
        <p:nvSpPr>
          <p:cNvPr id="153" name="CustomShape 3"/>
          <p:cNvSpPr/>
          <p:nvPr/>
        </p:nvSpPr>
        <p:spPr>
          <a:xfrm>
            <a:off x="510543" y="1450260"/>
            <a:ext cx="10969200" cy="459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45000">
            <a:normAutofit/>
          </a:bodyPr>
          <a:lstStyle/>
          <a:p>
            <a:pPr marL="34362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trike="noStrike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SVGS Payload and </a:t>
            </a: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SVGS </a:t>
            </a:r>
            <a:r>
              <a:rPr lang="en-US" sz="2400" strike="noStrike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Mission Objectives have been presented:</a:t>
            </a:r>
          </a:p>
          <a:p>
            <a:pPr marL="800820" lvl="1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SVGS Electrical, mechanical and software interfaces with </a:t>
            </a:r>
            <a:r>
              <a:rPr lang="en-US" sz="2400" spc="-1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Astrobee</a:t>
            </a:r>
            <a:endParaRPr lang="en-US" sz="2400" spc="-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800820" lvl="1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trike="noStrike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CONOPS and on-orbit activities for SVGS  </a:t>
            </a:r>
          </a:p>
          <a:p>
            <a:pPr marL="34362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Other payload requirements have been outlined</a:t>
            </a:r>
            <a:endParaRPr lang="en-US" sz="2400" strike="noStrike" spc="-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34362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</a:t>
            </a:r>
            <a:r>
              <a:rPr lang="en-US" sz="2400" strike="noStrike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roposed five maneuvers will be further refined </a:t>
            </a: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endParaRPr lang="en-US" sz="2400" strike="noStrike" spc="-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34362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Mission Schedule </a:t>
            </a:r>
          </a:p>
          <a:p>
            <a:pPr marL="34362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Delivery of SVGS flight units to JSC for HFIT, FIT, EMI Testing:  24 June 2021</a:t>
            </a:r>
          </a:p>
          <a:p>
            <a:pPr marL="800820" lvl="1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strike="noStrike" spc="-1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Proposed flight:  Crew-3. Delivery date: 8/16/2021, Launch date: 10/31/2021</a:t>
            </a:r>
          </a:p>
          <a:p>
            <a:pPr marL="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40749B"/>
              </a:buClr>
              <a:buSzPct val="120000"/>
            </a:pPr>
            <a:endParaRPr lang="en-US" sz="2000" strike="noStrike" spc="-1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BFFFC-E89E-4D12-BA0A-A62CCD09E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RINGS – Loss of Synchronization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B9AE0-BE0D-44F2-9AC8-CB2CEE31E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70" y="1259653"/>
            <a:ext cx="6261462" cy="96962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400" b="1" dirty="0"/>
              <a:t> </a:t>
            </a:r>
            <a:r>
              <a:rPr lang="en-US" sz="1400" dirty="0"/>
              <a:t>Loss of synchronization caused by floating SD pin in IR circuitry (TFDU4101)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dirty="0"/>
              <a:t> SD pin tripped by changing EM fields generated by RINGS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dirty="0"/>
              <a:t> Result in unpredictable behavior during maneuvers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D516C3-3D42-475F-AC64-2664A552D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6F70-118B-486C-8874-DA3A8482E37F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A7F0CA-B315-44E7-BAC8-F782D56F3FAA}"/>
              </a:ext>
            </a:extLst>
          </p:cNvPr>
          <p:cNvPicPr/>
          <p:nvPr/>
        </p:nvPicPr>
        <p:blipFill rotWithShape="1">
          <a:blip r:embed="rId3"/>
          <a:srcRect l="1242" t="866" r="1841" b="68431"/>
          <a:stretch/>
        </p:blipFill>
        <p:spPr bwMode="auto">
          <a:xfrm>
            <a:off x="309625" y="4587502"/>
            <a:ext cx="5122613" cy="16042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BB8CD4D-A13E-47B3-B1D4-5ED5EC9B41EC}"/>
              </a:ext>
            </a:extLst>
          </p:cNvPr>
          <p:cNvSpPr/>
          <p:nvPr/>
        </p:nvSpPr>
        <p:spPr>
          <a:xfrm>
            <a:off x="6368589" y="1668229"/>
            <a:ext cx="1199109" cy="1484237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F161C77-218F-4030-AE26-D1FA76031DE6}"/>
              </a:ext>
            </a:extLst>
          </p:cNvPr>
          <p:cNvCxnSpPr>
            <a:cxnSpLocks/>
          </p:cNvCxnSpPr>
          <p:nvPr/>
        </p:nvCxnSpPr>
        <p:spPr>
          <a:xfrm>
            <a:off x="6001657" y="1192282"/>
            <a:ext cx="0" cy="50796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874299-2E56-4B73-B362-49BB3DEC67DB}"/>
              </a:ext>
            </a:extLst>
          </p:cNvPr>
          <p:cNvGrpSpPr/>
          <p:nvPr/>
        </p:nvGrpSpPr>
        <p:grpSpPr>
          <a:xfrm>
            <a:off x="8251217" y="1692758"/>
            <a:ext cx="947068" cy="1405646"/>
            <a:chOff x="10321962" y="1434456"/>
            <a:chExt cx="1318333" cy="1783661"/>
          </a:xfrm>
        </p:grpSpPr>
        <p:pic>
          <p:nvPicPr>
            <p:cNvPr id="19" name="Picture 18" descr="A picture containing text, electronics&#10;&#10;Description automatically generated">
              <a:extLst>
                <a:ext uri="{FF2B5EF4-FFF2-40B4-BE49-F238E27FC236}">
                  <a16:creationId xmlns:a16="http://schemas.microsoft.com/office/drawing/2014/main" id="{B4C1F686-C174-4D27-90BD-AB77AB5169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62" t="20690" r="30160" b="20847"/>
            <a:stretch/>
          </p:blipFill>
          <p:spPr>
            <a:xfrm rot="16200000">
              <a:off x="10456936" y="1779933"/>
              <a:ext cx="1154776" cy="1211943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05574AF-2F03-424C-ABD4-5ED5886D37B8}"/>
                </a:ext>
              </a:extLst>
            </p:cNvPr>
            <p:cNvSpPr/>
            <p:nvPr/>
          </p:nvSpPr>
          <p:spPr>
            <a:xfrm>
              <a:off x="10345752" y="2910340"/>
              <a:ext cx="96853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Old IR PCB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B5AF6A3-4CDA-4077-B069-7B7555B832A6}"/>
                </a:ext>
              </a:extLst>
            </p:cNvPr>
            <p:cNvSpPr/>
            <p:nvPr/>
          </p:nvSpPr>
          <p:spPr>
            <a:xfrm>
              <a:off x="10321962" y="1434456"/>
              <a:ext cx="10461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New IR PCB</a:t>
              </a: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523B9E7C-82E7-4DB6-B994-ED71319FF2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7" t="34555" b="483"/>
          <a:stretch/>
        </p:blipFill>
        <p:spPr>
          <a:xfrm>
            <a:off x="6415898" y="1558724"/>
            <a:ext cx="1557137" cy="16737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2715932-7DCE-4C13-82A0-B98810D74C78}"/>
              </a:ext>
            </a:extLst>
          </p:cNvPr>
          <p:cNvSpPr/>
          <p:nvPr/>
        </p:nvSpPr>
        <p:spPr>
          <a:xfrm>
            <a:off x="6191695" y="1182509"/>
            <a:ext cx="43710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Proposed solution: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IR PCB w/ SD tied to GND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9D88803-95E2-4F8F-808A-007818C812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"/>
          <a:stretch/>
        </p:blipFill>
        <p:spPr bwMode="auto">
          <a:xfrm>
            <a:off x="2409568" y="2438564"/>
            <a:ext cx="3356614" cy="20258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4FFC0F64-9519-4811-959C-C36538CA51F8}"/>
              </a:ext>
            </a:extLst>
          </p:cNvPr>
          <p:cNvSpPr txBox="1">
            <a:spLocks/>
          </p:cNvSpPr>
          <p:nvPr/>
        </p:nvSpPr>
        <p:spPr>
          <a:xfrm>
            <a:off x="6143429" y="5339778"/>
            <a:ext cx="5738946" cy="110567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1400" b="1" dirty="0"/>
              <a:t>  Successful resolution of IR SD pin issue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1400" b="1" dirty="0"/>
              <a:t>  IR Daisy Chain unreliable: (i) poor connections, (ii) false positives form stray IR light sources </a:t>
            </a:r>
            <a:endParaRPr lang="en-US" sz="1400" dirty="0"/>
          </a:p>
          <a:p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08BD9EB-1D4A-4F53-A814-F5B5CE1C9C38}"/>
              </a:ext>
            </a:extLst>
          </p:cNvPr>
          <p:cNvSpPr/>
          <p:nvPr/>
        </p:nvSpPr>
        <p:spPr>
          <a:xfrm>
            <a:off x="6191695" y="3261638"/>
            <a:ext cx="10606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/>
              </a:rPr>
              <a:t>5-min Test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Picture 3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DF2C970-5479-4D23-8290-C3FD0FD31D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06" y="3650364"/>
            <a:ext cx="5579158" cy="1425589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05AF4E7-1639-4956-BA34-453383DC9B26}"/>
              </a:ext>
            </a:extLst>
          </p:cNvPr>
          <p:cNvCxnSpPr>
            <a:cxnSpLocks/>
            <a:stCxn id="39" idx="1"/>
          </p:cNvCxnSpPr>
          <p:nvPr/>
        </p:nvCxnSpPr>
        <p:spPr>
          <a:xfrm flipH="1">
            <a:off x="7465219" y="3658993"/>
            <a:ext cx="490204" cy="14624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9367A94-4370-445B-82F5-1731395EA98E}"/>
              </a:ext>
            </a:extLst>
          </p:cNvPr>
          <p:cNvSpPr txBox="1"/>
          <p:nvPr/>
        </p:nvSpPr>
        <p:spPr>
          <a:xfrm>
            <a:off x="7955423" y="3489716"/>
            <a:ext cx="899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Synchronization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>
                <a:solidFill>
                  <a:srgbClr val="000000"/>
                </a:solidFill>
                <a:latin typeface="Calibri" panose="020F0502020204030204"/>
              </a:rPr>
              <a:t>P</a:t>
            </a: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ulse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D942E59C-6F0A-4671-BF4C-F7BB5B54E7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785" y="2746933"/>
            <a:ext cx="1162118" cy="1485565"/>
          </a:xfrm>
          <a:prstGeom prst="rect">
            <a:avLst/>
          </a:prstGeom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5CAC029E-1D4B-443B-89F5-0BB3DE41A5FA}"/>
              </a:ext>
            </a:extLst>
          </p:cNvPr>
          <p:cNvSpPr/>
          <p:nvPr/>
        </p:nvSpPr>
        <p:spPr>
          <a:xfrm>
            <a:off x="391221" y="2383096"/>
            <a:ext cx="1950564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IR connector in RINGS: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Picture 49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08CF6357-F29B-4FD2-B062-2ED9BBD021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1" b="23043"/>
          <a:stretch/>
        </p:blipFill>
        <p:spPr>
          <a:xfrm>
            <a:off x="9593118" y="1560451"/>
            <a:ext cx="2036097" cy="1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20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CD8E557-A0E0-40A2-880A-AD6F6506D7C3}"/>
              </a:ext>
            </a:extLst>
          </p:cNvPr>
          <p:cNvSpPr/>
          <p:nvPr/>
        </p:nvSpPr>
        <p:spPr>
          <a:xfrm>
            <a:off x="5727940" y="162776"/>
            <a:ext cx="1978324" cy="344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B16C4-C681-4AE1-B43E-1F41D69D9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RINGS Synchronization</a:t>
            </a:r>
            <a:br>
              <a:rPr lang="en-US" sz="4800" dirty="0">
                <a:solidFill>
                  <a:srgbClr val="000000">
                    <a:lumMod val="75000"/>
                    <a:lumOff val="25000"/>
                  </a:srgbClr>
                </a:solidFill>
              </a:rPr>
            </a:br>
            <a:r>
              <a:rPr lang="en-US" sz="27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RF Solution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D7EB795-7702-468A-B934-34DE9B2F8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76" r="1121"/>
          <a:stretch/>
        </p:blipFill>
        <p:spPr>
          <a:xfrm>
            <a:off x="324147" y="4422111"/>
            <a:ext cx="4828698" cy="179538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C811DE-345C-4677-A1A8-D2DC277EC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EEF1AF-E23D-4A10-920D-2F405580D948}"/>
              </a:ext>
            </a:extLst>
          </p:cNvPr>
          <p:cNvSpPr txBox="1"/>
          <p:nvPr/>
        </p:nvSpPr>
        <p:spPr>
          <a:xfrm>
            <a:off x="265472" y="1253613"/>
            <a:ext cx="33092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50000"/>
                </a:schemeClr>
              </a:buClr>
            </a:pPr>
            <a:endParaRPr lang="en-US" dirty="0"/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IR daisy chain replaced with an RF transmitter/receiver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RF modules ping each other and simultaneously send a synchronization signal</a:t>
            </a:r>
          </a:p>
          <a:p>
            <a:pPr>
              <a:buClr>
                <a:schemeClr val="bg2">
                  <a:lumMod val="50000"/>
                </a:schemeClr>
              </a:buClr>
            </a:pPr>
            <a:endParaRPr lang="en-US" dirty="0"/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RINGS Microcontroller is opto-isolated from RF module</a:t>
            </a:r>
          </a:p>
          <a:p>
            <a:r>
              <a:rPr lang="en-US" dirty="0"/>
              <a:t> </a:t>
            </a:r>
          </a:p>
        </p:txBody>
      </p:sp>
      <p:pic>
        <p:nvPicPr>
          <p:cNvPr id="8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4A66990C-7255-4AF6-B4E6-FC6EA5B64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888" y="3707092"/>
            <a:ext cx="6254018" cy="232016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F9C8191-FA05-4ED9-810F-9F9462128FB5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379041" y="4034966"/>
            <a:ext cx="435163" cy="56578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B26E02E-6D44-4B99-808A-9EEB608CC131}"/>
              </a:ext>
            </a:extLst>
          </p:cNvPr>
          <p:cNvSpPr txBox="1"/>
          <p:nvPr/>
        </p:nvSpPr>
        <p:spPr>
          <a:xfrm>
            <a:off x="3926273" y="3773356"/>
            <a:ext cx="145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Synchronization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000000"/>
                </a:solidFill>
                <a:latin typeface="Calibri" panose="020F0502020204030204"/>
              </a:rPr>
              <a:t>P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ulse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75BE50EA-3514-405F-93FD-B9F65E617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560" y="245848"/>
            <a:ext cx="4084598" cy="330967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06BC98A-9344-41A2-A26F-6F6B4FCF462F}"/>
              </a:ext>
            </a:extLst>
          </p:cNvPr>
          <p:cNvSpPr txBox="1"/>
          <p:nvPr/>
        </p:nvSpPr>
        <p:spPr>
          <a:xfrm>
            <a:off x="4143012" y="1312356"/>
            <a:ext cx="32837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2">
                  <a:lumMod val="50000"/>
                </a:schemeClr>
              </a:buClr>
            </a:pPr>
            <a:endParaRPr lang="en-US" dirty="0"/>
          </a:p>
          <a:p>
            <a:pPr marL="285750" indent="-285750" algn="r"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dirty="0"/>
              <a:t>Opto-isolation Circuit</a:t>
            </a:r>
          </a:p>
          <a:p>
            <a:pPr marL="285750" indent="-285750" algn="r"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endParaRPr lang="en-US" dirty="0"/>
          </a:p>
          <a:p>
            <a:pPr marL="285750" indent="-285750" algn="r"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dirty="0"/>
              <a:t>NRF24L01 Microcontroller</a:t>
            </a:r>
          </a:p>
          <a:p>
            <a:pPr marL="285750" indent="-285750" algn="r"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endParaRPr lang="en-US" dirty="0"/>
          </a:p>
          <a:p>
            <a:pPr marL="285750" indent="-285750" algn="r"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dirty="0"/>
              <a:t>RINGS Synchronization Signal Port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D1B0CDF-95C5-474D-9230-56B7BC8C15E8}"/>
              </a:ext>
            </a:extLst>
          </p:cNvPr>
          <p:cNvCxnSpPr>
            <a:cxnSpLocks/>
          </p:cNvCxnSpPr>
          <p:nvPr/>
        </p:nvCxnSpPr>
        <p:spPr>
          <a:xfrm flipV="1">
            <a:off x="7654506" y="1063111"/>
            <a:ext cx="753373" cy="753645"/>
          </a:xfrm>
          <a:prstGeom prst="straightConnector1">
            <a:avLst/>
          </a:prstGeom>
          <a:ln w="38100" cmpd="sng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E959CD6-392E-447D-B8C4-B4E698CF2E93}"/>
              </a:ext>
            </a:extLst>
          </p:cNvPr>
          <p:cNvCxnSpPr>
            <a:cxnSpLocks/>
          </p:cNvCxnSpPr>
          <p:nvPr/>
        </p:nvCxnSpPr>
        <p:spPr>
          <a:xfrm flipV="1">
            <a:off x="7654506" y="1900686"/>
            <a:ext cx="649316" cy="486355"/>
          </a:xfrm>
          <a:prstGeom prst="straightConnector1">
            <a:avLst/>
          </a:prstGeom>
          <a:ln w="38100" cmpd="sng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DE906EB-8FE1-4DB1-82F7-D27CC7E1D0F6}"/>
              </a:ext>
            </a:extLst>
          </p:cNvPr>
          <p:cNvCxnSpPr>
            <a:cxnSpLocks/>
          </p:cNvCxnSpPr>
          <p:nvPr/>
        </p:nvCxnSpPr>
        <p:spPr>
          <a:xfrm flipV="1">
            <a:off x="7654506" y="1900686"/>
            <a:ext cx="2449902" cy="1127490"/>
          </a:xfrm>
          <a:prstGeom prst="straightConnector1">
            <a:avLst/>
          </a:prstGeom>
          <a:ln w="38100" cmpd="sng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6B0EE93-87CA-4012-8162-C264971B3170}"/>
              </a:ext>
            </a:extLst>
          </p:cNvPr>
          <p:cNvCxnSpPr>
            <a:cxnSpLocks/>
          </p:cNvCxnSpPr>
          <p:nvPr/>
        </p:nvCxnSpPr>
        <p:spPr>
          <a:xfrm>
            <a:off x="3795799" y="1309197"/>
            <a:ext cx="0" cy="28963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255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oy&#10;&#10;Description automatically generated">
            <a:extLst>
              <a:ext uri="{FF2B5EF4-FFF2-40B4-BE49-F238E27FC236}">
                <a16:creationId xmlns:a16="http://schemas.microsoft.com/office/drawing/2014/main" id="{945D1313-BD4D-4410-9E51-555B5EA4B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2" y="1829067"/>
            <a:ext cx="4486781" cy="44408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FEDEAB-F659-4A8F-BEE4-ED62A8F09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Platform Revision: Phase II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9760FB-B08B-4C6A-A243-7E28383B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76F70-118B-486C-8874-DA3A8482E37F}" type="slidenum">
              <a:rPr lang="en-US" smtClean="0"/>
              <a:t>8</a:t>
            </a:fld>
            <a:endParaRPr lang="en-US" dirty="0"/>
          </a:p>
        </p:txBody>
      </p:sp>
      <p:pic>
        <p:nvPicPr>
          <p:cNvPr id="10" name="Picture 9" descr="A picture containing indoor, cluttered, dirty&#10;&#10;Description automatically generated">
            <a:extLst>
              <a:ext uri="{FF2B5EF4-FFF2-40B4-BE49-F238E27FC236}">
                <a16:creationId xmlns:a16="http://schemas.microsoft.com/office/drawing/2014/main" id="{212751CE-9C32-430E-8AAA-4F27BB47E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799" y="1113183"/>
            <a:ext cx="3642043" cy="4850889"/>
          </a:xfrm>
          <a:prstGeom prst="rect">
            <a:avLst/>
          </a:prstGeom>
        </p:spPr>
      </p:pic>
      <p:pic>
        <p:nvPicPr>
          <p:cNvPr id="12" name="Picture 11" descr="A picture containing engine, dirty&#10;&#10;Description automatically generated">
            <a:extLst>
              <a:ext uri="{FF2B5EF4-FFF2-40B4-BE49-F238E27FC236}">
                <a16:creationId xmlns:a16="http://schemas.microsoft.com/office/drawing/2014/main" id="{2C0199BF-73D0-46E4-901B-4773462BD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951" y="1113183"/>
            <a:ext cx="2872260" cy="48508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379A5C-B90D-4E7D-9949-6F491752DF65}"/>
              </a:ext>
            </a:extLst>
          </p:cNvPr>
          <p:cNvSpPr txBox="1"/>
          <p:nvPr/>
        </p:nvSpPr>
        <p:spPr>
          <a:xfrm>
            <a:off x="6356559" y="5964072"/>
            <a:ext cx="2118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Phase I Version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60BF3B-ACDB-4F24-B15E-252F107668C4}"/>
              </a:ext>
            </a:extLst>
          </p:cNvPr>
          <p:cNvSpPr txBox="1"/>
          <p:nvPr/>
        </p:nvSpPr>
        <p:spPr>
          <a:xfrm>
            <a:off x="9531427" y="5963040"/>
            <a:ext cx="24057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Phase II  Version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E8D864-C838-4546-9D06-F7F8B425F0A5}"/>
              </a:ext>
            </a:extLst>
          </p:cNvPr>
          <p:cNvSpPr txBox="1"/>
          <p:nvPr/>
        </p:nvSpPr>
        <p:spPr>
          <a:xfrm>
            <a:off x="198213" y="1227053"/>
            <a:ext cx="4599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dirty="0"/>
              <a:t>3DOF RINGS Ground Motion Platform was redesigned and rebuilt to improve reliability</a:t>
            </a:r>
          </a:p>
          <a:p>
            <a:pPr marL="285750" indent="-2857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F65EAA-4477-40A0-8D0E-342DFE4332FA}"/>
              </a:ext>
            </a:extLst>
          </p:cNvPr>
          <p:cNvSpPr txBox="1"/>
          <p:nvPr/>
        </p:nvSpPr>
        <p:spPr>
          <a:xfrm>
            <a:off x="935399" y="5948561"/>
            <a:ext cx="3458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Motion Platform Mounting Frame</a:t>
            </a:r>
          </a:p>
        </p:txBody>
      </p:sp>
    </p:spTree>
    <p:extLst>
      <p:ext uri="{BB962C8B-B14F-4D97-AF65-F5344CB8AC3E}">
        <p14:creationId xmlns:p14="http://schemas.microsoft.com/office/powerpoint/2010/main" val="3569442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617EFF5-BE52-483B-8E3E-67CF3E7AC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11" y="2831582"/>
            <a:ext cx="5540578" cy="3448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BF66C-9FFA-4FC8-8BE8-8068E0E2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947" y="202393"/>
            <a:ext cx="10058400" cy="751622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3DOF Motion Platform Revision: Electronics</a:t>
            </a:r>
          </a:p>
        </p:txBody>
      </p:sp>
      <p:pic>
        <p:nvPicPr>
          <p:cNvPr id="6" name="Content Placeholder 5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571EBB27-3E84-4AF0-95B4-79A5C8D286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12" y="1372755"/>
            <a:ext cx="5222514" cy="5052781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5DF3D-F831-4316-968B-E331B587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325" y="6459785"/>
            <a:ext cx="682602" cy="365125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7A76F70-118B-486C-8874-DA3A8482E37F}" type="slidenum">
              <a:rPr lang="en-US" sz="1900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US" sz="1900"/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E7D7C0C6-D14A-4538-9FB1-D9CB770C0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5921" y="1454670"/>
            <a:ext cx="4937760" cy="104986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Dedicated PCB designed to replace separate breadboards and jumper wires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All electronics integrated into one PCB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A79BC1-089C-4E00-A1A0-05AF90D6DC26}"/>
              </a:ext>
            </a:extLst>
          </p:cNvPr>
          <p:cNvSpPr txBox="1"/>
          <p:nvPr/>
        </p:nvSpPr>
        <p:spPr>
          <a:xfrm>
            <a:off x="2242867" y="2483393"/>
            <a:ext cx="322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Phase I  Electronics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0A94CB-5078-4044-9A47-923D6A6E4D05}"/>
              </a:ext>
            </a:extLst>
          </p:cNvPr>
          <p:cNvSpPr txBox="1"/>
          <p:nvPr/>
        </p:nvSpPr>
        <p:spPr>
          <a:xfrm>
            <a:off x="7634377" y="1206811"/>
            <a:ext cx="322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Phase II Motion Platform PCB Layout</a:t>
            </a:r>
          </a:p>
        </p:txBody>
      </p:sp>
    </p:spTree>
    <p:extLst>
      <p:ext uri="{BB962C8B-B14F-4D97-AF65-F5344CB8AC3E}">
        <p14:creationId xmlns:p14="http://schemas.microsoft.com/office/powerpoint/2010/main" val="1261137466"/>
      </p:ext>
    </p:extLst>
  </p:cSld>
  <p:clrMapOvr>
    <a:masterClrMapping/>
  </p:clrMapOvr>
</p:sld>
</file>

<file path=ppt/theme/theme1.xml><?xml version="1.0" encoding="utf-8"?>
<a:theme xmlns:a="http://schemas.openxmlformats.org/drawingml/2006/main" name="Nasir's Powerpoint Template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sir's Powerpoint Template" id="{76D39E3D-9AC8-4725-AAB6-5627324EB088}" vid="{8D30D739-4405-4F98-86D5-77BE5F6FCB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35196</TotalTime>
  <Words>3600</Words>
  <Application>Microsoft Office PowerPoint</Application>
  <PresentationFormat>Widescreen</PresentationFormat>
  <Paragraphs>574</Paragraphs>
  <Slides>54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5" baseType="lpstr">
      <vt:lpstr>Arial</vt:lpstr>
      <vt:lpstr>Arial Narrow</vt:lpstr>
      <vt:lpstr>Calibri</vt:lpstr>
      <vt:lpstr>Calibri Light</vt:lpstr>
      <vt:lpstr>Cambria Math</vt:lpstr>
      <vt:lpstr>Courier</vt:lpstr>
      <vt:lpstr>Courier New</vt:lpstr>
      <vt:lpstr>New York</vt:lpstr>
      <vt:lpstr>Times New Roman</vt:lpstr>
      <vt:lpstr>Wingdings</vt:lpstr>
      <vt:lpstr>Nasir's Powerpoint Template</vt:lpstr>
      <vt:lpstr>Vision-Based Navigation for Formation Flight on ISS </vt:lpstr>
      <vt:lpstr>RINGS – SVGS:  STTR Phase II – Objectives </vt:lpstr>
      <vt:lpstr>Outline – Q9 </vt:lpstr>
      <vt:lpstr>Electromagnetic Formation Flight</vt:lpstr>
      <vt:lpstr>Assessment of RINGS</vt:lpstr>
      <vt:lpstr>RINGS – Loss of Synchronization</vt:lpstr>
      <vt:lpstr>RINGS Synchronization RF Solution</vt:lpstr>
      <vt:lpstr>Platform Revision: Phase II</vt:lpstr>
      <vt:lpstr>3DOF Motion Platform Revision: Electronics</vt:lpstr>
      <vt:lpstr>RINGS 3DOF Motion Control Platform for Ground Testing – Phase II</vt:lpstr>
      <vt:lpstr>RINGS Firmware Analysis and Firmware Revisions</vt:lpstr>
      <vt:lpstr>3DOF Motion Vehicle Dynamics System Identification</vt:lpstr>
      <vt:lpstr>System Identification and State Estimation</vt:lpstr>
      <vt:lpstr>3DOF Motion Stage Ducted Fan Control using LQG Servo</vt:lpstr>
      <vt:lpstr>3DOF LQ Servo Control with SVGS feedback</vt:lpstr>
      <vt:lpstr>Modeling EM Forces and Torques between RINGS</vt:lpstr>
      <vt:lpstr>Reduction of thruster power consumption using Electromagnetic force assist</vt:lpstr>
      <vt:lpstr>3DOF Near-Field Force and Torque models</vt:lpstr>
      <vt:lpstr>Electromagnetic assist using SMC + Feed Forward Controller</vt:lpstr>
      <vt:lpstr>RINGS EM Control: Feedforward + Sliding Mode Method</vt:lpstr>
      <vt:lpstr>EM Assist Maneuvers – Power Consumption Savings</vt:lpstr>
      <vt:lpstr>3 DoF Simulated Maneuvers: LQG-servo + Feedforward + Sliding Mode</vt:lpstr>
      <vt:lpstr>Experimental Demonstration of Electromagnetic Thrust Assist</vt:lpstr>
      <vt:lpstr>EM Assist Maneuver: Axial force as function of x for fixed angular position and fixed y</vt:lpstr>
      <vt:lpstr>EM Assist Maneuver: Axial Motion Case</vt:lpstr>
      <vt:lpstr>EM Assist Maneuver: Shear force as function of y for fixed angular position and fixed x</vt:lpstr>
      <vt:lpstr>EM Assist Maneuver: Shear Motion Case</vt:lpstr>
      <vt:lpstr>EM Assist Maneuver: Torque as function of θ for fixed x and y</vt:lpstr>
      <vt:lpstr>EM Assist Maneuver: Controlled Rotation Case</vt:lpstr>
      <vt:lpstr>Conclusions and Future Work</vt:lpstr>
      <vt:lpstr>Electromagnetic Actuation for Satellite Formation Flight </vt:lpstr>
      <vt:lpstr>SVGS: Smartphone Video Guidance Sensor</vt:lpstr>
      <vt:lpstr>SVGS Mission Objectives</vt:lpstr>
      <vt:lpstr>SVGS Payload Overview</vt:lpstr>
      <vt:lpstr>SVGS Payload- Rev 7</vt:lpstr>
      <vt:lpstr>SVGS Payload – Rev 7</vt:lpstr>
      <vt:lpstr>Electrical Interconnection Diagram</vt:lpstr>
      <vt:lpstr>SVGS Payload - ISS Wall Mounting</vt:lpstr>
      <vt:lpstr>SVGS Payload - ISS Wall Mounting</vt:lpstr>
      <vt:lpstr>PowerPoint Presentation</vt:lpstr>
      <vt:lpstr>Conversion of SVGS to run on HLP Updated SVGS APP with a simpler structure</vt:lpstr>
      <vt:lpstr>Headless SVGS - Beta Version </vt:lpstr>
      <vt:lpstr>PowerPoint Presentation</vt:lpstr>
      <vt:lpstr>PowerPoint Presentation</vt:lpstr>
      <vt:lpstr>PowerPoint Presentation</vt:lpstr>
      <vt:lpstr>PowerPoint Presentation</vt:lpstr>
      <vt:lpstr>Location of SVGS Targets within ISS</vt:lpstr>
      <vt:lpstr>PowerPoint Presentation</vt:lpstr>
      <vt:lpstr>2 -    Leader – Follower Maneuver</vt:lpstr>
      <vt:lpstr>PowerPoint Presentation</vt:lpstr>
      <vt:lpstr>PowerPoint Presentation</vt:lpstr>
      <vt:lpstr>PowerPoint Presentation</vt:lpstr>
      <vt:lpstr>Mission Timeline – Milestones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SVGS RINGS 103018</dc:title>
  <dc:creator>Hector Gutierrez</dc:creator>
  <cp:lastModifiedBy>Hector Gutierrez</cp:lastModifiedBy>
  <cp:revision>485</cp:revision>
  <dcterms:created xsi:type="dcterms:W3CDTF">2018-09-29T00:30:56Z</dcterms:created>
  <dcterms:modified xsi:type="dcterms:W3CDTF">2021-07-08T03:33:21Z</dcterms:modified>
</cp:coreProperties>
</file>