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1" r:id="rId5"/>
    <p:sldMasterId id="2147483677" r:id="rId6"/>
  </p:sldMasterIdLst>
  <p:notesMasterIdLst>
    <p:notesMasterId r:id="rId26"/>
  </p:notesMasterIdLst>
  <p:sldIdLst>
    <p:sldId id="396" r:id="rId7"/>
    <p:sldId id="934" r:id="rId8"/>
    <p:sldId id="1173" r:id="rId9"/>
    <p:sldId id="1060" r:id="rId10"/>
    <p:sldId id="1057" r:id="rId11"/>
    <p:sldId id="1058" r:id="rId12"/>
    <p:sldId id="1059" r:id="rId13"/>
    <p:sldId id="931" r:id="rId14"/>
    <p:sldId id="1170" r:id="rId15"/>
    <p:sldId id="1254" r:id="rId16"/>
    <p:sldId id="1152" r:id="rId17"/>
    <p:sldId id="1151" r:id="rId18"/>
    <p:sldId id="1255" r:id="rId19"/>
    <p:sldId id="1292" r:id="rId20"/>
    <p:sldId id="1294" r:id="rId21"/>
    <p:sldId id="1298" r:id="rId22"/>
    <p:sldId id="1300" r:id="rId23"/>
    <p:sldId id="1299" r:id="rId24"/>
    <p:sldId id="126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alat, Maria G. (ARC-TI)" initials="BMG(T" lastIdx="8" clrIdx="0">
    <p:extLst>
      <p:ext uri="{19B8F6BF-5375-455C-9EA6-DF929625EA0E}">
        <p15:presenceInfo xmlns:p15="http://schemas.microsoft.com/office/powerpoint/2012/main" userId="S::mbualat@ndc.nasa.gov::a6bcadf9-364c-4bf1-b275-9007ab7cec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FF8A99"/>
    <a:srgbClr val="FAFF8D"/>
    <a:srgbClr val="D6DCE5"/>
    <a:srgbClr val="E611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85" autoAdjust="0"/>
    <p:restoredTop sz="94455"/>
  </p:normalViewPr>
  <p:slideViewPr>
    <p:cSldViewPr snapToGrid="0" snapToObjects="1">
      <p:cViewPr varScale="1">
        <p:scale>
          <a:sx n="115" d="100"/>
          <a:sy n="115" d="100"/>
        </p:scale>
        <p:origin x="216" y="480"/>
      </p:cViewPr>
      <p:guideLst/>
    </p:cSldViewPr>
  </p:slideViewPr>
  <p:notesTextViewPr>
    <p:cViewPr>
      <p:scale>
        <a:sx n="3" d="2"/>
        <a:sy n="3" d="2"/>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357CA9-00E3-3A42-845A-0DE91A841503}" type="datetimeFigureOut">
              <a:rPr lang="en-US" smtClean="0"/>
              <a:t>7/8/2021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DDCF2-9B85-7E48-A229-6803093FC2E2}" type="slidenum">
              <a:rPr lang="en-US" smtClean="0"/>
              <a:t>‹#›</a:t>
            </a:fld>
            <a:endParaRPr lang="en-US" dirty="0"/>
          </a:p>
        </p:txBody>
      </p:sp>
    </p:spTree>
    <p:extLst>
      <p:ext uri="{BB962C8B-B14F-4D97-AF65-F5344CB8AC3E}">
        <p14:creationId xmlns:p14="http://schemas.microsoft.com/office/powerpoint/2010/main" val="112165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1DDCF2-9B85-7E48-A229-6803093FC2E2}" type="slidenum">
              <a:rPr lang="en-US" smtClean="0"/>
              <a:t>1</a:t>
            </a:fld>
            <a:endParaRPr lang="en-US"/>
          </a:p>
        </p:txBody>
      </p:sp>
    </p:spTree>
    <p:extLst>
      <p:ext uri="{BB962C8B-B14F-4D97-AF65-F5344CB8AC3E}">
        <p14:creationId xmlns:p14="http://schemas.microsoft.com/office/powerpoint/2010/main" val="3890763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62462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a:p>
            <a:endParaRPr lang="en-US" sz="1600" dirty="0"/>
          </a:p>
          <a:p>
            <a:r>
              <a:rPr lang="en-US" sz="1600" dirty="0"/>
              <a:t>Now we’ll go over ISAAC’s three technical thrusts</a:t>
            </a:r>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78875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a:p>
            <a:endParaRPr lang="en-US" sz="1600" dirty="0"/>
          </a:p>
          <a:p>
            <a:r>
              <a:rPr lang="en-US" sz="1600" dirty="0"/>
              <a:t>The </a:t>
            </a:r>
            <a:r>
              <a:rPr lang="en-US" sz="1600" u="sng" dirty="0"/>
              <a:t>Integrated Data</a:t>
            </a:r>
            <a:r>
              <a:rPr lang="en-US" sz="1600" u="none" dirty="0"/>
              <a:t> thrust i</a:t>
            </a:r>
            <a:r>
              <a:rPr lang="en-US" sz="1600" dirty="0"/>
              <a:t>s</a:t>
            </a:r>
            <a:r>
              <a:rPr lang="en-US" sz="1600" baseline="0" dirty="0"/>
              <a:t> about unifying telemetry from the different subsystems and robots, and making it available for integrated analysis, whether that is serving onboard autonomy or operator situation awareness.</a:t>
            </a:r>
          </a:p>
          <a:p>
            <a:endParaRPr lang="en-US" sz="1600" baseline="0" dirty="0"/>
          </a:p>
          <a:p>
            <a:r>
              <a:rPr lang="en-US" sz="1600" baseline="0" dirty="0"/>
              <a:t>Using the motivating example of a leak caused by a micrometeoroid impact, you would detect the leak using life support pressure sensing and isolate the location of the leak using robotic sensing. These are different telemetry sources, but for fault management, to understand the situation, you need to have access to both sources, and they need to be linked and registered with each other.</a:t>
            </a:r>
            <a:endParaRPr lang="en-US" sz="1600" dirty="0"/>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71096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sz="1600" u="none" dirty="0"/>
          </a:p>
          <a:p>
            <a:endParaRPr lang="en-US" sz="1600" u="none" dirty="0"/>
          </a:p>
          <a:p>
            <a:r>
              <a:rPr lang="en-US" sz="1600" u="none" dirty="0"/>
              <a:t>The </a:t>
            </a:r>
            <a:r>
              <a:rPr lang="en-US" sz="1600" u="sng" dirty="0"/>
              <a:t>Coordinated</a:t>
            </a:r>
            <a:r>
              <a:rPr lang="en-US" sz="1600" u="sng" baseline="0" dirty="0"/>
              <a:t> Execution</a:t>
            </a:r>
            <a:r>
              <a:rPr lang="en-US" sz="1600" u="none" baseline="0" dirty="0"/>
              <a:t> thrust </a:t>
            </a:r>
            <a:r>
              <a:rPr lang="en-US" sz="1600" dirty="0"/>
              <a:t>is about unifying the commanding framework between spacecraft subsystems and robots and bringing in higher-level management so you can</a:t>
            </a:r>
            <a:r>
              <a:rPr lang="en-US" sz="1600" baseline="0" dirty="0"/>
              <a:t> have the components collaborate effectively.</a:t>
            </a:r>
          </a:p>
          <a:p>
            <a:endParaRPr lang="en-US" sz="1600" baseline="0" dirty="0"/>
          </a:p>
          <a:p>
            <a:r>
              <a:rPr lang="en-US" sz="1600" baseline="0" dirty="0"/>
              <a:t>In the leak scenario, you detect the leak with vehicle sensing, isolate the leak with a mobile inspector robot, and patch the leak with a mobile manipulator robot. But clearly you need a higher-level manager to coordinate this task, and the commanding of the different components needs to be linked and registered in common terms. For example, we need to have a common frame of reference, so the leak location can communicate the leak location in terms that the mobile manipulator understands.</a:t>
            </a:r>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27218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a:p>
            <a:endParaRPr lang="en-US" sz="1600" dirty="0"/>
          </a:p>
          <a:p>
            <a:r>
              <a:rPr lang="en-US" sz="1600" dirty="0"/>
              <a:t>And ISAAC’s final technical thrust is </a:t>
            </a:r>
            <a:r>
              <a:rPr lang="en-US" sz="1600" baseline="0" dirty="0"/>
              <a:t>an </a:t>
            </a:r>
            <a:r>
              <a:rPr lang="en-US" sz="1600" u="sng" baseline="0" dirty="0"/>
              <a:t>Integrated Control Interface</a:t>
            </a:r>
            <a:r>
              <a:rPr lang="en-US" sz="1600" baseline="0" dirty="0"/>
              <a:t>.</a:t>
            </a:r>
          </a:p>
          <a:p>
            <a:endParaRPr lang="en-US" sz="1600" baseline="0" dirty="0"/>
          </a:p>
          <a:p>
            <a:r>
              <a:rPr lang="en-US" sz="1600" dirty="0"/>
              <a:t>This thrust is about unifying things</a:t>
            </a:r>
            <a:r>
              <a:rPr lang="en-US" sz="1600" baseline="0" dirty="0"/>
              <a:t> not just on the spacecraft side, but also on the ground side. For example, if your fault diagnosis engine gathers clues across subsystems, your operator interface should be able to show you all of that information together in one place. And operators need good situation awareness about all the threads of coordinated execution so they can intervene if needed.</a:t>
            </a:r>
            <a:endParaRPr lang="en-US" sz="1600" dirty="0"/>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92895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The technical thrusts we just discussed are cross-cutting relative to a variety of applications. In parallel with the technical thrusts, ISAAC also has what we call capability areas, or ways we can apply those technical thrusts.</a:t>
            </a:r>
          </a:p>
          <a:p>
            <a:endParaRPr lang="en-US" dirty="0"/>
          </a:p>
          <a:p>
            <a:pPr marL="171450" indent="-171450">
              <a:buFontTx/>
              <a:buChar char="-"/>
            </a:pPr>
            <a:r>
              <a:rPr lang="en-US" dirty="0"/>
              <a:t>Autonomous state assessment is about staying aware of the vehicle state during uncrewed periods, using IVR and vehicle sensing together to identify any developing issues.</a:t>
            </a:r>
          </a:p>
          <a:p>
            <a:pPr marL="171450" indent="-171450">
              <a:buFontTx/>
              <a:buChar char="-"/>
            </a:pPr>
            <a:r>
              <a:rPr lang="en-US" dirty="0"/>
              <a:t>Autonomous logistics management is about both inventory tracking and cargo transfer, with the background that we may have uncrewed cargo vehicles visiting Gateway, and wouldn’t it be nice if the robots could handle unpacking them and save the crew time.</a:t>
            </a:r>
          </a:p>
          <a:p>
            <a:pPr marL="171450" indent="-171450">
              <a:buFontTx/>
              <a:buChar char="-"/>
            </a:pPr>
            <a:r>
              <a:rPr lang="en-US" dirty="0"/>
              <a:t>Integrated fault management looks at how vehicle subsystems and IVR can work together to manage faults, as in our motivating scenario with the leak.</a:t>
            </a:r>
          </a:p>
        </p:txBody>
      </p:sp>
      <p:sp>
        <p:nvSpPr>
          <p:cNvPr id="4" name="Slide Number Placeholder 3"/>
          <p:cNvSpPr>
            <a:spLocks noGrp="1"/>
          </p:cNvSpPr>
          <p:nvPr>
            <p:ph type="sldNum" sz="quarter" idx="5"/>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07226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And this schedule shows how the phases are laid out. They are roughly aligned with fiscal years, but each phase extends longer than a year, and there is some overlap so for example we start ramping up on phase 2 before we finish off phase 1.</a:t>
            </a:r>
          </a:p>
        </p:txBody>
      </p:sp>
      <p:sp>
        <p:nvSpPr>
          <p:cNvPr id="4" name="Slide Number Placeholder 3"/>
          <p:cNvSpPr>
            <a:spLocks noGrp="1"/>
          </p:cNvSpPr>
          <p:nvPr>
            <p:ph type="sldNum" sz="quarter" idx="10"/>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9176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4"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434419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76200"/>
            <a:ext cx="8737600" cy="914400"/>
          </a:xfrm>
          <a:prstGeom prst="rect">
            <a:avLst/>
          </a:prstGeom>
        </p:spPr>
        <p:txBody>
          <a:bodyPr lIns="91429" tIns="45714" rIns="91429" bIns="45714" anchor="ctr"/>
          <a:lstStyle>
            <a:lvl1pPr>
              <a:defRPr sz="2800">
                <a:solidFill>
                  <a:schemeClr val="bg1"/>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06400" y="1295400"/>
            <a:ext cx="11480800" cy="4953000"/>
          </a:xfrm>
          <a:prstGeom prst="rect">
            <a:avLst/>
          </a:prstGeom>
        </p:spPr>
        <p:txBody>
          <a:bodyPr lIns="91429" tIns="45714" rIns="91429" bIns="45714"/>
          <a:lstStyle>
            <a:lvl1pPr>
              <a:defRPr sz="2000" b="1">
                <a:latin typeface="Arial" pitchFamily="34" charset="0"/>
                <a:cs typeface="Arial" pitchFamily="34" charset="0"/>
              </a:defRPr>
            </a:lvl1pPr>
            <a:lvl2pPr marL="742863" indent="-285717">
              <a:buFont typeface="Wingdings" pitchFamily="2" charset="2"/>
              <a:buChar char="§"/>
              <a:defRPr sz="1800">
                <a:latin typeface="Arial" pitchFamily="34" charset="0"/>
                <a:cs typeface="Arial" pitchFamily="34" charset="0"/>
              </a:defRPr>
            </a:lvl2pPr>
            <a:lvl3pPr marL="1142867" indent="-228573">
              <a:buFont typeface="Wingdings" pitchFamily="2" charset="2"/>
              <a:buChar char="Ø"/>
              <a:defRPr sz="1600">
                <a:latin typeface="Arial" pitchFamily="34" charset="0"/>
                <a:cs typeface="Arial" pitchFamily="34" charset="0"/>
              </a:defRPr>
            </a:lvl3pPr>
            <a:lvl4pPr marL="1600013" indent="-228573">
              <a:buFont typeface="Wingdings" pitchFamily="2" charset="2"/>
              <a:buChar char="v"/>
              <a:defRPr sz="1400">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4"/>
          </p:nvPr>
        </p:nvSpPr>
        <p:spPr>
          <a:xfrm>
            <a:off x="11244942" y="6547759"/>
            <a:ext cx="947057" cy="310243"/>
          </a:xfrm>
          <a:prstGeom prst="rect">
            <a:avLst/>
          </a:prstGeom>
        </p:spPr>
        <p:txBody>
          <a:bodyPr lIns="91429" tIns="45714" rIns="91429" bIns="45714" anchor="ctr"/>
          <a:lstStyle>
            <a:lvl1pPr algn="r">
              <a:defRPr sz="1400" b="0"/>
            </a:lvl1pPr>
          </a:lstStyle>
          <a:p>
            <a:fld id="{4336D8BB-1FBA-4ECE-B83B-DC345E7EB0EF}" type="slidenum">
              <a:rPr lang="en-US" smtClean="0"/>
              <a:pPr/>
              <a:t>‹#›</a:t>
            </a:fld>
            <a:endParaRPr lang="en-US"/>
          </a:p>
        </p:txBody>
      </p:sp>
    </p:spTree>
    <p:extLst>
      <p:ext uri="{BB962C8B-B14F-4D97-AF65-F5344CB8AC3E}">
        <p14:creationId xmlns:p14="http://schemas.microsoft.com/office/powerpoint/2010/main" val="1914770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91429" tIns="45714" rIns="91429" bIns="45714"/>
          <a:lstStyle/>
          <a:p>
            <a:r>
              <a:rPr lang="en-US"/>
              <a:t>Click to edit Master title style</a:t>
            </a:r>
          </a:p>
        </p:txBody>
      </p:sp>
      <p:sp>
        <p:nvSpPr>
          <p:cNvPr id="3" name="Date Placeholder 3"/>
          <p:cNvSpPr>
            <a:spLocks noGrp="1"/>
          </p:cNvSpPr>
          <p:nvPr>
            <p:ph type="dt" sz="half" idx="10"/>
          </p:nvPr>
        </p:nvSpPr>
        <p:spPr>
          <a:xfrm>
            <a:off x="609600" y="6356351"/>
            <a:ext cx="2844800" cy="365125"/>
          </a:xfrm>
          <a:prstGeom prst="rect">
            <a:avLst/>
          </a:prstGeom>
        </p:spPr>
        <p:txBody>
          <a:bodyPr vert="horz" wrap="square" lIns="91429" tIns="45714" rIns="91429" bIns="45714" numCol="1" anchor="t" anchorCtr="0" compatLnSpc="1">
            <a:prstTxWarp prst="textNoShape">
              <a:avLst/>
            </a:prstTxWarp>
          </a:bodyPr>
          <a:lstStyle>
            <a:lvl1pPr>
              <a:defRPr sz="1400"/>
            </a:lvl1pPr>
          </a:lstStyle>
          <a:p>
            <a:endParaRPr lang="en-US">
              <a:solidFill>
                <a:prstClr val="black"/>
              </a:solidFill>
              <a:latin typeface="Arial" pitchFamily="34" charset="0"/>
              <a:ea typeface="ＭＳ Ｐゴシック" pitchFamily="34" charset="-128"/>
            </a:endParaRPr>
          </a:p>
        </p:txBody>
      </p:sp>
      <p:sp>
        <p:nvSpPr>
          <p:cNvPr id="4" name="Footer Placeholder 4"/>
          <p:cNvSpPr>
            <a:spLocks noGrp="1"/>
          </p:cNvSpPr>
          <p:nvPr>
            <p:ph type="ftr" sz="quarter" idx="11"/>
          </p:nvPr>
        </p:nvSpPr>
        <p:spPr>
          <a:xfrm>
            <a:off x="4165600" y="6356351"/>
            <a:ext cx="3860800" cy="365125"/>
          </a:xfrm>
          <a:prstGeom prst="rect">
            <a:avLst/>
          </a:prstGeom>
        </p:spPr>
        <p:txBody>
          <a:bodyPr lIns="91429" tIns="45714" rIns="91429" bIns="45714"/>
          <a:lstStyle>
            <a:lvl1pPr>
              <a:defRPr sz="1400">
                <a:latin typeface="Arial" charset="0"/>
                <a:ea typeface="ＭＳ Ｐゴシック" charset="-128"/>
                <a:cs typeface="ＭＳ Ｐゴシック" charset="-128"/>
              </a:defRPr>
            </a:lvl1pPr>
          </a:lstStyle>
          <a:p>
            <a:pPr>
              <a:defRPr/>
            </a:pPr>
            <a:endParaRPr lang="en-US">
              <a:solidFill>
                <a:prstClr val="black"/>
              </a:solidFill>
            </a:endParaRPr>
          </a:p>
        </p:txBody>
      </p:sp>
      <p:sp>
        <p:nvSpPr>
          <p:cNvPr id="6" name="Slide Number Placeholder 5"/>
          <p:cNvSpPr txBox="1">
            <a:spLocks/>
          </p:cNvSpPr>
          <p:nvPr userDrawn="1"/>
        </p:nvSpPr>
        <p:spPr>
          <a:xfrm>
            <a:off x="11244942" y="6547759"/>
            <a:ext cx="947057" cy="310243"/>
          </a:xfrm>
          <a:prstGeom prst="rect">
            <a:avLst/>
          </a:prstGeom>
        </p:spPr>
        <p:txBody>
          <a:bodyPr lIns="91429" tIns="45714" rIns="91429" bIns="45714" anchor="ctr"/>
          <a:lstStyle>
            <a:defPPr>
              <a:defRPr lang="en-US"/>
            </a:defPPr>
            <a:lvl1pPr algn="r" defTabSz="457146" rtl="0" fontAlgn="base">
              <a:spcBef>
                <a:spcPct val="0"/>
              </a:spcBef>
              <a:spcAft>
                <a:spcPct val="0"/>
              </a:spcAft>
              <a:defRPr sz="1400" b="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fld id="{4336D8BB-1FBA-4ECE-B83B-DC345E7EB0EF}" type="slidenum">
              <a:rPr lang="en-US" sz="1400" smtClean="0"/>
              <a:pPr/>
              <a:t>‹#›</a:t>
            </a:fld>
            <a:endParaRPr lang="en-US" sz="1400"/>
          </a:p>
        </p:txBody>
      </p:sp>
    </p:spTree>
    <p:extLst>
      <p:ext uri="{BB962C8B-B14F-4D97-AF65-F5344CB8AC3E}">
        <p14:creationId xmlns:p14="http://schemas.microsoft.com/office/powerpoint/2010/main" val="2995534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3" name="Title 1"/>
          <p:cNvSpPr>
            <a:spLocks noGrp="1"/>
          </p:cNvSpPr>
          <p:nvPr>
            <p:ph type="title"/>
          </p:nvPr>
        </p:nvSpPr>
        <p:spPr>
          <a:xfrm>
            <a:off x="1727200" y="76200"/>
            <a:ext cx="8737600" cy="914400"/>
          </a:xfrm>
          <a:prstGeom prst="rect">
            <a:avLst/>
          </a:prstGeom>
        </p:spPr>
        <p:txBody>
          <a:bodyPr anchor="ctr"/>
          <a:lstStyle>
            <a:lvl1pPr>
              <a:defRPr sz="2800" b="1">
                <a:solidFill>
                  <a:schemeClr val="bg1"/>
                </a:solidFill>
                <a:latin typeface="Arial" pitchFamily="34" charset="0"/>
                <a:cs typeface="Arial" pitchFamily="34" charset="0"/>
              </a:defRPr>
            </a:lvl1pPr>
          </a:lstStyle>
          <a:p>
            <a:r>
              <a:rPr lang="en-US"/>
              <a:t>Click to edit Master title style</a:t>
            </a:r>
            <a:endParaRPr lang="en-US" dirty="0"/>
          </a:p>
        </p:txBody>
      </p:sp>
      <p:sp>
        <p:nvSpPr>
          <p:cNvPr id="4" name="Slide Number Placeholder 5"/>
          <p:cNvSpPr>
            <a:spLocks noGrp="1"/>
          </p:cNvSpPr>
          <p:nvPr>
            <p:ph type="sldNum" sz="quarter" idx="4"/>
          </p:nvPr>
        </p:nvSpPr>
        <p:spPr>
          <a:xfrm>
            <a:off x="11244942" y="6547759"/>
            <a:ext cx="947057" cy="310243"/>
          </a:xfrm>
          <a:prstGeom prst="rect">
            <a:avLst/>
          </a:prstGeom>
        </p:spPr>
        <p:txBody>
          <a:bodyPr lIns="91429" tIns="45714" rIns="91429" bIns="45714" anchor="ctr"/>
          <a:lstStyle>
            <a:lvl1pPr algn="r">
              <a:defRPr sz="1400" b="0"/>
            </a:lvl1pPr>
          </a:lstStyle>
          <a:p>
            <a:fld id="{4336D8BB-1FBA-4ECE-B83B-DC345E7EB0EF}" type="slidenum">
              <a:rPr lang="en-US" smtClean="0"/>
              <a:pPr/>
              <a:t>‹#›</a:t>
            </a:fld>
            <a:endParaRPr lang="en-US"/>
          </a:p>
        </p:txBody>
      </p:sp>
    </p:spTree>
    <p:extLst>
      <p:ext uri="{BB962C8B-B14F-4D97-AF65-F5344CB8AC3E}">
        <p14:creationId xmlns:p14="http://schemas.microsoft.com/office/powerpoint/2010/main" val="624043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dirty="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321218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34067" y="0"/>
            <a:ext cx="9144000" cy="1066800"/>
          </a:xfrm>
          <a:prstGeom prst="rect">
            <a:avLst/>
          </a:prstGeom>
        </p:spPr>
        <p:txBody>
          <a:bodyPr anchor="ctr"/>
          <a:lstStyle>
            <a:lvl1pPr>
              <a:defRPr sz="2400" baseline="0">
                <a:solidFill>
                  <a:schemeClr val="bg1"/>
                </a:solidFill>
                <a:latin typeface="Arial Bold" charset="0"/>
              </a:defRPr>
            </a:lvl1pPr>
          </a:lstStyle>
          <a:p>
            <a:r>
              <a:rPr lang="en-US" dirty="0"/>
              <a:t>Click to edit Master title style</a:t>
            </a:r>
          </a:p>
        </p:txBody>
      </p:sp>
      <p:sp>
        <p:nvSpPr>
          <p:cNvPr id="3" name="Content Placeholder 2"/>
          <p:cNvSpPr>
            <a:spLocks noGrp="1"/>
          </p:cNvSpPr>
          <p:nvPr>
            <p:ph idx="1"/>
          </p:nvPr>
        </p:nvSpPr>
        <p:spPr>
          <a:xfrm>
            <a:off x="609600" y="1600200"/>
            <a:ext cx="10972800" cy="1664558"/>
          </a:xfrm>
          <a:prstGeom prst="rect">
            <a:avLst/>
          </a:prstGeom>
        </p:spPr>
        <p:txBody>
          <a:bodyPr>
            <a:noAutofit/>
          </a:bodyPr>
          <a:lstStyle>
            <a:lvl1pPr marL="0" indent="0">
              <a:lnSpc>
                <a:spcPct val="95000"/>
              </a:lnSpc>
              <a:spcBef>
                <a:spcPts val="1000"/>
              </a:spcBef>
              <a:buFontTx/>
              <a:buNone/>
              <a:tabLst/>
              <a:defRPr sz="1800" b="1" i="0" baseline="0">
                <a:solidFill>
                  <a:schemeClr val="bg1"/>
                </a:solidFill>
                <a:latin typeface="arial" charset="0"/>
              </a:defRPr>
            </a:lvl1pPr>
            <a:lvl2pPr marL="279400" indent="-165100">
              <a:lnSpc>
                <a:spcPct val="95000"/>
              </a:lnSpc>
              <a:spcBef>
                <a:spcPts val="500"/>
              </a:spcBef>
              <a:buFont typeface="Arial" charset="0"/>
              <a:buChar char="•"/>
              <a:tabLst/>
              <a:defRPr sz="1800" baseline="0">
                <a:solidFill>
                  <a:schemeClr val="bg1"/>
                </a:solidFill>
                <a:latin typeface="arial" charset="0"/>
              </a:defRPr>
            </a:lvl2pPr>
            <a:lvl3pPr marL="571500" indent="-228600">
              <a:lnSpc>
                <a:spcPct val="95000"/>
              </a:lnSpc>
              <a:spcBef>
                <a:spcPts val="500"/>
              </a:spcBef>
              <a:buFont typeface=".AppleSystemUIFont" charset="-120"/>
              <a:buChar char="‒"/>
              <a:tabLst/>
              <a:defRPr sz="1800" baseline="0">
                <a:solidFill>
                  <a:schemeClr val="bg1"/>
                </a:solidFill>
                <a:latin typeface="arial" charset="0"/>
              </a:defRPr>
            </a:lvl3pPr>
            <a:lvl4pPr>
              <a:lnSpc>
                <a:spcPct val="95000"/>
              </a:lnSpc>
              <a:spcBef>
                <a:spcPts val="500"/>
              </a:spcBef>
              <a:defRPr sz="1800" baseline="0">
                <a:solidFill>
                  <a:schemeClr val="bg1"/>
                </a:solidFill>
                <a:latin typeface="arial" charset="0"/>
              </a:defRPr>
            </a:lvl4pPr>
            <a:lvl5pPr>
              <a:lnSpc>
                <a:spcPct val="95000"/>
              </a:lnSpc>
              <a:spcBef>
                <a:spcPts val="500"/>
              </a:spcBef>
              <a:defRPr sz="1800" baseline="0">
                <a:solidFill>
                  <a:schemeClr val="bg1"/>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a:xfrm>
            <a:off x="11676993" y="6642538"/>
            <a:ext cx="515007" cy="215462"/>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dirty="0"/>
          </a:p>
        </p:txBody>
      </p:sp>
    </p:spTree>
    <p:extLst>
      <p:ext uri="{BB962C8B-B14F-4D97-AF65-F5344CB8AC3E}">
        <p14:creationId xmlns:p14="http://schemas.microsoft.com/office/powerpoint/2010/main" val="910038564"/>
      </p:ext>
    </p:extLst>
  </p:cSld>
  <p:clrMapOvr>
    <a:masterClrMapping/>
  </p:clrMapOvr>
  <p:extLst>
    <p:ext uri="{DCECCB84-F9BA-43D5-87BE-67443E8EF086}">
      <p15:sldGuideLst xmlns:p15="http://schemas.microsoft.com/office/powerpoint/2012/main">
        <p15:guide id="1" orient="horz" pos="816">
          <p15:clr>
            <a:srgbClr val="FBAE40"/>
          </p15:clr>
        </p15:guide>
        <p15:guide id="2" pos="3840">
          <p15:clr>
            <a:srgbClr val="FBAE40"/>
          </p15:clr>
        </p15:guide>
        <p15:guide id="3" pos="67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a:xfrm>
            <a:off x="609600" y="6173788"/>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dirty="0"/>
          </a:p>
        </p:txBody>
      </p:sp>
      <p:sp>
        <p:nvSpPr>
          <p:cNvPr id="6" name="Footer Placeholder 4"/>
          <p:cNvSpPr>
            <a:spLocks noGrp="1"/>
          </p:cNvSpPr>
          <p:nvPr>
            <p:ph type="ftr" sz="quarter" idx="11"/>
          </p:nvPr>
        </p:nvSpPr>
        <p:spPr>
          <a:xfrm>
            <a:off x="4064000" y="616192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dirty="0"/>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92119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126164"/>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dirty="0"/>
          </a:p>
        </p:txBody>
      </p:sp>
      <p:sp>
        <p:nvSpPr>
          <p:cNvPr id="8" name="Footer Placeholder 4"/>
          <p:cNvSpPr>
            <a:spLocks noGrp="1"/>
          </p:cNvSpPr>
          <p:nvPr>
            <p:ph type="ftr" sz="quarter" idx="11"/>
          </p:nvPr>
        </p:nvSpPr>
        <p:spPr>
          <a:xfrm>
            <a:off x="4165600" y="612616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dirty="0"/>
          </a:p>
        </p:txBody>
      </p:sp>
      <p:sp>
        <p:nvSpPr>
          <p:cNvPr id="10"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11" name="TextBox 10"/>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3973234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2" name="Title 1"/>
          <p:cNvSpPr>
            <a:spLocks noGrp="1"/>
          </p:cNvSpPr>
          <p:nvPr>
            <p:ph type="title"/>
          </p:nvPr>
        </p:nvSpPr>
        <p:spPr>
          <a:xfrm>
            <a:off x="1625600" y="0"/>
            <a:ext cx="9144000" cy="1066800"/>
          </a:xfrm>
          <a:prstGeom prst="rect">
            <a:avLst/>
          </a:prstGeom>
        </p:spPr>
        <p:txBody>
          <a:bodyPr anchor="ctr"/>
          <a:lstStyle>
            <a:lvl1pPr>
              <a:defRPr lang="en-US" sz="2400" baseline="0">
                <a:solidFill>
                  <a:schemeClr val="bg1"/>
                </a:solidFill>
                <a:latin typeface="Arial Bold" charset="0"/>
              </a:defRPr>
            </a:lvl1pPr>
          </a:lstStyle>
          <a:p>
            <a:pPr lvl="0"/>
            <a:r>
              <a:rPr lang="en-US" dirty="0"/>
              <a:t>Click to edit Master title style</a:t>
            </a: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dirty="0">
                <a:solidFill>
                  <a:schemeClr val="tx1"/>
                </a:solidFill>
              </a:rPr>
              <a:t>GCD FY20</a:t>
            </a:r>
            <a:r>
              <a:rPr lang="en-US" sz="800" baseline="0" dirty="0">
                <a:solidFill>
                  <a:schemeClr val="tx1"/>
                </a:solidFill>
              </a:rPr>
              <a:t> Annual Review</a:t>
            </a:r>
            <a:endParaRPr lang="en-US" sz="800" dirty="0">
              <a:solidFill>
                <a:schemeClr val="tx1"/>
              </a:solidFill>
            </a:endParaRPr>
          </a:p>
        </p:txBody>
      </p:sp>
    </p:spTree>
    <p:extLst>
      <p:ext uri="{BB962C8B-B14F-4D97-AF65-F5344CB8AC3E}">
        <p14:creationId xmlns:p14="http://schemas.microsoft.com/office/powerpoint/2010/main" val="2309324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6" name="TextBox 5"/>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3949949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1445127"/>
            <a:ext cx="4011084" cy="872288"/>
          </a:xfrm>
          <a:prstGeom prst="rect">
            <a:avLst/>
          </a:prstGeom>
        </p:spPr>
        <p:txBody>
          <a:bodyPr anchor="b"/>
          <a:lstStyle>
            <a:lvl1pPr algn="l">
              <a:defRPr sz="2000" b="1">
                <a:solidFill>
                  <a:schemeClr val="bg1"/>
                </a:solidFill>
              </a:defRPr>
            </a:lvl1pPr>
          </a:lstStyle>
          <a:p>
            <a:r>
              <a:rPr lang="en-US"/>
              <a:t>Click to edit Master title style</a:t>
            </a:r>
          </a:p>
        </p:txBody>
      </p:sp>
      <p:sp>
        <p:nvSpPr>
          <p:cNvPr id="3" name="Content Placeholder 2"/>
          <p:cNvSpPr>
            <a:spLocks noGrp="1"/>
          </p:cNvSpPr>
          <p:nvPr>
            <p:ph idx="1"/>
          </p:nvPr>
        </p:nvSpPr>
        <p:spPr>
          <a:xfrm>
            <a:off x="4766733" y="1445127"/>
            <a:ext cx="6815667" cy="4393616"/>
          </a:xfrm>
          <a:prstGeom prst="rect">
            <a:avLst/>
          </a:prstGeo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599" y="2500560"/>
            <a:ext cx="4011084" cy="3521328"/>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80645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4630101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a:solidFill>
            <a:schemeClr val="tx1"/>
          </a:solidFill>
        </p:spPr>
        <p:txBody>
          <a:bodyPr anchor="b"/>
          <a:lstStyle>
            <a:lvl1pPr algn="l">
              <a:defRPr sz="2000" b="1">
                <a:solidFill>
                  <a:schemeClr val="bg1"/>
                </a:solidFill>
              </a:defRPr>
            </a:lvl1pPr>
          </a:lstStyle>
          <a:p>
            <a:r>
              <a:rPr lang="en-US"/>
              <a:t>Click to edit Master title style</a:t>
            </a:r>
          </a:p>
        </p:txBody>
      </p:sp>
      <p:sp>
        <p:nvSpPr>
          <p:cNvPr id="3" name="Picture Placeholder 2"/>
          <p:cNvSpPr>
            <a:spLocks noGrp="1"/>
          </p:cNvSpPr>
          <p:nvPr>
            <p:ph type="pic" idx="1"/>
          </p:nvPr>
        </p:nvSpPr>
        <p:spPr>
          <a:xfrm>
            <a:off x="2389717" y="1548063"/>
            <a:ext cx="7315200" cy="3179512"/>
          </a:xfrm>
          <a:prstGeom prst="rect">
            <a:avLst/>
          </a:prstGeom>
          <a:solidFill>
            <a:schemeClr val="tx1"/>
          </a:solidFill>
        </p:spPr>
        <p:txBody>
          <a:bodyPr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a:prstGeom prst="rect">
            <a:avLst/>
          </a:prstGeom>
          <a:solidFill>
            <a:schemeClr val="tx1"/>
          </a:solidFill>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170799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8" name="TextBox 7"/>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4272049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cxnSp>
        <p:nvCxnSpPr>
          <p:cNvPr id="21" name="Google Shape;21;p4"/>
          <p:cNvCxnSpPr/>
          <p:nvPr/>
        </p:nvCxnSpPr>
        <p:spPr>
          <a:xfrm>
            <a:off x="656751" y="1680379"/>
            <a:ext cx="5664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517200" y="610700"/>
            <a:ext cx="11157600" cy="9148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517200" y="1986432"/>
            <a:ext cx="11157600" cy="410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4" name="Google Shape;24;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spcBef>
                <a:spcPts val="0"/>
              </a:spcBef>
              <a:spcAft>
                <a:spcPts val="0"/>
              </a:spcAft>
            </a:pPr>
            <a:fld id="{00000000-1234-1234-1234-123412341234}" type="slidenum">
              <a:rPr lang="en" smtClean="0"/>
              <a:pPr algn="r">
                <a:spcBef>
                  <a:spcPts val="0"/>
                </a:spcBef>
                <a:spcAft>
                  <a:spcPts val="0"/>
                </a:spcAft>
              </a:pPr>
              <a:t>‹#›</a:t>
            </a:fld>
            <a:endParaRPr lang="en"/>
          </a:p>
        </p:txBody>
      </p:sp>
    </p:spTree>
    <p:extLst>
      <p:ext uri="{BB962C8B-B14F-4D97-AF65-F5344CB8AC3E}">
        <p14:creationId xmlns:p14="http://schemas.microsoft.com/office/powerpoint/2010/main" val="345816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28054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655505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9"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dirty="0">
                <a:solidFill>
                  <a:schemeClr val="bg1">
                    <a:lumMod val="85000"/>
                  </a:schemeClr>
                </a:solidFill>
                <a:latin typeface="Arial Bold" charset="0"/>
                <a:ea typeface="ＭＳ Ｐゴシック" charset="-128"/>
                <a:cs typeface="ＭＳ Ｐゴシック" charset="-128"/>
              </a:rPr>
              <a:t> </a:t>
            </a:r>
          </a:p>
        </p:txBody>
      </p:sp>
    </p:spTree>
    <p:extLst>
      <p:ext uri="{BB962C8B-B14F-4D97-AF65-F5344CB8AC3E}">
        <p14:creationId xmlns:p14="http://schemas.microsoft.com/office/powerpoint/2010/main" val="825694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Tree>
    <p:extLst>
      <p:ext uri="{BB962C8B-B14F-4D97-AF65-F5344CB8AC3E}">
        <p14:creationId xmlns:p14="http://schemas.microsoft.com/office/powerpoint/2010/main" val="3742221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Tree>
    <p:extLst>
      <p:ext uri="{BB962C8B-B14F-4D97-AF65-F5344CB8AC3E}">
        <p14:creationId xmlns:p14="http://schemas.microsoft.com/office/powerpoint/2010/main" val="3041248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76200"/>
            <a:ext cx="8737600" cy="914400"/>
          </a:xfrm>
          <a:prstGeom prst="rect">
            <a:avLst/>
          </a:prstGeom>
        </p:spPr>
        <p:txBody>
          <a:bodyPr lIns="91429" tIns="45714" rIns="91429" bIns="45714" anchor="ctr"/>
          <a:lstStyle>
            <a:lvl1pPr>
              <a:defRPr sz="2800">
                <a:solidFill>
                  <a:schemeClr val="bg1"/>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06400" y="1295400"/>
            <a:ext cx="11480800" cy="4953000"/>
          </a:xfrm>
          <a:prstGeom prst="rect">
            <a:avLst/>
          </a:prstGeom>
        </p:spPr>
        <p:txBody>
          <a:bodyPr lIns="91429" tIns="45714" rIns="91429" bIns="45714"/>
          <a:lstStyle>
            <a:lvl1pPr>
              <a:defRPr sz="2000" b="1">
                <a:latin typeface="Arial" pitchFamily="34" charset="0"/>
                <a:cs typeface="Arial" pitchFamily="34" charset="0"/>
              </a:defRPr>
            </a:lvl1pPr>
            <a:lvl2pPr marL="742863" indent="-285717">
              <a:buFont typeface="Wingdings" pitchFamily="2" charset="2"/>
              <a:buChar char="§"/>
              <a:defRPr sz="1800">
                <a:latin typeface="Arial" pitchFamily="34" charset="0"/>
                <a:cs typeface="Arial" pitchFamily="34" charset="0"/>
              </a:defRPr>
            </a:lvl2pPr>
            <a:lvl3pPr marL="1142867" indent="-228573">
              <a:buFont typeface="Wingdings" pitchFamily="2" charset="2"/>
              <a:buChar char="Ø"/>
              <a:defRPr sz="1600">
                <a:latin typeface="Arial" pitchFamily="34" charset="0"/>
                <a:cs typeface="Arial" pitchFamily="34" charset="0"/>
              </a:defRPr>
            </a:lvl3pPr>
            <a:lvl4pPr marL="1600013" indent="-228573">
              <a:buFont typeface="Wingdings" pitchFamily="2" charset="2"/>
              <a:buChar char="v"/>
              <a:defRPr sz="1400">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4"/>
          </p:nvPr>
        </p:nvSpPr>
        <p:spPr>
          <a:xfrm>
            <a:off x="11244942" y="6547759"/>
            <a:ext cx="947057" cy="310243"/>
          </a:xfrm>
          <a:prstGeom prst="rect">
            <a:avLst/>
          </a:prstGeom>
        </p:spPr>
        <p:txBody>
          <a:bodyPr lIns="91429" tIns="45714" rIns="91429" bIns="45714" anchor="ctr"/>
          <a:lstStyle>
            <a:lvl1pPr algn="r">
              <a:defRPr sz="1400" b="0"/>
            </a:lvl1pPr>
          </a:lstStyle>
          <a:p>
            <a:fld id="{4336D8BB-1FBA-4ECE-B83B-DC345E7EB0EF}" type="slidenum">
              <a:rPr lang="en-US" smtClean="0"/>
              <a:pPr/>
              <a:t>‹#›</a:t>
            </a:fld>
            <a:endParaRPr lang="en-US" dirty="0"/>
          </a:p>
        </p:txBody>
      </p:sp>
    </p:spTree>
    <p:extLst>
      <p:ext uri="{BB962C8B-B14F-4D97-AF65-F5344CB8AC3E}">
        <p14:creationId xmlns:p14="http://schemas.microsoft.com/office/powerpoint/2010/main" val="106380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lIns="91429" tIns="45714" rIns="91429" bIns="45714"/>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lIns="91429" tIns="45714" rIns="91429" bIns="45714"/>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vert="horz" wrap="square" lIns="91429" tIns="45714" rIns="91429" bIns="45714" numCol="1" anchor="t" anchorCtr="0" compatLnSpc="1">
            <a:prstTxWarp prst="textNoShape">
              <a:avLst/>
            </a:prstTxWarp>
          </a:bodyPr>
          <a:lstStyle>
            <a:lvl1pPr>
              <a:defRPr/>
            </a:lvl1pPr>
          </a:lstStyle>
          <a:p>
            <a:endParaRPr lang="en-US">
              <a:solidFill>
                <a:prstClr val="black"/>
              </a:solidFill>
              <a:latin typeface="Arial" pitchFamily="34" charset="0"/>
              <a:ea typeface="ＭＳ Ｐゴシック"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lIns="91429" tIns="45714" rIns="91429" bIns="45714"/>
          <a:lstStyle>
            <a:lvl1pPr>
              <a:defRPr>
                <a:latin typeface="Arial" charset="0"/>
                <a:ea typeface="ＭＳ Ｐゴシック" charset="-128"/>
                <a:cs typeface="ＭＳ Ｐゴシック" charset="-128"/>
              </a:defRPr>
            </a:lvl1pPr>
          </a:lstStyle>
          <a:p>
            <a:pPr>
              <a:defRPr/>
            </a:pPr>
            <a:endParaRPr lang="en-US">
              <a:solidFill>
                <a:prstClr val="black"/>
              </a:solidFill>
            </a:endParaRPr>
          </a:p>
        </p:txBody>
      </p:sp>
      <p:sp>
        <p:nvSpPr>
          <p:cNvPr id="7" name="Slide Number Placeholder 5"/>
          <p:cNvSpPr txBox="1">
            <a:spLocks/>
          </p:cNvSpPr>
          <p:nvPr userDrawn="1"/>
        </p:nvSpPr>
        <p:spPr>
          <a:xfrm>
            <a:off x="11244942" y="6547759"/>
            <a:ext cx="947057" cy="310243"/>
          </a:xfrm>
          <a:prstGeom prst="rect">
            <a:avLst/>
          </a:prstGeom>
        </p:spPr>
        <p:txBody>
          <a:bodyPr lIns="91429" tIns="45714" rIns="91429" bIns="45714" anchor="ctr"/>
          <a:lstStyle>
            <a:defPPr>
              <a:defRPr lang="en-US"/>
            </a:defPPr>
            <a:lvl1pPr algn="r" defTabSz="457146" rtl="0" fontAlgn="base">
              <a:spcBef>
                <a:spcPct val="0"/>
              </a:spcBef>
              <a:spcAft>
                <a:spcPct val="0"/>
              </a:spcAft>
              <a:defRPr sz="1400" b="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fld id="{4336D8BB-1FBA-4ECE-B83B-DC345E7EB0EF}" type="slidenum">
              <a:rPr lang="en-US" sz="1400" smtClean="0"/>
              <a:pPr/>
              <a:t>‹#›</a:t>
            </a:fld>
            <a:endParaRPr lang="en-US" sz="1400"/>
          </a:p>
        </p:txBody>
      </p:sp>
    </p:spTree>
    <p:extLst>
      <p:ext uri="{BB962C8B-B14F-4D97-AF65-F5344CB8AC3E}">
        <p14:creationId xmlns:p14="http://schemas.microsoft.com/office/powerpoint/2010/main" val="441003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145354-13C8-B341-8631-CC4F1B1E7B51}"/>
              </a:ext>
            </a:extLst>
          </p:cNvPr>
          <p:cNvSpPr>
            <a:spLocks noGrp="1"/>
          </p:cNvSpPr>
          <p:nvPr>
            <p:ph type="body" idx="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pic>
        <p:nvPicPr>
          <p:cNvPr id="7" name="Picture 6">
            <a:extLst>
              <a:ext uri="{FF2B5EF4-FFF2-40B4-BE49-F238E27FC236}">
                <a16:creationId xmlns:a16="http://schemas.microsoft.com/office/drawing/2014/main" id="{027039DC-A681-294D-995F-6F3381394DEE}"/>
              </a:ext>
            </a:extLst>
          </p:cNvPr>
          <p:cNvPicPr>
            <a:picLocks noChangeAspect="1"/>
          </p:cNvPicPr>
          <p:nvPr userDrawn="1"/>
        </p:nvPicPr>
        <p:blipFill>
          <a:blip r:embed="rId10"/>
          <a:stretch>
            <a:fillRect/>
          </a:stretch>
        </p:blipFill>
        <p:spPr>
          <a:xfrm>
            <a:off x="-1" y="-1"/>
            <a:ext cx="12185909" cy="897468"/>
          </a:xfrm>
          <a:prstGeom prst="rect">
            <a:avLst/>
          </a:prstGeom>
        </p:spPr>
      </p:pic>
      <p:sp>
        <p:nvSpPr>
          <p:cNvPr id="5" name="Slide Number Placeholder 5"/>
          <p:cNvSpPr>
            <a:spLocks noGrp="1"/>
          </p:cNvSpPr>
          <p:nvPr>
            <p:ph type="sldNum" sz="quarter" idx="4"/>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pic>
        <p:nvPicPr>
          <p:cNvPr id="6" name="Picture 5"/>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11156068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 id="2147483667" r:id="rId4"/>
    <p:sldLayoutId id="2147483649" r:id="rId5"/>
    <p:sldLayoutId id="2147483654" r:id="rId6"/>
    <p:sldLayoutId id="2147483670" r:id="rId7"/>
    <p:sldLayoutId id="2147483676" r:id="rId8"/>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6F68E0-9BA6-1140-999A-5765EAF62359}"/>
              </a:ext>
            </a:extLst>
          </p:cNvPr>
          <p:cNvPicPr>
            <a:picLocks noChangeAspect="1"/>
          </p:cNvPicPr>
          <p:nvPr userDrawn="1"/>
        </p:nvPicPr>
        <p:blipFill>
          <a:blip r:embed="rId6"/>
          <a:stretch>
            <a:fillRect/>
          </a:stretch>
        </p:blipFill>
        <p:spPr>
          <a:xfrm>
            <a:off x="-1" y="-1"/>
            <a:ext cx="12185909" cy="897468"/>
          </a:xfrm>
          <a:prstGeom prst="rect">
            <a:avLst/>
          </a:prstGeom>
        </p:spPr>
      </p:pic>
      <p:pic>
        <p:nvPicPr>
          <p:cNvPr id="5" name="Picture 4">
            <a:extLst>
              <a:ext uri="{FF2B5EF4-FFF2-40B4-BE49-F238E27FC236}">
                <a16:creationId xmlns:a16="http://schemas.microsoft.com/office/drawing/2014/main" id="{953227FE-1EEF-B442-8402-E42BF38B1665}"/>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270581638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hf hdr="0" ftr="0" dt="0"/>
  <p:txStyles>
    <p:titleStyle>
      <a:lvl1pPr algn="ctr" defTabSz="457146"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146"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293"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440"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586"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860" indent="-342860" algn="l" defTabSz="457146"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863" indent="-285717" algn="l" defTabSz="457146"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mn-cs"/>
        </a:defRPr>
      </a:lvl2pPr>
      <a:lvl3pPr marL="1142867" indent="-228573" algn="l" defTabSz="457146"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mn-cs"/>
        </a:defRPr>
      </a:lvl3pPr>
      <a:lvl4pPr marL="1600013" indent="-228573" algn="l" defTabSz="457146"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4pPr>
      <a:lvl5pPr marL="2057159" indent="-228573" algn="l" defTabSz="457146"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CBB4CF-9D0B-C34D-97A9-39AA8D91E476}"/>
              </a:ext>
            </a:extLst>
          </p:cNvPr>
          <p:cNvPicPr>
            <a:picLocks noChangeAspect="1"/>
          </p:cNvPicPr>
          <p:nvPr userDrawn="1"/>
        </p:nvPicPr>
        <p:blipFill>
          <a:blip r:embed="rId12"/>
          <a:stretch>
            <a:fillRect/>
          </a:stretch>
        </p:blipFill>
        <p:spPr>
          <a:xfrm>
            <a:off x="-1" y="-1"/>
            <a:ext cx="12185909" cy="897468"/>
          </a:xfrm>
          <a:prstGeom prst="rect">
            <a:avLst/>
          </a:prstGeom>
        </p:spPr>
      </p:pic>
      <p:pic>
        <p:nvPicPr>
          <p:cNvPr id="5" name="Picture 4">
            <a:extLst>
              <a:ext uri="{FF2B5EF4-FFF2-40B4-BE49-F238E27FC236}">
                <a16:creationId xmlns:a16="http://schemas.microsoft.com/office/drawing/2014/main" id="{10EA6E0F-561A-0E40-8604-C78043988F91}"/>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2798317045"/>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8.xml"/><Relationship Id="rId6" Type="http://schemas.openxmlformats.org/officeDocument/2006/relationships/image" Target="../media/image37.png"/><Relationship Id="rId5" Type="http://schemas.microsoft.com/office/2007/relationships/hdphoto" Target="../media/hdphoto2.wdp"/><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13" Type="http://schemas.microsoft.com/office/2007/relationships/hdphoto" Target="../media/hdphoto9.wdp"/><Relationship Id="rId3" Type="http://schemas.microsoft.com/office/2007/relationships/hdphoto" Target="../media/hdphoto4.wdp"/><Relationship Id="rId7" Type="http://schemas.microsoft.com/office/2007/relationships/hdphoto" Target="../media/hdphoto6.wdp"/><Relationship Id="rId12"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8.xml"/><Relationship Id="rId6" Type="http://schemas.openxmlformats.org/officeDocument/2006/relationships/image" Target="../media/image42.png"/><Relationship Id="rId11" Type="http://schemas.microsoft.com/office/2007/relationships/hdphoto" Target="../media/hdphoto8.wdp"/><Relationship Id="rId5" Type="http://schemas.microsoft.com/office/2007/relationships/hdphoto" Target="../media/hdphoto5.wdp"/><Relationship Id="rId10" Type="http://schemas.openxmlformats.org/officeDocument/2006/relationships/image" Target="../media/image44.png"/><Relationship Id="rId4" Type="http://schemas.openxmlformats.org/officeDocument/2006/relationships/image" Target="../media/image41.png"/><Relationship Id="rId9"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microsoft.com/office/2007/relationships/hdphoto" Target="../media/hdphoto10.wdp"/><Relationship Id="rId7" Type="http://schemas.openxmlformats.org/officeDocument/2006/relationships/image" Target="../media/image55.tiff"/><Relationship Id="rId2" Type="http://schemas.openxmlformats.org/officeDocument/2006/relationships/image" Target="../media/image52.png"/><Relationship Id="rId1" Type="http://schemas.openxmlformats.org/officeDocument/2006/relationships/slideLayout" Target="../slideLayouts/slideLayout14.xml"/><Relationship Id="rId6" Type="http://schemas.microsoft.com/office/2007/relationships/hdphoto" Target="../media/hdphoto11.wdp"/><Relationship Id="rId5" Type="http://schemas.openxmlformats.org/officeDocument/2006/relationships/image" Target="../media/image54.png"/><Relationship Id="rId10" Type="http://schemas.openxmlformats.org/officeDocument/2006/relationships/image" Target="../media/image58.jpeg"/><Relationship Id="rId4" Type="http://schemas.openxmlformats.org/officeDocument/2006/relationships/image" Target="../media/image53.png"/><Relationship Id="rId9"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gif"/><Relationship Id="rId1" Type="http://schemas.openxmlformats.org/officeDocument/2006/relationships/slideLayout" Target="../slideLayouts/slideLayout14.xml"/><Relationship Id="rId5" Type="http://schemas.openxmlformats.org/officeDocument/2006/relationships/image" Target="../media/image61.jpeg"/><Relationship Id="rId4" Type="http://schemas.microsoft.com/office/2007/relationships/hdphoto" Target="../media/hdphoto12.wdp"/></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jpe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jpe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jpe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8FF917-5495-2B40-9F4F-35B3547594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6" name="Oval 5">
            <a:extLst>
              <a:ext uri="{FF2B5EF4-FFF2-40B4-BE49-F238E27FC236}">
                <a16:creationId xmlns:a16="http://schemas.microsoft.com/office/drawing/2014/main" id="{5663F3EB-4A6B-C344-929D-A06821766AEE}"/>
              </a:ext>
            </a:extLst>
          </p:cNvPr>
          <p:cNvSpPr/>
          <p:nvPr/>
        </p:nvSpPr>
        <p:spPr>
          <a:xfrm>
            <a:off x="5354176" y="937551"/>
            <a:ext cx="2024476" cy="2028462"/>
          </a:xfrm>
          <a:prstGeom prst="ellipse">
            <a:avLst/>
          </a:prstGeom>
          <a:blipFill>
            <a:blip r:embed="rId4"/>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A47B0B1-AE78-1C43-BF09-97D59B2B2211}"/>
              </a:ext>
            </a:extLst>
          </p:cNvPr>
          <p:cNvSpPr/>
          <p:nvPr/>
        </p:nvSpPr>
        <p:spPr>
          <a:xfrm>
            <a:off x="3337939" y="2683627"/>
            <a:ext cx="1662686" cy="1665959"/>
          </a:xfrm>
          <a:prstGeom prst="ellipse">
            <a:avLst/>
          </a:prstGeom>
          <a:blipFill>
            <a:blip r:embed="rId5"/>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8" name="Oval 7">
            <a:extLst>
              <a:ext uri="{FF2B5EF4-FFF2-40B4-BE49-F238E27FC236}">
                <a16:creationId xmlns:a16="http://schemas.microsoft.com/office/drawing/2014/main" id="{97E4ECAB-B19F-B942-96AB-DB31EBBACF2B}"/>
              </a:ext>
            </a:extLst>
          </p:cNvPr>
          <p:cNvSpPr/>
          <p:nvPr/>
        </p:nvSpPr>
        <p:spPr>
          <a:xfrm>
            <a:off x="2621997" y="781224"/>
            <a:ext cx="1368731" cy="1371426"/>
          </a:xfrm>
          <a:prstGeom prst="ellipse">
            <a:avLst/>
          </a:prstGeom>
          <a:blipFill>
            <a:blip r:embed="rId6"/>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ED2BAA4E-B642-A247-BCA8-7F21E066F45F}"/>
              </a:ext>
            </a:extLst>
          </p:cNvPr>
          <p:cNvSpPr/>
          <p:nvPr/>
        </p:nvSpPr>
        <p:spPr>
          <a:xfrm>
            <a:off x="5784226" y="3970239"/>
            <a:ext cx="1066387" cy="1068486"/>
          </a:xfrm>
          <a:prstGeom prst="ellipse">
            <a:avLst/>
          </a:prstGeom>
          <a:blipFill>
            <a:blip r:embed="rId7"/>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10" name="Oval 9">
            <a:extLst>
              <a:ext uri="{FF2B5EF4-FFF2-40B4-BE49-F238E27FC236}">
                <a16:creationId xmlns:a16="http://schemas.microsoft.com/office/drawing/2014/main" id="{AFAA6F18-F259-1141-9A7E-685B603DFDC4}"/>
              </a:ext>
            </a:extLst>
          </p:cNvPr>
          <p:cNvSpPr/>
          <p:nvPr/>
        </p:nvSpPr>
        <p:spPr>
          <a:xfrm>
            <a:off x="8635866" y="1384803"/>
            <a:ext cx="1662686" cy="1665960"/>
          </a:xfrm>
          <a:prstGeom prst="ellipse">
            <a:avLst/>
          </a:prstGeom>
          <a:blipFill>
            <a:blip r:embed="rId8" cstate="screen">
              <a:extLst>
                <a:ext uri="{28A0092B-C50C-407E-A947-70E740481C1C}">
                  <a14:useLocalDpi xmlns:a14="http://schemas.microsoft.com/office/drawing/2010/main"/>
                </a:ext>
              </a:extLst>
            </a:blip>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E4C28EAE-DA49-B241-8E1D-2DA2E087335C}"/>
              </a:ext>
            </a:extLst>
          </p:cNvPr>
          <p:cNvSpPr/>
          <p:nvPr/>
        </p:nvSpPr>
        <p:spPr>
          <a:xfrm>
            <a:off x="7450072" y="3256047"/>
            <a:ext cx="1662686" cy="1665959"/>
          </a:xfrm>
          <a:prstGeom prst="ellipse">
            <a:avLst/>
          </a:prstGeom>
          <a:blipFill>
            <a:blip r:embed="rId9" cstate="screen">
              <a:extLst>
                <a:ext uri="{28A0092B-C50C-407E-A947-70E740481C1C}">
                  <a14:useLocalDpi xmlns:a14="http://schemas.microsoft.com/office/drawing/2010/main"/>
                </a:ext>
              </a:extLst>
            </a:blip>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14" name="TextBox 13">
            <a:extLst>
              <a:ext uri="{FF2B5EF4-FFF2-40B4-BE49-F238E27FC236}">
                <a16:creationId xmlns:a16="http://schemas.microsoft.com/office/drawing/2014/main" id="{789E58A2-0D19-8347-AEB6-5923D2FD632F}"/>
              </a:ext>
            </a:extLst>
          </p:cNvPr>
          <p:cNvSpPr txBox="1"/>
          <p:nvPr/>
        </p:nvSpPr>
        <p:spPr>
          <a:xfrm>
            <a:off x="232011" y="5515550"/>
            <a:ext cx="10412798" cy="707886"/>
          </a:xfrm>
          <a:prstGeom prst="rect">
            <a:avLst/>
          </a:prstGeom>
          <a:noFill/>
        </p:spPr>
        <p:txBody>
          <a:bodyPr wrap="square" rtlCol="0" anchor="ctr" anchorCtr="0">
            <a:spAutoFit/>
          </a:bodyPr>
          <a:lstStyle/>
          <a:p>
            <a:pPr>
              <a:lnSpc>
                <a:spcPts val="2400"/>
              </a:lnSpc>
            </a:pPr>
            <a:r>
              <a:rPr lang="en-US" sz="2400" b="1" dirty="0">
                <a:solidFill>
                  <a:prstClr val="white"/>
                </a:solidFill>
                <a:latin typeface="Helvetica Neue" charset="0"/>
                <a:ea typeface="Helvetica Neue" charset="0"/>
                <a:cs typeface="Helvetica Neue" charset="0"/>
              </a:rPr>
              <a:t>Integrated System for Autonomous and Adaptive Caretaking (ISAAC)</a:t>
            </a:r>
          </a:p>
          <a:p>
            <a:pPr>
              <a:lnSpc>
                <a:spcPts val="2400"/>
              </a:lnSpc>
            </a:pPr>
            <a:r>
              <a:rPr lang="en-US" sz="2400" b="1" dirty="0">
                <a:solidFill>
                  <a:prstClr val="white"/>
                </a:solidFill>
                <a:latin typeface="Helvetica Neue" charset="0"/>
                <a:ea typeface="Helvetica Neue" charset="0"/>
                <a:cs typeface="Helvetica Neue" charset="0"/>
              </a:rPr>
              <a:t>Astrobee Working Group Update</a:t>
            </a:r>
            <a:endParaRPr lang="en-US" sz="2100" b="1" dirty="0">
              <a:solidFill>
                <a:prstClr val="white"/>
              </a:solidFill>
              <a:latin typeface="Helvetica Neue" charset="0"/>
              <a:ea typeface="Helvetica Neue" charset="0"/>
              <a:cs typeface="Helvetica Neue" charset="0"/>
            </a:endParaRPr>
          </a:p>
        </p:txBody>
      </p:sp>
      <p:sp>
        <p:nvSpPr>
          <p:cNvPr id="15" name="TextBox 14">
            <a:extLst>
              <a:ext uri="{FF2B5EF4-FFF2-40B4-BE49-F238E27FC236}">
                <a16:creationId xmlns:a16="http://schemas.microsoft.com/office/drawing/2014/main" id="{AAEB29B5-8E8B-5B4F-A2B3-6B0D1EFC8B84}"/>
              </a:ext>
            </a:extLst>
          </p:cNvPr>
          <p:cNvSpPr txBox="1"/>
          <p:nvPr/>
        </p:nvSpPr>
        <p:spPr>
          <a:xfrm>
            <a:off x="232011" y="6145059"/>
            <a:ext cx="8468436" cy="523220"/>
          </a:xfrm>
          <a:prstGeom prst="rect">
            <a:avLst/>
          </a:prstGeom>
          <a:noFill/>
        </p:spPr>
        <p:txBody>
          <a:bodyPr wrap="square" rtlCol="0" anchor="ctr" anchorCtr="0">
            <a:spAutoFit/>
          </a:bodyPr>
          <a:lstStyle/>
          <a:p>
            <a:r>
              <a:rPr lang="en-US" sz="1400" dirty="0">
                <a:solidFill>
                  <a:prstClr val="white"/>
                </a:solidFill>
                <a:latin typeface="Helvetica Neue" charset="0"/>
                <a:ea typeface="Helvetica Neue" charset="0"/>
                <a:cs typeface="Helvetica Neue" charset="0"/>
              </a:rPr>
              <a:t>The ISAAC team, Trey Smith presenting</a:t>
            </a:r>
          </a:p>
          <a:p>
            <a:r>
              <a:rPr lang="en-US" sz="1400" dirty="0">
                <a:solidFill>
                  <a:prstClr val="white"/>
                </a:solidFill>
                <a:latin typeface="Helvetica Neue" charset="0"/>
                <a:ea typeface="Helvetica Neue" charset="0"/>
                <a:cs typeface="Helvetica Neue" charset="0"/>
              </a:rPr>
              <a:t>07.08.2021</a:t>
            </a:r>
          </a:p>
        </p:txBody>
      </p:sp>
    </p:spTree>
    <p:extLst>
      <p:ext uri="{BB962C8B-B14F-4D97-AF65-F5344CB8AC3E}">
        <p14:creationId xmlns:p14="http://schemas.microsoft.com/office/powerpoint/2010/main" val="3886642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A5966-F51B-C34C-B240-88D4800EEE1B}"/>
              </a:ext>
            </a:extLst>
          </p:cNvPr>
          <p:cNvSpPr>
            <a:spLocks noGrp="1"/>
          </p:cNvSpPr>
          <p:nvPr>
            <p:ph type="title"/>
          </p:nvPr>
        </p:nvSpPr>
        <p:spPr>
          <a:xfrm>
            <a:off x="1750888" y="-38501"/>
            <a:ext cx="8737600" cy="914400"/>
          </a:xfrm>
          <a:prstGeom prst="rect">
            <a:avLst/>
          </a:prstGeom>
        </p:spPr>
        <p:txBody>
          <a:bodyPr/>
          <a:lstStyle/>
          <a:p>
            <a:pPr algn="ctr"/>
            <a:r>
              <a:rPr lang="en-US" sz="4000" b="1" dirty="0">
                <a:latin typeface="Calibri" panose="020F0502020204030204" pitchFamily="34" charset="0"/>
                <a:cs typeface="Calibri" panose="020F0502020204030204" pitchFamily="34" charset="0"/>
              </a:rPr>
              <a:t>ISAAC Phase 1 ISS Activities</a:t>
            </a:r>
          </a:p>
        </p:txBody>
      </p:sp>
      <p:sp>
        <p:nvSpPr>
          <p:cNvPr id="4" name="Slide Number Placeholder 3">
            <a:extLst>
              <a:ext uri="{FF2B5EF4-FFF2-40B4-BE49-F238E27FC236}">
                <a16:creationId xmlns:a16="http://schemas.microsoft.com/office/drawing/2014/main" id="{77845AB6-D90A-9D44-A498-8993383381B8}"/>
              </a:ext>
            </a:extLst>
          </p:cNvPr>
          <p:cNvSpPr>
            <a:spLocks noGrp="1"/>
          </p:cNvSpPr>
          <p:nvPr>
            <p:ph type="sldNum" sz="quarter" idx="4"/>
          </p:nvPr>
        </p:nvSpPr>
        <p:spPr>
          <a:xfrm>
            <a:off x="11244942" y="6547759"/>
            <a:ext cx="947057" cy="310243"/>
          </a:xfrm>
        </p:spPr>
        <p:txBody>
          <a:bodyPr/>
          <a:lstStyle/>
          <a:p>
            <a:fld id="{4336D8BB-1FBA-4ECE-B83B-DC345E7EB0EF}" type="slidenum">
              <a:rPr lang="en-US" smtClean="0"/>
              <a:pPr/>
              <a:t>10</a:t>
            </a:fld>
            <a:endParaRPr lang="en-US"/>
          </a:p>
        </p:txBody>
      </p:sp>
      <p:pic>
        <p:nvPicPr>
          <p:cNvPr id="6" name="Picture 5">
            <a:extLst>
              <a:ext uri="{FF2B5EF4-FFF2-40B4-BE49-F238E27FC236}">
                <a16:creationId xmlns:a16="http://schemas.microsoft.com/office/drawing/2014/main" id="{C0731EC2-E9AF-D340-B0B9-47C4AD71B039}"/>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a:off x="8639075" y="1527000"/>
            <a:ext cx="3244087" cy="2661384"/>
          </a:xfrm>
          <a:prstGeom prst="rect">
            <a:avLst/>
          </a:prstGeom>
        </p:spPr>
      </p:pic>
      <p:sp>
        <p:nvSpPr>
          <p:cNvPr id="7" name="TextBox 6">
            <a:extLst>
              <a:ext uri="{FF2B5EF4-FFF2-40B4-BE49-F238E27FC236}">
                <a16:creationId xmlns:a16="http://schemas.microsoft.com/office/drawing/2014/main" id="{4DD82168-4E9A-594B-841D-6569CACAE484}"/>
              </a:ext>
            </a:extLst>
          </p:cNvPr>
          <p:cNvSpPr txBox="1"/>
          <p:nvPr/>
        </p:nvSpPr>
        <p:spPr>
          <a:xfrm>
            <a:off x="8639075" y="4188383"/>
            <a:ext cx="3244087" cy="461665"/>
          </a:xfrm>
          <a:prstGeom prst="rect">
            <a:avLst/>
          </a:prstGeom>
          <a:noFill/>
        </p:spPr>
        <p:txBody>
          <a:bodyPr wrap="square" rtlCol="0">
            <a:spAutoFit/>
          </a:bodyPr>
          <a:lstStyle/>
          <a:p>
            <a:r>
              <a:rPr lang="en-US" sz="1200" dirty="0"/>
              <a:t>NASA astronaut Victor J. Glover configuring the JEM module for Astrobee ops</a:t>
            </a:r>
          </a:p>
        </p:txBody>
      </p:sp>
      <p:pic>
        <p:nvPicPr>
          <p:cNvPr id="9" name="Picture 8">
            <a:extLst>
              <a:ext uri="{FF2B5EF4-FFF2-40B4-BE49-F238E27FC236}">
                <a16:creationId xmlns:a16="http://schemas.microsoft.com/office/drawing/2014/main" id="{B6B03A8C-7902-E64A-AD7C-4E34877B02B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388213" y="1526999"/>
            <a:ext cx="4731349" cy="2661384"/>
          </a:xfrm>
          <a:prstGeom prst="rect">
            <a:avLst/>
          </a:prstGeom>
        </p:spPr>
      </p:pic>
      <p:sp>
        <p:nvSpPr>
          <p:cNvPr id="10" name="TextBox 9">
            <a:extLst>
              <a:ext uri="{FF2B5EF4-FFF2-40B4-BE49-F238E27FC236}">
                <a16:creationId xmlns:a16="http://schemas.microsoft.com/office/drawing/2014/main" id="{26C6BD67-5CF0-F742-A695-3760DAE6EF12}"/>
              </a:ext>
            </a:extLst>
          </p:cNvPr>
          <p:cNvSpPr txBox="1"/>
          <p:nvPr/>
        </p:nvSpPr>
        <p:spPr>
          <a:xfrm>
            <a:off x="388212" y="4188383"/>
            <a:ext cx="4731349" cy="461665"/>
          </a:xfrm>
          <a:prstGeom prst="rect">
            <a:avLst/>
          </a:prstGeom>
          <a:noFill/>
        </p:spPr>
        <p:txBody>
          <a:bodyPr wrap="square" rtlCol="0">
            <a:spAutoFit/>
          </a:bodyPr>
          <a:lstStyle/>
          <a:p>
            <a:r>
              <a:rPr lang="en-US" sz="1200" dirty="0"/>
              <a:t>NASA astronaut Shannon Walker manually moving Honey near target to collect calibration imagery</a:t>
            </a:r>
          </a:p>
        </p:txBody>
      </p:sp>
      <p:sp>
        <p:nvSpPr>
          <p:cNvPr id="11" name="TextBox 10">
            <a:extLst>
              <a:ext uri="{FF2B5EF4-FFF2-40B4-BE49-F238E27FC236}">
                <a16:creationId xmlns:a16="http://schemas.microsoft.com/office/drawing/2014/main" id="{5BF9458E-64F0-3A41-A972-DF265B56963D}"/>
              </a:ext>
            </a:extLst>
          </p:cNvPr>
          <p:cNvSpPr txBox="1"/>
          <p:nvPr/>
        </p:nvSpPr>
        <p:spPr>
          <a:xfrm>
            <a:off x="1990792" y="840636"/>
            <a:ext cx="1526187" cy="584775"/>
          </a:xfrm>
          <a:prstGeom prst="rect">
            <a:avLst/>
          </a:prstGeom>
          <a:noFill/>
        </p:spPr>
        <p:txBody>
          <a:bodyPr wrap="none" rtlCol="0">
            <a:spAutoFit/>
          </a:bodyPr>
          <a:lstStyle/>
          <a:p>
            <a:pPr algn="ctr"/>
            <a:r>
              <a:rPr lang="en-US" sz="3200" b="1" dirty="0"/>
              <a:t>ISAAC-1</a:t>
            </a:r>
          </a:p>
        </p:txBody>
      </p:sp>
      <p:sp>
        <p:nvSpPr>
          <p:cNvPr id="12" name="TextBox 11">
            <a:extLst>
              <a:ext uri="{FF2B5EF4-FFF2-40B4-BE49-F238E27FC236}">
                <a16:creationId xmlns:a16="http://schemas.microsoft.com/office/drawing/2014/main" id="{98E83BCA-B547-3442-B967-E9E3E86003BE}"/>
              </a:ext>
            </a:extLst>
          </p:cNvPr>
          <p:cNvSpPr txBox="1"/>
          <p:nvPr/>
        </p:nvSpPr>
        <p:spPr>
          <a:xfrm>
            <a:off x="9498024" y="840636"/>
            <a:ext cx="1526187" cy="584775"/>
          </a:xfrm>
          <a:prstGeom prst="rect">
            <a:avLst/>
          </a:prstGeom>
          <a:noFill/>
        </p:spPr>
        <p:txBody>
          <a:bodyPr wrap="none" rtlCol="0">
            <a:spAutoFit/>
          </a:bodyPr>
          <a:lstStyle/>
          <a:p>
            <a:pPr algn="ctr"/>
            <a:r>
              <a:rPr lang="en-US" sz="3200" b="1" dirty="0"/>
              <a:t>ISAAC-3</a:t>
            </a:r>
          </a:p>
        </p:txBody>
      </p:sp>
      <p:pic>
        <p:nvPicPr>
          <p:cNvPr id="14" name="Picture 13">
            <a:extLst>
              <a:ext uri="{FF2B5EF4-FFF2-40B4-BE49-F238E27FC236}">
                <a16:creationId xmlns:a16="http://schemas.microsoft.com/office/drawing/2014/main" id="{11DA078B-8D03-E14E-B71F-090498DBC767}"/>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rcRect/>
          <a:stretch/>
        </p:blipFill>
        <p:spPr>
          <a:xfrm>
            <a:off x="5198341" y="1526998"/>
            <a:ext cx="3378532" cy="2661383"/>
          </a:xfrm>
          <a:prstGeom prst="rect">
            <a:avLst/>
          </a:prstGeom>
        </p:spPr>
      </p:pic>
      <p:sp>
        <p:nvSpPr>
          <p:cNvPr id="15" name="TextBox 14">
            <a:extLst>
              <a:ext uri="{FF2B5EF4-FFF2-40B4-BE49-F238E27FC236}">
                <a16:creationId xmlns:a16="http://schemas.microsoft.com/office/drawing/2014/main" id="{72C519E8-1F02-C04E-A994-63D2CF458F27}"/>
              </a:ext>
            </a:extLst>
          </p:cNvPr>
          <p:cNvSpPr txBox="1"/>
          <p:nvPr/>
        </p:nvSpPr>
        <p:spPr>
          <a:xfrm>
            <a:off x="5198342" y="4188383"/>
            <a:ext cx="3377923" cy="461665"/>
          </a:xfrm>
          <a:prstGeom prst="rect">
            <a:avLst/>
          </a:prstGeom>
          <a:noFill/>
        </p:spPr>
        <p:txBody>
          <a:bodyPr wrap="square" rtlCol="0">
            <a:spAutoFit/>
          </a:bodyPr>
          <a:lstStyle/>
          <a:p>
            <a:r>
              <a:rPr lang="en-US" sz="1200" dirty="0"/>
              <a:t>JAXA astronaut Soichi Noguchi pauses to watch Bumble conducting a multi-sensor map survey</a:t>
            </a:r>
          </a:p>
        </p:txBody>
      </p:sp>
      <p:sp>
        <p:nvSpPr>
          <p:cNvPr id="16" name="TextBox 15">
            <a:extLst>
              <a:ext uri="{FF2B5EF4-FFF2-40B4-BE49-F238E27FC236}">
                <a16:creationId xmlns:a16="http://schemas.microsoft.com/office/drawing/2014/main" id="{B68BDBA6-2457-FB4B-8834-92236A729BD4}"/>
              </a:ext>
            </a:extLst>
          </p:cNvPr>
          <p:cNvSpPr txBox="1"/>
          <p:nvPr/>
        </p:nvSpPr>
        <p:spPr>
          <a:xfrm>
            <a:off x="6128322" y="840636"/>
            <a:ext cx="1526187" cy="584775"/>
          </a:xfrm>
          <a:prstGeom prst="rect">
            <a:avLst/>
          </a:prstGeom>
          <a:noFill/>
        </p:spPr>
        <p:txBody>
          <a:bodyPr wrap="none" rtlCol="0">
            <a:spAutoFit/>
          </a:bodyPr>
          <a:lstStyle/>
          <a:p>
            <a:pPr algn="ctr"/>
            <a:r>
              <a:rPr lang="en-US" sz="3200" b="1" dirty="0"/>
              <a:t>ISAAC-2</a:t>
            </a:r>
          </a:p>
        </p:txBody>
      </p:sp>
      <p:sp>
        <p:nvSpPr>
          <p:cNvPr id="19" name="TextBox 18">
            <a:extLst>
              <a:ext uri="{FF2B5EF4-FFF2-40B4-BE49-F238E27FC236}">
                <a16:creationId xmlns:a16="http://schemas.microsoft.com/office/drawing/2014/main" id="{A81108B2-C748-8144-8709-C41EDDE23116}"/>
              </a:ext>
            </a:extLst>
          </p:cNvPr>
          <p:cNvSpPr txBox="1"/>
          <p:nvPr/>
        </p:nvSpPr>
        <p:spPr>
          <a:xfrm>
            <a:off x="388212" y="4786725"/>
            <a:ext cx="4731349" cy="584775"/>
          </a:xfrm>
          <a:prstGeom prst="rect">
            <a:avLst/>
          </a:prstGeom>
          <a:noFill/>
        </p:spPr>
        <p:txBody>
          <a:bodyPr wrap="square" rtlCol="0">
            <a:spAutoFit/>
          </a:bodyPr>
          <a:lstStyle/>
          <a:p>
            <a:pPr marL="285750" indent="-285750">
              <a:buFont typeface="Arial" panose="020B0604020202020204" pitchFamily="34" charset="0"/>
              <a:buChar char="•"/>
            </a:pPr>
            <a:r>
              <a:rPr lang="en-US" sz="1600" dirty="0"/>
              <a:t>Calibrate sensors</a:t>
            </a:r>
          </a:p>
          <a:p>
            <a:pPr marL="285750" indent="-285750">
              <a:buFont typeface="Arial" panose="020B0604020202020204" pitchFamily="34" charset="0"/>
              <a:buChar char="•"/>
            </a:pPr>
            <a:r>
              <a:rPr lang="en-US" sz="1600" dirty="0"/>
              <a:t>Validate mapping approach with a small survey</a:t>
            </a:r>
          </a:p>
        </p:txBody>
      </p:sp>
      <p:sp>
        <p:nvSpPr>
          <p:cNvPr id="20" name="TextBox 19">
            <a:extLst>
              <a:ext uri="{FF2B5EF4-FFF2-40B4-BE49-F238E27FC236}">
                <a16:creationId xmlns:a16="http://schemas.microsoft.com/office/drawing/2014/main" id="{823E2344-C0F5-F24D-A287-9645C041CFA3}"/>
              </a:ext>
            </a:extLst>
          </p:cNvPr>
          <p:cNvSpPr txBox="1"/>
          <p:nvPr/>
        </p:nvSpPr>
        <p:spPr>
          <a:xfrm>
            <a:off x="5198341" y="4786725"/>
            <a:ext cx="3377924" cy="830997"/>
          </a:xfrm>
          <a:prstGeom prst="rect">
            <a:avLst/>
          </a:prstGeom>
          <a:noFill/>
        </p:spPr>
        <p:txBody>
          <a:bodyPr wrap="square" rtlCol="0">
            <a:spAutoFit/>
          </a:bodyPr>
          <a:lstStyle/>
          <a:p>
            <a:pPr marL="285750" indent="-285750">
              <a:buFont typeface="Arial" panose="020B0604020202020204" pitchFamily="34" charset="0"/>
              <a:buChar char="•"/>
            </a:pPr>
            <a:r>
              <a:rPr lang="en-US" sz="1600" dirty="0"/>
              <a:t>Cover full survey area</a:t>
            </a:r>
          </a:p>
          <a:p>
            <a:pPr marL="285750" indent="-285750">
              <a:buFont typeface="Arial" panose="020B0604020202020204" pitchFamily="34" charset="0"/>
              <a:buChar char="•"/>
            </a:pPr>
            <a:r>
              <a:rPr lang="en-US" sz="1600" dirty="0"/>
              <a:t>Build baseline 3D geometry and high-res surface texture</a:t>
            </a:r>
          </a:p>
        </p:txBody>
      </p:sp>
      <p:sp>
        <p:nvSpPr>
          <p:cNvPr id="21" name="TextBox 20">
            <a:extLst>
              <a:ext uri="{FF2B5EF4-FFF2-40B4-BE49-F238E27FC236}">
                <a16:creationId xmlns:a16="http://schemas.microsoft.com/office/drawing/2014/main" id="{CE4B23C0-15FC-544C-A3D9-543C7A696E86}"/>
              </a:ext>
            </a:extLst>
          </p:cNvPr>
          <p:cNvSpPr txBox="1"/>
          <p:nvPr/>
        </p:nvSpPr>
        <p:spPr>
          <a:xfrm>
            <a:off x="8639075" y="4801946"/>
            <a:ext cx="3377924" cy="1815882"/>
          </a:xfrm>
          <a:prstGeom prst="rect">
            <a:avLst/>
          </a:prstGeom>
          <a:noFill/>
        </p:spPr>
        <p:txBody>
          <a:bodyPr wrap="square" rtlCol="0">
            <a:spAutoFit/>
          </a:bodyPr>
          <a:lstStyle/>
          <a:p>
            <a:pPr marL="285750" indent="-285750">
              <a:buFont typeface="Arial" panose="020B0604020202020204" pitchFamily="34" charset="0"/>
              <a:buChar char="•"/>
            </a:pPr>
            <a:r>
              <a:rPr lang="en-US" sz="1600" dirty="0"/>
              <a:t>Respond to simulated CO</a:t>
            </a:r>
            <a:r>
              <a:rPr lang="en-US" sz="1600" baseline="-25000" dirty="0"/>
              <a:t>2</a:t>
            </a:r>
            <a:r>
              <a:rPr lang="en-US" sz="1600" dirty="0"/>
              <a:t> fault with Astrobee inspection</a:t>
            </a:r>
          </a:p>
          <a:p>
            <a:pPr marL="285750" indent="-285750">
              <a:buFont typeface="Arial" panose="020B0604020202020204" pitchFamily="34" charset="0"/>
              <a:buChar char="•"/>
            </a:pPr>
            <a:r>
              <a:rPr lang="en-US" sz="1600" dirty="0"/>
              <a:t>Automated detection of anomalous object blocking vent</a:t>
            </a:r>
          </a:p>
          <a:p>
            <a:pPr marL="285750" indent="-285750">
              <a:buFont typeface="Arial" panose="020B0604020202020204" pitchFamily="34" charset="0"/>
              <a:buChar char="•"/>
            </a:pPr>
            <a:r>
              <a:rPr lang="en-US" sz="1600" dirty="0"/>
              <a:t>Cover full survey area again</a:t>
            </a:r>
          </a:p>
          <a:p>
            <a:pPr marL="285750" indent="-285750">
              <a:buFont typeface="Arial" panose="020B0604020202020204" pitchFamily="34" charset="0"/>
              <a:buChar char="•"/>
            </a:pPr>
            <a:r>
              <a:rPr lang="en-US" sz="1600" dirty="0"/>
              <a:t>Stream live 3D surface texture updates to operator</a:t>
            </a:r>
          </a:p>
        </p:txBody>
      </p:sp>
      <p:sp>
        <p:nvSpPr>
          <p:cNvPr id="22" name="TextBox 21">
            <a:extLst>
              <a:ext uri="{FF2B5EF4-FFF2-40B4-BE49-F238E27FC236}">
                <a16:creationId xmlns:a16="http://schemas.microsoft.com/office/drawing/2014/main" id="{C1080B23-4501-9441-92F8-0A1FFD04EA0C}"/>
              </a:ext>
            </a:extLst>
          </p:cNvPr>
          <p:cNvSpPr txBox="1"/>
          <p:nvPr/>
        </p:nvSpPr>
        <p:spPr>
          <a:xfrm>
            <a:off x="2281641" y="1285089"/>
            <a:ext cx="944489" cy="276999"/>
          </a:xfrm>
          <a:prstGeom prst="rect">
            <a:avLst/>
          </a:prstGeom>
          <a:noFill/>
        </p:spPr>
        <p:txBody>
          <a:bodyPr wrap="none" rtlCol="0">
            <a:spAutoFit/>
          </a:bodyPr>
          <a:lstStyle/>
          <a:p>
            <a:pPr algn="ctr"/>
            <a:r>
              <a:rPr lang="en-US" sz="1200" b="1" dirty="0"/>
              <a:t>2021/02/23</a:t>
            </a:r>
          </a:p>
        </p:txBody>
      </p:sp>
      <p:sp>
        <p:nvSpPr>
          <p:cNvPr id="23" name="TextBox 22">
            <a:extLst>
              <a:ext uri="{FF2B5EF4-FFF2-40B4-BE49-F238E27FC236}">
                <a16:creationId xmlns:a16="http://schemas.microsoft.com/office/drawing/2014/main" id="{7F4414BE-CA7C-DC4C-AFD1-2BCE8CC0CE0E}"/>
              </a:ext>
            </a:extLst>
          </p:cNvPr>
          <p:cNvSpPr txBox="1"/>
          <p:nvPr/>
        </p:nvSpPr>
        <p:spPr>
          <a:xfrm>
            <a:off x="6419171" y="1262418"/>
            <a:ext cx="944489" cy="276999"/>
          </a:xfrm>
          <a:prstGeom prst="rect">
            <a:avLst/>
          </a:prstGeom>
          <a:noFill/>
        </p:spPr>
        <p:txBody>
          <a:bodyPr wrap="none" rtlCol="0">
            <a:spAutoFit/>
          </a:bodyPr>
          <a:lstStyle/>
          <a:p>
            <a:pPr algn="ctr"/>
            <a:r>
              <a:rPr lang="en-US" sz="1200" b="1" dirty="0"/>
              <a:t>2021/03/26</a:t>
            </a:r>
          </a:p>
        </p:txBody>
      </p:sp>
      <p:sp>
        <p:nvSpPr>
          <p:cNvPr id="24" name="TextBox 23">
            <a:extLst>
              <a:ext uri="{FF2B5EF4-FFF2-40B4-BE49-F238E27FC236}">
                <a16:creationId xmlns:a16="http://schemas.microsoft.com/office/drawing/2014/main" id="{D11B87A0-A5C6-394A-9D5B-F70E4971CA3A}"/>
              </a:ext>
            </a:extLst>
          </p:cNvPr>
          <p:cNvSpPr txBox="1"/>
          <p:nvPr/>
        </p:nvSpPr>
        <p:spPr>
          <a:xfrm>
            <a:off x="9788873" y="1285089"/>
            <a:ext cx="944489" cy="276999"/>
          </a:xfrm>
          <a:prstGeom prst="rect">
            <a:avLst/>
          </a:prstGeom>
          <a:noFill/>
        </p:spPr>
        <p:txBody>
          <a:bodyPr wrap="none" rtlCol="0">
            <a:spAutoFit/>
          </a:bodyPr>
          <a:lstStyle/>
          <a:p>
            <a:pPr algn="ctr"/>
            <a:r>
              <a:rPr lang="en-US" sz="1200" b="1" dirty="0"/>
              <a:t>2021/04/19</a:t>
            </a:r>
          </a:p>
        </p:txBody>
      </p:sp>
    </p:spTree>
    <p:extLst>
      <p:ext uri="{BB962C8B-B14F-4D97-AF65-F5344CB8AC3E}">
        <p14:creationId xmlns:p14="http://schemas.microsoft.com/office/powerpoint/2010/main" val="4095218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CD716-39EF-5F42-96CC-7317164AA73D}"/>
              </a:ext>
            </a:extLst>
          </p:cNvPr>
          <p:cNvSpPr>
            <a:spLocks noGrp="1"/>
          </p:cNvSpPr>
          <p:nvPr>
            <p:ph type="title"/>
          </p:nvPr>
        </p:nvSpPr>
        <p:spPr>
          <a:xfrm>
            <a:off x="1727200" y="0"/>
            <a:ext cx="8737600" cy="914400"/>
          </a:xfrm>
          <a:prstGeom prst="rect">
            <a:avLst/>
          </a:prstGeom>
        </p:spPr>
        <p:txBody>
          <a:bodyPr/>
          <a:lstStyle/>
          <a:p>
            <a:pPr algn="ctr"/>
            <a:r>
              <a:rPr lang="en-US" sz="4000" b="1" dirty="0">
                <a:latin typeface="Calibri" panose="020F0502020204030204" pitchFamily="34" charset="0"/>
                <a:cs typeface="Calibri" panose="020F0502020204030204" pitchFamily="34" charset="0"/>
              </a:rPr>
              <a:t>Fault Demo Video</a:t>
            </a:r>
          </a:p>
        </p:txBody>
      </p:sp>
      <p:sp>
        <p:nvSpPr>
          <p:cNvPr id="4" name="Slide Number Placeholder 3">
            <a:extLst>
              <a:ext uri="{FF2B5EF4-FFF2-40B4-BE49-F238E27FC236}">
                <a16:creationId xmlns:a16="http://schemas.microsoft.com/office/drawing/2014/main" id="{7EADCF19-A9CC-AD40-98DE-EB7D751758D8}"/>
              </a:ext>
            </a:extLst>
          </p:cNvPr>
          <p:cNvSpPr>
            <a:spLocks noGrp="1"/>
          </p:cNvSpPr>
          <p:nvPr>
            <p:ph type="sldNum" sz="quarter" idx="4"/>
          </p:nvPr>
        </p:nvSpPr>
        <p:spPr>
          <a:xfrm>
            <a:off x="11244942" y="6547759"/>
            <a:ext cx="947057" cy="310243"/>
          </a:xfrm>
        </p:spPr>
        <p:txBody>
          <a:bodyPr/>
          <a:lstStyle/>
          <a:p>
            <a:fld id="{4336D8BB-1FBA-4ECE-B83B-DC345E7EB0EF}" type="slidenum">
              <a:rPr lang="en-US" smtClean="0"/>
              <a:pPr/>
              <a:t>11</a:t>
            </a:fld>
            <a:endParaRPr lang="en-US"/>
          </a:p>
        </p:txBody>
      </p:sp>
      <p:pic>
        <p:nvPicPr>
          <p:cNvPr id="5" name="2021_06_03_ISAAC_Inspection_Small-v3.mp4" descr="2021_06_03_ISAAC_Inspection_Small-v3.mp4">
            <a:hlinkClick r:id="" action="ppaction://media"/>
            <a:extLst>
              <a:ext uri="{FF2B5EF4-FFF2-40B4-BE49-F238E27FC236}">
                <a16:creationId xmlns:a16="http://schemas.microsoft.com/office/drawing/2014/main" id="{22E6B900-4DA3-B749-B251-DF139D346BA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7899" y="1340769"/>
            <a:ext cx="8536202" cy="4801614"/>
          </a:xfrm>
          <a:prstGeom prst="rect">
            <a:avLst/>
          </a:prstGeom>
        </p:spPr>
      </p:pic>
    </p:spTree>
    <p:extLst>
      <p:ext uri="{BB962C8B-B14F-4D97-AF65-F5344CB8AC3E}">
        <p14:creationId xmlns:p14="http://schemas.microsoft.com/office/powerpoint/2010/main" val="170838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40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41111-94A9-DC4F-BAD9-90B78C44DA50}"/>
              </a:ext>
            </a:extLst>
          </p:cNvPr>
          <p:cNvSpPr>
            <a:spLocks noGrp="1"/>
          </p:cNvSpPr>
          <p:nvPr>
            <p:ph type="title"/>
          </p:nvPr>
        </p:nvSpPr>
        <p:spPr>
          <a:xfrm>
            <a:off x="1727200" y="0"/>
            <a:ext cx="8737600" cy="914400"/>
          </a:xfrm>
          <a:prstGeom prst="rect">
            <a:avLst/>
          </a:prstGeom>
        </p:spPr>
        <p:txBody>
          <a:bodyPr/>
          <a:lstStyle/>
          <a:p>
            <a:pPr algn="ctr"/>
            <a:r>
              <a:rPr lang="en-US" sz="4000" b="1" dirty="0">
                <a:latin typeface="Calibri" panose="020F0502020204030204" pitchFamily="34" charset="0"/>
                <a:cs typeface="Calibri" panose="020F0502020204030204" pitchFamily="34" charset="0"/>
              </a:rPr>
              <a:t>Survey Demo Video</a:t>
            </a:r>
          </a:p>
        </p:txBody>
      </p:sp>
      <p:sp>
        <p:nvSpPr>
          <p:cNvPr id="4" name="Slide Number Placeholder 3">
            <a:extLst>
              <a:ext uri="{FF2B5EF4-FFF2-40B4-BE49-F238E27FC236}">
                <a16:creationId xmlns:a16="http://schemas.microsoft.com/office/drawing/2014/main" id="{C724616C-F31C-4549-AC90-DE23F82154C6}"/>
              </a:ext>
            </a:extLst>
          </p:cNvPr>
          <p:cNvSpPr>
            <a:spLocks noGrp="1"/>
          </p:cNvSpPr>
          <p:nvPr>
            <p:ph type="sldNum" sz="quarter" idx="4"/>
          </p:nvPr>
        </p:nvSpPr>
        <p:spPr>
          <a:xfrm>
            <a:off x="11244942" y="6547759"/>
            <a:ext cx="947057" cy="310243"/>
          </a:xfrm>
        </p:spPr>
        <p:txBody>
          <a:bodyPr/>
          <a:lstStyle/>
          <a:p>
            <a:fld id="{4336D8BB-1FBA-4ECE-B83B-DC345E7EB0EF}" type="slidenum">
              <a:rPr lang="en-US" smtClean="0"/>
              <a:pPr/>
              <a:t>12</a:t>
            </a:fld>
            <a:endParaRPr lang="en-US"/>
          </a:p>
        </p:txBody>
      </p:sp>
      <p:pic>
        <p:nvPicPr>
          <p:cNvPr id="3" name="2021_06_03_ISAAC_Survey_Fast_Small-v2.mp4" descr="2021_06_03_ISAAC_Survey_Fast_Small-v2.mp4">
            <a:hlinkClick r:id="" action="ppaction://media"/>
            <a:extLst>
              <a:ext uri="{FF2B5EF4-FFF2-40B4-BE49-F238E27FC236}">
                <a16:creationId xmlns:a16="http://schemas.microsoft.com/office/drawing/2014/main" id="{0ED99878-D66F-6646-B217-138D1B9E416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29780" y="1340768"/>
            <a:ext cx="8532440" cy="4799498"/>
          </a:xfrm>
          <a:prstGeom prst="rect">
            <a:avLst/>
          </a:prstGeom>
        </p:spPr>
      </p:pic>
    </p:spTree>
    <p:extLst>
      <p:ext uri="{BB962C8B-B14F-4D97-AF65-F5344CB8AC3E}">
        <p14:creationId xmlns:p14="http://schemas.microsoft.com/office/powerpoint/2010/main" val="143005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FC173-D058-E24A-95EB-AA2E3A725825}"/>
              </a:ext>
            </a:extLst>
          </p:cNvPr>
          <p:cNvSpPr>
            <a:spLocks noGrp="1"/>
          </p:cNvSpPr>
          <p:nvPr>
            <p:ph type="title"/>
          </p:nvPr>
        </p:nvSpPr>
        <p:spPr>
          <a:xfrm>
            <a:off x="1778000" y="0"/>
            <a:ext cx="8737600" cy="914400"/>
          </a:xfrm>
          <a:prstGeom prst="rect">
            <a:avLst/>
          </a:prstGeom>
        </p:spPr>
        <p:txBody>
          <a:bodyPr/>
          <a:lstStyle/>
          <a:p>
            <a:pPr algn="ctr"/>
            <a:r>
              <a:rPr lang="en-US" sz="4000" b="1" dirty="0">
                <a:latin typeface="Calibri" panose="020F0502020204030204" pitchFamily="34" charset="0"/>
                <a:cs typeface="Calibri" panose="020F0502020204030204" pitchFamily="34" charset="0"/>
              </a:rPr>
              <a:t>Phase 1 Summary</a:t>
            </a:r>
          </a:p>
        </p:txBody>
      </p:sp>
      <p:sp>
        <p:nvSpPr>
          <p:cNvPr id="3" name="Content Placeholder 2">
            <a:extLst>
              <a:ext uri="{FF2B5EF4-FFF2-40B4-BE49-F238E27FC236}">
                <a16:creationId xmlns:a16="http://schemas.microsoft.com/office/drawing/2014/main" id="{AACC189D-4562-2F4B-B58E-5E4F055B2F4A}"/>
              </a:ext>
            </a:extLst>
          </p:cNvPr>
          <p:cNvSpPr>
            <a:spLocks noGrp="1"/>
          </p:cNvSpPr>
          <p:nvPr>
            <p:ph idx="4294967295"/>
          </p:nvPr>
        </p:nvSpPr>
        <p:spPr>
          <a:xfrm>
            <a:off x="6146800" y="3961423"/>
            <a:ext cx="5589637" cy="2724800"/>
          </a:xfrm>
        </p:spPr>
        <p:txBody>
          <a:bodyPr>
            <a:normAutofit/>
          </a:bodyPr>
          <a:lstStyle/>
          <a:p>
            <a:r>
              <a:rPr lang="en-US" dirty="0"/>
              <a:t>Achieved KPP goal values</a:t>
            </a:r>
          </a:p>
          <a:p>
            <a:r>
              <a:rPr lang="en-US" dirty="0"/>
              <a:t>Demonstrated multi-sensor mapping and anomaly detection</a:t>
            </a:r>
          </a:p>
          <a:p>
            <a:r>
              <a:rPr lang="en-US" dirty="0"/>
              <a:t>Performed three integrated demonstrations on ISS</a:t>
            </a:r>
          </a:p>
        </p:txBody>
      </p:sp>
      <p:sp>
        <p:nvSpPr>
          <p:cNvPr id="4" name="Slide Number Placeholder 3">
            <a:extLst>
              <a:ext uri="{FF2B5EF4-FFF2-40B4-BE49-F238E27FC236}">
                <a16:creationId xmlns:a16="http://schemas.microsoft.com/office/drawing/2014/main" id="{D9560761-DD42-5E46-8D0A-F36EEFC9AC60}"/>
              </a:ext>
            </a:extLst>
          </p:cNvPr>
          <p:cNvSpPr>
            <a:spLocks noGrp="1"/>
          </p:cNvSpPr>
          <p:nvPr>
            <p:ph type="sldNum" sz="quarter" idx="4"/>
          </p:nvPr>
        </p:nvSpPr>
        <p:spPr>
          <a:xfrm>
            <a:off x="11244942" y="6547759"/>
            <a:ext cx="947057" cy="310243"/>
          </a:xfrm>
        </p:spPr>
        <p:txBody>
          <a:bodyPr/>
          <a:lstStyle/>
          <a:p>
            <a:fld id="{4336D8BB-1FBA-4ECE-B83B-DC345E7EB0EF}" type="slidenum">
              <a:rPr lang="en-US" smtClean="0"/>
              <a:pPr/>
              <a:t>13</a:t>
            </a:fld>
            <a:endParaRPr lang="en-US"/>
          </a:p>
        </p:txBody>
      </p:sp>
      <p:grpSp>
        <p:nvGrpSpPr>
          <p:cNvPr id="23" name="Group 22">
            <a:extLst>
              <a:ext uri="{FF2B5EF4-FFF2-40B4-BE49-F238E27FC236}">
                <a16:creationId xmlns:a16="http://schemas.microsoft.com/office/drawing/2014/main" id="{00DDAC4A-F3F9-5B4A-BA28-0C2E8CE598F6}"/>
              </a:ext>
            </a:extLst>
          </p:cNvPr>
          <p:cNvGrpSpPr/>
          <p:nvPr/>
        </p:nvGrpSpPr>
        <p:grpSpPr>
          <a:xfrm>
            <a:off x="1158865" y="3734717"/>
            <a:ext cx="4259722" cy="3029370"/>
            <a:chOff x="4108211" y="3811734"/>
            <a:chExt cx="4259722" cy="3029370"/>
          </a:xfrm>
        </p:grpSpPr>
        <p:grpSp>
          <p:nvGrpSpPr>
            <p:cNvPr id="15" name="Group 14">
              <a:extLst>
                <a:ext uri="{FF2B5EF4-FFF2-40B4-BE49-F238E27FC236}">
                  <a16:creationId xmlns:a16="http://schemas.microsoft.com/office/drawing/2014/main" id="{7DE266AB-95C1-C241-983C-C850780BAC0E}"/>
                </a:ext>
              </a:extLst>
            </p:cNvPr>
            <p:cNvGrpSpPr/>
            <p:nvPr/>
          </p:nvGrpSpPr>
          <p:grpSpPr>
            <a:xfrm>
              <a:off x="4108211" y="4157714"/>
              <a:ext cx="4259722" cy="2683390"/>
              <a:chOff x="6530961" y="1474447"/>
              <a:chExt cx="5356239" cy="3374135"/>
            </a:xfrm>
          </p:grpSpPr>
          <p:pic>
            <p:nvPicPr>
              <p:cNvPr id="6" name="Picture 5">
                <a:extLst>
                  <a:ext uri="{FF2B5EF4-FFF2-40B4-BE49-F238E27FC236}">
                    <a16:creationId xmlns:a16="http://schemas.microsoft.com/office/drawing/2014/main" id="{012BD399-A03C-7B47-B72C-484CEA2A5D4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6530961" y="1474447"/>
                <a:ext cx="3069049" cy="1726340"/>
              </a:xfrm>
              <a:prstGeom prst="rect">
                <a:avLst/>
              </a:prstGeom>
            </p:spPr>
          </p:pic>
          <p:pic>
            <p:nvPicPr>
              <p:cNvPr id="7" name="Picture 6">
                <a:extLst>
                  <a:ext uri="{FF2B5EF4-FFF2-40B4-BE49-F238E27FC236}">
                    <a16:creationId xmlns:a16="http://schemas.microsoft.com/office/drawing/2014/main" id="{E80BEDA2-39B0-6C41-A80F-924EF80386C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p:blipFill>
            <p:spPr>
              <a:xfrm>
                <a:off x="9695674" y="1474447"/>
                <a:ext cx="2191526" cy="1726339"/>
              </a:xfrm>
              <a:prstGeom prst="rect">
                <a:avLst/>
              </a:prstGeom>
            </p:spPr>
          </p:pic>
          <p:pic>
            <p:nvPicPr>
              <p:cNvPr id="5" name="Picture 4">
                <a:extLst>
                  <a:ext uri="{FF2B5EF4-FFF2-40B4-BE49-F238E27FC236}">
                    <a16:creationId xmlns:a16="http://schemas.microsoft.com/office/drawing/2014/main" id="{3C53FB91-87F9-7B48-8B2E-0ABC5E508029}"/>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a:off x="8224726" y="2681043"/>
                <a:ext cx="2642116" cy="2167539"/>
              </a:xfrm>
              <a:prstGeom prst="rect">
                <a:avLst/>
              </a:prstGeom>
            </p:spPr>
          </p:pic>
        </p:grpSp>
        <p:sp>
          <p:nvSpPr>
            <p:cNvPr id="8" name="TextBox 7">
              <a:extLst>
                <a:ext uri="{FF2B5EF4-FFF2-40B4-BE49-F238E27FC236}">
                  <a16:creationId xmlns:a16="http://schemas.microsoft.com/office/drawing/2014/main" id="{180105FA-3AA0-EB4B-9300-BB157ED04F5D}"/>
                </a:ext>
              </a:extLst>
            </p:cNvPr>
            <p:cNvSpPr txBox="1"/>
            <p:nvPr/>
          </p:nvSpPr>
          <p:spPr>
            <a:xfrm>
              <a:off x="4802821" y="3811734"/>
              <a:ext cx="2753639" cy="369332"/>
            </a:xfrm>
            <a:prstGeom prst="rect">
              <a:avLst/>
            </a:prstGeom>
            <a:noFill/>
          </p:spPr>
          <p:txBody>
            <a:bodyPr wrap="none" rtlCol="0">
              <a:spAutoFit/>
            </a:bodyPr>
            <a:lstStyle/>
            <a:p>
              <a:r>
                <a:rPr lang="en-US" b="1" dirty="0"/>
                <a:t>Integrated Demonstrations</a:t>
              </a:r>
            </a:p>
          </p:txBody>
        </p:sp>
      </p:grpSp>
      <p:grpSp>
        <p:nvGrpSpPr>
          <p:cNvPr id="14" name="Group 13">
            <a:extLst>
              <a:ext uri="{FF2B5EF4-FFF2-40B4-BE49-F238E27FC236}">
                <a16:creationId xmlns:a16="http://schemas.microsoft.com/office/drawing/2014/main" id="{2A7C9C66-56A7-1843-B37D-C4CFCDE02153}"/>
              </a:ext>
            </a:extLst>
          </p:cNvPr>
          <p:cNvGrpSpPr/>
          <p:nvPr/>
        </p:nvGrpSpPr>
        <p:grpSpPr>
          <a:xfrm>
            <a:off x="917128" y="1325149"/>
            <a:ext cx="4674376" cy="2346026"/>
            <a:chOff x="560855" y="1662792"/>
            <a:chExt cx="8971603" cy="4502764"/>
          </a:xfrm>
        </p:grpSpPr>
        <p:pic>
          <p:nvPicPr>
            <p:cNvPr id="9" name="Picture 8">
              <a:extLst>
                <a:ext uri="{FF2B5EF4-FFF2-40B4-BE49-F238E27FC236}">
                  <a16:creationId xmlns:a16="http://schemas.microsoft.com/office/drawing/2014/main" id="{120BE725-4F31-DC4F-9A06-67C6C292EEB8}"/>
                </a:ext>
              </a:extLst>
            </p:cNvPr>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rcRect/>
            <a:stretch/>
          </p:blipFill>
          <p:spPr>
            <a:xfrm>
              <a:off x="4953343" y="1662793"/>
              <a:ext cx="4579115" cy="4502763"/>
            </a:xfrm>
            <a:prstGeom prst="rect">
              <a:avLst/>
            </a:prstGeom>
          </p:spPr>
        </p:pic>
        <p:sp>
          <p:nvSpPr>
            <p:cNvPr id="10" name="Rectangle 9">
              <a:extLst>
                <a:ext uri="{FF2B5EF4-FFF2-40B4-BE49-F238E27FC236}">
                  <a16:creationId xmlns:a16="http://schemas.microsoft.com/office/drawing/2014/main" id="{6A431674-A986-4345-90EC-8723CE607D32}"/>
                </a:ext>
              </a:extLst>
            </p:cNvPr>
            <p:cNvSpPr/>
            <p:nvPr/>
          </p:nvSpPr>
          <p:spPr>
            <a:xfrm flipH="1">
              <a:off x="6530962" y="3760835"/>
              <a:ext cx="154589" cy="20357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2ACD673E-6038-B348-A0A8-320319421418}"/>
                </a:ext>
              </a:extLst>
            </p:cNvPr>
            <p:cNvCxnSpPr>
              <a:cxnSpLocks/>
            </p:cNvCxnSpPr>
            <p:nvPr/>
          </p:nvCxnSpPr>
          <p:spPr>
            <a:xfrm flipH="1" flipV="1">
              <a:off x="4851937" y="1662792"/>
              <a:ext cx="1679024" cy="2098042"/>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5535A430-99A9-4445-A991-C49DE9E4771D}"/>
                </a:ext>
              </a:extLst>
            </p:cNvPr>
            <p:cNvCxnSpPr>
              <a:cxnSpLocks/>
            </p:cNvCxnSpPr>
            <p:nvPr/>
          </p:nvCxnSpPr>
          <p:spPr>
            <a:xfrm flipH="1">
              <a:off x="4851937" y="3963791"/>
              <a:ext cx="1679024" cy="2201457"/>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CB399AF-4181-D847-A8FD-CFD0C6D76E98}"/>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a:ext>
              </a:extLst>
            </a:blip>
            <a:srcRect/>
            <a:stretch/>
          </p:blipFill>
          <p:spPr>
            <a:xfrm>
              <a:off x="560855" y="1662793"/>
              <a:ext cx="4291083" cy="4502763"/>
            </a:xfrm>
            <a:prstGeom prst="rect">
              <a:avLst/>
            </a:prstGeom>
            <a:ln w="19050">
              <a:solidFill>
                <a:srgbClr val="FF0000"/>
              </a:solidFill>
            </a:ln>
          </p:spPr>
        </p:pic>
      </p:grpSp>
      <p:sp>
        <p:nvSpPr>
          <p:cNvPr id="16" name="TextBox 15">
            <a:extLst>
              <a:ext uri="{FF2B5EF4-FFF2-40B4-BE49-F238E27FC236}">
                <a16:creationId xmlns:a16="http://schemas.microsoft.com/office/drawing/2014/main" id="{C9035D5C-B1EE-7E47-A972-73065B83C65B}"/>
              </a:ext>
            </a:extLst>
          </p:cNvPr>
          <p:cNvSpPr txBox="1"/>
          <p:nvPr/>
        </p:nvSpPr>
        <p:spPr>
          <a:xfrm>
            <a:off x="2133671" y="955816"/>
            <a:ext cx="2321469" cy="369332"/>
          </a:xfrm>
          <a:prstGeom prst="rect">
            <a:avLst/>
          </a:prstGeom>
          <a:noFill/>
        </p:spPr>
        <p:txBody>
          <a:bodyPr wrap="none" rtlCol="0">
            <a:spAutoFit/>
          </a:bodyPr>
          <a:lstStyle/>
          <a:p>
            <a:r>
              <a:rPr lang="en-US" b="1" dirty="0"/>
              <a:t>Multi-Sensor Mapping</a:t>
            </a:r>
          </a:p>
        </p:txBody>
      </p:sp>
      <p:grpSp>
        <p:nvGrpSpPr>
          <p:cNvPr id="22" name="Group 21">
            <a:extLst>
              <a:ext uri="{FF2B5EF4-FFF2-40B4-BE49-F238E27FC236}">
                <a16:creationId xmlns:a16="http://schemas.microsoft.com/office/drawing/2014/main" id="{5D61B99D-DE9D-D942-BF07-66D26C79BBEB}"/>
              </a:ext>
            </a:extLst>
          </p:cNvPr>
          <p:cNvGrpSpPr/>
          <p:nvPr/>
        </p:nvGrpSpPr>
        <p:grpSpPr>
          <a:xfrm>
            <a:off x="7514915" y="955816"/>
            <a:ext cx="3048445" cy="2709101"/>
            <a:chOff x="7069220" y="1060917"/>
            <a:chExt cx="3048445" cy="2709101"/>
          </a:xfrm>
        </p:grpSpPr>
        <p:grpSp>
          <p:nvGrpSpPr>
            <p:cNvPr id="20" name="Group 19">
              <a:extLst>
                <a:ext uri="{FF2B5EF4-FFF2-40B4-BE49-F238E27FC236}">
                  <a16:creationId xmlns:a16="http://schemas.microsoft.com/office/drawing/2014/main" id="{86A7DAF5-0E7B-0142-B4FF-2823008A7C7F}"/>
                </a:ext>
              </a:extLst>
            </p:cNvPr>
            <p:cNvGrpSpPr/>
            <p:nvPr/>
          </p:nvGrpSpPr>
          <p:grpSpPr>
            <a:xfrm>
              <a:off x="7069220" y="1423993"/>
              <a:ext cx="3048445" cy="2346025"/>
              <a:chOff x="6428089" y="913376"/>
              <a:chExt cx="4909480" cy="3778242"/>
            </a:xfrm>
          </p:grpSpPr>
          <p:pic>
            <p:nvPicPr>
              <p:cNvPr id="18" name="Picture 17">
                <a:extLst>
                  <a:ext uri="{FF2B5EF4-FFF2-40B4-BE49-F238E27FC236}">
                    <a16:creationId xmlns:a16="http://schemas.microsoft.com/office/drawing/2014/main" id="{E136ACE4-B047-2243-85E8-3615D01F7C52}"/>
                  </a:ext>
                </a:extLst>
              </p:cNvPr>
              <p:cNvPicPr>
                <a:picLocks noChangeAspect="1"/>
              </p:cNvPicPr>
              <p:nvPr/>
            </p:nvPicPr>
            <p:blipFill rotWithShape="1">
              <a:blip r:embed="rId12" cstate="screen">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a:ext>
                </a:extLst>
              </a:blip>
              <a:srcRect/>
              <a:stretch/>
            </p:blipFill>
            <p:spPr>
              <a:xfrm>
                <a:off x="6428089" y="913376"/>
                <a:ext cx="4909480" cy="3778242"/>
              </a:xfrm>
              <a:prstGeom prst="rect">
                <a:avLst/>
              </a:prstGeom>
            </p:spPr>
          </p:pic>
          <p:sp>
            <p:nvSpPr>
              <p:cNvPr id="19" name="Rectangle 18">
                <a:extLst>
                  <a:ext uri="{FF2B5EF4-FFF2-40B4-BE49-F238E27FC236}">
                    <a16:creationId xmlns:a16="http://schemas.microsoft.com/office/drawing/2014/main" id="{5DE97DD0-F7E0-B340-84E5-679FA8DCC7D7}"/>
                  </a:ext>
                </a:extLst>
              </p:cNvPr>
              <p:cNvSpPr/>
              <p:nvPr/>
            </p:nvSpPr>
            <p:spPr>
              <a:xfrm>
                <a:off x="8758623" y="3899297"/>
                <a:ext cx="499148" cy="388924"/>
              </a:xfrm>
              <a:prstGeom prst="rect">
                <a:avLst/>
              </a:prstGeom>
              <a:noFill/>
              <a:ln w="381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A1CE87E0-1485-8D44-8CAE-6A1094A24770}"/>
                </a:ext>
              </a:extLst>
            </p:cNvPr>
            <p:cNvSpPr txBox="1"/>
            <p:nvPr/>
          </p:nvSpPr>
          <p:spPr>
            <a:xfrm>
              <a:off x="7582396" y="1060917"/>
              <a:ext cx="2022092" cy="369332"/>
            </a:xfrm>
            <a:prstGeom prst="rect">
              <a:avLst/>
            </a:prstGeom>
            <a:noFill/>
          </p:spPr>
          <p:txBody>
            <a:bodyPr wrap="none" rtlCol="0">
              <a:spAutoFit/>
            </a:bodyPr>
            <a:lstStyle/>
            <a:p>
              <a:r>
                <a:rPr lang="en-US" b="1" dirty="0"/>
                <a:t>Anomaly Detection</a:t>
              </a:r>
            </a:p>
          </p:txBody>
        </p:sp>
      </p:grpSp>
    </p:spTree>
    <p:extLst>
      <p:ext uri="{BB962C8B-B14F-4D97-AF65-F5344CB8AC3E}">
        <p14:creationId xmlns:p14="http://schemas.microsoft.com/office/powerpoint/2010/main" val="1360641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386C5-4A0E-EC4C-B82D-9B47C1FD553F}"/>
              </a:ext>
            </a:extLst>
          </p:cNvPr>
          <p:cNvSpPr>
            <a:spLocks noGrp="1"/>
          </p:cNvSpPr>
          <p:nvPr>
            <p:ph type="title"/>
          </p:nvPr>
        </p:nvSpPr>
        <p:spPr>
          <a:xfrm>
            <a:off x="1415393" y="38100"/>
            <a:ext cx="8737600" cy="914400"/>
          </a:xfrm>
          <a:prstGeom prst="rect">
            <a:avLst/>
          </a:prstGeom>
        </p:spPr>
        <p:txBody>
          <a:bodyPr/>
          <a:lstStyle/>
          <a:p>
            <a:pPr algn="ctr"/>
            <a:r>
              <a:rPr lang="en-US" sz="4000" b="1">
                <a:latin typeface="Calibri" panose="020F0502020204030204" pitchFamily="34" charset="0"/>
                <a:cs typeface="Calibri" panose="020F0502020204030204" pitchFamily="34" charset="0"/>
              </a:rPr>
              <a:t>Phase 2 Low Fidelity Demo Video</a:t>
            </a:r>
          </a:p>
        </p:txBody>
      </p:sp>
      <p:pic>
        <p:nvPicPr>
          <p:cNvPr id="4" name="isaac_phase2_v3_small.mp4" descr="isaac_phase2_v3_small.mp4">
            <a:hlinkClick r:id="" action="ppaction://media"/>
            <a:extLst>
              <a:ext uri="{FF2B5EF4-FFF2-40B4-BE49-F238E27FC236}">
                <a16:creationId xmlns:a16="http://schemas.microsoft.com/office/drawing/2014/main" id="{C9BB141F-79D0-3940-84C0-B62FFBC0E8D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20800" y="990600"/>
            <a:ext cx="9550400" cy="5372100"/>
          </a:xfrm>
          <a:prstGeom prst="rect">
            <a:avLst/>
          </a:prstGeom>
        </p:spPr>
      </p:pic>
      <p:sp>
        <p:nvSpPr>
          <p:cNvPr id="3" name="Slide Number Placeholder 2">
            <a:extLst>
              <a:ext uri="{FF2B5EF4-FFF2-40B4-BE49-F238E27FC236}">
                <a16:creationId xmlns:a16="http://schemas.microsoft.com/office/drawing/2014/main" id="{8000AE3F-B67F-FF44-AAB0-77BC82DE18B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kumimoji="0" lang="en-US"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Tree>
    <p:extLst>
      <p:ext uri="{BB962C8B-B14F-4D97-AF65-F5344CB8AC3E}">
        <p14:creationId xmlns:p14="http://schemas.microsoft.com/office/powerpoint/2010/main" val="213315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2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FC173-D058-E24A-95EB-AA2E3A725825}"/>
              </a:ext>
            </a:extLst>
          </p:cNvPr>
          <p:cNvSpPr>
            <a:spLocks noGrp="1"/>
          </p:cNvSpPr>
          <p:nvPr>
            <p:ph type="title"/>
          </p:nvPr>
        </p:nvSpPr>
        <p:spPr>
          <a:xfrm>
            <a:off x="1778000" y="0"/>
            <a:ext cx="8737600" cy="914400"/>
          </a:xfrm>
          <a:prstGeom prst="rect">
            <a:avLst/>
          </a:prstGeom>
        </p:spPr>
        <p:txBody>
          <a:bodyPr/>
          <a:lstStyle/>
          <a:p>
            <a:pPr algn="ctr"/>
            <a:r>
              <a:rPr lang="en-US" sz="4000" b="1" dirty="0">
                <a:latin typeface="Calibri" panose="020F0502020204030204" pitchFamily="34" charset="0"/>
                <a:cs typeface="Calibri" panose="020F0502020204030204" pitchFamily="34" charset="0"/>
              </a:rPr>
              <a:t>Phase 2 Summary</a:t>
            </a:r>
          </a:p>
        </p:txBody>
      </p:sp>
      <p:sp>
        <p:nvSpPr>
          <p:cNvPr id="3" name="Content Placeholder 2">
            <a:extLst>
              <a:ext uri="{FF2B5EF4-FFF2-40B4-BE49-F238E27FC236}">
                <a16:creationId xmlns:a16="http://schemas.microsoft.com/office/drawing/2014/main" id="{AACC189D-4562-2F4B-B58E-5E4F055B2F4A}"/>
              </a:ext>
            </a:extLst>
          </p:cNvPr>
          <p:cNvSpPr>
            <a:spLocks noGrp="1"/>
          </p:cNvSpPr>
          <p:nvPr>
            <p:ph idx="4294967295"/>
          </p:nvPr>
        </p:nvSpPr>
        <p:spPr>
          <a:xfrm>
            <a:off x="6146800" y="3961422"/>
            <a:ext cx="5589637" cy="2896577"/>
          </a:xfrm>
        </p:spPr>
        <p:txBody>
          <a:bodyPr>
            <a:normAutofit fontScale="92500" lnSpcReduction="10000"/>
          </a:bodyPr>
          <a:lstStyle/>
          <a:p>
            <a:r>
              <a:rPr lang="en-US" sz="2400" dirty="0"/>
              <a:t>Integrated control interface: improve operator situation awareness and productivity</a:t>
            </a:r>
          </a:p>
          <a:p>
            <a:r>
              <a:rPr lang="en-US" sz="2400" dirty="0"/>
              <a:t>Multi-robot coordination: automated task planning system generates multi-robot plan and ensures constraints are met</a:t>
            </a:r>
          </a:p>
          <a:p>
            <a:r>
              <a:rPr lang="en-US" sz="2400" dirty="0"/>
              <a:t>Cargo transfer scenario: heterogeneous multi-robot approach increases productivity</a:t>
            </a:r>
            <a:endParaRPr lang="en-US" sz="1800" dirty="0"/>
          </a:p>
          <a:p>
            <a:pPr lvl="1"/>
            <a:endParaRPr lang="en-US" sz="1800" dirty="0"/>
          </a:p>
          <a:p>
            <a:pPr lvl="1"/>
            <a:endParaRPr lang="en-US" sz="2000" dirty="0"/>
          </a:p>
        </p:txBody>
      </p:sp>
      <p:sp>
        <p:nvSpPr>
          <p:cNvPr id="4" name="Slide Number Placeholder 3">
            <a:extLst>
              <a:ext uri="{FF2B5EF4-FFF2-40B4-BE49-F238E27FC236}">
                <a16:creationId xmlns:a16="http://schemas.microsoft.com/office/drawing/2014/main" id="{D9560761-DD42-5E46-8D0A-F36EEFC9AC60}"/>
              </a:ext>
            </a:extLst>
          </p:cNvPr>
          <p:cNvSpPr>
            <a:spLocks noGrp="1"/>
          </p:cNvSpPr>
          <p:nvPr>
            <p:ph type="sldNum" sz="quarter" idx="4"/>
          </p:nvPr>
        </p:nvSpPr>
        <p:spPr>
          <a:xfrm>
            <a:off x="11244942" y="6547759"/>
            <a:ext cx="947057" cy="31024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kumimoji="0" lang="en-US"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
        <p:nvSpPr>
          <p:cNvPr id="8" name="TextBox 7">
            <a:extLst>
              <a:ext uri="{FF2B5EF4-FFF2-40B4-BE49-F238E27FC236}">
                <a16:creationId xmlns:a16="http://schemas.microsoft.com/office/drawing/2014/main" id="{180105FA-3AA0-EB4B-9300-BB157ED04F5D}"/>
              </a:ext>
            </a:extLst>
          </p:cNvPr>
          <p:cNvSpPr txBox="1"/>
          <p:nvPr/>
        </p:nvSpPr>
        <p:spPr>
          <a:xfrm>
            <a:off x="1754579" y="3734717"/>
            <a:ext cx="295144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Autonomous Logistics Demo </a:t>
            </a:r>
          </a:p>
        </p:txBody>
      </p:sp>
      <p:sp>
        <p:nvSpPr>
          <p:cNvPr id="16" name="TextBox 15">
            <a:extLst>
              <a:ext uri="{FF2B5EF4-FFF2-40B4-BE49-F238E27FC236}">
                <a16:creationId xmlns:a16="http://schemas.microsoft.com/office/drawing/2014/main" id="{C9035D5C-B1EE-7E47-A972-73065B83C65B}"/>
              </a:ext>
            </a:extLst>
          </p:cNvPr>
          <p:cNvSpPr txBox="1"/>
          <p:nvPr/>
        </p:nvSpPr>
        <p:spPr>
          <a:xfrm>
            <a:off x="1876234" y="955816"/>
            <a:ext cx="283635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Integrated Control Interface</a:t>
            </a:r>
          </a:p>
        </p:txBody>
      </p:sp>
      <p:pic>
        <p:nvPicPr>
          <p:cNvPr id="24" name="Picture 5">
            <a:extLst>
              <a:ext uri="{FF2B5EF4-FFF2-40B4-BE49-F238E27FC236}">
                <a16:creationId xmlns:a16="http://schemas.microsoft.com/office/drawing/2014/main" id="{4BDC3739-47D7-4742-8360-38B1B1BC4C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1789" y="1308286"/>
            <a:ext cx="4261779" cy="2394577"/>
          </a:xfrm>
          <a:prstGeom prst="rect">
            <a:avLst/>
          </a:prstGeom>
        </p:spPr>
      </p:pic>
      <p:pic>
        <p:nvPicPr>
          <p:cNvPr id="25" name="Picture 24">
            <a:extLst>
              <a:ext uri="{FF2B5EF4-FFF2-40B4-BE49-F238E27FC236}">
                <a16:creationId xmlns:a16="http://schemas.microsoft.com/office/drawing/2014/main" id="{A3CC1046-A767-1642-8705-513DC04041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1790" y="4104049"/>
            <a:ext cx="4257025" cy="2394577"/>
          </a:xfrm>
          <a:prstGeom prst="rect">
            <a:avLst/>
          </a:prstGeom>
        </p:spPr>
      </p:pic>
      <p:grpSp>
        <p:nvGrpSpPr>
          <p:cNvPr id="29" name="Group 28">
            <a:extLst>
              <a:ext uri="{FF2B5EF4-FFF2-40B4-BE49-F238E27FC236}">
                <a16:creationId xmlns:a16="http://schemas.microsoft.com/office/drawing/2014/main" id="{1EFE757C-7B4C-C34E-A18D-18DF26877A75}"/>
              </a:ext>
            </a:extLst>
          </p:cNvPr>
          <p:cNvGrpSpPr/>
          <p:nvPr/>
        </p:nvGrpSpPr>
        <p:grpSpPr>
          <a:xfrm>
            <a:off x="7479414" y="1226348"/>
            <a:ext cx="3362148" cy="2543504"/>
            <a:chOff x="1958236" y="989290"/>
            <a:chExt cx="8275527" cy="6260531"/>
          </a:xfrm>
        </p:grpSpPr>
        <p:pic>
          <p:nvPicPr>
            <p:cNvPr id="26" name="Picture 5">
              <a:extLst>
                <a:ext uri="{FF2B5EF4-FFF2-40B4-BE49-F238E27FC236}">
                  <a16:creationId xmlns:a16="http://schemas.microsoft.com/office/drawing/2014/main" id="{0A8DA6CA-3E21-6C4D-A368-3AA46F8FBB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8236" y="989290"/>
              <a:ext cx="8275527" cy="5081595"/>
            </a:xfrm>
            <a:prstGeom prst="rect">
              <a:avLst/>
            </a:prstGeom>
          </p:spPr>
        </p:pic>
        <p:sp>
          <p:nvSpPr>
            <p:cNvPr id="27" name="Oval 26">
              <a:extLst>
                <a:ext uri="{FF2B5EF4-FFF2-40B4-BE49-F238E27FC236}">
                  <a16:creationId xmlns:a16="http://schemas.microsoft.com/office/drawing/2014/main" id="{892ECE15-77EF-2742-8E7B-19C6FE09F425}"/>
                </a:ext>
              </a:extLst>
            </p:cNvPr>
            <p:cNvSpPr/>
            <p:nvPr/>
          </p:nvSpPr>
          <p:spPr>
            <a:xfrm>
              <a:off x="3775240" y="5711052"/>
              <a:ext cx="1688886" cy="1538769"/>
            </a:xfrm>
            <a:prstGeom prst="ellipse">
              <a:avLst/>
            </a:prstGeom>
            <a:blipFill>
              <a:blip r:embed="rId5" cstate="screen">
                <a:extLst>
                  <a:ext uri="{28A0092B-C50C-407E-A947-70E740481C1C}">
                    <a14:useLocalDpi xmlns:a14="http://schemas.microsoft.com/office/drawing/2010/main"/>
                  </a:ext>
                </a:extLst>
              </a:blip>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 name="Picture 7">
              <a:extLst>
                <a:ext uri="{FF2B5EF4-FFF2-40B4-BE49-F238E27FC236}">
                  <a16:creationId xmlns:a16="http://schemas.microsoft.com/office/drawing/2014/main" id="{E46878E6-8048-3A4E-A659-9D9CDB0FEF9C}"/>
                </a:ext>
              </a:extLst>
            </p:cNvPr>
            <p:cNvPicPr>
              <a:picLocks noChangeAspect="1"/>
            </p:cNvPicPr>
            <p:nvPr/>
          </p:nvPicPr>
          <p:blipFill>
            <a:blip r:embed="rId6"/>
            <a:stretch>
              <a:fillRect/>
            </a:stretch>
          </p:blipFill>
          <p:spPr>
            <a:xfrm>
              <a:off x="6653694" y="5794855"/>
              <a:ext cx="1595369" cy="1454966"/>
            </a:xfrm>
            <a:prstGeom prst="rect">
              <a:avLst/>
            </a:prstGeom>
          </p:spPr>
        </p:pic>
      </p:grpSp>
      <p:sp>
        <p:nvSpPr>
          <p:cNvPr id="21" name="TextBox 20">
            <a:extLst>
              <a:ext uri="{FF2B5EF4-FFF2-40B4-BE49-F238E27FC236}">
                <a16:creationId xmlns:a16="http://schemas.microsoft.com/office/drawing/2014/main" id="{A1CE87E0-1485-8D44-8CAE-6A1094A24770}"/>
              </a:ext>
            </a:extLst>
          </p:cNvPr>
          <p:cNvSpPr txBox="1"/>
          <p:nvPr/>
        </p:nvSpPr>
        <p:spPr>
          <a:xfrm>
            <a:off x="7715383" y="955816"/>
            <a:ext cx="264752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Multi-Robot Coordination</a:t>
            </a:r>
          </a:p>
        </p:txBody>
      </p:sp>
    </p:spTree>
    <p:extLst>
      <p:ext uri="{BB962C8B-B14F-4D97-AF65-F5344CB8AC3E}">
        <p14:creationId xmlns:p14="http://schemas.microsoft.com/office/powerpoint/2010/main" val="1629388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295" y="-74232"/>
            <a:ext cx="10503273" cy="1066800"/>
          </a:xfrm>
        </p:spPr>
        <p:txBody>
          <a:bodyPr/>
          <a:lstStyle/>
          <a:p>
            <a:r>
              <a:rPr lang="en-US" sz="4000" b="1" dirty="0">
                <a:solidFill>
                  <a:schemeClr val="tx1"/>
                </a:solidFill>
                <a:latin typeface="Calibri" panose="020F0502020204030204" pitchFamily="34" charset="0"/>
                <a:cs typeface="Calibri" panose="020F0502020204030204" pitchFamily="34" charset="0"/>
              </a:rPr>
              <a:t>Astrobee Enhancements Summary</a:t>
            </a:r>
            <a:endParaRPr lang="en-US" b="1" dirty="0">
              <a:solidFill>
                <a:schemeClr val="tx1"/>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a:xfrm>
            <a:off x="11789664" y="6572838"/>
            <a:ext cx="402336" cy="2286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CC769F-ADCB-2641-BD2F-4076D1C41918}"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uk-UA" sz="1400" b="0" i="0" u="none" strike="noStrike" kern="1200" cap="none" spc="0" normalizeH="0" baseline="0" noProof="0">
              <a:ln>
                <a:noFill/>
              </a:ln>
              <a:solidFill>
                <a:prstClr val="black"/>
              </a:solidFill>
              <a:effectLst/>
              <a:uLnTx/>
              <a:uFillTx/>
              <a:latin typeface="Calibri"/>
              <a:cs typeface="+mn-cs"/>
            </a:endParaRPr>
          </a:p>
        </p:txBody>
      </p:sp>
      <p:grpSp>
        <p:nvGrpSpPr>
          <p:cNvPr id="51" name="Group 50">
            <a:extLst>
              <a:ext uri="{FF2B5EF4-FFF2-40B4-BE49-F238E27FC236}">
                <a16:creationId xmlns:a16="http://schemas.microsoft.com/office/drawing/2014/main" id="{F1C053BB-4691-AC4D-8596-2ABDC5AD9A2C}"/>
              </a:ext>
            </a:extLst>
          </p:cNvPr>
          <p:cNvGrpSpPr/>
          <p:nvPr/>
        </p:nvGrpSpPr>
        <p:grpSpPr>
          <a:xfrm>
            <a:off x="7328298" y="1316576"/>
            <a:ext cx="1637407" cy="1729663"/>
            <a:chOff x="7132110" y="952523"/>
            <a:chExt cx="1986258" cy="2098169"/>
          </a:xfrm>
        </p:grpSpPr>
        <p:pic>
          <p:nvPicPr>
            <p:cNvPr id="6" name="Picture 5">
              <a:extLst>
                <a:ext uri="{FF2B5EF4-FFF2-40B4-BE49-F238E27FC236}">
                  <a16:creationId xmlns:a16="http://schemas.microsoft.com/office/drawing/2014/main" id="{FDC4E9C0-197C-AE43-A408-8299E01A4ECE}"/>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a:off x="7312320" y="1326593"/>
              <a:ext cx="1806048" cy="1724099"/>
            </a:xfrm>
            <a:prstGeom prst="rect">
              <a:avLst/>
            </a:prstGeom>
          </p:spPr>
        </p:pic>
        <p:sp>
          <p:nvSpPr>
            <p:cNvPr id="43" name="Oval 42">
              <a:extLst>
                <a:ext uri="{FF2B5EF4-FFF2-40B4-BE49-F238E27FC236}">
                  <a16:creationId xmlns:a16="http://schemas.microsoft.com/office/drawing/2014/main" id="{6CE0DDFA-AC9D-694B-BDED-2D1AAA32969D}"/>
                </a:ext>
              </a:extLst>
            </p:cNvPr>
            <p:cNvSpPr/>
            <p:nvPr/>
          </p:nvSpPr>
          <p:spPr>
            <a:xfrm>
              <a:off x="7765577" y="1688912"/>
              <a:ext cx="317310" cy="317310"/>
            </a:xfrm>
            <a:prstGeom prst="ellipse">
              <a:avLst/>
            </a:prstGeom>
            <a:noFill/>
            <a:ln w="381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E36CA1D0-A9EA-1744-B955-51DE799BFA69}"/>
                </a:ext>
              </a:extLst>
            </p:cNvPr>
            <p:cNvSpPr txBox="1"/>
            <p:nvPr/>
          </p:nvSpPr>
          <p:spPr>
            <a:xfrm>
              <a:off x="7132110" y="952523"/>
              <a:ext cx="708848" cy="307777"/>
            </a:xfrm>
            <a:prstGeom prst="rect">
              <a:avLst/>
            </a:prstGeom>
            <a:noFill/>
          </p:spPr>
          <p:txBody>
            <a:bodyPr wrap="none" rtlCol="0">
              <a:spAutoFit/>
            </a:bodyPr>
            <a:lstStyle/>
            <a:p>
              <a:r>
                <a:rPr lang="en-US" sz="1400" dirty="0">
                  <a:solidFill>
                    <a:schemeClr val="bg1"/>
                  </a:solidFill>
                </a:rPr>
                <a:t>SciCam</a:t>
              </a:r>
            </a:p>
          </p:txBody>
        </p:sp>
        <p:cxnSp>
          <p:nvCxnSpPr>
            <p:cNvPr id="46" name="Straight Arrow Connector 45">
              <a:extLst>
                <a:ext uri="{FF2B5EF4-FFF2-40B4-BE49-F238E27FC236}">
                  <a16:creationId xmlns:a16="http://schemas.microsoft.com/office/drawing/2014/main" id="{95EF05DF-9D63-E941-B74F-E0F7DD85445C}"/>
                </a:ext>
              </a:extLst>
            </p:cNvPr>
            <p:cNvCxnSpPr>
              <a:cxnSpLocks/>
            </p:cNvCxnSpPr>
            <p:nvPr/>
          </p:nvCxnSpPr>
          <p:spPr>
            <a:xfrm>
              <a:off x="7486534" y="1285798"/>
              <a:ext cx="279043" cy="349809"/>
            </a:xfrm>
            <a:prstGeom prst="straightConnector1">
              <a:avLst/>
            </a:prstGeom>
            <a:ln w="38100">
              <a:solidFill>
                <a:srgbClr val="C00000"/>
              </a:solidFill>
              <a:tailEnd type="triangle"/>
            </a:ln>
            <a:effectLst/>
          </p:spPr>
          <p:style>
            <a:lnRef idx="2">
              <a:schemeClr val="accent1"/>
            </a:lnRef>
            <a:fillRef idx="0">
              <a:schemeClr val="accent1"/>
            </a:fillRef>
            <a:effectRef idx="1">
              <a:schemeClr val="accent1"/>
            </a:effectRef>
            <a:fontRef idx="minor">
              <a:schemeClr val="tx1"/>
            </a:fontRef>
          </p:style>
        </p:cxnSp>
      </p:grpSp>
      <p:pic>
        <p:nvPicPr>
          <p:cNvPr id="50" name="Picture 49">
            <a:extLst>
              <a:ext uri="{FF2B5EF4-FFF2-40B4-BE49-F238E27FC236}">
                <a16:creationId xmlns:a16="http://schemas.microsoft.com/office/drawing/2014/main" id="{75F413F1-02FD-5F41-9E8D-DD6E6CB681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57881" y="1374832"/>
            <a:ext cx="1905237" cy="1787438"/>
          </a:xfrm>
          <a:prstGeom prst="rect">
            <a:avLst/>
          </a:prstGeom>
          <a:ln w="38100">
            <a:noFill/>
          </a:ln>
        </p:spPr>
      </p:pic>
      <p:grpSp>
        <p:nvGrpSpPr>
          <p:cNvPr id="10" name="Group 9">
            <a:extLst>
              <a:ext uri="{FF2B5EF4-FFF2-40B4-BE49-F238E27FC236}">
                <a16:creationId xmlns:a16="http://schemas.microsoft.com/office/drawing/2014/main" id="{055E4D9F-CB5F-C745-9437-D55B12D90967}"/>
              </a:ext>
            </a:extLst>
          </p:cNvPr>
          <p:cNvGrpSpPr/>
          <p:nvPr/>
        </p:nvGrpSpPr>
        <p:grpSpPr>
          <a:xfrm>
            <a:off x="443301" y="3859391"/>
            <a:ext cx="5518935" cy="2668445"/>
            <a:chOff x="443301" y="3858270"/>
            <a:chExt cx="5892747" cy="2849186"/>
          </a:xfrm>
        </p:grpSpPr>
        <p:pic>
          <p:nvPicPr>
            <p:cNvPr id="53" name="Picture 52">
              <a:extLst>
                <a:ext uri="{FF2B5EF4-FFF2-40B4-BE49-F238E27FC236}">
                  <a16:creationId xmlns:a16="http://schemas.microsoft.com/office/drawing/2014/main" id="{ADEFD432-402D-7C46-AA5D-172A0DEF8EA6}"/>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tretch>
              <a:fillRect/>
            </a:stretch>
          </p:blipFill>
          <p:spPr>
            <a:xfrm>
              <a:off x="1021813" y="4091269"/>
              <a:ext cx="509052" cy="485954"/>
            </a:xfrm>
            <a:prstGeom prst="rect">
              <a:avLst/>
            </a:prstGeom>
          </p:spPr>
        </p:pic>
        <p:cxnSp>
          <p:nvCxnSpPr>
            <p:cNvPr id="55" name="Straight Connector 54">
              <a:extLst>
                <a:ext uri="{FF2B5EF4-FFF2-40B4-BE49-F238E27FC236}">
                  <a16:creationId xmlns:a16="http://schemas.microsoft.com/office/drawing/2014/main" id="{EBB03C4B-12E6-6F4E-945C-5DE6EBB044F9}"/>
                </a:ext>
              </a:extLst>
            </p:cNvPr>
            <p:cNvCxnSpPr/>
            <p:nvPr/>
          </p:nvCxnSpPr>
          <p:spPr>
            <a:xfrm>
              <a:off x="997217" y="5313464"/>
              <a:ext cx="1909271" cy="0"/>
            </a:xfrm>
            <a:prstGeom prst="line">
              <a:avLst/>
            </a:prstGeom>
            <a:ln w="38100"/>
            <a:effectLst/>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B7537E9F-D76A-5742-AD57-3BF2DE5EFC4D}"/>
                </a:ext>
              </a:extLst>
            </p:cNvPr>
            <p:cNvCxnSpPr/>
            <p:nvPr/>
          </p:nvCxnSpPr>
          <p:spPr>
            <a:xfrm>
              <a:off x="4251807" y="5313464"/>
              <a:ext cx="1909271" cy="0"/>
            </a:xfrm>
            <a:prstGeom prst="line">
              <a:avLst/>
            </a:prstGeom>
            <a:ln w="38100">
              <a:solidFill>
                <a:srgbClr val="00B050"/>
              </a:solidFill>
            </a:ln>
            <a:effectLst/>
          </p:spPr>
          <p:style>
            <a:lnRef idx="2">
              <a:schemeClr val="dk1"/>
            </a:lnRef>
            <a:fillRef idx="0">
              <a:schemeClr val="dk1"/>
            </a:fillRef>
            <a:effectRef idx="1">
              <a:schemeClr val="dk1"/>
            </a:effectRef>
            <a:fontRef idx="minor">
              <a:schemeClr val="tx1"/>
            </a:fontRef>
          </p:style>
        </p:cxnSp>
        <p:sp>
          <p:nvSpPr>
            <p:cNvPr id="57" name="TextBox 56">
              <a:extLst>
                <a:ext uri="{FF2B5EF4-FFF2-40B4-BE49-F238E27FC236}">
                  <a16:creationId xmlns:a16="http://schemas.microsoft.com/office/drawing/2014/main" id="{9D09D6F0-D373-6F49-A64A-0CB82A41EC9D}"/>
                </a:ext>
              </a:extLst>
            </p:cNvPr>
            <p:cNvSpPr txBox="1"/>
            <p:nvPr/>
          </p:nvSpPr>
          <p:spPr>
            <a:xfrm>
              <a:off x="443301" y="5128798"/>
              <a:ext cx="565539" cy="369332"/>
            </a:xfrm>
            <a:prstGeom prst="rect">
              <a:avLst/>
            </a:prstGeom>
            <a:noFill/>
          </p:spPr>
          <p:txBody>
            <a:bodyPr wrap="none" rtlCol="0">
              <a:spAutoFit/>
            </a:bodyPr>
            <a:lstStyle/>
            <a:p>
              <a:r>
                <a:rPr lang="en-US" dirty="0">
                  <a:solidFill>
                    <a:schemeClr val="bg1"/>
                  </a:solidFill>
                </a:rPr>
                <a:t>ROS</a:t>
              </a:r>
            </a:p>
          </p:txBody>
        </p:sp>
        <p:sp>
          <p:nvSpPr>
            <p:cNvPr id="58" name="TextBox 57">
              <a:extLst>
                <a:ext uri="{FF2B5EF4-FFF2-40B4-BE49-F238E27FC236}">
                  <a16:creationId xmlns:a16="http://schemas.microsoft.com/office/drawing/2014/main" id="{AFCB9E4B-E75B-0448-968F-C90843F1C01E}"/>
                </a:ext>
              </a:extLst>
            </p:cNvPr>
            <p:cNvSpPr txBox="1"/>
            <p:nvPr/>
          </p:nvSpPr>
          <p:spPr>
            <a:xfrm>
              <a:off x="3728800" y="5128798"/>
              <a:ext cx="576761" cy="369332"/>
            </a:xfrm>
            <a:prstGeom prst="rect">
              <a:avLst/>
            </a:prstGeom>
            <a:noFill/>
          </p:spPr>
          <p:txBody>
            <a:bodyPr wrap="none" rtlCol="0">
              <a:spAutoFit/>
            </a:bodyPr>
            <a:lstStyle/>
            <a:p>
              <a:r>
                <a:rPr lang="en-US" b="1" dirty="0">
                  <a:solidFill>
                    <a:srgbClr val="00B050"/>
                  </a:solidFill>
                </a:rPr>
                <a:t>ROS</a:t>
              </a:r>
            </a:p>
          </p:txBody>
        </p:sp>
        <p:cxnSp>
          <p:nvCxnSpPr>
            <p:cNvPr id="59" name="Straight Connector 58">
              <a:extLst>
                <a:ext uri="{FF2B5EF4-FFF2-40B4-BE49-F238E27FC236}">
                  <a16:creationId xmlns:a16="http://schemas.microsoft.com/office/drawing/2014/main" id="{AE9EB625-4450-E94A-A061-094F616FBD22}"/>
                </a:ext>
              </a:extLst>
            </p:cNvPr>
            <p:cNvCxnSpPr>
              <a:cxnSpLocks/>
            </p:cNvCxnSpPr>
            <p:nvPr/>
          </p:nvCxnSpPr>
          <p:spPr>
            <a:xfrm>
              <a:off x="2258583" y="6164310"/>
              <a:ext cx="3955046" cy="0"/>
            </a:xfrm>
            <a:prstGeom prst="line">
              <a:avLst/>
            </a:prstGeom>
            <a:ln w="38100"/>
            <a:effectLst/>
          </p:spPr>
          <p:style>
            <a:lnRef idx="2">
              <a:schemeClr val="dk1"/>
            </a:lnRef>
            <a:fillRef idx="0">
              <a:schemeClr val="dk1"/>
            </a:fillRef>
            <a:effectRef idx="1">
              <a:schemeClr val="dk1"/>
            </a:effectRef>
            <a:fontRef idx="minor">
              <a:schemeClr val="tx1"/>
            </a:fontRef>
          </p:style>
        </p:cxnSp>
        <p:sp>
          <p:nvSpPr>
            <p:cNvPr id="60" name="TextBox 59">
              <a:extLst>
                <a:ext uri="{FF2B5EF4-FFF2-40B4-BE49-F238E27FC236}">
                  <a16:creationId xmlns:a16="http://schemas.microsoft.com/office/drawing/2014/main" id="{6B9F4D72-D0A7-3544-979A-FAAEA5DFA0AC}"/>
                </a:ext>
              </a:extLst>
            </p:cNvPr>
            <p:cNvSpPr txBox="1"/>
            <p:nvPr/>
          </p:nvSpPr>
          <p:spPr>
            <a:xfrm>
              <a:off x="1728689" y="5986991"/>
              <a:ext cx="575799" cy="369332"/>
            </a:xfrm>
            <a:prstGeom prst="rect">
              <a:avLst/>
            </a:prstGeom>
            <a:noFill/>
          </p:spPr>
          <p:txBody>
            <a:bodyPr wrap="none" rtlCol="0">
              <a:spAutoFit/>
            </a:bodyPr>
            <a:lstStyle/>
            <a:p>
              <a:r>
                <a:rPr lang="en-US" dirty="0">
                  <a:solidFill>
                    <a:schemeClr val="bg1"/>
                  </a:solidFill>
                </a:rPr>
                <a:t>DDS</a:t>
              </a:r>
            </a:p>
          </p:txBody>
        </p:sp>
        <p:cxnSp>
          <p:nvCxnSpPr>
            <p:cNvPr id="61" name="Straight Connector 60">
              <a:extLst>
                <a:ext uri="{FF2B5EF4-FFF2-40B4-BE49-F238E27FC236}">
                  <a16:creationId xmlns:a16="http://schemas.microsoft.com/office/drawing/2014/main" id="{C4A9953C-5FEB-7D45-8A59-CD983652036D}"/>
                </a:ext>
              </a:extLst>
            </p:cNvPr>
            <p:cNvCxnSpPr>
              <a:cxnSpLocks/>
            </p:cNvCxnSpPr>
            <p:nvPr/>
          </p:nvCxnSpPr>
          <p:spPr>
            <a:xfrm flipV="1">
              <a:off x="2751472" y="5313465"/>
              <a:ext cx="0" cy="850845"/>
            </a:xfrm>
            <a:prstGeom prst="line">
              <a:avLst/>
            </a:prstGeom>
            <a:ln w="38100">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cxnSp>
          <p:nvCxnSpPr>
            <p:cNvPr id="65" name="Straight Connector 64">
              <a:extLst>
                <a:ext uri="{FF2B5EF4-FFF2-40B4-BE49-F238E27FC236}">
                  <a16:creationId xmlns:a16="http://schemas.microsoft.com/office/drawing/2014/main" id="{3E787D13-6C64-2C40-8F84-83BA9BA437F2}"/>
                </a:ext>
              </a:extLst>
            </p:cNvPr>
            <p:cNvCxnSpPr>
              <a:cxnSpLocks/>
            </p:cNvCxnSpPr>
            <p:nvPr/>
          </p:nvCxnSpPr>
          <p:spPr>
            <a:xfrm flipH="1" flipV="1">
              <a:off x="4435682" y="5320812"/>
              <a:ext cx="7149" cy="850845"/>
            </a:xfrm>
            <a:prstGeom prst="line">
              <a:avLst/>
            </a:prstGeom>
            <a:ln w="38100">
              <a:solidFill>
                <a:srgbClr val="00B050"/>
              </a:solidFill>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sp>
          <p:nvSpPr>
            <p:cNvPr id="68" name="TextBox 67">
              <a:extLst>
                <a:ext uri="{FF2B5EF4-FFF2-40B4-BE49-F238E27FC236}">
                  <a16:creationId xmlns:a16="http://schemas.microsoft.com/office/drawing/2014/main" id="{E3D9EB95-6EF5-274C-A4D3-87FA00302952}"/>
                </a:ext>
              </a:extLst>
            </p:cNvPr>
            <p:cNvSpPr txBox="1"/>
            <p:nvPr/>
          </p:nvSpPr>
          <p:spPr>
            <a:xfrm>
              <a:off x="1623119" y="4018521"/>
              <a:ext cx="1909271" cy="523220"/>
            </a:xfrm>
            <a:prstGeom prst="rect">
              <a:avLst/>
            </a:prstGeom>
            <a:noFill/>
          </p:spPr>
          <p:txBody>
            <a:bodyPr wrap="square" rtlCol="0">
              <a:spAutoFit/>
            </a:bodyPr>
            <a:lstStyle/>
            <a:p>
              <a:r>
                <a:rPr lang="en-US" sz="1400" dirty="0">
                  <a:solidFill>
                    <a:schemeClr val="bg1"/>
                  </a:solidFill>
                </a:rPr>
                <a:t>Astrobee flight software</a:t>
              </a:r>
            </a:p>
          </p:txBody>
        </p:sp>
        <p:sp>
          <p:nvSpPr>
            <p:cNvPr id="69" name="Rectangle 68">
              <a:extLst>
                <a:ext uri="{FF2B5EF4-FFF2-40B4-BE49-F238E27FC236}">
                  <a16:creationId xmlns:a16="http://schemas.microsoft.com/office/drawing/2014/main" id="{4DE4CD0F-E866-F849-BE98-BAA231172B8A}"/>
                </a:ext>
              </a:extLst>
            </p:cNvPr>
            <p:cNvSpPr/>
            <p:nvPr/>
          </p:nvSpPr>
          <p:spPr>
            <a:xfrm>
              <a:off x="2357153" y="5613818"/>
              <a:ext cx="788638"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Bridge</a:t>
              </a:r>
            </a:p>
          </p:txBody>
        </p:sp>
        <p:sp>
          <p:nvSpPr>
            <p:cNvPr id="70" name="Rectangle 69">
              <a:extLst>
                <a:ext uri="{FF2B5EF4-FFF2-40B4-BE49-F238E27FC236}">
                  <a16:creationId xmlns:a16="http://schemas.microsoft.com/office/drawing/2014/main" id="{485F751D-F8B1-164C-94F6-DCFB032717A7}"/>
                </a:ext>
              </a:extLst>
            </p:cNvPr>
            <p:cNvSpPr/>
            <p:nvPr/>
          </p:nvSpPr>
          <p:spPr>
            <a:xfrm>
              <a:off x="4048512" y="5613818"/>
              <a:ext cx="788638" cy="286222"/>
            </a:xfrm>
            <a:prstGeom prst="rect">
              <a:avLst/>
            </a:prstGeom>
            <a:solidFill>
              <a:srgbClr val="CCFFCC"/>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Bridge</a:t>
              </a:r>
            </a:p>
          </p:txBody>
        </p:sp>
        <p:sp>
          <p:nvSpPr>
            <p:cNvPr id="71" name="Rectangle 70">
              <a:extLst>
                <a:ext uri="{FF2B5EF4-FFF2-40B4-BE49-F238E27FC236}">
                  <a16:creationId xmlns:a16="http://schemas.microsoft.com/office/drawing/2014/main" id="{C1932ACF-24E7-B54A-818B-A3E8214775A1}"/>
                </a:ext>
              </a:extLst>
            </p:cNvPr>
            <p:cNvSpPr/>
            <p:nvPr/>
          </p:nvSpPr>
          <p:spPr>
            <a:xfrm>
              <a:off x="905917" y="4795007"/>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1</a:t>
              </a:r>
            </a:p>
          </p:txBody>
        </p:sp>
        <p:sp>
          <p:nvSpPr>
            <p:cNvPr id="72" name="TextBox 71">
              <a:extLst>
                <a:ext uri="{FF2B5EF4-FFF2-40B4-BE49-F238E27FC236}">
                  <a16:creationId xmlns:a16="http://schemas.microsoft.com/office/drawing/2014/main" id="{87EB824B-BF6C-8F42-82A1-4F795A2FB7BA}"/>
                </a:ext>
              </a:extLst>
            </p:cNvPr>
            <p:cNvSpPr txBox="1"/>
            <p:nvPr/>
          </p:nvSpPr>
          <p:spPr>
            <a:xfrm>
              <a:off x="4202857" y="4016612"/>
              <a:ext cx="1038757" cy="523220"/>
            </a:xfrm>
            <a:prstGeom prst="rect">
              <a:avLst/>
            </a:prstGeom>
            <a:noFill/>
          </p:spPr>
          <p:txBody>
            <a:bodyPr wrap="square" rtlCol="0">
              <a:spAutoFit/>
            </a:bodyPr>
            <a:lstStyle/>
            <a:p>
              <a:pPr algn="r"/>
              <a:r>
                <a:rPr lang="en-US" sz="1400" dirty="0">
                  <a:solidFill>
                    <a:schemeClr val="bg1"/>
                  </a:solidFill>
                </a:rPr>
                <a:t>Ground</a:t>
              </a:r>
            </a:p>
            <a:p>
              <a:pPr algn="r"/>
              <a:r>
                <a:rPr lang="en-US" sz="1400" dirty="0">
                  <a:solidFill>
                    <a:schemeClr val="bg1"/>
                  </a:solidFill>
                </a:rPr>
                <a:t>segment</a:t>
              </a:r>
            </a:p>
          </p:txBody>
        </p:sp>
        <p:sp>
          <p:nvSpPr>
            <p:cNvPr id="73" name="Rectangle 72">
              <a:extLst>
                <a:ext uri="{FF2B5EF4-FFF2-40B4-BE49-F238E27FC236}">
                  <a16:creationId xmlns:a16="http://schemas.microsoft.com/office/drawing/2014/main" id="{D1FBBE98-0A62-2640-80CD-BD7C20FA0C74}"/>
                </a:ext>
              </a:extLst>
            </p:cNvPr>
            <p:cNvSpPr/>
            <p:nvPr/>
          </p:nvSpPr>
          <p:spPr>
            <a:xfrm>
              <a:off x="1614754" y="4795007"/>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2</a:t>
              </a:r>
            </a:p>
          </p:txBody>
        </p:sp>
        <p:sp>
          <p:nvSpPr>
            <p:cNvPr id="74" name="Rectangle 73">
              <a:extLst>
                <a:ext uri="{FF2B5EF4-FFF2-40B4-BE49-F238E27FC236}">
                  <a16:creationId xmlns:a16="http://schemas.microsoft.com/office/drawing/2014/main" id="{8D89BC7F-2B26-7243-A283-17A5FEAA5A9E}"/>
                </a:ext>
              </a:extLst>
            </p:cNvPr>
            <p:cNvSpPr/>
            <p:nvPr/>
          </p:nvSpPr>
          <p:spPr>
            <a:xfrm>
              <a:off x="2323486" y="4795007"/>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3</a:t>
              </a:r>
            </a:p>
          </p:txBody>
        </p:sp>
        <p:cxnSp>
          <p:nvCxnSpPr>
            <p:cNvPr id="75" name="Straight Connector 74">
              <a:extLst>
                <a:ext uri="{FF2B5EF4-FFF2-40B4-BE49-F238E27FC236}">
                  <a16:creationId xmlns:a16="http://schemas.microsoft.com/office/drawing/2014/main" id="{CB5312FB-13DE-BB45-A9F0-A81CE92C779B}"/>
                </a:ext>
              </a:extLst>
            </p:cNvPr>
            <p:cNvCxnSpPr>
              <a:cxnSpLocks/>
            </p:cNvCxnSpPr>
            <p:nvPr/>
          </p:nvCxnSpPr>
          <p:spPr>
            <a:xfrm flipV="1">
              <a:off x="1200314" y="5076169"/>
              <a:ext cx="0" cy="244643"/>
            </a:xfrm>
            <a:prstGeom prst="line">
              <a:avLst/>
            </a:prstGeom>
            <a:ln w="12700">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cxnSp>
          <p:nvCxnSpPr>
            <p:cNvPr id="77" name="Straight Connector 76">
              <a:extLst>
                <a:ext uri="{FF2B5EF4-FFF2-40B4-BE49-F238E27FC236}">
                  <a16:creationId xmlns:a16="http://schemas.microsoft.com/office/drawing/2014/main" id="{E28AD591-9401-6644-9112-5FE7CBE4FFCE}"/>
                </a:ext>
              </a:extLst>
            </p:cNvPr>
            <p:cNvCxnSpPr>
              <a:cxnSpLocks/>
            </p:cNvCxnSpPr>
            <p:nvPr/>
          </p:nvCxnSpPr>
          <p:spPr>
            <a:xfrm flipV="1">
              <a:off x="1914752" y="5068821"/>
              <a:ext cx="0" cy="244643"/>
            </a:xfrm>
            <a:prstGeom prst="line">
              <a:avLst/>
            </a:prstGeom>
            <a:ln w="12700">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cxnSp>
          <p:nvCxnSpPr>
            <p:cNvPr id="78" name="Straight Connector 77">
              <a:extLst>
                <a:ext uri="{FF2B5EF4-FFF2-40B4-BE49-F238E27FC236}">
                  <a16:creationId xmlns:a16="http://schemas.microsoft.com/office/drawing/2014/main" id="{0D782F3B-1E6B-4A44-B401-E3ACB381A0CE}"/>
                </a:ext>
              </a:extLst>
            </p:cNvPr>
            <p:cNvCxnSpPr>
              <a:cxnSpLocks/>
            </p:cNvCxnSpPr>
            <p:nvPr/>
          </p:nvCxnSpPr>
          <p:spPr>
            <a:xfrm flipV="1">
              <a:off x="2640047" y="5068820"/>
              <a:ext cx="0" cy="244643"/>
            </a:xfrm>
            <a:prstGeom prst="line">
              <a:avLst/>
            </a:prstGeom>
            <a:ln w="12700">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pic>
          <p:nvPicPr>
            <p:cNvPr id="79" name="Picture 78">
              <a:extLst>
                <a:ext uri="{FF2B5EF4-FFF2-40B4-BE49-F238E27FC236}">
                  <a16:creationId xmlns:a16="http://schemas.microsoft.com/office/drawing/2014/main" id="{304E670F-050A-7941-AAF2-21A0C29D39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29447" y="6278450"/>
              <a:ext cx="334793" cy="334792"/>
            </a:xfrm>
            <a:prstGeom prst="rect">
              <a:avLst/>
            </a:prstGeom>
          </p:spPr>
        </p:pic>
        <p:sp>
          <p:nvSpPr>
            <p:cNvPr id="80" name="TextBox 79">
              <a:extLst>
                <a:ext uri="{FF2B5EF4-FFF2-40B4-BE49-F238E27FC236}">
                  <a16:creationId xmlns:a16="http://schemas.microsoft.com/office/drawing/2014/main" id="{6056FEA5-4BDB-FB44-9329-D981C0F90803}"/>
                </a:ext>
              </a:extLst>
            </p:cNvPr>
            <p:cNvSpPr txBox="1"/>
            <p:nvPr/>
          </p:nvSpPr>
          <p:spPr>
            <a:xfrm>
              <a:off x="2743339" y="6184236"/>
              <a:ext cx="1459518" cy="523220"/>
            </a:xfrm>
            <a:prstGeom prst="rect">
              <a:avLst/>
            </a:prstGeom>
            <a:noFill/>
          </p:spPr>
          <p:txBody>
            <a:bodyPr wrap="square" rtlCol="0">
              <a:spAutoFit/>
            </a:bodyPr>
            <a:lstStyle/>
            <a:p>
              <a:pPr algn="ctr"/>
              <a:r>
                <a:rPr lang="en-US" sz="1400" dirty="0">
                  <a:solidFill>
                    <a:schemeClr val="bg1"/>
                  </a:solidFill>
                </a:rPr>
                <a:t>Space-to-ground link</a:t>
              </a:r>
            </a:p>
          </p:txBody>
        </p:sp>
        <p:sp>
          <p:nvSpPr>
            <p:cNvPr id="81" name="Rectangle 80">
              <a:extLst>
                <a:ext uri="{FF2B5EF4-FFF2-40B4-BE49-F238E27FC236}">
                  <a16:creationId xmlns:a16="http://schemas.microsoft.com/office/drawing/2014/main" id="{148224BA-213B-1843-A010-F83D215C8BBA}"/>
                </a:ext>
              </a:extLst>
            </p:cNvPr>
            <p:cNvSpPr/>
            <p:nvPr/>
          </p:nvSpPr>
          <p:spPr>
            <a:xfrm>
              <a:off x="4285357" y="4768640"/>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1</a:t>
              </a:r>
            </a:p>
          </p:txBody>
        </p:sp>
        <p:sp>
          <p:nvSpPr>
            <p:cNvPr id="82" name="Rectangle 81">
              <a:extLst>
                <a:ext uri="{FF2B5EF4-FFF2-40B4-BE49-F238E27FC236}">
                  <a16:creationId xmlns:a16="http://schemas.microsoft.com/office/drawing/2014/main" id="{F31D26E7-FC10-A947-872E-1A3875A299FF}"/>
                </a:ext>
              </a:extLst>
            </p:cNvPr>
            <p:cNvSpPr/>
            <p:nvPr/>
          </p:nvSpPr>
          <p:spPr>
            <a:xfrm>
              <a:off x="4994194" y="4768640"/>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2</a:t>
              </a:r>
            </a:p>
          </p:txBody>
        </p:sp>
        <p:sp>
          <p:nvSpPr>
            <p:cNvPr id="83" name="Rectangle 82">
              <a:extLst>
                <a:ext uri="{FF2B5EF4-FFF2-40B4-BE49-F238E27FC236}">
                  <a16:creationId xmlns:a16="http://schemas.microsoft.com/office/drawing/2014/main" id="{0962A623-3ACF-324E-B29D-8ED132A011CB}"/>
                </a:ext>
              </a:extLst>
            </p:cNvPr>
            <p:cNvSpPr/>
            <p:nvPr/>
          </p:nvSpPr>
          <p:spPr>
            <a:xfrm>
              <a:off x="5702926" y="4768640"/>
              <a:ext cx="633122" cy="286222"/>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Node 3</a:t>
              </a:r>
            </a:p>
          </p:txBody>
        </p:sp>
        <p:cxnSp>
          <p:nvCxnSpPr>
            <p:cNvPr id="84" name="Straight Connector 83">
              <a:extLst>
                <a:ext uri="{FF2B5EF4-FFF2-40B4-BE49-F238E27FC236}">
                  <a16:creationId xmlns:a16="http://schemas.microsoft.com/office/drawing/2014/main" id="{2E2F2984-CD5D-574D-8CE3-66F4C0F7B539}"/>
                </a:ext>
              </a:extLst>
            </p:cNvPr>
            <p:cNvCxnSpPr>
              <a:cxnSpLocks/>
            </p:cNvCxnSpPr>
            <p:nvPr/>
          </p:nvCxnSpPr>
          <p:spPr>
            <a:xfrm flipV="1">
              <a:off x="4579754" y="5049802"/>
              <a:ext cx="0" cy="244643"/>
            </a:xfrm>
            <a:prstGeom prst="line">
              <a:avLst/>
            </a:prstGeom>
            <a:ln w="19050">
              <a:solidFill>
                <a:srgbClr val="00B050"/>
              </a:solidFill>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cxnSp>
          <p:nvCxnSpPr>
            <p:cNvPr id="85" name="Straight Connector 84">
              <a:extLst>
                <a:ext uri="{FF2B5EF4-FFF2-40B4-BE49-F238E27FC236}">
                  <a16:creationId xmlns:a16="http://schemas.microsoft.com/office/drawing/2014/main" id="{77ABCF27-95B1-0842-A0A7-3F975AB27F92}"/>
                </a:ext>
              </a:extLst>
            </p:cNvPr>
            <p:cNvCxnSpPr>
              <a:cxnSpLocks/>
            </p:cNvCxnSpPr>
            <p:nvPr/>
          </p:nvCxnSpPr>
          <p:spPr>
            <a:xfrm flipV="1">
              <a:off x="5294192" y="5052964"/>
              <a:ext cx="0" cy="244643"/>
            </a:xfrm>
            <a:prstGeom prst="line">
              <a:avLst/>
            </a:prstGeom>
            <a:ln w="19050">
              <a:solidFill>
                <a:srgbClr val="00B050"/>
              </a:solidFill>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cxnSp>
          <p:nvCxnSpPr>
            <p:cNvPr id="86" name="Straight Connector 85">
              <a:extLst>
                <a:ext uri="{FF2B5EF4-FFF2-40B4-BE49-F238E27FC236}">
                  <a16:creationId xmlns:a16="http://schemas.microsoft.com/office/drawing/2014/main" id="{2113219B-1FB5-074B-91C2-EE88CBF15DFF}"/>
                </a:ext>
              </a:extLst>
            </p:cNvPr>
            <p:cNvCxnSpPr>
              <a:cxnSpLocks/>
            </p:cNvCxnSpPr>
            <p:nvPr/>
          </p:nvCxnSpPr>
          <p:spPr>
            <a:xfrm flipV="1">
              <a:off x="6019487" y="5052963"/>
              <a:ext cx="0" cy="244643"/>
            </a:xfrm>
            <a:prstGeom prst="line">
              <a:avLst/>
            </a:prstGeom>
            <a:ln w="19050">
              <a:solidFill>
                <a:srgbClr val="00B050"/>
              </a:solidFill>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sp>
          <p:nvSpPr>
            <p:cNvPr id="87" name="Rectangle 86">
              <a:extLst>
                <a:ext uri="{FF2B5EF4-FFF2-40B4-BE49-F238E27FC236}">
                  <a16:creationId xmlns:a16="http://schemas.microsoft.com/office/drawing/2014/main" id="{B226A73D-E653-CB4E-8534-8A0521E583C3}"/>
                </a:ext>
              </a:extLst>
            </p:cNvPr>
            <p:cNvSpPr/>
            <p:nvPr/>
          </p:nvSpPr>
          <p:spPr>
            <a:xfrm>
              <a:off x="5183380" y="5433623"/>
              <a:ext cx="1015307" cy="523220"/>
            </a:xfrm>
            <a:prstGeom prst="rect">
              <a:avLst/>
            </a:prstGeom>
            <a:solidFill>
              <a:schemeClr val="tx1">
                <a:lumMod val="85000"/>
              </a:schemeClr>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200" dirty="0">
                  <a:solidFill>
                    <a:schemeClr val="bg1"/>
                  </a:solidFill>
                </a:rPr>
                <a:t>Astrobee control station</a:t>
              </a:r>
            </a:p>
          </p:txBody>
        </p:sp>
        <p:cxnSp>
          <p:nvCxnSpPr>
            <p:cNvPr id="103" name="Straight Connector 102">
              <a:extLst>
                <a:ext uri="{FF2B5EF4-FFF2-40B4-BE49-F238E27FC236}">
                  <a16:creationId xmlns:a16="http://schemas.microsoft.com/office/drawing/2014/main" id="{16824FC7-38CB-7749-80CA-3D275B3624F6}"/>
                </a:ext>
              </a:extLst>
            </p:cNvPr>
            <p:cNvCxnSpPr>
              <a:cxnSpLocks/>
            </p:cNvCxnSpPr>
            <p:nvPr/>
          </p:nvCxnSpPr>
          <p:spPr>
            <a:xfrm flipV="1">
              <a:off x="5733236" y="5956844"/>
              <a:ext cx="0" cy="207466"/>
            </a:xfrm>
            <a:prstGeom prst="line">
              <a:avLst/>
            </a:prstGeom>
            <a:ln w="12700">
              <a:headEnd type="triangle" w="med" len="med"/>
              <a:tailEnd type="triangle" w="med" len="med"/>
            </a:ln>
            <a:effectLst/>
          </p:spPr>
          <p:style>
            <a:lnRef idx="2">
              <a:schemeClr val="dk1"/>
            </a:lnRef>
            <a:fillRef idx="0">
              <a:schemeClr val="dk1"/>
            </a:fillRef>
            <a:effectRef idx="1">
              <a:schemeClr val="dk1"/>
            </a:effectRef>
            <a:fontRef idx="minor">
              <a:schemeClr val="tx1"/>
            </a:fontRef>
          </p:style>
        </p:cxnSp>
        <p:pic>
          <p:nvPicPr>
            <p:cNvPr id="106" name="Picture 105">
              <a:extLst>
                <a:ext uri="{FF2B5EF4-FFF2-40B4-BE49-F238E27FC236}">
                  <a16:creationId xmlns:a16="http://schemas.microsoft.com/office/drawing/2014/main" id="{3DD3FC6F-2C3E-5246-AC53-02F8319507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241614" y="3858270"/>
              <a:ext cx="777462" cy="848530"/>
            </a:xfrm>
            <a:prstGeom prst="rect">
              <a:avLst/>
            </a:prstGeom>
          </p:spPr>
        </p:pic>
        <p:sp>
          <p:nvSpPr>
            <p:cNvPr id="107" name="TextBox 106">
              <a:extLst>
                <a:ext uri="{FF2B5EF4-FFF2-40B4-BE49-F238E27FC236}">
                  <a16:creationId xmlns:a16="http://schemas.microsoft.com/office/drawing/2014/main" id="{F9A9391E-F921-4B45-9D7A-7448130D4DDB}"/>
                </a:ext>
              </a:extLst>
            </p:cNvPr>
            <p:cNvSpPr txBox="1"/>
            <p:nvPr/>
          </p:nvSpPr>
          <p:spPr>
            <a:xfrm>
              <a:off x="3394679" y="5554222"/>
              <a:ext cx="659155" cy="369332"/>
            </a:xfrm>
            <a:prstGeom prst="rect">
              <a:avLst/>
            </a:prstGeom>
            <a:noFill/>
          </p:spPr>
          <p:txBody>
            <a:bodyPr wrap="none" rtlCol="0">
              <a:spAutoFit/>
            </a:bodyPr>
            <a:lstStyle/>
            <a:p>
              <a:r>
                <a:rPr lang="en-US" b="1" dirty="0">
                  <a:solidFill>
                    <a:srgbClr val="00B050"/>
                  </a:solidFill>
                </a:rPr>
                <a:t>NEW</a:t>
              </a:r>
            </a:p>
          </p:txBody>
        </p:sp>
      </p:grpSp>
      <p:sp>
        <p:nvSpPr>
          <p:cNvPr id="5" name="Rectangle 4">
            <a:extLst>
              <a:ext uri="{FF2B5EF4-FFF2-40B4-BE49-F238E27FC236}">
                <a16:creationId xmlns:a16="http://schemas.microsoft.com/office/drawing/2014/main" id="{CC2CC951-F7D9-654E-A88F-EFD7511E9929}"/>
              </a:ext>
            </a:extLst>
          </p:cNvPr>
          <p:cNvSpPr/>
          <p:nvPr/>
        </p:nvSpPr>
        <p:spPr>
          <a:xfrm>
            <a:off x="7437757" y="991408"/>
            <a:ext cx="3433761" cy="369332"/>
          </a:xfrm>
          <a:prstGeom prst="rect">
            <a:avLst/>
          </a:prstGeom>
        </p:spPr>
        <p:txBody>
          <a:bodyPr wrap="none">
            <a:spAutoFit/>
          </a:bodyPr>
          <a:lstStyle/>
          <a:p>
            <a:pPr algn="ctr"/>
            <a:r>
              <a:rPr lang="en-US" b="1" dirty="0">
                <a:solidFill>
                  <a:schemeClr val="bg1"/>
                </a:solidFill>
              </a:rPr>
              <a:t>Astrobee SciCam Computer Vision</a:t>
            </a:r>
          </a:p>
        </p:txBody>
      </p:sp>
      <p:sp>
        <p:nvSpPr>
          <p:cNvPr id="7" name="Rectangle 6">
            <a:extLst>
              <a:ext uri="{FF2B5EF4-FFF2-40B4-BE49-F238E27FC236}">
                <a16:creationId xmlns:a16="http://schemas.microsoft.com/office/drawing/2014/main" id="{628C9212-8A07-3543-B429-6F9078D564E2}"/>
              </a:ext>
            </a:extLst>
          </p:cNvPr>
          <p:cNvSpPr/>
          <p:nvPr/>
        </p:nvSpPr>
        <p:spPr>
          <a:xfrm>
            <a:off x="2247876" y="3515145"/>
            <a:ext cx="2540311" cy="369332"/>
          </a:xfrm>
          <a:prstGeom prst="rect">
            <a:avLst/>
          </a:prstGeom>
        </p:spPr>
        <p:txBody>
          <a:bodyPr wrap="none">
            <a:spAutoFit/>
          </a:bodyPr>
          <a:lstStyle/>
          <a:p>
            <a:pPr algn="ctr"/>
            <a:r>
              <a:rPr lang="en-US" b="1" dirty="0">
                <a:solidFill>
                  <a:schemeClr val="bg1"/>
                </a:solidFill>
              </a:rPr>
              <a:t>ROS on Ground Segment</a:t>
            </a:r>
          </a:p>
        </p:txBody>
      </p:sp>
      <p:pic>
        <p:nvPicPr>
          <p:cNvPr id="47" name="Google Shape;129;p20">
            <a:extLst>
              <a:ext uri="{FF2B5EF4-FFF2-40B4-BE49-F238E27FC236}">
                <a16:creationId xmlns:a16="http://schemas.microsoft.com/office/drawing/2014/main" id="{6D2CFC63-D457-CF4B-8B31-DA1E282C9D79}"/>
              </a:ext>
            </a:extLst>
          </p:cNvPr>
          <p:cNvPicPr preferRelativeResize="0"/>
          <p:nvPr/>
        </p:nvPicPr>
        <p:blipFill>
          <a:blip r:embed="rId9">
            <a:alphaModFix/>
          </a:blip>
          <a:stretch>
            <a:fillRect/>
          </a:stretch>
        </p:blipFill>
        <p:spPr>
          <a:xfrm>
            <a:off x="738803" y="1664386"/>
            <a:ext cx="3018146" cy="895576"/>
          </a:xfrm>
          <a:prstGeom prst="rect">
            <a:avLst/>
          </a:prstGeom>
          <a:noFill/>
          <a:ln>
            <a:noFill/>
          </a:ln>
        </p:spPr>
      </p:pic>
      <p:pic>
        <p:nvPicPr>
          <p:cNvPr id="49" name="Google Shape;86;p15">
            <a:extLst>
              <a:ext uri="{FF2B5EF4-FFF2-40B4-BE49-F238E27FC236}">
                <a16:creationId xmlns:a16="http://schemas.microsoft.com/office/drawing/2014/main" id="{D29417AF-3845-6545-8251-D61718C63979}"/>
              </a:ext>
            </a:extLst>
          </p:cNvPr>
          <p:cNvPicPr preferRelativeResize="0"/>
          <p:nvPr/>
        </p:nvPicPr>
        <p:blipFill>
          <a:blip r:embed="rId10" cstate="screen">
            <a:alphaModFix/>
            <a:extLst>
              <a:ext uri="{28A0092B-C50C-407E-A947-70E740481C1C}">
                <a14:useLocalDpi xmlns:a14="http://schemas.microsoft.com/office/drawing/2010/main"/>
              </a:ext>
            </a:extLst>
          </a:blip>
          <a:stretch>
            <a:fillRect/>
          </a:stretch>
        </p:blipFill>
        <p:spPr>
          <a:xfrm>
            <a:off x="3952127" y="1454813"/>
            <a:ext cx="2010109" cy="1507585"/>
          </a:xfrm>
          <a:prstGeom prst="rect">
            <a:avLst/>
          </a:prstGeom>
          <a:noFill/>
          <a:ln>
            <a:noFill/>
          </a:ln>
        </p:spPr>
      </p:pic>
      <p:sp>
        <p:nvSpPr>
          <p:cNvPr id="54" name="Rectangle 53">
            <a:extLst>
              <a:ext uri="{FF2B5EF4-FFF2-40B4-BE49-F238E27FC236}">
                <a16:creationId xmlns:a16="http://schemas.microsoft.com/office/drawing/2014/main" id="{74786121-48FE-1948-9403-A2D036E05B74}"/>
              </a:ext>
            </a:extLst>
          </p:cNvPr>
          <p:cNvSpPr/>
          <p:nvPr/>
        </p:nvSpPr>
        <p:spPr>
          <a:xfrm>
            <a:off x="2268749" y="991408"/>
            <a:ext cx="2366675" cy="369332"/>
          </a:xfrm>
          <a:prstGeom prst="rect">
            <a:avLst/>
          </a:prstGeom>
        </p:spPr>
        <p:txBody>
          <a:bodyPr wrap="none">
            <a:spAutoFit/>
          </a:bodyPr>
          <a:lstStyle/>
          <a:p>
            <a:pPr algn="ctr"/>
            <a:r>
              <a:rPr lang="en-US" b="1" dirty="0">
                <a:solidFill>
                  <a:schemeClr val="bg1"/>
                </a:solidFill>
              </a:rPr>
              <a:t>Robust Graph Localizer</a:t>
            </a:r>
          </a:p>
        </p:txBody>
      </p:sp>
      <p:sp>
        <p:nvSpPr>
          <p:cNvPr id="63" name="Content Placeholder 2">
            <a:extLst>
              <a:ext uri="{FF2B5EF4-FFF2-40B4-BE49-F238E27FC236}">
                <a16:creationId xmlns:a16="http://schemas.microsoft.com/office/drawing/2014/main" id="{D26C0394-6187-EA4F-823F-D42D68CD4001}"/>
              </a:ext>
            </a:extLst>
          </p:cNvPr>
          <p:cNvSpPr txBox="1">
            <a:spLocks/>
          </p:cNvSpPr>
          <p:nvPr/>
        </p:nvSpPr>
        <p:spPr>
          <a:xfrm>
            <a:off x="6515248" y="3695731"/>
            <a:ext cx="5589637" cy="289657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1800" dirty="0">
                <a:solidFill>
                  <a:sysClr val="windowText" lastClr="000000"/>
                </a:solidFill>
              </a:rPr>
              <a:t>ISAAC has made Astrobee more reliable and autonomous with the new graph localizer, and enabled computer vision with the SciCam</a:t>
            </a:r>
          </a:p>
          <a:p>
            <a:pPr lvl="0"/>
            <a:r>
              <a:rPr lang="en-US" sz="1800" dirty="0">
                <a:solidFill>
                  <a:sysClr val="windowText" lastClr="000000"/>
                </a:solidFill>
              </a:rPr>
              <a:t>Many other ISAAC updates streamline Astrobee software development and lay the groundwork for future enhancements</a:t>
            </a:r>
          </a:p>
          <a:p>
            <a:pPr lvl="0"/>
            <a:r>
              <a:rPr lang="en-US" sz="1800" dirty="0">
                <a:solidFill>
                  <a:sysClr val="windowText" lastClr="000000"/>
                </a:solidFill>
              </a:rPr>
              <a:t>These improvements were key enablers for reliably executing ISAAC’s multi-sensor mapping activities</a:t>
            </a:r>
          </a:p>
          <a:p>
            <a:pPr lvl="0"/>
            <a:r>
              <a:rPr lang="en-US" sz="1800" dirty="0">
                <a:solidFill>
                  <a:sysClr val="windowText" lastClr="000000"/>
                </a:solidFill>
              </a:rPr>
              <a:t>ISAAC’s changes have been incorporated into Astrobee’s baseline flight software, making them available to all Astrobee Facility users</a:t>
            </a:r>
          </a:p>
          <a:p>
            <a:pPr lvl="0"/>
            <a:endParaRPr lang="en-US" sz="1800" dirty="0">
              <a:solidFill>
                <a:sysClr val="windowText" lastClr="000000"/>
              </a:solidFill>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6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17464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295" y="-74232"/>
            <a:ext cx="10503273" cy="1066800"/>
          </a:xfrm>
        </p:spPr>
        <p:txBody>
          <a:bodyPr/>
          <a:lstStyle/>
          <a:p>
            <a:r>
              <a:rPr lang="en-US" sz="4000" b="1" dirty="0">
                <a:solidFill>
                  <a:schemeClr val="tx1"/>
                </a:solidFill>
                <a:latin typeface="Calibri" panose="020F0502020204030204" pitchFamily="34" charset="0"/>
                <a:cs typeface="Calibri" panose="020F0502020204030204" pitchFamily="34" charset="0"/>
              </a:rPr>
              <a:t>Recent Update – SoundSee-Data-1</a:t>
            </a:r>
            <a:endParaRPr lang="en-US" b="1" dirty="0">
              <a:solidFill>
                <a:schemeClr val="tx1"/>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a:xfrm>
            <a:off x="11789664" y="6572838"/>
            <a:ext cx="402336" cy="2286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CC769F-ADCB-2641-BD2F-4076D1C41918}"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uk-UA" sz="1400" b="0" i="0" u="none" strike="noStrike" kern="1200" cap="none" spc="0" normalizeH="0" baseline="0" noProof="0">
              <a:ln>
                <a:noFill/>
              </a:ln>
              <a:solidFill>
                <a:prstClr val="black"/>
              </a:solidFill>
              <a:effectLst/>
              <a:uLnTx/>
              <a:uFillTx/>
              <a:latin typeface="Calibri"/>
              <a:cs typeface="+mn-cs"/>
            </a:endParaRPr>
          </a:p>
        </p:txBody>
      </p:sp>
      <p:sp>
        <p:nvSpPr>
          <p:cNvPr id="63" name="Content Placeholder 2">
            <a:extLst>
              <a:ext uri="{FF2B5EF4-FFF2-40B4-BE49-F238E27FC236}">
                <a16:creationId xmlns:a16="http://schemas.microsoft.com/office/drawing/2014/main" id="{D26C0394-6187-EA4F-823F-D42D68CD4001}"/>
              </a:ext>
            </a:extLst>
          </p:cNvPr>
          <p:cNvSpPr txBox="1">
            <a:spLocks/>
          </p:cNvSpPr>
          <p:nvPr/>
        </p:nvSpPr>
        <p:spPr>
          <a:xfrm>
            <a:off x="313295" y="1240765"/>
            <a:ext cx="6107383" cy="49753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2400" dirty="0">
                <a:solidFill>
                  <a:sysClr val="windowText" lastClr="000000"/>
                </a:solidFill>
              </a:rPr>
              <a:t>SoundSee-Data-1 activity led by the SoundSee team from Bosch USA was successfully executed on July 7, 2021 (yesterday!)</a:t>
            </a:r>
          </a:p>
          <a:p>
            <a:pPr lvl="0"/>
            <a:r>
              <a:rPr lang="en-US" sz="2400" dirty="0">
                <a:solidFill>
                  <a:sysClr val="windowText" lastClr="000000"/>
                </a:solidFill>
              </a:rPr>
              <a:t>ISAAC assisted the SoundSee team with conops and live operational support</a:t>
            </a:r>
          </a:p>
          <a:p>
            <a:pPr lvl="0"/>
            <a:r>
              <a:rPr lang="en-US" sz="2400" dirty="0">
                <a:solidFill>
                  <a:sysClr val="windowText" lastClr="000000"/>
                </a:solidFill>
              </a:rPr>
              <a:t>Both SoundSee and ISAAC have talented interns who will be working this summer to analyze the data</a:t>
            </a:r>
          </a:p>
          <a:p>
            <a:pPr lvl="0"/>
            <a:r>
              <a:rPr lang="en-US" sz="2400" dirty="0">
                <a:solidFill>
                  <a:sysClr val="windowText" lastClr="000000"/>
                </a:solidFill>
              </a:rPr>
              <a:t>We hope to demonstrate using Astrobee to locate sound sources and build 3D acoustic maps that fit into ISAAC’s multi-sensor mapping framework</a:t>
            </a:r>
          </a:p>
          <a:p>
            <a:pPr lvl="0"/>
            <a:endParaRPr lang="en-US" sz="2400" dirty="0">
              <a:solidFill>
                <a:sysClr val="windowText" lastClr="000000"/>
              </a:solidFill>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20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p:txBody>
      </p:sp>
      <p:pic>
        <p:nvPicPr>
          <p:cNvPr id="76" name="Picture 75">
            <a:extLst>
              <a:ext uri="{FF2B5EF4-FFF2-40B4-BE49-F238E27FC236}">
                <a16:creationId xmlns:a16="http://schemas.microsoft.com/office/drawing/2014/main" id="{D146B603-FC1C-1442-8F39-6677322B22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8488" t="6914" r="2519" b="6357"/>
          <a:stretch/>
        </p:blipFill>
        <p:spPr>
          <a:xfrm>
            <a:off x="9869214" y="1121866"/>
            <a:ext cx="2008842" cy="1473459"/>
          </a:xfrm>
          <a:prstGeom prst="rect">
            <a:avLst/>
          </a:prstGeom>
        </p:spPr>
      </p:pic>
      <p:sp>
        <p:nvSpPr>
          <p:cNvPr id="88" name="TextBox 87">
            <a:extLst>
              <a:ext uri="{FF2B5EF4-FFF2-40B4-BE49-F238E27FC236}">
                <a16:creationId xmlns:a16="http://schemas.microsoft.com/office/drawing/2014/main" id="{B4A71A05-A37F-B548-AD21-581C825D557F}"/>
              </a:ext>
            </a:extLst>
          </p:cNvPr>
          <p:cNvSpPr txBox="1"/>
          <p:nvPr/>
        </p:nvSpPr>
        <p:spPr>
          <a:xfrm>
            <a:off x="9613045" y="2557599"/>
            <a:ext cx="2522221" cy="5539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rPr>
              <a:t>Acoustic images generated from SoundSee data collected during an earlier checkout activity on ISS</a:t>
            </a:r>
          </a:p>
        </p:txBody>
      </p:sp>
      <p:pic>
        <p:nvPicPr>
          <p:cNvPr id="89" name="Picture 88">
            <a:extLst>
              <a:ext uri="{FF2B5EF4-FFF2-40B4-BE49-F238E27FC236}">
                <a16:creationId xmlns:a16="http://schemas.microsoft.com/office/drawing/2014/main" id="{AEDD99C6-63E8-0B40-A51F-C51C11DC92C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6777484" y="1121866"/>
            <a:ext cx="2865516" cy="5094250"/>
          </a:xfrm>
          <a:prstGeom prst="rect">
            <a:avLst/>
          </a:prstGeom>
        </p:spPr>
      </p:pic>
      <p:sp>
        <p:nvSpPr>
          <p:cNvPr id="90" name="TextBox 89">
            <a:extLst>
              <a:ext uri="{FF2B5EF4-FFF2-40B4-BE49-F238E27FC236}">
                <a16:creationId xmlns:a16="http://schemas.microsoft.com/office/drawing/2014/main" id="{59955B0F-B870-DC4A-982A-EE7EB228F66D}"/>
              </a:ext>
            </a:extLst>
          </p:cNvPr>
          <p:cNvSpPr txBox="1"/>
          <p:nvPr/>
        </p:nvSpPr>
        <p:spPr>
          <a:xfrm>
            <a:off x="6777484" y="6216116"/>
            <a:ext cx="2865515"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rPr>
              <a:t>NASA astronaut Megan McArthur prepares Honey for SoundSee-Data-1 operations</a:t>
            </a:r>
          </a:p>
        </p:txBody>
      </p:sp>
      <p:pic>
        <p:nvPicPr>
          <p:cNvPr id="91" name="Picture 90">
            <a:extLst>
              <a:ext uri="{FF2B5EF4-FFF2-40B4-BE49-F238E27FC236}">
                <a16:creationId xmlns:a16="http://schemas.microsoft.com/office/drawing/2014/main" id="{DB1CFFA5-A871-3F46-8C94-BFF76A6518A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32224" y="3389244"/>
            <a:ext cx="2273114" cy="1449423"/>
          </a:xfrm>
          <a:prstGeom prst="rect">
            <a:avLst/>
          </a:prstGeom>
        </p:spPr>
      </p:pic>
      <p:sp>
        <p:nvSpPr>
          <p:cNvPr id="92" name="TextBox 91">
            <a:extLst>
              <a:ext uri="{FF2B5EF4-FFF2-40B4-BE49-F238E27FC236}">
                <a16:creationId xmlns:a16="http://schemas.microsoft.com/office/drawing/2014/main" id="{B482495D-4074-8241-83E6-5A13F0699E34}"/>
              </a:ext>
            </a:extLst>
          </p:cNvPr>
          <p:cNvSpPr txBox="1"/>
          <p:nvPr/>
        </p:nvSpPr>
        <p:spPr>
          <a:xfrm>
            <a:off x="9508630" y="4838651"/>
            <a:ext cx="276100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rPr>
              <a:t>SoundSee on ISS</a:t>
            </a:r>
          </a:p>
        </p:txBody>
      </p:sp>
    </p:spTree>
    <p:extLst>
      <p:ext uri="{BB962C8B-B14F-4D97-AF65-F5344CB8AC3E}">
        <p14:creationId xmlns:p14="http://schemas.microsoft.com/office/powerpoint/2010/main" val="2430159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899E-2BE3-1547-88E4-E46E45D4904C}"/>
              </a:ext>
            </a:extLst>
          </p:cNvPr>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Near-Term Next Steps</a:t>
            </a:r>
          </a:p>
        </p:txBody>
      </p:sp>
      <p:sp>
        <p:nvSpPr>
          <p:cNvPr id="4" name="Slide Number Placeholder 3">
            <a:extLst>
              <a:ext uri="{FF2B5EF4-FFF2-40B4-BE49-F238E27FC236}">
                <a16:creationId xmlns:a16="http://schemas.microsoft.com/office/drawing/2014/main" id="{E0661F71-9A9F-3E40-AAA4-54D85E804D4C}"/>
              </a:ext>
            </a:extLst>
          </p:cNvPr>
          <p:cNvSpPr>
            <a:spLocks noGrp="1"/>
          </p:cNvSpPr>
          <p:nvPr>
            <p:ph type="sldNum" sz="quarter" idx="4"/>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4336D8BB-1FBA-4ECE-B83B-DC345E7EB0EF}" type="slidenum">
              <a:rPr kumimoji="0" lang="en-US" sz="14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457146"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7" name="Content Placeholder 2">
            <a:extLst>
              <a:ext uri="{FF2B5EF4-FFF2-40B4-BE49-F238E27FC236}">
                <a16:creationId xmlns:a16="http://schemas.microsoft.com/office/drawing/2014/main" id="{72D5064C-B3AD-394A-8F45-1C607C7CDD55}"/>
              </a:ext>
            </a:extLst>
          </p:cNvPr>
          <p:cNvSpPr txBox="1">
            <a:spLocks/>
          </p:cNvSpPr>
          <p:nvPr/>
        </p:nvSpPr>
        <p:spPr>
          <a:xfrm>
            <a:off x="313295" y="1240765"/>
            <a:ext cx="6436432" cy="49753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2400" dirty="0">
                <a:solidFill>
                  <a:sysClr val="windowText" lastClr="000000"/>
                </a:solidFill>
              </a:rPr>
              <a:t>Improve phase 2 cargo transport demo</a:t>
            </a:r>
          </a:p>
          <a:p>
            <a:pPr lvl="1"/>
            <a:r>
              <a:rPr lang="en-US" sz="2000" dirty="0">
                <a:solidFill>
                  <a:sysClr val="windowText" lastClr="000000"/>
                </a:solidFill>
              </a:rPr>
              <a:t>Multiple bags</a:t>
            </a:r>
          </a:p>
          <a:p>
            <a:pPr lvl="1"/>
            <a:r>
              <a:rPr lang="en-US" sz="2000" dirty="0">
                <a:solidFill>
                  <a:sysClr val="windowText" lastClr="000000"/>
                </a:solidFill>
              </a:rPr>
              <a:t>Automated replanning on action failure</a:t>
            </a:r>
          </a:p>
          <a:p>
            <a:pPr lvl="1"/>
            <a:r>
              <a:rPr lang="en-US" sz="2000" dirty="0">
                <a:solidFill>
                  <a:sysClr val="windowText" lastClr="000000"/>
                </a:solidFill>
              </a:rPr>
              <a:t>Improve operator interface</a:t>
            </a:r>
          </a:p>
          <a:p>
            <a:r>
              <a:rPr lang="en-US" sz="2400" dirty="0">
                <a:solidFill>
                  <a:sysClr val="windowText" lastClr="000000"/>
                </a:solidFill>
              </a:rPr>
              <a:t>Extend effort on multi-sensor 3D mapping</a:t>
            </a:r>
          </a:p>
          <a:p>
            <a:pPr lvl="1"/>
            <a:r>
              <a:rPr lang="en-US" sz="2000" dirty="0">
                <a:solidFill>
                  <a:sysClr val="windowText" lastClr="000000"/>
                </a:solidFill>
              </a:rPr>
              <a:t>Improve 3D reconstruction quality</a:t>
            </a:r>
          </a:p>
          <a:p>
            <a:pPr lvl="1"/>
            <a:r>
              <a:rPr lang="en-US" sz="2000" dirty="0">
                <a:solidFill>
                  <a:sysClr val="windowText" lastClr="000000"/>
                </a:solidFill>
              </a:rPr>
              <a:t>Make survey more robust and expand coverage</a:t>
            </a:r>
          </a:p>
          <a:p>
            <a:pPr lvl="1"/>
            <a:r>
              <a:rPr lang="en-US" sz="2000" dirty="0">
                <a:solidFill>
                  <a:sysClr val="windowText" lastClr="000000"/>
                </a:solidFill>
              </a:rPr>
              <a:t>Incorporate SoundSee acoustic map layer</a:t>
            </a:r>
          </a:p>
          <a:p>
            <a:pPr lvl="1"/>
            <a:r>
              <a:rPr lang="en-US" sz="2000" dirty="0">
                <a:solidFill>
                  <a:sysClr val="windowText" lastClr="000000"/>
                </a:solidFill>
              </a:rPr>
              <a:t>Make prototype 3D maps of ISS interior available to potential users and pursue infusion into near-term ISS operational use</a:t>
            </a:r>
          </a:p>
          <a:p>
            <a:r>
              <a:rPr lang="en-US" sz="2400" dirty="0">
                <a:solidFill>
                  <a:sysClr val="windowText" lastClr="000000"/>
                </a:solidFill>
              </a:rPr>
              <a:t>Continue assisting Astrobee Facility with flight software enhancements</a:t>
            </a:r>
          </a:p>
          <a:p>
            <a:pPr lvl="0"/>
            <a:endParaRPr lang="en-US" sz="2400" dirty="0">
              <a:solidFill>
                <a:sysClr val="windowText" lastClr="000000"/>
              </a:solidFill>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endParaRPr kumimoji="0" lang="en-US" sz="20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endParaRPr>
          </a:p>
        </p:txBody>
      </p:sp>
      <p:pic>
        <p:nvPicPr>
          <p:cNvPr id="8" name="Picture 5">
            <a:extLst>
              <a:ext uri="{FF2B5EF4-FFF2-40B4-BE49-F238E27FC236}">
                <a16:creationId xmlns:a16="http://schemas.microsoft.com/office/drawing/2014/main" id="{D1F1F804-CA93-7845-974B-3BC029C937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52534" y="1056357"/>
            <a:ext cx="4300682" cy="2416435"/>
          </a:xfrm>
          <a:prstGeom prst="rect">
            <a:avLst/>
          </a:prstGeom>
        </p:spPr>
      </p:pic>
      <p:sp>
        <p:nvSpPr>
          <p:cNvPr id="9" name="TextBox 8">
            <a:extLst>
              <a:ext uri="{FF2B5EF4-FFF2-40B4-BE49-F238E27FC236}">
                <a16:creationId xmlns:a16="http://schemas.microsoft.com/office/drawing/2014/main" id="{DA1BF05E-FE76-124C-9570-1E7CB2FACAFD}"/>
              </a:ext>
            </a:extLst>
          </p:cNvPr>
          <p:cNvSpPr txBox="1"/>
          <p:nvPr/>
        </p:nvSpPr>
        <p:spPr>
          <a:xfrm>
            <a:off x="7099059" y="3454025"/>
            <a:ext cx="500348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ISAAC Control Interface organized to show 3D robot view, plots, and logs</a:t>
            </a:r>
          </a:p>
        </p:txBody>
      </p:sp>
      <p:pic>
        <p:nvPicPr>
          <p:cNvPr id="12" name="Picture 11">
            <a:extLst>
              <a:ext uri="{FF2B5EF4-FFF2-40B4-BE49-F238E27FC236}">
                <a16:creationId xmlns:a16="http://schemas.microsoft.com/office/drawing/2014/main" id="{44C25D03-1B04-DF45-BF08-841ED722BF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52534" y="3771890"/>
            <a:ext cx="4224564" cy="2648787"/>
          </a:xfrm>
          <a:prstGeom prst="rect">
            <a:avLst/>
          </a:prstGeom>
        </p:spPr>
      </p:pic>
      <p:sp>
        <p:nvSpPr>
          <p:cNvPr id="13" name="TextBox 12">
            <a:extLst>
              <a:ext uri="{FF2B5EF4-FFF2-40B4-BE49-F238E27FC236}">
                <a16:creationId xmlns:a16="http://schemas.microsoft.com/office/drawing/2014/main" id="{1B16AA53-FC54-6D43-A22C-9A5343744625}"/>
              </a:ext>
            </a:extLst>
          </p:cNvPr>
          <p:cNvSpPr txBox="1"/>
          <p:nvPr/>
        </p:nvSpPr>
        <p:spPr>
          <a:xfrm>
            <a:off x="7082492" y="6425881"/>
            <a:ext cx="500348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ISAAC will make prototype 3D maps of ISS interior available for potential users</a:t>
            </a:r>
          </a:p>
        </p:txBody>
      </p:sp>
    </p:spTree>
    <p:extLst>
      <p:ext uri="{BB962C8B-B14F-4D97-AF65-F5344CB8AC3E}">
        <p14:creationId xmlns:p14="http://schemas.microsoft.com/office/powerpoint/2010/main" val="1438956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B51781-D9C6-C540-B742-D5F49AFA092B}"/>
              </a:ext>
            </a:extLst>
          </p:cNvPr>
          <p:cNvPicPr>
            <a:picLocks noChangeAspect="1"/>
          </p:cNvPicPr>
          <p:nvPr/>
        </p:nvPicPr>
        <p:blipFill>
          <a:blip r:embed="rId2"/>
          <a:stretch>
            <a:fill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9B939719-2D00-EE44-9BC5-515778865D41}"/>
              </a:ext>
            </a:extLst>
          </p:cNvPr>
          <p:cNvSpPr>
            <a:spLocks noGrp="1"/>
          </p:cNvSpPr>
          <p:nvPr>
            <p:ph type="sldNum" sz="quarter" idx="4"/>
          </p:nvPr>
        </p:nvSpPr>
        <p:spPr>
          <a:xfrm>
            <a:off x="11244942" y="6547759"/>
            <a:ext cx="947057" cy="31024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kumimoji="0" lang="en-US"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
        <p:nvSpPr>
          <p:cNvPr id="6" name="TextBox 5">
            <a:extLst>
              <a:ext uri="{FF2B5EF4-FFF2-40B4-BE49-F238E27FC236}">
                <a16:creationId xmlns:a16="http://schemas.microsoft.com/office/drawing/2014/main" id="{849922BC-574A-1D46-B190-90C3410D7D74}"/>
              </a:ext>
            </a:extLst>
          </p:cNvPr>
          <p:cNvSpPr txBox="1"/>
          <p:nvPr/>
        </p:nvSpPr>
        <p:spPr>
          <a:xfrm>
            <a:off x="6411192" y="3262747"/>
            <a:ext cx="5392881" cy="1200329"/>
          </a:xfrm>
          <a:prstGeom prst="rect">
            <a:avLst/>
          </a:prstGeom>
          <a:solidFill>
            <a:schemeClr val="bg1">
              <a:alpha val="50000"/>
            </a:schemeClr>
          </a:solidFill>
        </p:spPr>
        <p:txBody>
          <a:bodyPr wrap="square" rtlCol="0">
            <a:spAutoFit/>
          </a:bodyPr>
          <a:lstStyle/>
          <a:p>
            <a:pPr algn="ctr"/>
            <a:r>
              <a:rPr lang="en-US" sz="7200" b="1" dirty="0"/>
              <a:t>QUESTIONS?</a:t>
            </a:r>
          </a:p>
        </p:txBody>
      </p:sp>
    </p:spTree>
    <p:extLst>
      <p:ext uri="{BB962C8B-B14F-4D97-AF65-F5344CB8AC3E}">
        <p14:creationId xmlns:p14="http://schemas.microsoft.com/office/powerpoint/2010/main" val="3844318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ISAAC Overview</a:t>
            </a:r>
          </a:p>
        </p:txBody>
      </p:sp>
      <p:sp>
        <p:nvSpPr>
          <p:cNvPr id="3" name="Content Placeholder 2"/>
          <p:cNvSpPr>
            <a:spLocks noGrp="1"/>
          </p:cNvSpPr>
          <p:nvPr>
            <p:ph idx="1"/>
          </p:nvPr>
        </p:nvSpPr>
        <p:spPr>
          <a:xfrm>
            <a:off x="298174" y="1355035"/>
            <a:ext cx="7643191" cy="4953000"/>
          </a:xfrm>
        </p:spPr>
        <p:txBody>
          <a:bodyPr/>
          <a:lstStyle/>
          <a:p>
            <a:pPr defTabSz="457200" eaLnBrk="1" fontAlgn="auto" hangingPunct="1">
              <a:spcBef>
                <a:spcPts val="0"/>
              </a:spcBef>
              <a:spcAft>
                <a:spcPts val="0"/>
              </a:spcAft>
              <a:defRPr/>
            </a:pPr>
            <a:r>
              <a:rPr lang="en-US" b="0" dirty="0">
                <a:latin typeface="Arial"/>
                <a:ea typeface="Times New Roman"/>
                <a:cs typeface="Arial"/>
              </a:rPr>
              <a:t>Research project, 2020-2022, to develop technology for </a:t>
            </a:r>
            <a:r>
              <a:rPr lang="en-US" dirty="0">
                <a:solidFill>
                  <a:srgbClr val="AE0010"/>
                </a:solidFill>
                <a:latin typeface="Arial"/>
                <a:ea typeface="Times New Roman"/>
                <a:cs typeface="Arial"/>
              </a:rPr>
              <a:t>autonomous caretaking</a:t>
            </a:r>
            <a:r>
              <a:rPr lang="en-US" dirty="0">
                <a:latin typeface="Arial"/>
                <a:ea typeface="Times New Roman"/>
                <a:cs typeface="Arial"/>
              </a:rPr>
              <a:t> </a:t>
            </a:r>
            <a:r>
              <a:rPr lang="en-US" b="0" dirty="0">
                <a:latin typeface="Arial"/>
                <a:ea typeface="Times New Roman"/>
                <a:cs typeface="Arial"/>
              </a:rPr>
              <a:t>of spacecraft primarily during </a:t>
            </a:r>
            <a:r>
              <a:rPr lang="en-US" dirty="0">
                <a:solidFill>
                  <a:srgbClr val="AE0010"/>
                </a:solidFill>
                <a:latin typeface="Arial"/>
                <a:ea typeface="Times New Roman"/>
                <a:cs typeface="Arial"/>
              </a:rPr>
              <a:t>uncrewed</a:t>
            </a:r>
            <a:r>
              <a:rPr lang="en-US" b="0" dirty="0">
                <a:latin typeface="Arial"/>
                <a:ea typeface="Times New Roman"/>
                <a:cs typeface="Arial"/>
              </a:rPr>
              <a:t> mission phases</a:t>
            </a:r>
          </a:p>
          <a:p>
            <a:pPr defTabSz="457200" eaLnBrk="1" fontAlgn="auto" hangingPunct="1">
              <a:spcBef>
                <a:spcPts val="0"/>
              </a:spcBef>
              <a:spcAft>
                <a:spcPts val="0"/>
              </a:spcAft>
              <a:defRPr/>
            </a:pPr>
            <a:r>
              <a:rPr lang="en-US" b="0" dirty="0">
                <a:latin typeface="Arial"/>
                <a:ea typeface="Times New Roman"/>
                <a:cs typeface="Arial"/>
              </a:rPr>
              <a:t>Led by NASA Ames Research Center with collaboration from Johnson Space Center</a:t>
            </a:r>
          </a:p>
          <a:p>
            <a:pPr defTabSz="457200" eaLnBrk="1" fontAlgn="auto" hangingPunct="1">
              <a:spcBef>
                <a:spcPts val="0"/>
              </a:spcBef>
              <a:spcAft>
                <a:spcPts val="0"/>
              </a:spcAft>
              <a:defRPr/>
            </a:pPr>
            <a:r>
              <a:rPr lang="en-US" b="0" dirty="0">
                <a:latin typeface="Arial"/>
                <a:ea typeface="Times New Roman"/>
                <a:cs typeface="Arial"/>
              </a:rPr>
              <a:t>Integrate </a:t>
            </a:r>
            <a:r>
              <a:rPr lang="en-US" dirty="0">
                <a:solidFill>
                  <a:srgbClr val="AE0010"/>
                </a:solidFill>
                <a:latin typeface="Arial"/>
                <a:ea typeface="Times New Roman"/>
                <a:cs typeface="Arial"/>
              </a:rPr>
              <a:t>autonomous intra-vehicular robots</a:t>
            </a:r>
            <a:r>
              <a:rPr lang="en-US" b="0" dirty="0">
                <a:latin typeface="Arial"/>
                <a:ea typeface="Times New Roman"/>
                <a:cs typeface="Arial"/>
              </a:rPr>
              <a:t> (IVR) with </a:t>
            </a:r>
            <a:r>
              <a:rPr lang="en-US" dirty="0">
                <a:solidFill>
                  <a:srgbClr val="AE0010"/>
                </a:solidFill>
                <a:latin typeface="Arial"/>
                <a:ea typeface="Times New Roman"/>
                <a:cs typeface="Arial"/>
              </a:rPr>
              <a:t>spacecraft infrastructure</a:t>
            </a:r>
            <a:r>
              <a:rPr lang="en-US" b="0" dirty="0">
                <a:latin typeface="Arial"/>
                <a:ea typeface="Times New Roman"/>
                <a:cs typeface="Arial"/>
              </a:rPr>
              <a:t> (power, life support, etc.) and </a:t>
            </a:r>
            <a:r>
              <a:rPr lang="en-US" dirty="0">
                <a:solidFill>
                  <a:srgbClr val="AE0010"/>
                </a:solidFill>
                <a:latin typeface="Arial"/>
                <a:ea typeface="Times New Roman"/>
                <a:cs typeface="Arial"/>
              </a:rPr>
              <a:t>ground control</a:t>
            </a:r>
          </a:p>
          <a:p>
            <a:pPr defTabSz="457200" eaLnBrk="1" fontAlgn="auto" hangingPunct="1">
              <a:spcBef>
                <a:spcPts val="0"/>
              </a:spcBef>
              <a:spcAft>
                <a:spcPts val="0"/>
              </a:spcAft>
              <a:defRPr/>
            </a:pPr>
            <a:r>
              <a:rPr lang="en-US" b="0" dirty="0">
                <a:latin typeface="Arial"/>
                <a:ea typeface="Times New Roman"/>
                <a:cs typeface="Arial"/>
              </a:rPr>
              <a:t>Focus on capabilities required for the </a:t>
            </a:r>
            <a:r>
              <a:rPr lang="en-US" dirty="0">
                <a:solidFill>
                  <a:srgbClr val="AE0010"/>
                </a:solidFill>
                <a:latin typeface="Arial"/>
                <a:ea typeface="Times New Roman"/>
                <a:cs typeface="Arial"/>
              </a:rPr>
              <a:t>Gateway</a:t>
            </a:r>
            <a:r>
              <a:rPr lang="en-US" dirty="0">
                <a:latin typeface="Arial"/>
                <a:ea typeface="Times New Roman"/>
                <a:cs typeface="Arial"/>
              </a:rPr>
              <a:t> </a:t>
            </a:r>
            <a:r>
              <a:rPr lang="en-US" b="0" dirty="0">
                <a:latin typeface="Arial"/>
                <a:ea typeface="Times New Roman"/>
                <a:cs typeface="Arial"/>
              </a:rPr>
              <a:t>that also apply to human missions to Mars and beyond</a:t>
            </a:r>
          </a:p>
          <a:p>
            <a:pPr defTabSz="457200" eaLnBrk="1" fontAlgn="auto" hangingPunct="1">
              <a:spcBef>
                <a:spcPts val="0"/>
              </a:spcBef>
              <a:spcAft>
                <a:spcPts val="0"/>
              </a:spcAft>
              <a:defRPr/>
            </a:pPr>
            <a:r>
              <a:rPr lang="en-US" b="0" dirty="0">
                <a:latin typeface="Arial"/>
                <a:ea typeface="Times New Roman"/>
                <a:cs typeface="Arial"/>
              </a:rPr>
              <a:t>Test with </a:t>
            </a:r>
            <a:r>
              <a:rPr lang="en-US" dirty="0">
                <a:solidFill>
                  <a:srgbClr val="AE0010"/>
                </a:solidFill>
                <a:latin typeface="Arial"/>
                <a:ea typeface="Times New Roman"/>
                <a:cs typeface="Arial"/>
              </a:rPr>
              <a:t>existing IVR on the ISS </a:t>
            </a:r>
            <a:r>
              <a:rPr lang="en-US" b="0" dirty="0">
                <a:latin typeface="Arial"/>
                <a:ea typeface="Times New Roman"/>
                <a:cs typeface="Arial"/>
              </a:rPr>
              <a:t>(Astrobee, Robonaut) as an analog for </a:t>
            </a:r>
            <a:r>
              <a:rPr lang="en-US" dirty="0">
                <a:solidFill>
                  <a:srgbClr val="AE0010"/>
                </a:solidFill>
                <a:latin typeface="Arial"/>
                <a:ea typeface="Times New Roman"/>
                <a:cs typeface="Arial"/>
              </a:rPr>
              <a:t>future IVR on Gateway</a:t>
            </a:r>
          </a:p>
          <a:p>
            <a:pPr defTabSz="457200" eaLnBrk="1" fontAlgn="auto" hangingPunct="1">
              <a:spcBef>
                <a:spcPts val="0"/>
              </a:spcBef>
              <a:spcAft>
                <a:spcPts val="0"/>
              </a:spcAft>
              <a:defRPr/>
            </a:pPr>
            <a:r>
              <a:rPr lang="en-US" b="0" dirty="0">
                <a:latin typeface="Arial"/>
                <a:ea typeface="Times New Roman"/>
                <a:cs typeface="Arial"/>
              </a:rPr>
              <a:t>Do not:</a:t>
            </a:r>
          </a:p>
          <a:p>
            <a:pPr lvl="1" defTabSz="457200" eaLnBrk="1" fontAlgn="auto" hangingPunct="1">
              <a:spcBef>
                <a:spcPts val="0"/>
              </a:spcBef>
              <a:spcAft>
                <a:spcPts val="0"/>
              </a:spcAft>
              <a:defRPr/>
            </a:pPr>
            <a:r>
              <a:rPr lang="en-US" dirty="0">
                <a:latin typeface="Arial"/>
                <a:ea typeface="Times New Roman"/>
                <a:cs typeface="Arial"/>
              </a:rPr>
              <a:t>Develop the IVR needed for Gateway</a:t>
            </a:r>
          </a:p>
          <a:p>
            <a:pPr lvl="1" defTabSz="457200" eaLnBrk="1" fontAlgn="auto" hangingPunct="1">
              <a:spcBef>
                <a:spcPts val="0"/>
              </a:spcBef>
              <a:spcAft>
                <a:spcPts val="0"/>
              </a:spcAft>
              <a:defRPr/>
            </a:pPr>
            <a:r>
              <a:rPr lang="en-US" dirty="0">
                <a:latin typeface="Arial"/>
                <a:ea typeface="Times New Roman"/>
                <a:cs typeface="Arial"/>
              </a:rPr>
              <a:t>Develop Gateway flight software</a:t>
            </a:r>
          </a:p>
          <a:p>
            <a:pPr lvl="1" defTabSz="457200" eaLnBrk="1" fontAlgn="auto" hangingPunct="1">
              <a:spcBef>
                <a:spcPts val="0"/>
              </a:spcBef>
              <a:spcAft>
                <a:spcPts val="0"/>
              </a:spcAft>
              <a:defRPr/>
            </a:pPr>
            <a:r>
              <a:rPr lang="en-US" dirty="0">
                <a:latin typeface="Arial"/>
                <a:ea typeface="Times New Roman"/>
                <a:cs typeface="Arial"/>
              </a:rPr>
              <a:t>(These tasks are vital but not part of ISAAC.)</a:t>
            </a:r>
          </a:p>
          <a:p>
            <a:pPr defTabSz="457200" eaLnBrk="1" fontAlgn="auto" hangingPunct="1">
              <a:spcBef>
                <a:spcPts val="0"/>
              </a:spcBef>
              <a:spcAft>
                <a:spcPts val="0"/>
              </a:spcAft>
              <a:defRPr/>
            </a:pPr>
            <a:endParaRPr lang="en-US" b="0" dirty="0">
              <a:latin typeface="Arial"/>
              <a:ea typeface="Times New Roman"/>
              <a:cs typeface="Arial"/>
            </a:endParaRPr>
          </a:p>
          <a:p>
            <a:pPr defTabSz="457200" eaLnBrk="1" fontAlgn="auto" hangingPunct="1">
              <a:spcBef>
                <a:spcPts val="0"/>
              </a:spcBef>
              <a:spcAft>
                <a:spcPts val="0"/>
              </a:spcAft>
              <a:defRPr/>
            </a:pPr>
            <a:endParaRPr lang="en-US" b="0" dirty="0">
              <a:latin typeface="Arial"/>
              <a:ea typeface="Times New Roman"/>
              <a:cs typeface="Arial"/>
            </a:endParaRPr>
          </a:p>
        </p:txBody>
      </p:sp>
      <p:sp>
        <p:nvSpPr>
          <p:cNvPr id="4" name="Slide Number Placeholder 3"/>
          <p:cNvSpPr>
            <a:spLocks noGrp="1"/>
          </p:cNvSpPr>
          <p:nvPr>
            <p:ph type="sldNum" sz="quarter" idx="4"/>
          </p:nvPr>
        </p:nvSpPr>
        <p:spPr/>
        <p:txBody>
          <a:bodyPr/>
          <a:lstStyle/>
          <a:p>
            <a:pPr defTabSz="457146" fontAlgn="base">
              <a:spcBef>
                <a:spcPct val="0"/>
              </a:spcBef>
              <a:spcAft>
                <a:spcPct val="0"/>
              </a:spcAft>
            </a:pPr>
            <a:fld id="{4336D8BB-1FBA-4ECE-B83B-DC345E7EB0EF}" type="slidenum">
              <a:rPr lang="en-US">
                <a:solidFill>
                  <a:prstClr val="black"/>
                </a:solidFill>
                <a:latin typeface="Arial" charset="0"/>
                <a:ea typeface="ＭＳ Ｐゴシック" charset="-128"/>
              </a:rPr>
              <a:pPr defTabSz="457146" fontAlgn="base">
                <a:spcBef>
                  <a:spcPct val="0"/>
                </a:spcBef>
                <a:spcAft>
                  <a:spcPct val="0"/>
                </a:spcAft>
              </a:pPr>
              <a:t>2</a:t>
            </a:fld>
            <a:endParaRPr lang="en-US">
              <a:solidFill>
                <a:prstClr val="black"/>
              </a:solidFill>
              <a:latin typeface="Arial" charset="0"/>
              <a:ea typeface="ＭＳ Ｐゴシック" charset="-128"/>
            </a:endParaRPr>
          </a:p>
        </p:txBody>
      </p:sp>
      <p:pic>
        <p:nvPicPr>
          <p:cNvPr id="5" name="Picture 4">
            <a:extLst>
              <a:ext uri="{FF2B5EF4-FFF2-40B4-BE49-F238E27FC236}">
                <a16:creationId xmlns:a16="http://schemas.microsoft.com/office/drawing/2014/main" id="{FD88AD0D-B2F1-EE43-8746-EBECDB22EE6B}"/>
              </a:ext>
            </a:extLst>
          </p:cNvPr>
          <p:cNvPicPr>
            <a:picLocks noChangeAspect="1"/>
          </p:cNvPicPr>
          <p:nvPr/>
        </p:nvPicPr>
        <p:blipFill>
          <a:blip r:embed="rId3"/>
          <a:stretch>
            <a:fillRect/>
          </a:stretch>
        </p:blipFill>
        <p:spPr>
          <a:xfrm>
            <a:off x="8238508" y="4154980"/>
            <a:ext cx="3569989" cy="2024591"/>
          </a:xfrm>
          <a:prstGeom prst="rect">
            <a:avLst/>
          </a:prstGeom>
        </p:spPr>
      </p:pic>
      <p:pic>
        <p:nvPicPr>
          <p:cNvPr id="6" name="Picture 5" descr="Gateway-Orion.png">
            <a:extLst>
              <a:ext uri="{FF2B5EF4-FFF2-40B4-BE49-F238E27FC236}">
                <a16:creationId xmlns:a16="http://schemas.microsoft.com/office/drawing/2014/main" id="{B565452B-58B8-9544-9EC4-0AEC9080CB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3436" y="1355035"/>
            <a:ext cx="3588258" cy="2637205"/>
          </a:xfrm>
          <a:prstGeom prst="rect">
            <a:avLst/>
          </a:prstGeom>
        </p:spPr>
      </p:pic>
    </p:spTree>
    <p:extLst>
      <p:ext uri="{BB962C8B-B14F-4D97-AF65-F5344CB8AC3E}">
        <p14:creationId xmlns:p14="http://schemas.microsoft.com/office/powerpoint/2010/main" val="2726943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899E-2BE3-1547-88E4-E46E45D4904C}"/>
              </a:ext>
            </a:extLst>
          </p:cNvPr>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Why ISAAC?</a:t>
            </a:r>
          </a:p>
        </p:txBody>
      </p:sp>
      <p:sp>
        <p:nvSpPr>
          <p:cNvPr id="3" name="Content Placeholder 2">
            <a:extLst>
              <a:ext uri="{FF2B5EF4-FFF2-40B4-BE49-F238E27FC236}">
                <a16:creationId xmlns:a16="http://schemas.microsoft.com/office/drawing/2014/main" id="{D5DE7263-1BB4-FA4D-9982-14F64B368C15}"/>
              </a:ext>
            </a:extLst>
          </p:cNvPr>
          <p:cNvSpPr>
            <a:spLocks noGrp="1"/>
          </p:cNvSpPr>
          <p:nvPr>
            <p:ph idx="1"/>
          </p:nvPr>
        </p:nvSpPr>
        <p:spPr/>
        <p:txBody>
          <a:bodyPr/>
          <a:lstStyle/>
          <a:p>
            <a:r>
              <a:rPr lang="en-US" sz="1800" dirty="0"/>
              <a:t>Gateway will be uncrewed for extended periods.  During these periods NASA needs autonomous systems that can perform:</a:t>
            </a:r>
          </a:p>
          <a:p>
            <a:pPr lvl="1"/>
            <a:r>
              <a:rPr lang="en-US" sz="1600" dirty="0"/>
              <a:t>Fault Detection, Isolation, and Recovery (FDIR)</a:t>
            </a:r>
          </a:p>
          <a:p>
            <a:pPr lvl="1"/>
            <a:r>
              <a:rPr lang="en-US" sz="1600" dirty="0"/>
              <a:t>Routine maintenance</a:t>
            </a:r>
          </a:p>
          <a:p>
            <a:pPr lvl="1"/>
            <a:r>
              <a:rPr lang="en-US" sz="1600" dirty="0"/>
              <a:t>Logistics operations</a:t>
            </a:r>
          </a:p>
          <a:p>
            <a:pPr lvl="1"/>
            <a:r>
              <a:rPr lang="en-US" sz="1600" dirty="0"/>
              <a:t>All through high latency communication to ground controllers</a:t>
            </a:r>
          </a:p>
          <a:p>
            <a:r>
              <a:rPr lang="en-US" sz="1800" dirty="0"/>
              <a:t>Autonomous systems can free crew from routine maintenance and logistics tasks</a:t>
            </a:r>
          </a:p>
          <a:p>
            <a:pPr lvl="1"/>
            <a:r>
              <a:rPr lang="en-US" sz="1600" dirty="0"/>
              <a:t>Gateway Ground Rules &amp; Assumptions has crew spending 3.5 hours/day working non-utilization/non-exercise tasks</a:t>
            </a:r>
          </a:p>
          <a:p>
            <a:r>
              <a:rPr lang="en-US" sz="1800" dirty="0"/>
              <a:t>ISAAC provides the glue between Intra-Vehicular Robotics (IVR) and vehicle systems (power, life support, etc.) through</a:t>
            </a:r>
          </a:p>
          <a:p>
            <a:pPr lvl="1"/>
            <a:r>
              <a:rPr lang="en-US" sz="1600" dirty="0"/>
              <a:t>Integrated data</a:t>
            </a:r>
          </a:p>
          <a:p>
            <a:pPr lvl="1"/>
            <a:r>
              <a:rPr lang="en-US" sz="1600" dirty="0"/>
              <a:t>Coordinated execution</a:t>
            </a:r>
          </a:p>
          <a:p>
            <a:pPr lvl="1"/>
            <a:r>
              <a:rPr lang="en-US" sz="1600" dirty="0"/>
              <a:t>Integrated control interface</a:t>
            </a:r>
          </a:p>
          <a:p>
            <a:r>
              <a:rPr lang="en-US" sz="1800" dirty="0"/>
              <a:t>Infusion into Gateway:</a:t>
            </a:r>
          </a:p>
          <a:p>
            <a:pPr lvl="1"/>
            <a:r>
              <a:rPr lang="en-US" sz="1600" dirty="0"/>
              <a:t>Interaction with IVR Working Group</a:t>
            </a:r>
          </a:p>
          <a:p>
            <a:pPr lvl="1"/>
            <a:r>
              <a:rPr lang="en-US" sz="1600" dirty="0"/>
              <a:t>ISAAC MOU with Gateway</a:t>
            </a:r>
          </a:p>
        </p:txBody>
      </p:sp>
      <p:sp>
        <p:nvSpPr>
          <p:cNvPr id="4" name="Slide Number Placeholder 3">
            <a:extLst>
              <a:ext uri="{FF2B5EF4-FFF2-40B4-BE49-F238E27FC236}">
                <a16:creationId xmlns:a16="http://schemas.microsoft.com/office/drawing/2014/main" id="{E0661F71-9A9F-3E40-AAA4-54D85E804D4C}"/>
              </a:ext>
            </a:extLst>
          </p:cNvPr>
          <p:cNvSpPr>
            <a:spLocks noGrp="1"/>
          </p:cNvSpPr>
          <p:nvPr>
            <p:ph type="sldNum" sz="quarter" idx="4"/>
          </p:nvPr>
        </p:nvSpPr>
        <p:spPr/>
        <p:txBody>
          <a:bodyPr/>
          <a:lstStyle/>
          <a:p>
            <a:pPr defTabSz="457146" fontAlgn="base">
              <a:spcBef>
                <a:spcPct val="0"/>
              </a:spcBef>
              <a:spcAft>
                <a:spcPct val="0"/>
              </a:spcAft>
            </a:pPr>
            <a:fld id="{4336D8BB-1FBA-4ECE-B83B-DC345E7EB0EF}" type="slidenum">
              <a:rPr lang="en-US">
                <a:solidFill>
                  <a:prstClr val="black"/>
                </a:solidFill>
                <a:latin typeface="Arial" charset="0"/>
                <a:ea typeface="ＭＳ Ｐゴシック" charset="-128"/>
              </a:rPr>
              <a:pPr defTabSz="457146" fontAlgn="base">
                <a:spcBef>
                  <a:spcPct val="0"/>
                </a:spcBef>
                <a:spcAft>
                  <a:spcPct val="0"/>
                </a:spcAft>
              </a:pPr>
              <a:t>3</a:t>
            </a:fld>
            <a:endParaRPr lang="en-US">
              <a:solidFill>
                <a:prstClr val="black"/>
              </a:solidFill>
              <a:latin typeface="Arial" charset="0"/>
              <a:ea typeface="ＭＳ Ｐゴシック" charset="-128"/>
            </a:endParaRPr>
          </a:p>
        </p:txBody>
      </p:sp>
    </p:spTree>
    <p:extLst>
      <p:ext uri="{BB962C8B-B14F-4D97-AF65-F5344CB8AC3E}">
        <p14:creationId xmlns:p14="http://schemas.microsoft.com/office/powerpoint/2010/main" val="417071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latin typeface="Calibri" panose="020F0502020204030204" pitchFamily="34" charset="0"/>
                <a:cs typeface="Calibri" panose="020F0502020204030204" pitchFamily="34" charset="0"/>
              </a:rPr>
              <a:t>Technical Thrusts</a:t>
            </a:r>
          </a:p>
        </p:txBody>
      </p:sp>
      <p:sp>
        <p:nvSpPr>
          <p:cNvPr id="17" name="TextBox 16"/>
          <p:cNvSpPr txBox="1"/>
          <p:nvPr/>
        </p:nvSpPr>
        <p:spPr>
          <a:xfrm>
            <a:off x="1939245" y="2366882"/>
            <a:ext cx="923149"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Gateway</a:t>
            </a:r>
          </a:p>
        </p:txBody>
      </p:sp>
      <p:grpSp>
        <p:nvGrpSpPr>
          <p:cNvPr id="7" name="Group 6"/>
          <p:cNvGrpSpPr/>
          <p:nvPr/>
        </p:nvGrpSpPr>
        <p:grpSpPr>
          <a:xfrm>
            <a:off x="3881319" y="1234920"/>
            <a:ext cx="2285822" cy="1975134"/>
            <a:chOff x="2472829" y="1339595"/>
            <a:chExt cx="1981901" cy="1712522"/>
          </a:xfrm>
        </p:grpSpPr>
        <p:grpSp>
          <p:nvGrpSpPr>
            <p:cNvPr id="28" name="Group 27"/>
            <p:cNvGrpSpPr/>
            <p:nvPr/>
          </p:nvGrpSpPr>
          <p:grpSpPr>
            <a:xfrm>
              <a:off x="2939409" y="1339595"/>
              <a:ext cx="1515321" cy="1392621"/>
              <a:chOff x="1377051" y="1544059"/>
              <a:chExt cx="5417449" cy="4978783"/>
            </a:xfrm>
          </p:grpSpPr>
          <p:sp>
            <p:nvSpPr>
              <p:cNvPr id="30" name="Rectangle 29"/>
              <p:cNvSpPr/>
              <p:nvPr/>
            </p:nvSpPr>
            <p:spPr>
              <a:xfrm>
                <a:off x="1377051" y="3014001"/>
                <a:ext cx="1606559" cy="159114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prstClr val="black"/>
                  </a:solidFill>
                  <a:latin typeface="Calibri"/>
                </a:endParaRPr>
              </a:p>
            </p:txBody>
          </p:sp>
          <p:sp>
            <p:nvSpPr>
              <p:cNvPr id="34" name="Rectangle 33"/>
              <p:cNvSpPr/>
              <p:nvPr/>
            </p:nvSpPr>
            <p:spPr>
              <a:xfrm>
                <a:off x="2984500" y="3414759"/>
                <a:ext cx="406400" cy="77200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6" name="Rectangle 35"/>
              <p:cNvSpPr/>
              <p:nvPr/>
            </p:nvSpPr>
            <p:spPr>
              <a:xfrm>
                <a:off x="5324597" y="1544059"/>
                <a:ext cx="1407046" cy="114865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7" name="Rectangle 36"/>
              <p:cNvSpPr/>
              <p:nvPr/>
            </p:nvSpPr>
            <p:spPr>
              <a:xfrm>
                <a:off x="5659967" y="2692400"/>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8" name="Rectangle 37"/>
              <p:cNvSpPr/>
              <p:nvPr/>
            </p:nvSpPr>
            <p:spPr>
              <a:xfrm>
                <a:off x="5335898" y="4926520"/>
                <a:ext cx="1407046" cy="1596322"/>
              </a:xfrm>
              <a:prstGeom prst="rect">
                <a:avLst/>
              </a:prstGeom>
              <a:solidFill>
                <a:srgbClr val="FFFFFF"/>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9" name="Rectangle 38"/>
              <p:cNvSpPr/>
              <p:nvPr/>
            </p:nvSpPr>
            <p:spPr>
              <a:xfrm>
                <a:off x="5639913" y="4605867"/>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40" name="Rectangle 39"/>
              <p:cNvSpPr/>
              <p:nvPr/>
            </p:nvSpPr>
            <p:spPr>
              <a:xfrm>
                <a:off x="3396120" y="3013406"/>
                <a:ext cx="3397331" cy="1591148"/>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srgbClr val="000000"/>
                  </a:solidFill>
                  <a:latin typeface="Calibri"/>
                </a:endParaRPr>
              </a:p>
            </p:txBody>
          </p:sp>
          <p:cxnSp>
            <p:nvCxnSpPr>
              <p:cNvPr id="41" name="Straight Connector 40"/>
              <p:cNvCxnSpPr/>
              <p:nvPr/>
            </p:nvCxnSpPr>
            <p:spPr>
              <a:xfrm>
                <a:off x="6794500" y="3433233"/>
                <a:ext cx="0" cy="110067"/>
              </a:xfrm>
              <a:prstGeom prst="line">
                <a:avLst/>
              </a:prstGeom>
              <a:ln w="38100"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42" name="Group 41"/>
            <p:cNvGrpSpPr/>
            <p:nvPr/>
          </p:nvGrpSpPr>
          <p:grpSpPr>
            <a:xfrm>
              <a:off x="2472829" y="2316037"/>
              <a:ext cx="1453874" cy="736080"/>
              <a:chOff x="5921267" y="1250961"/>
              <a:chExt cx="2820354" cy="1303944"/>
            </a:xfrm>
          </p:grpSpPr>
          <p:sp>
            <p:nvSpPr>
              <p:cNvPr id="43" name="Rounded Rectangle 42"/>
              <p:cNvSpPr/>
              <p:nvPr/>
            </p:nvSpPr>
            <p:spPr>
              <a:xfrm>
                <a:off x="5921267" y="1284837"/>
                <a:ext cx="2820354" cy="127006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800" dirty="0">
                  <a:solidFill>
                    <a:prstClr val="black"/>
                  </a:solidFill>
                  <a:latin typeface="Calibri"/>
                </a:endParaRPr>
              </a:p>
            </p:txBody>
          </p:sp>
          <p:sp>
            <p:nvSpPr>
              <p:cNvPr id="44" name="Rounded Rectangle 43"/>
              <p:cNvSpPr/>
              <p:nvPr/>
            </p:nvSpPr>
            <p:spPr>
              <a:xfrm>
                <a:off x="6038845" y="160911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ECLSS</a:t>
                </a:r>
              </a:p>
            </p:txBody>
          </p:sp>
          <p:sp>
            <p:nvSpPr>
              <p:cNvPr id="45" name="Rounded Rectangle 44"/>
              <p:cNvSpPr/>
              <p:nvPr/>
            </p:nvSpPr>
            <p:spPr>
              <a:xfrm>
                <a:off x="6043583" y="204211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EPS</a:t>
                </a:r>
              </a:p>
            </p:txBody>
          </p:sp>
          <p:sp>
            <p:nvSpPr>
              <p:cNvPr id="46" name="Rounded Rectangle 45"/>
              <p:cNvSpPr/>
              <p:nvPr/>
            </p:nvSpPr>
            <p:spPr>
              <a:xfrm>
                <a:off x="6919530" y="160378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GN&amp;C</a:t>
                </a:r>
              </a:p>
            </p:txBody>
          </p:sp>
          <p:sp>
            <p:nvSpPr>
              <p:cNvPr id="47" name="Rounded Rectangle 46"/>
              <p:cNvSpPr/>
              <p:nvPr/>
            </p:nvSpPr>
            <p:spPr>
              <a:xfrm>
                <a:off x="6924267" y="2036777"/>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Comm</a:t>
                </a:r>
              </a:p>
            </p:txBody>
          </p:sp>
          <p:sp>
            <p:nvSpPr>
              <p:cNvPr id="48" name="Rounded Rectangle 47"/>
              <p:cNvSpPr/>
              <p:nvPr/>
            </p:nvSpPr>
            <p:spPr>
              <a:xfrm>
                <a:off x="7800213" y="1613216"/>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Therm.</a:t>
                </a:r>
              </a:p>
            </p:txBody>
          </p:sp>
          <p:sp>
            <p:nvSpPr>
              <p:cNvPr id="49" name="TextBox 48"/>
              <p:cNvSpPr txBox="1"/>
              <p:nvPr/>
            </p:nvSpPr>
            <p:spPr>
              <a:xfrm>
                <a:off x="5977421" y="1250961"/>
                <a:ext cx="2689637" cy="389999"/>
              </a:xfrm>
              <a:prstGeom prst="rect">
                <a:avLst/>
              </a:prstGeom>
              <a:noFill/>
            </p:spPr>
            <p:txBody>
              <a:bodyPr wrap="none" rtlCol="0">
                <a:spAutoFit/>
              </a:bodyPr>
              <a:lstStyle/>
              <a:p>
                <a:pPr algn="ctr" defTabSz="457146" fontAlgn="base">
                  <a:spcBef>
                    <a:spcPct val="0"/>
                  </a:spcBef>
                  <a:spcAft>
                    <a:spcPct val="0"/>
                  </a:spcAft>
                </a:pPr>
                <a:r>
                  <a:rPr lang="en-US" sz="1050" dirty="0">
                    <a:solidFill>
                      <a:prstClr val="black"/>
                    </a:solidFill>
                    <a:latin typeface="Arial" charset="0"/>
                    <a:ea typeface="ＭＳ Ｐゴシック" charset="-128"/>
                  </a:rPr>
                  <a:t>Spacecraft Subsystems</a:t>
                </a:r>
              </a:p>
            </p:txBody>
          </p:sp>
          <p:sp>
            <p:nvSpPr>
              <p:cNvPr id="50" name="Rounded Rectangle 49"/>
              <p:cNvSpPr/>
              <p:nvPr/>
            </p:nvSpPr>
            <p:spPr>
              <a:xfrm>
                <a:off x="7819717" y="203144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Struct.</a:t>
                </a:r>
              </a:p>
            </p:txBody>
          </p:sp>
        </p:grpSp>
      </p:grpSp>
      <p:cxnSp>
        <p:nvCxnSpPr>
          <p:cNvPr id="52" name="Straight Arrow Connector 51"/>
          <p:cNvCxnSpPr>
            <a:endCxn id="43" idx="2"/>
          </p:cNvCxnSpPr>
          <p:nvPr/>
        </p:nvCxnSpPr>
        <p:spPr>
          <a:xfrm flipV="1">
            <a:off x="4693611" y="3210055"/>
            <a:ext cx="26120" cy="815209"/>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5522483" y="4591772"/>
            <a:ext cx="1534348" cy="909968"/>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endCxn id="19" idx="1"/>
          </p:cNvCxnSpPr>
          <p:nvPr/>
        </p:nvCxnSpPr>
        <p:spPr>
          <a:xfrm flipV="1">
            <a:off x="5536440" y="3103380"/>
            <a:ext cx="1128571" cy="965014"/>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6" name="Rounded Rectangle 55"/>
          <p:cNvSpPr/>
          <p:nvPr/>
        </p:nvSpPr>
        <p:spPr>
          <a:xfrm>
            <a:off x="3857761" y="4025264"/>
            <a:ext cx="1671700" cy="575237"/>
          </a:xfrm>
          <a:prstGeom prst="roundRect">
            <a:avLst/>
          </a:prstGeom>
          <a:solidFill>
            <a:srgbClr val="FFFFFF"/>
          </a:solidFill>
          <a:ln w="38100" cmpd="sng">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Integrated System Manager</a:t>
            </a:r>
          </a:p>
        </p:txBody>
      </p:sp>
      <p:pic>
        <p:nvPicPr>
          <p:cNvPr id="51" name="Picture 5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0258" y="5498328"/>
            <a:ext cx="678924" cy="995011"/>
          </a:xfrm>
          <a:prstGeom prst="rect">
            <a:avLst/>
          </a:prstGeom>
        </p:spPr>
      </p:pic>
      <p:pic>
        <p:nvPicPr>
          <p:cNvPr id="57" name="Picture 5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5015" y="4626920"/>
            <a:ext cx="1624167" cy="795165"/>
          </a:xfrm>
          <a:prstGeom prst="rect">
            <a:avLst/>
          </a:prstGeom>
        </p:spPr>
      </p:pic>
      <p:pic>
        <p:nvPicPr>
          <p:cNvPr id="58" name="Picture 5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78065" y="5188606"/>
            <a:ext cx="1302914" cy="797102"/>
          </a:xfrm>
          <a:prstGeom prst="rect">
            <a:avLst/>
          </a:prstGeom>
        </p:spPr>
      </p:pic>
      <p:sp>
        <p:nvSpPr>
          <p:cNvPr id="62" name="TextBox 61"/>
          <p:cNvSpPr txBox="1"/>
          <p:nvPr/>
        </p:nvSpPr>
        <p:spPr>
          <a:xfrm>
            <a:off x="1524000" y="6550224"/>
            <a:ext cx="1541094"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Mission Control</a:t>
            </a:r>
          </a:p>
        </p:txBody>
      </p:sp>
      <p:cxnSp>
        <p:nvCxnSpPr>
          <p:cNvPr id="61" name="Straight Arrow Connector 60"/>
          <p:cNvCxnSpPr/>
          <p:nvPr/>
        </p:nvCxnSpPr>
        <p:spPr>
          <a:xfrm flipV="1">
            <a:off x="2382314" y="4591773"/>
            <a:ext cx="1500303" cy="1179347"/>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60" name="Slide Number Placeholder 2"/>
          <p:cNvSpPr txBox="1">
            <a:spLocks/>
          </p:cNvSpPr>
          <p:nvPr/>
        </p:nvSpPr>
        <p:spPr>
          <a:xfrm>
            <a:off x="11371729" y="6412291"/>
            <a:ext cx="710293" cy="445709"/>
          </a:xfrm>
          <a:prstGeom prst="rect">
            <a:avLst/>
          </a:prstGeom>
        </p:spPr>
        <p:txBody>
          <a:bodyPr/>
          <a:lstStyle>
            <a:defPPr>
              <a:defRPr lang="en-US"/>
            </a:defPPr>
            <a:lvl1pPr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pPr algn="r"/>
            <a:fld id="{4336D8BB-1FBA-4ECE-B83B-DC345E7EB0EF}" type="slidenum">
              <a:rPr lang="en-US">
                <a:solidFill>
                  <a:prstClr val="white"/>
                </a:solidFill>
              </a:rPr>
              <a:pPr algn="r"/>
              <a:t>4</a:t>
            </a:fld>
            <a:endParaRPr lang="en-US" dirty="0">
              <a:solidFill>
                <a:prstClr val="white"/>
              </a:solidFill>
            </a:endParaRPr>
          </a:p>
        </p:txBody>
      </p:sp>
      <p:pic>
        <p:nvPicPr>
          <p:cNvPr id="63" name="Picture 6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0554" y="1268760"/>
            <a:ext cx="1519444" cy="1115568"/>
          </a:xfrm>
          <a:prstGeom prst="rect">
            <a:avLst/>
          </a:prstGeom>
        </p:spPr>
      </p:pic>
      <p:grpSp>
        <p:nvGrpSpPr>
          <p:cNvPr id="64" name="Group 63"/>
          <p:cNvGrpSpPr>
            <a:grpSpLocks noChangeAspect="1"/>
          </p:cNvGrpSpPr>
          <p:nvPr/>
        </p:nvGrpSpPr>
        <p:grpSpPr>
          <a:xfrm>
            <a:off x="6672064" y="2023167"/>
            <a:ext cx="2907792" cy="2167451"/>
            <a:chOff x="6189288" y="3087248"/>
            <a:chExt cx="2487168" cy="1853920"/>
          </a:xfrm>
        </p:grpSpPr>
        <p:pic>
          <p:nvPicPr>
            <p:cNvPr id="65" name="Picture 64" descr="ISS-Module.jpg"/>
            <p:cNvPicPr>
              <a:picLocks noChangeAspect="1"/>
            </p:cNvPicPr>
            <p:nvPr/>
          </p:nvPicPr>
          <p:blipFill>
            <a:blip r:embed="rId7" cstate="screen">
              <a:alphaModFix amt="75000"/>
              <a:extLst>
                <a:ext uri="{28A0092B-C50C-407E-A947-70E740481C1C}">
                  <a14:useLocalDpi xmlns:a14="http://schemas.microsoft.com/office/drawing/2010/main"/>
                </a:ext>
              </a:extLst>
            </a:blip>
            <a:stretch>
              <a:fillRect/>
            </a:stretch>
          </p:blipFill>
          <p:spPr>
            <a:xfrm>
              <a:off x="6189288" y="3087248"/>
              <a:ext cx="2487168" cy="1853920"/>
            </a:xfrm>
            <a:prstGeom prst="rect">
              <a:avLst/>
            </a:prstGeom>
          </p:spPr>
        </p:pic>
        <p:pic>
          <p:nvPicPr>
            <p:cNvPr id="66" name="Picture 65">
              <a:extLst>
                <a:ext uri="{FF2B5EF4-FFF2-40B4-BE49-F238E27FC236}">
                  <a16:creationId xmlns:a16="http://schemas.microsoft.com/office/drawing/2014/main" id="{2CE69F69-C069-DF45-9754-4A59E4903E5F}"/>
                </a:ext>
              </a:extLst>
            </p:cNvPr>
            <p:cNvPicPr>
              <a:picLocks noChangeAspect="1"/>
            </p:cNvPicPr>
            <p:nvPr/>
          </p:nvPicPr>
          <p:blipFill rotWithShape="1">
            <a:blip r:embed="rId8" cstate="screen">
              <a:alphaModFix amt="50000"/>
              <a:extLst>
                <a:ext uri="{28A0092B-C50C-407E-A947-70E740481C1C}">
                  <a14:useLocalDpi xmlns:a14="http://schemas.microsoft.com/office/drawing/2010/main"/>
                </a:ext>
              </a:extLst>
            </a:blip>
            <a:srcRect/>
            <a:stretch/>
          </p:blipFill>
          <p:spPr>
            <a:xfrm rot="10800000">
              <a:off x="6710463" y="3219792"/>
              <a:ext cx="1198801" cy="1268416"/>
            </a:xfrm>
            <a:prstGeom prst="rect">
              <a:avLst/>
            </a:prstGeom>
          </p:spPr>
        </p:pic>
        <p:pic>
          <p:nvPicPr>
            <p:cNvPr id="67" name="Picture 66">
              <a:extLst>
                <a:ext uri="{FF2B5EF4-FFF2-40B4-BE49-F238E27FC236}">
                  <a16:creationId xmlns:a16="http://schemas.microsoft.com/office/drawing/2014/main" id="{FCC647AD-7FA7-A84A-B995-B17BD45EB4D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38230" y="4138163"/>
              <a:ext cx="478732" cy="500052"/>
            </a:xfrm>
            <a:prstGeom prst="rect">
              <a:avLst/>
            </a:prstGeom>
          </p:spPr>
        </p:pic>
        <p:pic>
          <p:nvPicPr>
            <p:cNvPr id="68" name="Picture 67">
              <a:extLst>
                <a:ext uri="{FF2B5EF4-FFF2-40B4-BE49-F238E27FC236}">
                  <a16:creationId xmlns:a16="http://schemas.microsoft.com/office/drawing/2014/main" id="{817274AE-A10B-BC4A-9CAE-1962B3C4A9F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15286">
              <a:off x="7397344" y="4349414"/>
              <a:ext cx="478732" cy="500052"/>
            </a:xfrm>
            <a:prstGeom prst="rect">
              <a:avLst/>
            </a:prstGeom>
          </p:spPr>
        </p:pic>
        <p:pic>
          <p:nvPicPr>
            <p:cNvPr id="69" name="Picture 68">
              <a:extLst>
                <a:ext uri="{FF2B5EF4-FFF2-40B4-BE49-F238E27FC236}">
                  <a16:creationId xmlns:a16="http://schemas.microsoft.com/office/drawing/2014/main" id="{67F1794B-97E9-7D43-987D-2DE0C9A3EA5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6473793" y="4178369"/>
              <a:ext cx="478732" cy="500052"/>
            </a:xfrm>
            <a:prstGeom prst="rect">
              <a:avLst/>
            </a:prstGeom>
          </p:spPr>
        </p:pic>
        <p:pic>
          <p:nvPicPr>
            <p:cNvPr id="70" name="Picture 69">
              <a:extLst>
                <a:ext uri="{FF2B5EF4-FFF2-40B4-BE49-F238E27FC236}">
                  <a16:creationId xmlns:a16="http://schemas.microsoft.com/office/drawing/2014/main" id="{A6E9FF54-369B-C748-B836-9CEDB37250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584714" flipH="1">
              <a:off x="6933006" y="4357551"/>
              <a:ext cx="478732" cy="500052"/>
            </a:xfrm>
            <a:prstGeom prst="rect">
              <a:avLst/>
            </a:prstGeom>
          </p:spPr>
        </p:pic>
        <p:pic>
          <p:nvPicPr>
            <p:cNvPr id="71" name="Picture 70" descr="beacon.png">
              <a:extLst>
                <a:ext uri="{FF2B5EF4-FFF2-40B4-BE49-F238E27FC236}">
                  <a16:creationId xmlns:a16="http://schemas.microsoft.com/office/drawing/2014/main" id="{7220CFB2-275B-DB4D-944D-81D7E5C3DDA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016745">
              <a:off x="7017259" y="3762014"/>
              <a:ext cx="339744" cy="241537"/>
            </a:xfrm>
            <a:prstGeom prst="rect">
              <a:avLst/>
            </a:prstGeom>
          </p:spPr>
        </p:pic>
      </p:grpSp>
      <p:pic>
        <p:nvPicPr>
          <p:cNvPr id="72" name="Picture 71"/>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rot="16200000">
            <a:off x="6709414" y="4741520"/>
            <a:ext cx="2212848" cy="1423452"/>
          </a:xfrm>
          <a:prstGeom prst="rect">
            <a:avLst/>
          </a:prstGeom>
        </p:spPr>
      </p:pic>
    </p:spTree>
    <p:extLst>
      <p:ext uri="{BB962C8B-B14F-4D97-AF65-F5344CB8AC3E}">
        <p14:creationId xmlns:p14="http://schemas.microsoft.com/office/powerpoint/2010/main" val="2036051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Calibri" panose="020F0502020204030204" pitchFamily="34" charset="0"/>
                <a:cs typeface="Calibri" panose="020F0502020204030204" pitchFamily="34" charset="0"/>
              </a:rPr>
              <a:t>Technology: </a:t>
            </a:r>
            <a:r>
              <a:rPr lang="en-US" sz="4000" u="sng" dirty="0">
                <a:solidFill>
                  <a:srgbClr val="CCFFCC"/>
                </a:solidFill>
                <a:latin typeface="Calibri" panose="020F0502020204030204" pitchFamily="34" charset="0"/>
                <a:cs typeface="Calibri" panose="020F0502020204030204" pitchFamily="34" charset="0"/>
              </a:rPr>
              <a:t>Integrated Data</a:t>
            </a:r>
          </a:p>
        </p:txBody>
      </p:sp>
      <p:sp>
        <p:nvSpPr>
          <p:cNvPr id="17" name="TextBox 16"/>
          <p:cNvSpPr txBox="1"/>
          <p:nvPr/>
        </p:nvSpPr>
        <p:spPr>
          <a:xfrm>
            <a:off x="1939245" y="2366882"/>
            <a:ext cx="923149"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Gateway</a:t>
            </a:r>
          </a:p>
        </p:txBody>
      </p:sp>
      <p:grpSp>
        <p:nvGrpSpPr>
          <p:cNvPr id="7" name="Group 6"/>
          <p:cNvGrpSpPr/>
          <p:nvPr/>
        </p:nvGrpSpPr>
        <p:grpSpPr>
          <a:xfrm>
            <a:off x="3881319" y="1234920"/>
            <a:ext cx="2285822" cy="1975134"/>
            <a:chOff x="2472829" y="1339595"/>
            <a:chExt cx="1981901" cy="1712522"/>
          </a:xfrm>
        </p:grpSpPr>
        <p:grpSp>
          <p:nvGrpSpPr>
            <p:cNvPr id="28" name="Group 27"/>
            <p:cNvGrpSpPr/>
            <p:nvPr/>
          </p:nvGrpSpPr>
          <p:grpSpPr>
            <a:xfrm>
              <a:off x="2939409" y="1339595"/>
              <a:ext cx="1515321" cy="1392621"/>
              <a:chOff x="1377051" y="1544059"/>
              <a:chExt cx="5417449" cy="4978783"/>
            </a:xfrm>
          </p:grpSpPr>
          <p:sp>
            <p:nvSpPr>
              <p:cNvPr id="30" name="Rectangle 29"/>
              <p:cNvSpPr/>
              <p:nvPr/>
            </p:nvSpPr>
            <p:spPr>
              <a:xfrm>
                <a:off x="1377051" y="3014001"/>
                <a:ext cx="1606559" cy="159114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prstClr val="black"/>
                  </a:solidFill>
                  <a:latin typeface="Calibri"/>
                </a:endParaRPr>
              </a:p>
            </p:txBody>
          </p:sp>
          <p:sp>
            <p:nvSpPr>
              <p:cNvPr id="34" name="Rectangle 33"/>
              <p:cNvSpPr/>
              <p:nvPr/>
            </p:nvSpPr>
            <p:spPr>
              <a:xfrm>
                <a:off x="2984500" y="3414759"/>
                <a:ext cx="406400" cy="77200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6" name="Rectangle 35"/>
              <p:cNvSpPr/>
              <p:nvPr/>
            </p:nvSpPr>
            <p:spPr>
              <a:xfrm>
                <a:off x="5324597" y="1544059"/>
                <a:ext cx="1407046" cy="114865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7" name="Rectangle 36"/>
              <p:cNvSpPr/>
              <p:nvPr/>
            </p:nvSpPr>
            <p:spPr>
              <a:xfrm>
                <a:off x="5659967" y="2692400"/>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8" name="Rectangle 37"/>
              <p:cNvSpPr/>
              <p:nvPr/>
            </p:nvSpPr>
            <p:spPr>
              <a:xfrm>
                <a:off x="5335898" y="4926520"/>
                <a:ext cx="1407046" cy="1596322"/>
              </a:xfrm>
              <a:prstGeom prst="rect">
                <a:avLst/>
              </a:prstGeom>
              <a:solidFill>
                <a:srgbClr val="FFFFFF"/>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9" name="Rectangle 38"/>
              <p:cNvSpPr/>
              <p:nvPr/>
            </p:nvSpPr>
            <p:spPr>
              <a:xfrm>
                <a:off x="5639913" y="4605867"/>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40" name="Rectangle 39"/>
              <p:cNvSpPr/>
              <p:nvPr/>
            </p:nvSpPr>
            <p:spPr>
              <a:xfrm>
                <a:off x="3396120" y="3013406"/>
                <a:ext cx="3397331" cy="1591148"/>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srgbClr val="000000"/>
                  </a:solidFill>
                  <a:latin typeface="Calibri"/>
                </a:endParaRPr>
              </a:p>
            </p:txBody>
          </p:sp>
          <p:cxnSp>
            <p:nvCxnSpPr>
              <p:cNvPr id="41" name="Straight Connector 40"/>
              <p:cNvCxnSpPr/>
              <p:nvPr/>
            </p:nvCxnSpPr>
            <p:spPr>
              <a:xfrm>
                <a:off x="6794500" y="3433233"/>
                <a:ext cx="0" cy="110067"/>
              </a:xfrm>
              <a:prstGeom prst="line">
                <a:avLst/>
              </a:prstGeom>
              <a:ln w="38100"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42" name="Group 41"/>
            <p:cNvGrpSpPr/>
            <p:nvPr/>
          </p:nvGrpSpPr>
          <p:grpSpPr>
            <a:xfrm>
              <a:off x="2472829" y="2316037"/>
              <a:ext cx="1453874" cy="736080"/>
              <a:chOff x="5921267" y="1250961"/>
              <a:chExt cx="2820354" cy="1303944"/>
            </a:xfrm>
          </p:grpSpPr>
          <p:sp>
            <p:nvSpPr>
              <p:cNvPr id="43" name="Rounded Rectangle 42"/>
              <p:cNvSpPr/>
              <p:nvPr/>
            </p:nvSpPr>
            <p:spPr>
              <a:xfrm>
                <a:off x="5921267" y="1284837"/>
                <a:ext cx="2820354" cy="127006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800" dirty="0">
                  <a:solidFill>
                    <a:prstClr val="black"/>
                  </a:solidFill>
                  <a:latin typeface="Calibri"/>
                </a:endParaRPr>
              </a:p>
            </p:txBody>
          </p:sp>
          <p:sp>
            <p:nvSpPr>
              <p:cNvPr id="44" name="Rounded Rectangle 43"/>
              <p:cNvSpPr/>
              <p:nvPr/>
            </p:nvSpPr>
            <p:spPr>
              <a:xfrm>
                <a:off x="6038845" y="160911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ECLSS</a:t>
                </a:r>
              </a:p>
            </p:txBody>
          </p:sp>
          <p:sp>
            <p:nvSpPr>
              <p:cNvPr id="45" name="Rounded Rectangle 44"/>
              <p:cNvSpPr/>
              <p:nvPr/>
            </p:nvSpPr>
            <p:spPr>
              <a:xfrm>
                <a:off x="6043583" y="204211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EPS</a:t>
                </a:r>
              </a:p>
            </p:txBody>
          </p:sp>
          <p:sp>
            <p:nvSpPr>
              <p:cNvPr id="46" name="Rounded Rectangle 45"/>
              <p:cNvSpPr/>
              <p:nvPr/>
            </p:nvSpPr>
            <p:spPr>
              <a:xfrm>
                <a:off x="6919530" y="160378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GN&amp;C</a:t>
                </a:r>
              </a:p>
            </p:txBody>
          </p:sp>
          <p:sp>
            <p:nvSpPr>
              <p:cNvPr id="47" name="Rounded Rectangle 46"/>
              <p:cNvSpPr/>
              <p:nvPr/>
            </p:nvSpPr>
            <p:spPr>
              <a:xfrm>
                <a:off x="6924267" y="2036777"/>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Comm</a:t>
                </a:r>
              </a:p>
            </p:txBody>
          </p:sp>
          <p:sp>
            <p:nvSpPr>
              <p:cNvPr id="48" name="Rounded Rectangle 47"/>
              <p:cNvSpPr/>
              <p:nvPr/>
            </p:nvSpPr>
            <p:spPr>
              <a:xfrm>
                <a:off x="7800213" y="1613216"/>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Therm.</a:t>
                </a:r>
              </a:p>
            </p:txBody>
          </p:sp>
          <p:sp>
            <p:nvSpPr>
              <p:cNvPr id="49" name="TextBox 48"/>
              <p:cNvSpPr txBox="1"/>
              <p:nvPr/>
            </p:nvSpPr>
            <p:spPr>
              <a:xfrm>
                <a:off x="5977421" y="1250961"/>
                <a:ext cx="2689637" cy="389999"/>
              </a:xfrm>
              <a:prstGeom prst="rect">
                <a:avLst/>
              </a:prstGeom>
              <a:noFill/>
            </p:spPr>
            <p:txBody>
              <a:bodyPr wrap="none" rtlCol="0">
                <a:spAutoFit/>
              </a:bodyPr>
              <a:lstStyle/>
              <a:p>
                <a:pPr algn="ctr" defTabSz="457146" fontAlgn="base">
                  <a:spcBef>
                    <a:spcPct val="0"/>
                  </a:spcBef>
                  <a:spcAft>
                    <a:spcPct val="0"/>
                  </a:spcAft>
                </a:pPr>
                <a:r>
                  <a:rPr lang="en-US" sz="1050" dirty="0">
                    <a:solidFill>
                      <a:prstClr val="black"/>
                    </a:solidFill>
                    <a:latin typeface="Arial" charset="0"/>
                    <a:ea typeface="ＭＳ Ｐゴシック" charset="-128"/>
                  </a:rPr>
                  <a:t>Spacecraft Subsystems</a:t>
                </a:r>
              </a:p>
            </p:txBody>
          </p:sp>
          <p:sp>
            <p:nvSpPr>
              <p:cNvPr id="50" name="Rounded Rectangle 49"/>
              <p:cNvSpPr/>
              <p:nvPr/>
            </p:nvSpPr>
            <p:spPr>
              <a:xfrm>
                <a:off x="7819717" y="203144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Struct.</a:t>
                </a:r>
              </a:p>
            </p:txBody>
          </p:sp>
        </p:grpSp>
      </p:grpSp>
      <p:cxnSp>
        <p:nvCxnSpPr>
          <p:cNvPr id="52" name="Straight Arrow Connector 51"/>
          <p:cNvCxnSpPr>
            <a:stCxn id="51" idx="0"/>
            <a:endCxn id="43" idx="2"/>
          </p:cNvCxnSpPr>
          <p:nvPr/>
        </p:nvCxnSpPr>
        <p:spPr>
          <a:xfrm flipV="1">
            <a:off x="4693611" y="3210055"/>
            <a:ext cx="26120" cy="815209"/>
          </a:xfrm>
          <a:prstGeom prst="straightConnector1">
            <a:avLst/>
          </a:prstGeom>
          <a:ln>
            <a:solidFill>
              <a:schemeClr val="bg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5522483" y="4570838"/>
            <a:ext cx="1534348" cy="930903"/>
          </a:xfrm>
          <a:prstGeom prst="straightConnector1">
            <a:avLst/>
          </a:prstGeom>
          <a:ln>
            <a:solidFill>
              <a:schemeClr val="bg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endCxn id="19" idx="1"/>
          </p:cNvCxnSpPr>
          <p:nvPr/>
        </p:nvCxnSpPr>
        <p:spPr>
          <a:xfrm flipV="1">
            <a:off x="5536440" y="3103380"/>
            <a:ext cx="1128571" cy="965014"/>
          </a:xfrm>
          <a:prstGeom prst="straightConnector1">
            <a:avLst/>
          </a:prstGeom>
          <a:ln>
            <a:solidFill>
              <a:schemeClr val="bg1"/>
            </a:solidFill>
            <a:headEnd type="arrow"/>
            <a:tailEnd type="none"/>
          </a:ln>
        </p:spPr>
        <p:style>
          <a:lnRef idx="2">
            <a:schemeClr val="accent1"/>
          </a:lnRef>
          <a:fillRef idx="0">
            <a:schemeClr val="accent1"/>
          </a:fillRef>
          <a:effectRef idx="1">
            <a:schemeClr val="accent1"/>
          </a:effectRef>
          <a:fontRef idx="minor">
            <a:schemeClr val="tx1"/>
          </a:fontRef>
        </p:style>
      </p:cxnSp>
      <p:sp>
        <p:nvSpPr>
          <p:cNvPr id="51" name="Rounded Rectangle 50"/>
          <p:cNvSpPr/>
          <p:nvPr/>
        </p:nvSpPr>
        <p:spPr>
          <a:xfrm>
            <a:off x="3857761" y="4025264"/>
            <a:ext cx="1671700" cy="575237"/>
          </a:xfrm>
          <a:prstGeom prst="roundRect">
            <a:avLst/>
          </a:prstGeom>
          <a:solidFill>
            <a:srgbClr val="FFFFFF"/>
          </a:solidFill>
          <a:ln w="38100" cmpd="sng">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Integrated System Manager</a:t>
            </a:r>
          </a:p>
        </p:txBody>
      </p:sp>
      <p:pic>
        <p:nvPicPr>
          <p:cNvPr id="59" name="Picture 5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0258" y="5498328"/>
            <a:ext cx="678924" cy="995011"/>
          </a:xfrm>
          <a:prstGeom prst="rect">
            <a:avLst/>
          </a:prstGeom>
        </p:spPr>
      </p:pic>
      <p:sp>
        <p:nvSpPr>
          <p:cNvPr id="60" name="TextBox 59"/>
          <p:cNvSpPr txBox="1"/>
          <p:nvPr/>
        </p:nvSpPr>
        <p:spPr>
          <a:xfrm>
            <a:off x="1524000" y="6550224"/>
            <a:ext cx="1541094"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Mission Control</a:t>
            </a:r>
          </a:p>
        </p:txBody>
      </p:sp>
      <p:cxnSp>
        <p:nvCxnSpPr>
          <p:cNvPr id="61" name="Straight Arrow Connector 60"/>
          <p:cNvCxnSpPr/>
          <p:nvPr/>
        </p:nvCxnSpPr>
        <p:spPr>
          <a:xfrm flipV="1">
            <a:off x="2382314" y="4591773"/>
            <a:ext cx="1500303" cy="1179347"/>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4742544" y="3309822"/>
            <a:ext cx="1080001" cy="523220"/>
          </a:xfrm>
          <a:prstGeom prst="rect">
            <a:avLst/>
          </a:prstGeom>
        </p:spPr>
        <p:txBody>
          <a:bodyPr wrap="square">
            <a:spAutoFit/>
          </a:bodyPr>
          <a:lstStyle/>
          <a:p>
            <a:pPr algn="ctr" defTabSz="457146" fontAlgn="base">
              <a:spcBef>
                <a:spcPct val="0"/>
              </a:spcBef>
              <a:spcAft>
                <a:spcPct val="0"/>
              </a:spcAft>
            </a:pPr>
            <a:r>
              <a:rPr lang="en-US" sz="1400" b="1" u="sng" dirty="0">
                <a:solidFill>
                  <a:srgbClr val="CCFFCC"/>
                </a:solidFill>
                <a:latin typeface="Arial" charset="0"/>
                <a:ea typeface="ＭＳ Ｐゴシック" charset="-128"/>
              </a:rPr>
              <a:t>Integrated Data</a:t>
            </a:r>
          </a:p>
        </p:txBody>
      </p:sp>
      <p:sp>
        <p:nvSpPr>
          <p:cNvPr id="56" name="Slide Number Placeholder 2"/>
          <p:cNvSpPr txBox="1">
            <a:spLocks/>
          </p:cNvSpPr>
          <p:nvPr/>
        </p:nvSpPr>
        <p:spPr>
          <a:xfrm>
            <a:off x="11393912" y="6412291"/>
            <a:ext cx="710293" cy="445709"/>
          </a:xfrm>
          <a:prstGeom prst="rect">
            <a:avLst/>
          </a:prstGeom>
        </p:spPr>
        <p:txBody>
          <a:bodyPr/>
          <a:lstStyle>
            <a:defPPr>
              <a:defRPr lang="en-US"/>
            </a:defPPr>
            <a:lvl1pPr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pPr algn="r"/>
            <a:fld id="{4336D8BB-1FBA-4ECE-B83B-DC345E7EB0EF}" type="slidenum">
              <a:rPr lang="en-US">
                <a:solidFill>
                  <a:prstClr val="white"/>
                </a:solidFill>
              </a:rPr>
              <a:pPr algn="r"/>
              <a:t>5</a:t>
            </a:fld>
            <a:endParaRPr lang="en-US" dirty="0">
              <a:solidFill>
                <a:prstClr val="white"/>
              </a:solidFill>
            </a:endParaRPr>
          </a:p>
        </p:txBody>
      </p:sp>
      <p:pic>
        <p:nvPicPr>
          <p:cNvPr id="57" name="Picture 5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50554" y="1268760"/>
            <a:ext cx="1519444" cy="1115568"/>
          </a:xfrm>
          <a:prstGeom prst="rect">
            <a:avLst/>
          </a:prstGeom>
        </p:spPr>
      </p:pic>
      <p:grpSp>
        <p:nvGrpSpPr>
          <p:cNvPr id="68" name="Group 67"/>
          <p:cNvGrpSpPr>
            <a:grpSpLocks noChangeAspect="1"/>
          </p:cNvGrpSpPr>
          <p:nvPr/>
        </p:nvGrpSpPr>
        <p:grpSpPr>
          <a:xfrm>
            <a:off x="6672064" y="2023167"/>
            <a:ext cx="2907792" cy="2167451"/>
            <a:chOff x="6189288" y="3087248"/>
            <a:chExt cx="2487168" cy="1853920"/>
          </a:xfrm>
        </p:grpSpPr>
        <p:pic>
          <p:nvPicPr>
            <p:cNvPr id="69" name="Picture 68" descr="ISS-Module.jpg"/>
            <p:cNvPicPr>
              <a:picLocks noChangeAspect="1"/>
            </p:cNvPicPr>
            <p:nvPr/>
          </p:nvPicPr>
          <p:blipFill>
            <a:blip r:embed="rId5" cstate="screen">
              <a:alphaModFix amt="75000"/>
              <a:extLst>
                <a:ext uri="{28A0092B-C50C-407E-A947-70E740481C1C}">
                  <a14:useLocalDpi xmlns:a14="http://schemas.microsoft.com/office/drawing/2010/main"/>
                </a:ext>
              </a:extLst>
            </a:blip>
            <a:stretch>
              <a:fillRect/>
            </a:stretch>
          </p:blipFill>
          <p:spPr>
            <a:xfrm>
              <a:off x="6189288" y="3087248"/>
              <a:ext cx="2487168" cy="1853920"/>
            </a:xfrm>
            <a:prstGeom prst="rect">
              <a:avLst/>
            </a:prstGeom>
          </p:spPr>
        </p:pic>
        <p:pic>
          <p:nvPicPr>
            <p:cNvPr id="70" name="Picture 69">
              <a:extLst>
                <a:ext uri="{FF2B5EF4-FFF2-40B4-BE49-F238E27FC236}">
                  <a16:creationId xmlns:a16="http://schemas.microsoft.com/office/drawing/2014/main" id="{2CE69F69-C069-DF45-9754-4A59E4903E5F}"/>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a:stretch/>
          </p:blipFill>
          <p:spPr>
            <a:xfrm rot="10800000">
              <a:off x="6710463" y="3219792"/>
              <a:ext cx="1198801" cy="1268416"/>
            </a:xfrm>
            <a:prstGeom prst="rect">
              <a:avLst/>
            </a:prstGeom>
          </p:spPr>
        </p:pic>
        <p:pic>
          <p:nvPicPr>
            <p:cNvPr id="71" name="Picture 70">
              <a:extLst>
                <a:ext uri="{FF2B5EF4-FFF2-40B4-BE49-F238E27FC236}">
                  <a16:creationId xmlns:a16="http://schemas.microsoft.com/office/drawing/2014/main" id="{FCC647AD-7FA7-A84A-B995-B17BD45EB4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38230" y="4138163"/>
              <a:ext cx="478732" cy="500052"/>
            </a:xfrm>
            <a:prstGeom prst="rect">
              <a:avLst/>
            </a:prstGeom>
          </p:spPr>
        </p:pic>
        <p:pic>
          <p:nvPicPr>
            <p:cNvPr id="72" name="Picture 71">
              <a:extLst>
                <a:ext uri="{FF2B5EF4-FFF2-40B4-BE49-F238E27FC236}">
                  <a16:creationId xmlns:a16="http://schemas.microsoft.com/office/drawing/2014/main" id="{817274AE-A10B-BC4A-9CAE-1962B3C4A9F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15286">
              <a:off x="7397344" y="4349414"/>
              <a:ext cx="478732" cy="500052"/>
            </a:xfrm>
            <a:prstGeom prst="rect">
              <a:avLst/>
            </a:prstGeom>
          </p:spPr>
        </p:pic>
        <p:pic>
          <p:nvPicPr>
            <p:cNvPr id="73" name="Picture 72">
              <a:extLst>
                <a:ext uri="{FF2B5EF4-FFF2-40B4-BE49-F238E27FC236}">
                  <a16:creationId xmlns:a16="http://schemas.microsoft.com/office/drawing/2014/main" id="{67F1794B-97E9-7D43-987D-2DE0C9A3EA5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473793" y="4178369"/>
              <a:ext cx="478732" cy="500052"/>
            </a:xfrm>
            <a:prstGeom prst="rect">
              <a:avLst/>
            </a:prstGeom>
          </p:spPr>
        </p:pic>
        <p:pic>
          <p:nvPicPr>
            <p:cNvPr id="74" name="Picture 73">
              <a:extLst>
                <a:ext uri="{FF2B5EF4-FFF2-40B4-BE49-F238E27FC236}">
                  <a16:creationId xmlns:a16="http://schemas.microsoft.com/office/drawing/2014/main" id="{A6E9FF54-369B-C748-B836-9CEDB37250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584714" flipH="1">
              <a:off x="6933006" y="4357551"/>
              <a:ext cx="478732" cy="500052"/>
            </a:xfrm>
            <a:prstGeom prst="rect">
              <a:avLst/>
            </a:prstGeom>
          </p:spPr>
        </p:pic>
        <p:pic>
          <p:nvPicPr>
            <p:cNvPr id="75" name="Picture 74" descr="beacon.png">
              <a:extLst>
                <a:ext uri="{FF2B5EF4-FFF2-40B4-BE49-F238E27FC236}">
                  <a16:creationId xmlns:a16="http://schemas.microsoft.com/office/drawing/2014/main" id="{7220CFB2-275B-DB4D-944D-81D7E5C3DDA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016745">
              <a:off x="7017259" y="3762014"/>
              <a:ext cx="339744" cy="241537"/>
            </a:xfrm>
            <a:prstGeom prst="rect">
              <a:avLst/>
            </a:prstGeom>
          </p:spPr>
        </p:pic>
      </p:grpSp>
      <p:pic>
        <p:nvPicPr>
          <p:cNvPr id="77" name="Picture 76"/>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rot="16200000">
            <a:off x="6709414" y="4741520"/>
            <a:ext cx="2212848" cy="1423452"/>
          </a:xfrm>
          <a:prstGeom prst="rect">
            <a:avLst/>
          </a:prstGeom>
        </p:spPr>
      </p:pic>
    </p:spTree>
    <p:extLst>
      <p:ext uri="{BB962C8B-B14F-4D97-AF65-F5344CB8AC3E}">
        <p14:creationId xmlns:p14="http://schemas.microsoft.com/office/powerpoint/2010/main" val="1323613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latin typeface="Calibri" panose="020F0502020204030204" pitchFamily="34" charset="0"/>
                <a:cs typeface="Calibri" panose="020F0502020204030204" pitchFamily="34" charset="0"/>
              </a:rPr>
              <a:t>Technology: </a:t>
            </a:r>
            <a:r>
              <a:rPr lang="en-US" sz="4000" u="sng" dirty="0">
                <a:solidFill>
                  <a:srgbClr val="CCFFCC"/>
                </a:solidFill>
                <a:latin typeface="Calibri" panose="020F0502020204030204" pitchFamily="34" charset="0"/>
                <a:cs typeface="Calibri" panose="020F0502020204030204" pitchFamily="34" charset="0"/>
              </a:rPr>
              <a:t>Coordinated Execution</a:t>
            </a:r>
          </a:p>
        </p:txBody>
      </p:sp>
      <p:sp>
        <p:nvSpPr>
          <p:cNvPr id="17" name="TextBox 16"/>
          <p:cNvSpPr txBox="1"/>
          <p:nvPr/>
        </p:nvSpPr>
        <p:spPr>
          <a:xfrm>
            <a:off x="1939245" y="2366882"/>
            <a:ext cx="923149"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Gateway</a:t>
            </a:r>
          </a:p>
        </p:txBody>
      </p:sp>
      <p:grpSp>
        <p:nvGrpSpPr>
          <p:cNvPr id="7" name="Group 6"/>
          <p:cNvGrpSpPr/>
          <p:nvPr/>
        </p:nvGrpSpPr>
        <p:grpSpPr>
          <a:xfrm>
            <a:off x="3881319" y="1234920"/>
            <a:ext cx="2285822" cy="1975134"/>
            <a:chOff x="2472829" y="1339595"/>
            <a:chExt cx="1981901" cy="1712522"/>
          </a:xfrm>
        </p:grpSpPr>
        <p:grpSp>
          <p:nvGrpSpPr>
            <p:cNvPr id="28" name="Group 27"/>
            <p:cNvGrpSpPr/>
            <p:nvPr/>
          </p:nvGrpSpPr>
          <p:grpSpPr>
            <a:xfrm>
              <a:off x="2939409" y="1339595"/>
              <a:ext cx="1515321" cy="1392621"/>
              <a:chOff x="1377051" y="1544059"/>
              <a:chExt cx="5417449" cy="4978783"/>
            </a:xfrm>
          </p:grpSpPr>
          <p:sp>
            <p:nvSpPr>
              <p:cNvPr id="30" name="Rectangle 29"/>
              <p:cNvSpPr/>
              <p:nvPr/>
            </p:nvSpPr>
            <p:spPr>
              <a:xfrm>
                <a:off x="1377051" y="3014001"/>
                <a:ext cx="1606559" cy="159114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prstClr val="black"/>
                  </a:solidFill>
                  <a:latin typeface="Calibri"/>
                </a:endParaRPr>
              </a:p>
            </p:txBody>
          </p:sp>
          <p:sp>
            <p:nvSpPr>
              <p:cNvPr id="34" name="Rectangle 33"/>
              <p:cNvSpPr/>
              <p:nvPr/>
            </p:nvSpPr>
            <p:spPr>
              <a:xfrm>
                <a:off x="2984500" y="3414759"/>
                <a:ext cx="406400" cy="77200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6" name="Rectangle 35"/>
              <p:cNvSpPr/>
              <p:nvPr/>
            </p:nvSpPr>
            <p:spPr>
              <a:xfrm>
                <a:off x="5324597" y="1544059"/>
                <a:ext cx="1407046" cy="114865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7" name="Rectangle 36"/>
              <p:cNvSpPr/>
              <p:nvPr/>
            </p:nvSpPr>
            <p:spPr>
              <a:xfrm>
                <a:off x="5659967" y="2692400"/>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8" name="Rectangle 37"/>
              <p:cNvSpPr/>
              <p:nvPr/>
            </p:nvSpPr>
            <p:spPr>
              <a:xfrm>
                <a:off x="5335898" y="4926520"/>
                <a:ext cx="1407046" cy="1596322"/>
              </a:xfrm>
              <a:prstGeom prst="rect">
                <a:avLst/>
              </a:prstGeom>
              <a:solidFill>
                <a:srgbClr val="FFFFFF"/>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9" name="Rectangle 38"/>
              <p:cNvSpPr/>
              <p:nvPr/>
            </p:nvSpPr>
            <p:spPr>
              <a:xfrm>
                <a:off x="5639913" y="4605867"/>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40" name="Rectangle 39"/>
              <p:cNvSpPr/>
              <p:nvPr/>
            </p:nvSpPr>
            <p:spPr>
              <a:xfrm>
                <a:off x="3396120" y="3013406"/>
                <a:ext cx="3397331" cy="1591148"/>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srgbClr val="000000"/>
                  </a:solidFill>
                  <a:latin typeface="Calibri"/>
                </a:endParaRPr>
              </a:p>
            </p:txBody>
          </p:sp>
          <p:cxnSp>
            <p:nvCxnSpPr>
              <p:cNvPr id="41" name="Straight Connector 40"/>
              <p:cNvCxnSpPr/>
              <p:nvPr/>
            </p:nvCxnSpPr>
            <p:spPr>
              <a:xfrm>
                <a:off x="6794500" y="3433233"/>
                <a:ext cx="0" cy="110067"/>
              </a:xfrm>
              <a:prstGeom prst="line">
                <a:avLst/>
              </a:prstGeom>
              <a:ln w="38100"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42" name="Group 41"/>
            <p:cNvGrpSpPr/>
            <p:nvPr/>
          </p:nvGrpSpPr>
          <p:grpSpPr>
            <a:xfrm>
              <a:off x="2472829" y="2316037"/>
              <a:ext cx="1453874" cy="736080"/>
              <a:chOff x="5921267" y="1250961"/>
              <a:chExt cx="2820354" cy="1303944"/>
            </a:xfrm>
          </p:grpSpPr>
          <p:sp>
            <p:nvSpPr>
              <p:cNvPr id="43" name="Rounded Rectangle 42"/>
              <p:cNvSpPr/>
              <p:nvPr/>
            </p:nvSpPr>
            <p:spPr>
              <a:xfrm>
                <a:off x="5921267" y="1284837"/>
                <a:ext cx="2820354" cy="127006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800" dirty="0">
                  <a:solidFill>
                    <a:prstClr val="black"/>
                  </a:solidFill>
                  <a:latin typeface="Calibri"/>
                </a:endParaRPr>
              </a:p>
            </p:txBody>
          </p:sp>
          <p:sp>
            <p:nvSpPr>
              <p:cNvPr id="44" name="Rounded Rectangle 43"/>
              <p:cNvSpPr/>
              <p:nvPr/>
            </p:nvSpPr>
            <p:spPr>
              <a:xfrm>
                <a:off x="6038845" y="160911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ECLSS</a:t>
                </a:r>
              </a:p>
            </p:txBody>
          </p:sp>
          <p:sp>
            <p:nvSpPr>
              <p:cNvPr id="45" name="Rounded Rectangle 44"/>
              <p:cNvSpPr/>
              <p:nvPr/>
            </p:nvSpPr>
            <p:spPr>
              <a:xfrm>
                <a:off x="6043583" y="204211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EPS</a:t>
                </a:r>
              </a:p>
            </p:txBody>
          </p:sp>
          <p:sp>
            <p:nvSpPr>
              <p:cNvPr id="46" name="Rounded Rectangle 45"/>
              <p:cNvSpPr/>
              <p:nvPr/>
            </p:nvSpPr>
            <p:spPr>
              <a:xfrm>
                <a:off x="6919530" y="160378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GN&amp;C</a:t>
                </a:r>
              </a:p>
            </p:txBody>
          </p:sp>
          <p:sp>
            <p:nvSpPr>
              <p:cNvPr id="47" name="Rounded Rectangle 46"/>
              <p:cNvSpPr/>
              <p:nvPr/>
            </p:nvSpPr>
            <p:spPr>
              <a:xfrm>
                <a:off x="6924267" y="2036777"/>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Comm</a:t>
                </a:r>
              </a:p>
            </p:txBody>
          </p:sp>
          <p:sp>
            <p:nvSpPr>
              <p:cNvPr id="48" name="Rounded Rectangle 47"/>
              <p:cNvSpPr/>
              <p:nvPr/>
            </p:nvSpPr>
            <p:spPr>
              <a:xfrm>
                <a:off x="7800213" y="1613216"/>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Therm.</a:t>
                </a:r>
              </a:p>
            </p:txBody>
          </p:sp>
          <p:sp>
            <p:nvSpPr>
              <p:cNvPr id="49" name="TextBox 48"/>
              <p:cNvSpPr txBox="1"/>
              <p:nvPr/>
            </p:nvSpPr>
            <p:spPr>
              <a:xfrm>
                <a:off x="5977421" y="1250961"/>
                <a:ext cx="2689637" cy="389999"/>
              </a:xfrm>
              <a:prstGeom prst="rect">
                <a:avLst/>
              </a:prstGeom>
              <a:noFill/>
            </p:spPr>
            <p:txBody>
              <a:bodyPr wrap="none" rtlCol="0">
                <a:spAutoFit/>
              </a:bodyPr>
              <a:lstStyle/>
              <a:p>
                <a:pPr algn="ctr" defTabSz="457146" fontAlgn="base">
                  <a:spcBef>
                    <a:spcPct val="0"/>
                  </a:spcBef>
                  <a:spcAft>
                    <a:spcPct val="0"/>
                  </a:spcAft>
                </a:pPr>
                <a:r>
                  <a:rPr lang="en-US" sz="1050" dirty="0">
                    <a:solidFill>
                      <a:prstClr val="black"/>
                    </a:solidFill>
                    <a:latin typeface="Arial" charset="0"/>
                    <a:ea typeface="ＭＳ Ｐゴシック" charset="-128"/>
                  </a:rPr>
                  <a:t>Spacecraft Subsystems</a:t>
                </a:r>
              </a:p>
            </p:txBody>
          </p:sp>
          <p:sp>
            <p:nvSpPr>
              <p:cNvPr id="50" name="Rounded Rectangle 49"/>
              <p:cNvSpPr/>
              <p:nvPr/>
            </p:nvSpPr>
            <p:spPr>
              <a:xfrm>
                <a:off x="7819717" y="203144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Struct.</a:t>
                </a:r>
              </a:p>
            </p:txBody>
          </p:sp>
        </p:grpSp>
      </p:grpSp>
      <p:cxnSp>
        <p:nvCxnSpPr>
          <p:cNvPr id="52" name="Straight Arrow Connector 51"/>
          <p:cNvCxnSpPr>
            <a:endCxn id="43" idx="2"/>
          </p:cNvCxnSpPr>
          <p:nvPr/>
        </p:nvCxnSpPr>
        <p:spPr>
          <a:xfrm flipV="1">
            <a:off x="4693611" y="3210055"/>
            <a:ext cx="26120" cy="815209"/>
          </a:xfrm>
          <a:prstGeom prst="straightConnector1">
            <a:avLst/>
          </a:prstGeom>
          <a:ln>
            <a:solidFill>
              <a:schemeClr val="bg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5522483" y="4584794"/>
            <a:ext cx="1534348" cy="916946"/>
          </a:xfrm>
          <a:prstGeom prst="straightConnector1">
            <a:avLst/>
          </a:prstGeom>
          <a:ln>
            <a:solidFill>
              <a:schemeClr val="bg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endCxn id="19" idx="1"/>
          </p:cNvCxnSpPr>
          <p:nvPr/>
        </p:nvCxnSpPr>
        <p:spPr>
          <a:xfrm flipV="1">
            <a:off x="5536440" y="3103380"/>
            <a:ext cx="1128571" cy="965014"/>
          </a:xfrm>
          <a:prstGeom prst="straightConnector1">
            <a:avLst/>
          </a:prstGeom>
          <a:ln>
            <a:solidFill>
              <a:schemeClr val="bg1"/>
            </a:solidFill>
            <a:headEnd type="none"/>
            <a:tailEnd type="arrow"/>
          </a:ln>
        </p:spPr>
        <p:style>
          <a:lnRef idx="2">
            <a:schemeClr val="accent1"/>
          </a:lnRef>
          <a:fillRef idx="0">
            <a:schemeClr val="accent1"/>
          </a:fillRef>
          <a:effectRef idx="1">
            <a:schemeClr val="accent1"/>
          </a:effectRef>
          <a:fontRef idx="minor">
            <a:schemeClr val="tx1"/>
          </a:fontRef>
        </p:style>
      </p:cxnSp>
      <p:pic>
        <p:nvPicPr>
          <p:cNvPr id="59" name="Picture 5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0258" y="5498328"/>
            <a:ext cx="678924" cy="995011"/>
          </a:xfrm>
          <a:prstGeom prst="rect">
            <a:avLst/>
          </a:prstGeom>
        </p:spPr>
      </p:pic>
      <p:sp>
        <p:nvSpPr>
          <p:cNvPr id="60" name="TextBox 59"/>
          <p:cNvSpPr txBox="1"/>
          <p:nvPr/>
        </p:nvSpPr>
        <p:spPr>
          <a:xfrm>
            <a:off x="1524000" y="6550224"/>
            <a:ext cx="1541094"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Mission Control</a:t>
            </a:r>
          </a:p>
        </p:txBody>
      </p:sp>
      <p:cxnSp>
        <p:nvCxnSpPr>
          <p:cNvPr id="61" name="Straight Arrow Connector 60"/>
          <p:cNvCxnSpPr/>
          <p:nvPr/>
        </p:nvCxnSpPr>
        <p:spPr>
          <a:xfrm flipV="1">
            <a:off x="2382314" y="4591773"/>
            <a:ext cx="1500303" cy="1179347"/>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5" name="Rectangle 54"/>
          <p:cNvSpPr/>
          <p:nvPr/>
        </p:nvSpPr>
        <p:spPr>
          <a:xfrm>
            <a:off x="4742543" y="3309823"/>
            <a:ext cx="1126832" cy="461665"/>
          </a:xfrm>
          <a:prstGeom prst="rect">
            <a:avLst/>
          </a:prstGeom>
        </p:spPr>
        <p:txBody>
          <a:bodyPr wrap="square">
            <a:spAutoFit/>
          </a:bodyPr>
          <a:lstStyle/>
          <a:p>
            <a:pPr algn="ctr" defTabSz="457146" fontAlgn="base">
              <a:spcBef>
                <a:spcPct val="0"/>
              </a:spcBef>
              <a:spcAft>
                <a:spcPct val="0"/>
              </a:spcAft>
            </a:pPr>
            <a:r>
              <a:rPr lang="en-US" sz="1200" b="1" u="sng" dirty="0">
                <a:solidFill>
                  <a:srgbClr val="CCFFCC"/>
                </a:solidFill>
                <a:latin typeface="Arial" charset="0"/>
                <a:ea typeface="ＭＳ Ｐゴシック" charset="-128"/>
              </a:rPr>
              <a:t>Coordinated Execution</a:t>
            </a:r>
          </a:p>
        </p:txBody>
      </p:sp>
      <p:sp>
        <p:nvSpPr>
          <p:cNvPr id="56" name="Rounded Rectangle 55"/>
          <p:cNvSpPr/>
          <p:nvPr/>
        </p:nvSpPr>
        <p:spPr>
          <a:xfrm>
            <a:off x="3857761" y="4025264"/>
            <a:ext cx="1671700" cy="575237"/>
          </a:xfrm>
          <a:prstGeom prst="roundRect">
            <a:avLst/>
          </a:prstGeom>
          <a:solidFill>
            <a:srgbClr val="FFFFFF"/>
          </a:solidFill>
          <a:ln w="38100" cmpd="sng">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Integrated System Manager</a:t>
            </a:r>
          </a:p>
        </p:txBody>
      </p:sp>
      <p:sp>
        <p:nvSpPr>
          <p:cNvPr id="57" name="Slide Number Placeholder 2"/>
          <p:cNvSpPr txBox="1">
            <a:spLocks/>
          </p:cNvSpPr>
          <p:nvPr/>
        </p:nvSpPr>
        <p:spPr>
          <a:xfrm>
            <a:off x="11393912" y="6412291"/>
            <a:ext cx="710293" cy="445709"/>
          </a:xfrm>
          <a:prstGeom prst="rect">
            <a:avLst/>
          </a:prstGeom>
        </p:spPr>
        <p:txBody>
          <a:bodyPr/>
          <a:lstStyle>
            <a:defPPr>
              <a:defRPr lang="en-US"/>
            </a:defPPr>
            <a:lvl1pPr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pPr algn="r"/>
            <a:fld id="{4336D8BB-1FBA-4ECE-B83B-DC345E7EB0EF}" type="slidenum">
              <a:rPr lang="en-US">
                <a:solidFill>
                  <a:prstClr val="white"/>
                </a:solidFill>
              </a:rPr>
              <a:pPr algn="r"/>
              <a:t>6</a:t>
            </a:fld>
            <a:endParaRPr lang="en-US" dirty="0">
              <a:solidFill>
                <a:prstClr val="white"/>
              </a:solidFill>
            </a:endParaRPr>
          </a:p>
        </p:txBody>
      </p:sp>
      <p:pic>
        <p:nvPicPr>
          <p:cNvPr id="58" name="Picture 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50554" y="1268760"/>
            <a:ext cx="1519444" cy="1115568"/>
          </a:xfrm>
          <a:prstGeom prst="rect">
            <a:avLst/>
          </a:prstGeom>
        </p:spPr>
      </p:pic>
      <p:grpSp>
        <p:nvGrpSpPr>
          <p:cNvPr id="62" name="Group 61"/>
          <p:cNvGrpSpPr>
            <a:grpSpLocks noChangeAspect="1"/>
          </p:cNvGrpSpPr>
          <p:nvPr/>
        </p:nvGrpSpPr>
        <p:grpSpPr>
          <a:xfrm>
            <a:off x="6672064" y="2023167"/>
            <a:ext cx="2907792" cy="2167451"/>
            <a:chOff x="6189288" y="3087248"/>
            <a:chExt cx="2487168" cy="1853920"/>
          </a:xfrm>
        </p:grpSpPr>
        <p:pic>
          <p:nvPicPr>
            <p:cNvPr id="63" name="Picture 62" descr="ISS-Module.jpg"/>
            <p:cNvPicPr>
              <a:picLocks noChangeAspect="1"/>
            </p:cNvPicPr>
            <p:nvPr/>
          </p:nvPicPr>
          <p:blipFill>
            <a:blip r:embed="rId5" cstate="screen">
              <a:alphaModFix amt="75000"/>
              <a:extLst>
                <a:ext uri="{28A0092B-C50C-407E-A947-70E740481C1C}">
                  <a14:useLocalDpi xmlns:a14="http://schemas.microsoft.com/office/drawing/2010/main"/>
                </a:ext>
              </a:extLst>
            </a:blip>
            <a:stretch>
              <a:fillRect/>
            </a:stretch>
          </p:blipFill>
          <p:spPr>
            <a:xfrm>
              <a:off x="6189288" y="3087248"/>
              <a:ext cx="2487168" cy="1853920"/>
            </a:xfrm>
            <a:prstGeom prst="rect">
              <a:avLst/>
            </a:prstGeom>
          </p:spPr>
        </p:pic>
        <p:pic>
          <p:nvPicPr>
            <p:cNvPr id="64" name="Picture 63">
              <a:extLst>
                <a:ext uri="{FF2B5EF4-FFF2-40B4-BE49-F238E27FC236}">
                  <a16:creationId xmlns:a16="http://schemas.microsoft.com/office/drawing/2014/main" id="{2CE69F69-C069-DF45-9754-4A59E4903E5F}"/>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a:stretch/>
          </p:blipFill>
          <p:spPr>
            <a:xfrm rot="10800000">
              <a:off x="6710463" y="3219792"/>
              <a:ext cx="1198801" cy="1268416"/>
            </a:xfrm>
            <a:prstGeom prst="rect">
              <a:avLst/>
            </a:prstGeom>
          </p:spPr>
        </p:pic>
        <p:pic>
          <p:nvPicPr>
            <p:cNvPr id="65" name="Picture 64">
              <a:extLst>
                <a:ext uri="{FF2B5EF4-FFF2-40B4-BE49-F238E27FC236}">
                  <a16:creationId xmlns:a16="http://schemas.microsoft.com/office/drawing/2014/main" id="{FCC647AD-7FA7-A84A-B995-B17BD45EB4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38230" y="4138163"/>
              <a:ext cx="478732" cy="500052"/>
            </a:xfrm>
            <a:prstGeom prst="rect">
              <a:avLst/>
            </a:prstGeom>
          </p:spPr>
        </p:pic>
        <p:pic>
          <p:nvPicPr>
            <p:cNvPr id="66" name="Picture 65">
              <a:extLst>
                <a:ext uri="{FF2B5EF4-FFF2-40B4-BE49-F238E27FC236}">
                  <a16:creationId xmlns:a16="http://schemas.microsoft.com/office/drawing/2014/main" id="{817274AE-A10B-BC4A-9CAE-1962B3C4A9F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15286">
              <a:off x="7397344" y="4349414"/>
              <a:ext cx="478732" cy="500052"/>
            </a:xfrm>
            <a:prstGeom prst="rect">
              <a:avLst/>
            </a:prstGeom>
          </p:spPr>
        </p:pic>
        <p:pic>
          <p:nvPicPr>
            <p:cNvPr id="67" name="Picture 66">
              <a:extLst>
                <a:ext uri="{FF2B5EF4-FFF2-40B4-BE49-F238E27FC236}">
                  <a16:creationId xmlns:a16="http://schemas.microsoft.com/office/drawing/2014/main" id="{67F1794B-97E9-7D43-987D-2DE0C9A3EA5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473793" y="4178369"/>
              <a:ext cx="478732" cy="500052"/>
            </a:xfrm>
            <a:prstGeom prst="rect">
              <a:avLst/>
            </a:prstGeom>
          </p:spPr>
        </p:pic>
        <p:pic>
          <p:nvPicPr>
            <p:cNvPr id="68" name="Picture 67">
              <a:extLst>
                <a:ext uri="{FF2B5EF4-FFF2-40B4-BE49-F238E27FC236}">
                  <a16:creationId xmlns:a16="http://schemas.microsoft.com/office/drawing/2014/main" id="{A6E9FF54-369B-C748-B836-9CEDB37250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584714" flipH="1">
              <a:off x="6933006" y="4357551"/>
              <a:ext cx="478732" cy="500052"/>
            </a:xfrm>
            <a:prstGeom prst="rect">
              <a:avLst/>
            </a:prstGeom>
          </p:spPr>
        </p:pic>
        <p:pic>
          <p:nvPicPr>
            <p:cNvPr id="69" name="Picture 68" descr="beacon.png">
              <a:extLst>
                <a:ext uri="{FF2B5EF4-FFF2-40B4-BE49-F238E27FC236}">
                  <a16:creationId xmlns:a16="http://schemas.microsoft.com/office/drawing/2014/main" id="{7220CFB2-275B-DB4D-944D-81D7E5C3DDA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016745">
              <a:off x="7017259" y="3762014"/>
              <a:ext cx="339744" cy="241537"/>
            </a:xfrm>
            <a:prstGeom prst="rect">
              <a:avLst/>
            </a:prstGeom>
          </p:spPr>
        </p:pic>
      </p:grpSp>
      <p:pic>
        <p:nvPicPr>
          <p:cNvPr id="70" name="Picture 69"/>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rot="16200000">
            <a:off x="6709414" y="4741520"/>
            <a:ext cx="2212848" cy="1423452"/>
          </a:xfrm>
          <a:prstGeom prst="rect">
            <a:avLst/>
          </a:prstGeom>
        </p:spPr>
      </p:pic>
    </p:spTree>
    <p:extLst>
      <p:ext uri="{BB962C8B-B14F-4D97-AF65-F5344CB8AC3E}">
        <p14:creationId xmlns:p14="http://schemas.microsoft.com/office/powerpoint/2010/main" val="570058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FFFFFF"/>
                </a:solidFill>
                <a:latin typeface="Calibri" panose="020F0502020204030204" pitchFamily="34" charset="0"/>
                <a:cs typeface="Calibri" panose="020F0502020204030204" pitchFamily="34" charset="0"/>
              </a:rPr>
              <a:t>Technology: </a:t>
            </a:r>
            <a:r>
              <a:rPr lang="en-US" sz="4000" u="sng" dirty="0">
                <a:solidFill>
                  <a:srgbClr val="CCFFCC"/>
                </a:solidFill>
                <a:latin typeface="Calibri" panose="020F0502020204030204" pitchFamily="34" charset="0"/>
                <a:cs typeface="Calibri" panose="020F0502020204030204" pitchFamily="34" charset="0"/>
              </a:rPr>
              <a:t>Integrated Control Interface</a:t>
            </a:r>
          </a:p>
        </p:txBody>
      </p:sp>
      <p:sp>
        <p:nvSpPr>
          <p:cNvPr id="17" name="TextBox 16"/>
          <p:cNvSpPr txBox="1"/>
          <p:nvPr/>
        </p:nvSpPr>
        <p:spPr>
          <a:xfrm>
            <a:off x="1939245" y="2366882"/>
            <a:ext cx="923149"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Gateway</a:t>
            </a:r>
          </a:p>
        </p:txBody>
      </p:sp>
      <p:grpSp>
        <p:nvGrpSpPr>
          <p:cNvPr id="7" name="Group 6"/>
          <p:cNvGrpSpPr/>
          <p:nvPr/>
        </p:nvGrpSpPr>
        <p:grpSpPr>
          <a:xfrm>
            <a:off x="3881319" y="1234920"/>
            <a:ext cx="2285822" cy="1975134"/>
            <a:chOff x="2472829" y="1339595"/>
            <a:chExt cx="1981901" cy="1712522"/>
          </a:xfrm>
        </p:grpSpPr>
        <p:grpSp>
          <p:nvGrpSpPr>
            <p:cNvPr id="28" name="Group 27"/>
            <p:cNvGrpSpPr/>
            <p:nvPr/>
          </p:nvGrpSpPr>
          <p:grpSpPr>
            <a:xfrm>
              <a:off x="2939409" y="1339595"/>
              <a:ext cx="1515321" cy="1392621"/>
              <a:chOff x="1377051" y="1544059"/>
              <a:chExt cx="5417449" cy="4978783"/>
            </a:xfrm>
          </p:grpSpPr>
          <p:sp>
            <p:nvSpPr>
              <p:cNvPr id="30" name="Rectangle 29"/>
              <p:cNvSpPr/>
              <p:nvPr/>
            </p:nvSpPr>
            <p:spPr>
              <a:xfrm>
                <a:off x="1377051" y="3014001"/>
                <a:ext cx="1606559" cy="159114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prstClr val="black"/>
                  </a:solidFill>
                  <a:latin typeface="Calibri"/>
                </a:endParaRPr>
              </a:p>
            </p:txBody>
          </p:sp>
          <p:sp>
            <p:nvSpPr>
              <p:cNvPr id="34" name="Rectangle 33"/>
              <p:cNvSpPr/>
              <p:nvPr/>
            </p:nvSpPr>
            <p:spPr>
              <a:xfrm>
                <a:off x="2984500" y="3414759"/>
                <a:ext cx="406400" cy="772008"/>
              </a:xfrm>
              <a:prstGeom prst="rect">
                <a:avLst/>
              </a:prstGeom>
              <a:solidFill>
                <a:schemeClr val="bg1">
                  <a:lumMod val="65000"/>
                </a:schemeClr>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6" name="Rectangle 35"/>
              <p:cNvSpPr/>
              <p:nvPr/>
            </p:nvSpPr>
            <p:spPr>
              <a:xfrm>
                <a:off x="5324597" y="1544059"/>
                <a:ext cx="1407046" cy="114865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7" name="Rectangle 36"/>
              <p:cNvSpPr/>
              <p:nvPr/>
            </p:nvSpPr>
            <p:spPr>
              <a:xfrm>
                <a:off x="5659967" y="2692400"/>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8" name="Rectangle 37"/>
              <p:cNvSpPr/>
              <p:nvPr/>
            </p:nvSpPr>
            <p:spPr>
              <a:xfrm>
                <a:off x="5335898" y="4926520"/>
                <a:ext cx="1407046" cy="1596322"/>
              </a:xfrm>
              <a:prstGeom prst="rect">
                <a:avLst/>
              </a:prstGeom>
              <a:solidFill>
                <a:srgbClr val="FFFFFF"/>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39" name="Rectangle 38"/>
              <p:cNvSpPr/>
              <p:nvPr/>
            </p:nvSpPr>
            <p:spPr>
              <a:xfrm>
                <a:off x="5639913" y="4605867"/>
                <a:ext cx="774700" cy="321733"/>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a:solidFill>
                    <a:prstClr val="white"/>
                  </a:solidFill>
                  <a:latin typeface="Calibri"/>
                </a:endParaRPr>
              </a:p>
            </p:txBody>
          </p:sp>
          <p:sp>
            <p:nvSpPr>
              <p:cNvPr id="40" name="Rectangle 39"/>
              <p:cNvSpPr/>
              <p:nvPr/>
            </p:nvSpPr>
            <p:spPr>
              <a:xfrm>
                <a:off x="3396120" y="3013406"/>
                <a:ext cx="3397331" cy="1591148"/>
              </a:xfrm>
              <a:prstGeom prst="rect">
                <a:avLst/>
              </a:prstGeom>
              <a:solidFill>
                <a:schemeClr val="bg1"/>
              </a:solidFill>
              <a:ln w="38100" cmpd="sng">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3200" b="1" dirty="0">
                  <a:solidFill>
                    <a:srgbClr val="000000"/>
                  </a:solidFill>
                  <a:latin typeface="Calibri"/>
                </a:endParaRPr>
              </a:p>
            </p:txBody>
          </p:sp>
          <p:cxnSp>
            <p:nvCxnSpPr>
              <p:cNvPr id="41" name="Straight Connector 40"/>
              <p:cNvCxnSpPr/>
              <p:nvPr/>
            </p:nvCxnSpPr>
            <p:spPr>
              <a:xfrm>
                <a:off x="6794500" y="3433233"/>
                <a:ext cx="0" cy="110067"/>
              </a:xfrm>
              <a:prstGeom prst="line">
                <a:avLst/>
              </a:prstGeom>
              <a:ln w="38100" cmpd="sng">
                <a:solidFill>
                  <a:srgbClr val="FFFFFF"/>
                </a:solidFill>
              </a:ln>
              <a:effectLst/>
            </p:spPr>
            <p:style>
              <a:lnRef idx="2">
                <a:schemeClr val="accent1"/>
              </a:lnRef>
              <a:fillRef idx="0">
                <a:schemeClr val="accent1"/>
              </a:fillRef>
              <a:effectRef idx="1">
                <a:schemeClr val="accent1"/>
              </a:effectRef>
              <a:fontRef idx="minor">
                <a:schemeClr val="tx1"/>
              </a:fontRef>
            </p:style>
          </p:cxnSp>
        </p:grpSp>
        <p:grpSp>
          <p:nvGrpSpPr>
            <p:cNvPr id="42" name="Group 41"/>
            <p:cNvGrpSpPr/>
            <p:nvPr/>
          </p:nvGrpSpPr>
          <p:grpSpPr>
            <a:xfrm>
              <a:off x="2472829" y="2316037"/>
              <a:ext cx="1453874" cy="736080"/>
              <a:chOff x="5921267" y="1250961"/>
              <a:chExt cx="2820354" cy="1303944"/>
            </a:xfrm>
          </p:grpSpPr>
          <p:sp>
            <p:nvSpPr>
              <p:cNvPr id="43" name="Rounded Rectangle 42"/>
              <p:cNvSpPr/>
              <p:nvPr/>
            </p:nvSpPr>
            <p:spPr>
              <a:xfrm>
                <a:off x="5921267" y="1284837"/>
                <a:ext cx="2820354" cy="127006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800" dirty="0">
                  <a:solidFill>
                    <a:prstClr val="black"/>
                  </a:solidFill>
                  <a:latin typeface="Calibri"/>
                </a:endParaRPr>
              </a:p>
            </p:txBody>
          </p:sp>
          <p:sp>
            <p:nvSpPr>
              <p:cNvPr id="44" name="Rounded Rectangle 43"/>
              <p:cNvSpPr/>
              <p:nvPr/>
            </p:nvSpPr>
            <p:spPr>
              <a:xfrm>
                <a:off x="6038845" y="160911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ECLSS</a:t>
                </a:r>
              </a:p>
            </p:txBody>
          </p:sp>
          <p:sp>
            <p:nvSpPr>
              <p:cNvPr id="45" name="Rounded Rectangle 44"/>
              <p:cNvSpPr/>
              <p:nvPr/>
            </p:nvSpPr>
            <p:spPr>
              <a:xfrm>
                <a:off x="6043583" y="204211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EPS</a:t>
                </a:r>
              </a:p>
            </p:txBody>
          </p:sp>
          <p:sp>
            <p:nvSpPr>
              <p:cNvPr id="46" name="Rounded Rectangle 45"/>
              <p:cNvSpPr/>
              <p:nvPr/>
            </p:nvSpPr>
            <p:spPr>
              <a:xfrm>
                <a:off x="6919530" y="1603780"/>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GN&amp;C</a:t>
                </a:r>
              </a:p>
            </p:txBody>
          </p:sp>
          <p:sp>
            <p:nvSpPr>
              <p:cNvPr id="47" name="Rounded Rectangle 46"/>
              <p:cNvSpPr/>
              <p:nvPr/>
            </p:nvSpPr>
            <p:spPr>
              <a:xfrm>
                <a:off x="6924267" y="2036777"/>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Comm</a:t>
                </a:r>
              </a:p>
            </p:txBody>
          </p:sp>
          <p:sp>
            <p:nvSpPr>
              <p:cNvPr id="48" name="Rounded Rectangle 47"/>
              <p:cNvSpPr/>
              <p:nvPr/>
            </p:nvSpPr>
            <p:spPr>
              <a:xfrm>
                <a:off x="7800213" y="1613216"/>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Therm.</a:t>
                </a:r>
              </a:p>
            </p:txBody>
          </p:sp>
          <p:sp>
            <p:nvSpPr>
              <p:cNvPr id="49" name="TextBox 48"/>
              <p:cNvSpPr txBox="1"/>
              <p:nvPr/>
            </p:nvSpPr>
            <p:spPr>
              <a:xfrm>
                <a:off x="5977421" y="1250961"/>
                <a:ext cx="2689637" cy="389999"/>
              </a:xfrm>
              <a:prstGeom prst="rect">
                <a:avLst/>
              </a:prstGeom>
              <a:noFill/>
            </p:spPr>
            <p:txBody>
              <a:bodyPr wrap="none" rtlCol="0">
                <a:spAutoFit/>
              </a:bodyPr>
              <a:lstStyle/>
              <a:p>
                <a:pPr algn="ctr" defTabSz="457146" fontAlgn="base">
                  <a:spcBef>
                    <a:spcPct val="0"/>
                  </a:spcBef>
                  <a:spcAft>
                    <a:spcPct val="0"/>
                  </a:spcAft>
                </a:pPr>
                <a:r>
                  <a:rPr lang="en-US" sz="1050" dirty="0">
                    <a:solidFill>
                      <a:prstClr val="black"/>
                    </a:solidFill>
                    <a:latin typeface="Arial" charset="0"/>
                    <a:ea typeface="ＭＳ Ｐゴシック" charset="-128"/>
                  </a:rPr>
                  <a:t>Spacecraft Subsystems</a:t>
                </a:r>
              </a:p>
            </p:txBody>
          </p:sp>
          <p:sp>
            <p:nvSpPr>
              <p:cNvPr id="50" name="Rounded Rectangle 49"/>
              <p:cNvSpPr/>
              <p:nvPr/>
            </p:nvSpPr>
            <p:spPr>
              <a:xfrm>
                <a:off x="7819717" y="2031444"/>
                <a:ext cx="827462" cy="369831"/>
              </a:xfrm>
              <a:prstGeom prst="round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700" dirty="0">
                    <a:solidFill>
                      <a:prstClr val="black"/>
                    </a:solidFill>
                    <a:latin typeface="Calibri"/>
                  </a:rPr>
                  <a:t>Struct.</a:t>
                </a:r>
              </a:p>
            </p:txBody>
          </p:sp>
        </p:grpSp>
      </p:grpSp>
      <p:cxnSp>
        <p:nvCxnSpPr>
          <p:cNvPr id="52" name="Straight Arrow Connector 51"/>
          <p:cNvCxnSpPr>
            <a:endCxn id="43" idx="2"/>
          </p:cNvCxnSpPr>
          <p:nvPr/>
        </p:nvCxnSpPr>
        <p:spPr>
          <a:xfrm flipV="1">
            <a:off x="4693611" y="3210055"/>
            <a:ext cx="26120" cy="815209"/>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a:off x="5522483" y="4591772"/>
            <a:ext cx="1534348" cy="909968"/>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endCxn id="19" idx="1"/>
          </p:cNvCxnSpPr>
          <p:nvPr/>
        </p:nvCxnSpPr>
        <p:spPr>
          <a:xfrm flipV="1">
            <a:off x="5536440" y="3103380"/>
            <a:ext cx="1128571" cy="965014"/>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5" name="Rectangle 54"/>
          <p:cNvSpPr/>
          <p:nvPr/>
        </p:nvSpPr>
        <p:spPr>
          <a:xfrm>
            <a:off x="1900822" y="4119315"/>
            <a:ext cx="1500303" cy="461665"/>
          </a:xfrm>
          <a:prstGeom prst="rect">
            <a:avLst/>
          </a:prstGeom>
        </p:spPr>
        <p:txBody>
          <a:bodyPr wrap="square">
            <a:spAutoFit/>
          </a:bodyPr>
          <a:lstStyle/>
          <a:p>
            <a:pPr algn="ctr" defTabSz="457146" fontAlgn="base">
              <a:spcBef>
                <a:spcPct val="0"/>
              </a:spcBef>
              <a:spcAft>
                <a:spcPct val="0"/>
              </a:spcAft>
            </a:pPr>
            <a:r>
              <a:rPr lang="en-US" sz="1200" b="1" u="sng" dirty="0">
                <a:solidFill>
                  <a:srgbClr val="CCFFCC"/>
                </a:solidFill>
                <a:latin typeface="Arial" charset="0"/>
                <a:ea typeface="ＭＳ Ｐゴシック" charset="-128"/>
              </a:rPr>
              <a:t>Integrated Control Interface</a:t>
            </a:r>
          </a:p>
        </p:txBody>
      </p:sp>
      <p:sp>
        <p:nvSpPr>
          <p:cNvPr id="56" name="Rounded Rectangle 55"/>
          <p:cNvSpPr/>
          <p:nvPr/>
        </p:nvSpPr>
        <p:spPr>
          <a:xfrm>
            <a:off x="3857761" y="4025264"/>
            <a:ext cx="1671700" cy="575237"/>
          </a:xfrm>
          <a:prstGeom prst="roundRect">
            <a:avLst/>
          </a:prstGeom>
          <a:solidFill>
            <a:srgbClr val="FFFFFF"/>
          </a:solidFill>
          <a:ln w="38100" cmpd="sng">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Integrated System Manager</a:t>
            </a:r>
          </a:p>
        </p:txBody>
      </p:sp>
      <p:pic>
        <p:nvPicPr>
          <p:cNvPr id="51" name="Picture 5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0258" y="5498328"/>
            <a:ext cx="678924" cy="995011"/>
          </a:xfrm>
          <a:prstGeom prst="rect">
            <a:avLst/>
          </a:prstGeom>
        </p:spPr>
      </p:pic>
      <p:pic>
        <p:nvPicPr>
          <p:cNvPr id="57" name="Picture 5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5015" y="4626920"/>
            <a:ext cx="1624167" cy="795165"/>
          </a:xfrm>
          <a:prstGeom prst="rect">
            <a:avLst/>
          </a:prstGeom>
        </p:spPr>
      </p:pic>
      <p:pic>
        <p:nvPicPr>
          <p:cNvPr id="58" name="Picture 5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78065" y="5188606"/>
            <a:ext cx="1302914" cy="797102"/>
          </a:xfrm>
          <a:prstGeom prst="rect">
            <a:avLst/>
          </a:prstGeom>
        </p:spPr>
      </p:pic>
      <p:sp>
        <p:nvSpPr>
          <p:cNvPr id="62" name="TextBox 61"/>
          <p:cNvSpPr txBox="1"/>
          <p:nvPr/>
        </p:nvSpPr>
        <p:spPr>
          <a:xfrm>
            <a:off x="1524000" y="6550224"/>
            <a:ext cx="1541094" cy="307777"/>
          </a:xfrm>
          <a:prstGeom prst="rect">
            <a:avLst/>
          </a:prstGeom>
          <a:noFill/>
        </p:spPr>
        <p:txBody>
          <a:bodyPr wrap="none" rtlCol="0">
            <a:spAutoFit/>
          </a:bodyPr>
          <a:lstStyle/>
          <a:p>
            <a:pPr algn="ctr" defTabSz="457146" fontAlgn="base">
              <a:spcBef>
                <a:spcPct val="0"/>
              </a:spcBef>
              <a:spcAft>
                <a:spcPct val="0"/>
              </a:spcAft>
            </a:pPr>
            <a:r>
              <a:rPr lang="en-US" sz="1400" b="1" dirty="0">
                <a:solidFill>
                  <a:prstClr val="white"/>
                </a:solidFill>
                <a:latin typeface="Arial" charset="0"/>
                <a:ea typeface="ＭＳ Ｐゴシック" charset="-128"/>
              </a:rPr>
              <a:t>Mission Control</a:t>
            </a:r>
          </a:p>
        </p:txBody>
      </p:sp>
      <p:cxnSp>
        <p:nvCxnSpPr>
          <p:cNvPr id="61" name="Straight Arrow Connector 60"/>
          <p:cNvCxnSpPr/>
          <p:nvPr/>
        </p:nvCxnSpPr>
        <p:spPr>
          <a:xfrm flipV="1">
            <a:off x="2382314" y="4591773"/>
            <a:ext cx="1500303" cy="1179347"/>
          </a:xfrm>
          <a:prstGeom prst="straightConnector1">
            <a:avLst/>
          </a:prstGeom>
          <a:ln>
            <a:solidFill>
              <a:schemeClr val="bg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60" name="Slide Number Placeholder 2"/>
          <p:cNvSpPr txBox="1">
            <a:spLocks/>
          </p:cNvSpPr>
          <p:nvPr/>
        </p:nvSpPr>
        <p:spPr>
          <a:xfrm>
            <a:off x="11390582" y="6412291"/>
            <a:ext cx="710293" cy="445709"/>
          </a:xfrm>
          <a:prstGeom prst="rect">
            <a:avLst/>
          </a:prstGeom>
        </p:spPr>
        <p:txBody>
          <a:bodyPr/>
          <a:lstStyle>
            <a:defPPr>
              <a:defRPr lang="en-US"/>
            </a:defPPr>
            <a:lvl1pPr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pPr algn="r"/>
            <a:fld id="{4336D8BB-1FBA-4ECE-B83B-DC345E7EB0EF}" type="slidenum">
              <a:rPr lang="en-US">
                <a:solidFill>
                  <a:prstClr val="white"/>
                </a:solidFill>
              </a:rPr>
              <a:pPr algn="r"/>
              <a:t>7</a:t>
            </a:fld>
            <a:endParaRPr lang="en-US" dirty="0">
              <a:solidFill>
                <a:prstClr val="white"/>
              </a:solidFill>
            </a:endParaRPr>
          </a:p>
        </p:txBody>
      </p:sp>
      <p:pic>
        <p:nvPicPr>
          <p:cNvPr id="63" name="Picture 6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0554" y="1268760"/>
            <a:ext cx="1519444" cy="1115568"/>
          </a:xfrm>
          <a:prstGeom prst="rect">
            <a:avLst/>
          </a:prstGeom>
        </p:spPr>
      </p:pic>
      <p:grpSp>
        <p:nvGrpSpPr>
          <p:cNvPr id="64" name="Group 63"/>
          <p:cNvGrpSpPr>
            <a:grpSpLocks noChangeAspect="1"/>
          </p:cNvGrpSpPr>
          <p:nvPr/>
        </p:nvGrpSpPr>
        <p:grpSpPr>
          <a:xfrm>
            <a:off x="6672064" y="2023167"/>
            <a:ext cx="2907792" cy="2167451"/>
            <a:chOff x="6189288" y="3087248"/>
            <a:chExt cx="2487168" cy="1853920"/>
          </a:xfrm>
        </p:grpSpPr>
        <p:pic>
          <p:nvPicPr>
            <p:cNvPr id="65" name="Picture 64" descr="ISS-Module.jpg"/>
            <p:cNvPicPr>
              <a:picLocks noChangeAspect="1"/>
            </p:cNvPicPr>
            <p:nvPr/>
          </p:nvPicPr>
          <p:blipFill>
            <a:blip r:embed="rId7" cstate="screen">
              <a:alphaModFix amt="75000"/>
              <a:extLst>
                <a:ext uri="{28A0092B-C50C-407E-A947-70E740481C1C}">
                  <a14:useLocalDpi xmlns:a14="http://schemas.microsoft.com/office/drawing/2010/main"/>
                </a:ext>
              </a:extLst>
            </a:blip>
            <a:stretch>
              <a:fillRect/>
            </a:stretch>
          </p:blipFill>
          <p:spPr>
            <a:xfrm>
              <a:off x="6189288" y="3087248"/>
              <a:ext cx="2487168" cy="1853920"/>
            </a:xfrm>
            <a:prstGeom prst="rect">
              <a:avLst/>
            </a:prstGeom>
          </p:spPr>
        </p:pic>
        <p:pic>
          <p:nvPicPr>
            <p:cNvPr id="66" name="Picture 65">
              <a:extLst>
                <a:ext uri="{FF2B5EF4-FFF2-40B4-BE49-F238E27FC236}">
                  <a16:creationId xmlns:a16="http://schemas.microsoft.com/office/drawing/2014/main" id="{2CE69F69-C069-DF45-9754-4A59E4903E5F}"/>
                </a:ext>
              </a:extLst>
            </p:cNvPr>
            <p:cNvPicPr>
              <a:picLocks noChangeAspect="1"/>
            </p:cNvPicPr>
            <p:nvPr/>
          </p:nvPicPr>
          <p:blipFill rotWithShape="1">
            <a:blip r:embed="rId8" cstate="screen">
              <a:alphaModFix amt="50000"/>
              <a:extLst>
                <a:ext uri="{28A0092B-C50C-407E-A947-70E740481C1C}">
                  <a14:useLocalDpi xmlns:a14="http://schemas.microsoft.com/office/drawing/2010/main"/>
                </a:ext>
              </a:extLst>
            </a:blip>
            <a:srcRect/>
            <a:stretch/>
          </p:blipFill>
          <p:spPr>
            <a:xfrm rot="10800000">
              <a:off x="6710463" y="3219792"/>
              <a:ext cx="1198801" cy="1268416"/>
            </a:xfrm>
            <a:prstGeom prst="rect">
              <a:avLst/>
            </a:prstGeom>
          </p:spPr>
        </p:pic>
        <p:pic>
          <p:nvPicPr>
            <p:cNvPr id="67" name="Picture 66">
              <a:extLst>
                <a:ext uri="{FF2B5EF4-FFF2-40B4-BE49-F238E27FC236}">
                  <a16:creationId xmlns:a16="http://schemas.microsoft.com/office/drawing/2014/main" id="{FCC647AD-7FA7-A84A-B995-B17BD45EB4D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838230" y="4138163"/>
              <a:ext cx="478732" cy="500052"/>
            </a:xfrm>
            <a:prstGeom prst="rect">
              <a:avLst/>
            </a:prstGeom>
          </p:spPr>
        </p:pic>
        <p:pic>
          <p:nvPicPr>
            <p:cNvPr id="68" name="Picture 67">
              <a:extLst>
                <a:ext uri="{FF2B5EF4-FFF2-40B4-BE49-F238E27FC236}">
                  <a16:creationId xmlns:a16="http://schemas.microsoft.com/office/drawing/2014/main" id="{817274AE-A10B-BC4A-9CAE-1962B3C4A9F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015286">
              <a:off x="7397344" y="4349414"/>
              <a:ext cx="478732" cy="500052"/>
            </a:xfrm>
            <a:prstGeom prst="rect">
              <a:avLst/>
            </a:prstGeom>
          </p:spPr>
        </p:pic>
        <p:pic>
          <p:nvPicPr>
            <p:cNvPr id="69" name="Picture 68">
              <a:extLst>
                <a:ext uri="{FF2B5EF4-FFF2-40B4-BE49-F238E27FC236}">
                  <a16:creationId xmlns:a16="http://schemas.microsoft.com/office/drawing/2014/main" id="{67F1794B-97E9-7D43-987D-2DE0C9A3EA5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6473793" y="4178369"/>
              <a:ext cx="478732" cy="500052"/>
            </a:xfrm>
            <a:prstGeom prst="rect">
              <a:avLst/>
            </a:prstGeom>
          </p:spPr>
        </p:pic>
        <p:pic>
          <p:nvPicPr>
            <p:cNvPr id="70" name="Picture 69">
              <a:extLst>
                <a:ext uri="{FF2B5EF4-FFF2-40B4-BE49-F238E27FC236}">
                  <a16:creationId xmlns:a16="http://schemas.microsoft.com/office/drawing/2014/main" id="{A6E9FF54-369B-C748-B836-9CEDB37250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584714" flipH="1">
              <a:off x="6933006" y="4357551"/>
              <a:ext cx="478732" cy="500052"/>
            </a:xfrm>
            <a:prstGeom prst="rect">
              <a:avLst/>
            </a:prstGeom>
          </p:spPr>
        </p:pic>
        <p:pic>
          <p:nvPicPr>
            <p:cNvPr id="71" name="Picture 70" descr="beacon.png">
              <a:extLst>
                <a:ext uri="{FF2B5EF4-FFF2-40B4-BE49-F238E27FC236}">
                  <a16:creationId xmlns:a16="http://schemas.microsoft.com/office/drawing/2014/main" id="{7220CFB2-275B-DB4D-944D-81D7E5C3DDA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0016745">
              <a:off x="7017259" y="3762014"/>
              <a:ext cx="339744" cy="241537"/>
            </a:xfrm>
            <a:prstGeom prst="rect">
              <a:avLst/>
            </a:prstGeom>
          </p:spPr>
        </p:pic>
      </p:grpSp>
      <p:pic>
        <p:nvPicPr>
          <p:cNvPr id="72" name="Picture 71"/>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rot="16200000">
            <a:off x="6709414" y="4741520"/>
            <a:ext cx="2212848" cy="1423452"/>
          </a:xfrm>
          <a:prstGeom prst="rect">
            <a:avLst/>
          </a:prstGeom>
        </p:spPr>
      </p:pic>
    </p:spTree>
    <p:extLst>
      <p:ext uri="{BB962C8B-B14F-4D97-AF65-F5344CB8AC3E}">
        <p14:creationId xmlns:p14="http://schemas.microsoft.com/office/powerpoint/2010/main" val="949199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Capability Areas</a:t>
            </a:r>
          </a:p>
        </p:txBody>
      </p:sp>
      <p:sp>
        <p:nvSpPr>
          <p:cNvPr id="4" name="Slide Number Placeholder 3"/>
          <p:cNvSpPr>
            <a:spLocks noGrp="1"/>
          </p:cNvSpPr>
          <p:nvPr>
            <p:ph type="sldNum" sz="quarter" idx="4"/>
          </p:nvPr>
        </p:nvSpPr>
        <p:spPr/>
        <p:txBody>
          <a:bodyPr/>
          <a:lstStyle/>
          <a:p>
            <a:pPr defTabSz="457146" fontAlgn="base">
              <a:spcBef>
                <a:spcPct val="0"/>
              </a:spcBef>
              <a:spcAft>
                <a:spcPct val="0"/>
              </a:spcAft>
            </a:pPr>
            <a:fld id="{4336D8BB-1FBA-4ECE-B83B-DC345E7EB0EF}" type="slidenum">
              <a:rPr lang="en-US">
                <a:solidFill>
                  <a:prstClr val="black"/>
                </a:solidFill>
                <a:latin typeface="Arial" charset="0"/>
                <a:ea typeface="ＭＳ Ｐゴシック" charset="-128"/>
              </a:rPr>
              <a:pPr defTabSz="457146" fontAlgn="base">
                <a:spcBef>
                  <a:spcPct val="0"/>
                </a:spcBef>
                <a:spcAft>
                  <a:spcPct val="0"/>
                </a:spcAft>
              </a:pPr>
              <a:t>8</a:t>
            </a:fld>
            <a:endParaRPr lang="en-US">
              <a:solidFill>
                <a:prstClr val="black"/>
              </a:solidFill>
              <a:latin typeface="Arial" charset="0"/>
              <a:ea typeface="ＭＳ Ｐゴシック" charset="-128"/>
            </a:endParaRPr>
          </a:p>
        </p:txBody>
      </p:sp>
      <p:grpSp>
        <p:nvGrpSpPr>
          <p:cNvPr id="18" name="Group 17">
            <a:extLst>
              <a:ext uri="{FF2B5EF4-FFF2-40B4-BE49-F238E27FC236}">
                <a16:creationId xmlns:a16="http://schemas.microsoft.com/office/drawing/2014/main" id="{42074EEF-97DD-EC49-B147-038034D703B0}"/>
              </a:ext>
            </a:extLst>
          </p:cNvPr>
          <p:cNvGrpSpPr/>
          <p:nvPr/>
        </p:nvGrpSpPr>
        <p:grpSpPr>
          <a:xfrm>
            <a:off x="7705631" y="2860224"/>
            <a:ext cx="2499429" cy="3615608"/>
            <a:chOff x="5917503" y="2316275"/>
            <a:chExt cx="2925177" cy="4231483"/>
          </a:xfrm>
        </p:grpSpPr>
        <p:grpSp>
          <p:nvGrpSpPr>
            <p:cNvPr id="7" name="Group 6">
              <a:extLst>
                <a:ext uri="{FF2B5EF4-FFF2-40B4-BE49-F238E27FC236}">
                  <a16:creationId xmlns:a16="http://schemas.microsoft.com/office/drawing/2014/main" id="{BBBE6DF5-4546-1A47-BDF9-974217B8286A}"/>
                </a:ext>
              </a:extLst>
            </p:cNvPr>
            <p:cNvGrpSpPr/>
            <p:nvPr/>
          </p:nvGrpSpPr>
          <p:grpSpPr>
            <a:xfrm>
              <a:off x="5934809" y="2327648"/>
              <a:ext cx="2907871" cy="2168238"/>
              <a:chOff x="651123" y="2548460"/>
              <a:chExt cx="3013771" cy="2247202"/>
            </a:xfrm>
          </p:grpSpPr>
          <p:pic>
            <p:nvPicPr>
              <p:cNvPr id="8" name="Picture 7">
                <a:extLst>
                  <a:ext uri="{FF2B5EF4-FFF2-40B4-BE49-F238E27FC236}">
                    <a16:creationId xmlns:a16="http://schemas.microsoft.com/office/drawing/2014/main" id="{F265C51C-B886-174F-8ED8-94D857147AE6}"/>
                  </a:ext>
                </a:extLst>
              </p:cNvPr>
              <p:cNvPicPr>
                <a:picLocks noChangeAspect="1"/>
              </p:cNvPicPr>
              <p:nvPr/>
            </p:nvPicPr>
            <p:blipFill rotWithShape="1">
              <a:blip r:embed="rId3" cstate="screen">
                <a:alphaModFix amt="76000"/>
                <a:extLst>
                  <a:ext uri="{28A0092B-C50C-407E-A947-70E740481C1C}">
                    <a14:useLocalDpi xmlns:a14="http://schemas.microsoft.com/office/drawing/2010/main"/>
                  </a:ext>
                </a:extLst>
              </a:blip>
              <a:srcRect/>
              <a:stretch/>
            </p:blipFill>
            <p:spPr>
              <a:xfrm>
                <a:off x="651123" y="2548460"/>
                <a:ext cx="3013771" cy="2247202"/>
              </a:xfrm>
              <a:prstGeom prst="rect">
                <a:avLst/>
              </a:prstGeom>
            </p:spPr>
          </p:pic>
          <p:pic>
            <p:nvPicPr>
              <p:cNvPr id="9" name="Picture 8">
                <a:extLst>
                  <a:ext uri="{FF2B5EF4-FFF2-40B4-BE49-F238E27FC236}">
                    <a16:creationId xmlns:a16="http://schemas.microsoft.com/office/drawing/2014/main" id="{2CE69F69-C069-DF45-9754-4A59E4903E5F}"/>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a:stretch/>
            </p:blipFill>
            <p:spPr>
              <a:xfrm rot="10800000">
                <a:off x="1282858" y="2725676"/>
                <a:ext cx="1453110" cy="1537492"/>
              </a:xfrm>
              <a:prstGeom prst="rect">
                <a:avLst/>
              </a:prstGeom>
            </p:spPr>
          </p:pic>
          <p:pic>
            <p:nvPicPr>
              <p:cNvPr id="10" name="Picture 9">
                <a:extLst>
                  <a:ext uri="{FF2B5EF4-FFF2-40B4-BE49-F238E27FC236}">
                    <a16:creationId xmlns:a16="http://schemas.microsoft.com/office/drawing/2014/main" id="{FCC647AD-7FA7-A84A-B995-B17BD45EB4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49865" y="3838866"/>
                <a:ext cx="580288" cy="606131"/>
              </a:xfrm>
              <a:prstGeom prst="rect">
                <a:avLst/>
              </a:prstGeom>
            </p:spPr>
          </p:pic>
          <p:pic>
            <p:nvPicPr>
              <p:cNvPr id="11" name="Picture 10">
                <a:extLst>
                  <a:ext uri="{FF2B5EF4-FFF2-40B4-BE49-F238E27FC236}">
                    <a16:creationId xmlns:a16="http://schemas.microsoft.com/office/drawing/2014/main" id="{817274AE-A10B-BC4A-9CAE-1962B3C4A9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15286">
                <a:off x="2115452" y="4094930"/>
                <a:ext cx="580288" cy="606131"/>
              </a:xfrm>
              <a:prstGeom prst="rect">
                <a:avLst/>
              </a:prstGeom>
            </p:spPr>
          </p:pic>
          <p:pic>
            <p:nvPicPr>
              <p:cNvPr id="12" name="Picture 11">
                <a:extLst>
                  <a:ext uri="{FF2B5EF4-FFF2-40B4-BE49-F238E27FC236}">
                    <a16:creationId xmlns:a16="http://schemas.microsoft.com/office/drawing/2014/main" id="{67F1794B-97E9-7D43-987D-2DE0C9A3EA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95982" y="3887602"/>
                <a:ext cx="580288" cy="606131"/>
              </a:xfrm>
              <a:prstGeom prst="rect">
                <a:avLst/>
              </a:prstGeom>
            </p:spPr>
          </p:pic>
          <p:pic>
            <p:nvPicPr>
              <p:cNvPr id="13" name="Picture 12">
                <a:extLst>
                  <a:ext uri="{FF2B5EF4-FFF2-40B4-BE49-F238E27FC236}">
                    <a16:creationId xmlns:a16="http://schemas.microsoft.com/office/drawing/2014/main" id="{A6E9FF54-369B-C748-B836-9CEDB37250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584714" flipH="1">
                <a:off x="1552611" y="4104794"/>
                <a:ext cx="580288" cy="606131"/>
              </a:xfrm>
              <a:prstGeom prst="rect">
                <a:avLst/>
              </a:prstGeom>
            </p:spPr>
          </p:pic>
          <p:pic>
            <p:nvPicPr>
              <p:cNvPr id="14" name="Picture 13" descr="beacon.png">
                <a:extLst>
                  <a:ext uri="{FF2B5EF4-FFF2-40B4-BE49-F238E27FC236}">
                    <a16:creationId xmlns:a16="http://schemas.microsoft.com/office/drawing/2014/main" id="{7220CFB2-275B-DB4D-944D-81D7E5C3DD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016745">
                <a:off x="1654737" y="3382923"/>
                <a:ext cx="411816" cy="292776"/>
              </a:xfrm>
              <a:prstGeom prst="rect">
                <a:avLst/>
              </a:prstGeom>
            </p:spPr>
          </p:pic>
        </p:grpSp>
        <p:sp>
          <p:nvSpPr>
            <p:cNvPr id="15" name="Rounded Rectangle 14">
              <a:extLst>
                <a:ext uri="{FF2B5EF4-FFF2-40B4-BE49-F238E27FC236}">
                  <a16:creationId xmlns:a16="http://schemas.microsoft.com/office/drawing/2014/main" id="{F1338E45-3BF4-FD40-B2D2-812B488B8725}"/>
                </a:ext>
              </a:extLst>
            </p:cNvPr>
            <p:cNvSpPr/>
            <p:nvPr/>
          </p:nvSpPr>
          <p:spPr>
            <a:xfrm>
              <a:off x="5917503" y="2316275"/>
              <a:ext cx="1357189" cy="295735"/>
            </a:xfrm>
            <a:prstGeom prst="roundRect">
              <a:avLst/>
            </a:prstGeom>
            <a:solidFill>
              <a:srgbClr val="FFFFFF"/>
            </a:solidFill>
            <a:ln w="38100" cmpd="sng">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Locate Leak</a:t>
              </a:r>
            </a:p>
          </p:txBody>
        </p:sp>
        <p:pic>
          <p:nvPicPr>
            <p:cNvPr id="16" name="Picture 15">
              <a:extLst>
                <a:ext uri="{FF2B5EF4-FFF2-40B4-BE49-F238E27FC236}">
                  <a16:creationId xmlns:a16="http://schemas.microsoft.com/office/drawing/2014/main" id="{1C581CAB-95D9-814C-8D47-1300972A85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35854" y="4611922"/>
              <a:ext cx="2903758" cy="1935836"/>
            </a:xfrm>
            <a:prstGeom prst="rect">
              <a:avLst/>
            </a:prstGeom>
          </p:spPr>
        </p:pic>
        <p:sp>
          <p:nvSpPr>
            <p:cNvPr id="17" name="Rounded Rectangle 16">
              <a:extLst>
                <a:ext uri="{FF2B5EF4-FFF2-40B4-BE49-F238E27FC236}">
                  <a16:creationId xmlns:a16="http://schemas.microsoft.com/office/drawing/2014/main" id="{8CD8767E-8EA6-6641-818C-CE5CD1038EBF}"/>
                </a:ext>
              </a:extLst>
            </p:cNvPr>
            <p:cNvSpPr/>
            <p:nvPr/>
          </p:nvSpPr>
          <p:spPr>
            <a:xfrm>
              <a:off x="5932968" y="4623687"/>
              <a:ext cx="1371571" cy="315230"/>
            </a:xfrm>
            <a:prstGeom prst="roundRect">
              <a:avLst/>
            </a:prstGeom>
            <a:solidFill>
              <a:srgbClr val="FFFFFF"/>
            </a:solidFill>
            <a:ln w="38100" cmpd="sng">
              <a:solidFill>
                <a:srgbClr val="7F7F7F"/>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400" b="1" dirty="0">
                  <a:solidFill>
                    <a:srgbClr val="000000"/>
                  </a:solidFill>
                  <a:latin typeface="Calibri"/>
                </a:rPr>
                <a:t>Patch Leak</a:t>
              </a:r>
            </a:p>
          </p:txBody>
        </p:sp>
      </p:grpSp>
      <p:grpSp>
        <p:nvGrpSpPr>
          <p:cNvPr id="19" name="Group 18">
            <a:extLst>
              <a:ext uri="{FF2B5EF4-FFF2-40B4-BE49-F238E27FC236}">
                <a16:creationId xmlns:a16="http://schemas.microsoft.com/office/drawing/2014/main" id="{6AFF52E0-C27C-3B4C-9AC7-B489A5A598E7}"/>
              </a:ext>
            </a:extLst>
          </p:cNvPr>
          <p:cNvGrpSpPr/>
          <p:nvPr/>
        </p:nvGrpSpPr>
        <p:grpSpPr>
          <a:xfrm>
            <a:off x="7529992" y="1745777"/>
            <a:ext cx="2721592" cy="1007022"/>
            <a:chOff x="4978400" y="1219204"/>
            <a:chExt cx="3500967" cy="1295400"/>
          </a:xfrm>
        </p:grpSpPr>
        <p:sp>
          <p:nvSpPr>
            <p:cNvPr id="20" name="Rectangle 19">
              <a:extLst>
                <a:ext uri="{FF2B5EF4-FFF2-40B4-BE49-F238E27FC236}">
                  <a16:creationId xmlns:a16="http://schemas.microsoft.com/office/drawing/2014/main" id="{61ABD9CD-1030-484D-8CC6-2D16EB7212E9}"/>
                </a:ext>
              </a:extLst>
            </p:cNvPr>
            <p:cNvSpPr/>
            <p:nvPr/>
          </p:nvSpPr>
          <p:spPr>
            <a:xfrm>
              <a:off x="4978400" y="1219204"/>
              <a:ext cx="3500967" cy="1295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endParaRPr lang="en-US" sz="2400">
                <a:solidFill>
                  <a:prstClr val="white"/>
                </a:solidFill>
                <a:latin typeface="Calibri"/>
              </a:endParaRPr>
            </a:p>
          </p:txBody>
        </p:sp>
        <p:pic>
          <p:nvPicPr>
            <p:cNvPr id="21" name="Picture 20">
              <a:extLst>
                <a:ext uri="{FF2B5EF4-FFF2-40B4-BE49-F238E27FC236}">
                  <a16:creationId xmlns:a16="http://schemas.microsoft.com/office/drawing/2014/main" id="{3730A477-8422-304F-A94F-78C9D00D9B8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18786" y="1289578"/>
              <a:ext cx="3385842" cy="1181681"/>
            </a:xfrm>
            <a:prstGeom prst="rect">
              <a:avLst/>
            </a:prstGeom>
            <a:ln w="12700" cmpd="sng">
              <a:noFill/>
            </a:ln>
          </p:spPr>
        </p:pic>
        <p:sp>
          <p:nvSpPr>
            <p:cNvPr id="22" name="Rounded Rectangle 21">
              <a:extLst>
                <a:ext uri="{FF2B5EF4-FFF2-40B4-BE49-F238E27FC236}">
                  <a16:creationId xmlns:a16="http://schemas.microsoft.com/office/drawing/2014/main" id="{3F46AEC9-35EE-CC4F-9B57-3F59E54F9AF6}"/>
                </a:ext>
              </a:extLst>
            </p:cNvPr>
            <p:cNvSpPr/>
            <p:nvPr/>
          </p:nvSpPr>
          <p:spPr>
            <a:xfrm>
              <a:off x="5502275" y="1371820"/>
              <a:ext cx="894765" cy="188895"/>
            </a:xfrm>
            <a:prstGeom prst="roundRect">
              <a:avLst/>
            </a:prstGeom>
            <a:solidFill>
              <a:srgbClr val="FFFFFF"/>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900" b="1" dirty="0">
                  <a:solidFill>
                    <a:srgbClr val="000000"/>
                  </a:solidFill>
                  <a:latin typeface="Calibri"/>
                </a:rPr>
                <a:t>Structure</a:t>
              </a:r>
            </a:p>
          </p:txBody>
        </p:sp>
        <p:sp>
          <p:nvSpPr>
            <p:cNvPr id="23" name="Rounded Rectangle 22">
              <a:extLst>
                <a:ext uri="{FF2B5EF4-FFF2-40B4-BE49-F238E27FC236}">
                  <a16:creationId xmlns:a16="http://schemas.microsoft.com/office/drawing/2014/main" id="{52CDF917-CF5E-1D4F-9593-1BAB4FDEB13D}"/>
                </a:ext>
              </a:extLst>
            </p:cNvPr>
            <p:cNvSpPr/>
            <p:nvPr/>
          </p:nvSpPr>
          <p:spPr>
            <a:xfrm>
              <a:off x="6679843" y="1530765"/>
              <a:ext cx="1521182" cy="643617"/>
            </a:xfrm>
            <a:prstGeom prst="roundRect">
              <a:avLst/>
            </a:prstGeom>
            <a:solidFill>
              <a:srgbClr val="FFFFFF"/>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600" b="1" dirty="0">
                  <a:solidFill>
                    <a:srgbClr val="000000"/>
                  </a:solidFill>
                  <a:latin typeface="Calibri"/>
                </a:rPr>
                <a:t>Detect Leak</a:t>
              </a:r>
            </a:p>
          </p:txBody>
        </p:sp>
        <p:cxnSp>
          <p:nvCxnSpPr>
            <p:cNvPr id="24" name="Straight Arrow Connector 23">
              <a:extLst>
                <a:ext uri="{FF2B5EF4-FFF2-40B4-BE49-F238E27FC236}">
                  <a16:creationId xmlns:a16="http://schemas.microsoft.com/office/drawing/2014/main" id="{AA08AAB9-F6D7-9346-8237-30C01FBC1A80}"/>
                </a:ext>
              </a:extLst>
            </p:cNvPr>
            <p:cNvCxnSpPr>
              <a:stCxn id="22" idx="3"/>
            </p:cNvCxnSpPr>
            <p:nvPr/>
          </p:nvCxnSpPr>
          <p:spPr>
            <a:xfrm>
              <a:off x="6397040" y="1466268"/>
              <a:ext cx="276607" cy="242024"/>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84176FA0-489A-0E48-A7E5-FD333E7E1737}"/>
                </a:ext>
              </a:extLst>
            </p:cNvPr>
            <p:cNvCxnSpPr>
              <a:stCxn id="27" idx="3"/>
              <a:endCxn id="23" idx="1"/>
            </p:cNvCxnSpPr>
            <p:nvPr/>
          </p:nvCxnSpPr>
          <p:spPr>
            <a:xfrm>
              <a:off x="6397040" y="1847268"/>
              <a:ext cx="282803" cy="5306"/>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67D67967-3FD7-2146-8C27-233C986995C6}"/>
                </a:ext>
              </a:extLst>
            </p:cNvPr>
            <p:cNvCxnSpPr>
              <a:stCxn id="28" idx="3"/>
            </p:cNvCxnSpPr>
            <p:nvPr/>
          </p:nvCxnSpPr>
          <p:spPr>
            <a:xfrm flipV="1">
              <a:off x="6397040" y="1967115"/>
              <a:ext cx="279985" cy="251628"/>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27" name="Rounded Rectangle 26">
              <a:extLst>
                <a:ext uri="{FF2B5EF4-FFF2-40B4-BE49-F238E27FC236}">
                  <a16:creationId xmlns:a16="http://schemas.microsoft.com/office/drawing/2014/main" id="{FC88B446-9D51-1D4C-8D49-9A94E7735A22}"/>
                </a:ext>
              </a:extLst>
            </p:cNvPr>
            <p:cNvSpPr/>
            <p:nvPr/>
          </p:nvSpPr>
          <p:spPr>
            <a:xfrm>
              <a:off x="5502275" y="1752820"/>
              <a:ext cx="894765" cy="188895"/>
            </a:xfrm>
            <a:prstGeom prst="roundRect">
              <a:avLst/>
            </a:prstGeom>
            <a:solidFill>
              <a:srgbClr val="FFFFFF"/>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900" b="1" dirty="0">
                  <a:solidFill>
                    <a:srgbClr val="000000"/>
                  </a:solidFill>
                  <a:latin typeface="Calibri"/>
                </a:rPr>
                <a:t>GN&amp;C</a:t>
              </a:r>
            </a:p>
          </p:txBody>
        </p:sp>
        <p:sp>
          <p:nvSpPr>
            <p:cNvPr id="28" name="Rounded Rectangle 27">
              <a:extLst>
                <a:ext uri="{FF2B5EF4-FFF2-40B4-BE49-F238E27FC236}">
                  <a16:creationId xmlns:a16="http://schemas.microsoft.com/office/drawing/2014/main" id="{0CFABF24-1660-FF43-91A7-104D547A70A8}"/>
                </a:ext>
              </a:extLst>
            </p:cNvPr>
            <p:cNvSpPr/>
            <p:nvPr/>
          </p:nvSpPr>
          <p:spPr>
            <a:xfrm>
              <a:off x="5502275" y="2124295"/>
              <a:ext cx="894765" cy="188895"/>
            </a:xfrm>
            <a:prstGeom prst="roundRect">
              <a:avLst/>
            </a:prstGeom>
            <a:solidFill>
              <a:srgbClr val="FFFFFF"/>
            </a:solid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900" b="1" dirty="0">
                  <a:solidFill>
                    <a:srgbClr val="000000"/>
                  </a:solidFill>
                  <a:latin typeface="Calibri"/>
                </a:rPr>
                <a:t>ECLSS</a:t>
              </a:r>
            </a:p>
          </p:txBody>
        </p:sp>
      </p:grpSp>
      <p:sp>
        <p:nvSpPr>
          <p:cNvPr id="29" name="TextBox 28">
            <a:extLst>
              <a:ext uri="{FF2B5EF4-FFF2-40B4-BE49-F238E27FC236}">
                <a16:creationId xmlns:a16="http://schemas.microsoft.com/office/drawing/2014/main" id="{B49721B2-EFD8-9A47-8796-555ABB9F5D8E}"/>
              </a:ext>
            </a:extLst>
          </p:cNvPr>
          <p:cNvSpPr txBox="1"/>
          <p:nvPr/>
        </p:nvSpPr>
        <p:spPr>
          <a:xfrm>
            <a:off x="7321784" y="1049896"/>
            <a:ext cx="3138008" cy="707886"/>
          </a:xfrm>
          <a:prstGeom prst="rect">
            <a:avLst/>
          </a:prstGeom>
          <a:noFill/>
        </p:spPr>
        <p:txBody>
          <a:bodyPr wrap="square" rtlCol="0">
            <a:spAutoFit/>
          </a:bodyPr>
          <a:lstStyle/>
          <a:p>
            <a:pPr algn="ctr" defTabSz="457146" fontAlgn="base">
              <a:spcBef>
                <a:spcPct val="0"/>
              </a:spcBef>
              <a:spcAft>
                <a:spcPct val="0"/>
              </a:spcAft>
            </a:pPr>
            <a:r>
              <a:rPr lang="en-US" sz="2000" i="1" dirty="0">
                <a:solidFill>
                  <a:srgbClr val="FAFF8D"/>
                </a:solidFill>
                <a:latin typeface="Arial" charset="0"/>
                <a:ea typeface="ＭＳ Ｐゴシック" charset="-128"/>
              </a:rPr>
              <a:t>Integrated Fault Management</a:t>
            </a:r>
          </a:p>
        </p:txBody>
      </p:sp>
      <p:sp>
        <p:nvSpPr>
          <p:cNvPr id="30" name="TextBox 29">
            <a:extLst>
              <a:ext uri="{FF2B5EF4-FFF2-40B4-BE49-F238E27FC236}">
                <a16:creationId xmlns:a16="http://schemas.microsoft.com/office/drawing/2014/main" id="{F1E14775-5E84-094B-8701-58DDB5997D15}"/>
              </a:ext>
            </a:extLst>
          </p:cNvPr>
          <p:cNvSpPr txBox="1"/>
          <p:nvPr/>
        </p:nvSpPr>
        <p:spPr>
          <a:xfrm>
            <a:off x="1515649" y="1049896"/>
            <a:ext cx="3138008" cy="707886"/>
          </a:xfrm>
          <a:prstGeom prst="rect">
            <a:avLst/>
          </a:prstGeom>
          <a:noFill/>
        </p:spPr>
        <p:txBody>
          <a:bodyPr wrap="square" rtlCol="0">
            <a:spAutoFit/>
          </a:bodyPr>
          <a:lstStyle/>
          <a:p>
            <a:pPr algn="ctr" defTabSz="457146" fontAlgn="base">
              <a:spcBef>
                <a:spcPct val="0"/>
              </a:spcBef>
              <a:spcAft>
                <a:spcPct val="0"/>
              </a:spcAft>
            </a:pPr>
            <a:r>
              <a:rPr lang="en-US" sz="2000" i="1" dirty="0">
                <a:solidFill>
                  <a:srgbClr val="FAFF8D"/>
                </a:solidFill>
                <a:latin typeface="Arial" charset="0"/>
                <a:ea typeface="ＭＳ Ｐゴシック" charset="-128"/>
              </a:rPr>
              <a:t>Autonomous State Assessment</a:t>
            </a:r>
          </a:p>
        </p:txBody>
      </p:sp>
      <p:sp>
        <p:nvSpPr>
          <p:cNvPr id="31" name="TextBox 30">
            <a:extLst>
              <a:ext uri="{FF2B5EF4-FFF2-40B4-BE49-F238E27FC236}">
                <a16:creationId xmlns:a16="http://schemas.microsoft.com/office/drawing/2014/main" id="{102FF656-A1A5-414E-B54E-4E9C2D634ECC}"/>
              </a:ext>
            </a:extLst>
          </p:cNvPr>
          <p:cNvSpPr txBox="1"/>
          <p:nvPr/>
        </p:nvSpPr>
        <p:spPr>
          <a:xfrm>
            <a:off x="4451896" y="1049896"/>
            <a:ext cx="3138008" cy="707886"/>
          </a:xfrm>
          <a:prstGeom prst="rect">
            <a:avLst/>
          </a:prstGeom>
          <a:noFill/>
        </p:spPr>
        <p:txBody>
          <a:bodyPr wrap="square" rtlCol="0">
            <a:spAutoFit/>
          </a:bodyPr>
          <a:lstStyle/>
          <a:p>
            <a:pPr algn="ctr" defTabSz="457146" fontAlgn="base">
              <a:spcBef>
                <a:spcPct val="0"/>
              </a:spcBef>
              <a:spcAft>
                <a:spcPct val="0"/>
              </a:spcAft>
            </a:pPr>
            <a:r>
              <a:rPr lang="en-US" sz="2000" i="1" dirty="0">
                <a:solidFill>
                  <a:srgbClr val="FAFF8D"/>
                </a:solidFill>
                <a:latin typeface="Arial" charset="0"/>
                <a:ea typeface="ＭＳ Ｐゴシック" charset="-128"/>
              </a:rPr>
              <a:t>Autonomous Logistics Management</a:t>
            </a:r>
          </a:p>
        </p:txBody>
      </p:sp>
      <p:grpSp>
        <p:nvGrpSpPr>
          <p:cNvPr id="34" name="Group 33">
            <a:extLst>
              <a:ext uri="{FF2B5EF4-FFF2-40B4-BE49-F238E27FC236}">
                <a16:creationId xmlns:a16="http://schemas.microsoft.com/office/drawing/2014/main" id="{5C060CDB-83B2-C245-A74E-944E5627FC36}"/>
              </a:ext>
            </a:extLst>
          </p:cNvPr>
          <p:cNvGrpSpPr/>
          <p:nvPr/>
        </p:nvGrpSpPr>
        <p:grpSpPr>
          <a:xfrm>
            <a:off x="1724857" y="1792270"/>
            <a:ext cx="2907871" cy="2168238"/>
            <a:chOff x="651123" y="2548460"/>
            <a:chExt cx="3013771" cy="2247202"/>
          </a:xfrm>
        </p:grpSpPr>
        <p:pic>
          <p:nvPicPr>
            <p:cNvPr id="35" name="Picture 34">
              <a:extLst>
                <a:ext uri="{FF2B5EF4-FFF2-40B4-BE49-F238E27FC236}">
                  <a16:creationId xmlns:a16="http://schemas.microsoft.com/office/drawing/2014/main" id="{78DD92CA-E769-CD40-8B0C-1183AF905BF2}"/>
                </a:ext>
              </a:extLst>
            </p:cNvPr>
            <p:cNvPicPr>
              <a:picLocks noChangeAspect="1"/>
            </p:cNvPicPr>
            <p:nvPr/>
          </p:nvPicPr>
          <p:blipFill rotWithShape="1">
            <a:blip r:embed="rId9" cstate="screen">
              <a:alphaModFix amt="76000"/>
              <a:extLst>
                <a:ext uri="{28A0092B-C50C-407E-A947-70E740481C1C}">
                  <a14:useLocalDpi xmlns:a14="http://schemas.microsoft.com/office/drawing/2010/main"/>
                </a:ext>
              </a:extLst>
            </a:blip>
            <a:srcRect/>
            <a:stretch/>
          </p:blipFill>
          <p:spPr>
            <a:xfrm>
              <a:off x="651123" y="2548460"/>
              <a:ext cx="3013771" cy="2247202"/>
            </a:xfrm>
            <a:prstGeom prst="rect">
              <a:avLst/>
            </a:prstGeom>
          </p:spPr>
        </p:pic>
        <p:pic>
          <p:nvPicPr>
            <p:cNvPr id="36" name="Picture 35">
              <a:extLst>
                <a:ext uri="{FF2B5EF4-FFF2-40B4-BE49-F238E27FC236}">
                  <a16:creationId xmlns:a16="http://schemas.microsoft.com/office/drawing/2014/main" id="{3D947905-CEEB-2B4A-B165-9449EB9CE4EB}"/>
                </a:ext>
              </a:extLst>
            </p:cNvPr>
            <p:cNvPicPr>
              <a:picLocks noChangeAspect="1"/>
            </p:cNvPicPr>
            <p:nvPr/>
          </p:nvPicPr>
          <p:blipFill>
            <a:blip r:embed="rId10" cstate="screen">
              <a:alphaModFix amt="50000"/>
              <a:extLst>
                <a:ext uri="{28A0092B-C50C-407E-A947-70E740481C1C}">
                  <a14:useLocalDpi xmlns:a14="http://schemas.microsoft.com/office/drawing/2010/main"/>
                </a:ext>
              </a:extLst>
            </a:blip>
            <a:stretch>
              <a:fillRect/>
            </a:stretch>
          </p:blipFill>
          <p:spPr>
            <a:xfrm rot="10800000">
              <a:off x="660895" y="2725676"/>
              <a:ext cx="2904321" cy="1537492"/>
            </a:xfrm>
            <a:prstGeom prst="rect">
              <a:avLst/>
            </a:prstGeom>
          </p:spPr>
        </p:pic>
        <p:pic>
          <p:nvPicPr>
            <p:cNvPr id="37" name="Picture 36">
              <a:extLst>
                <a:ext uri="{FF2B5EF4-FFF2-40B4-BE49-F238E27FC236}">
                  <a16:creationId xmlns:a16="http://schemas.microsoft.com/office/drawing/2014/main" id="{1D9DB7FC-1D74-B34A-9B25-DBC877AEBC2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649865" y="3838866"/>
              <a:ext cx="580288" cy="606131"/>
            </a:xfrm>
            <a:prstGeom prst="rect">
              <a:avLst/>
            </a:prstGeom>
          </p:spPr>
        </p:pic>
        <p:pic>
          <p:nvPicPr>
            <p:cNvPr id="38" name="Picture 37">
              <a:extLst>
                <a:ext uri="{FF2B5EF4-FFF2-40B4-BE49-F238E27FC236}">
                  <a16:creationId xmlns:a16="http://schemas.microsoft.com/office/drawing/2014/main" id="{7EE22F55-20C6-B447-B95A-66946CEBEAE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015286">
              <a:off x="2115452" y="4094930"/>
              <a:ext cx="580288" cy="606131"/>
            </a:xfrm>
            <a:prstGeom prst="rect">
              <a:avLst/>
            </a:prstGeom>
          </p:spPr>
        </p:pic>
        <p:pic>
          <p:nvPicPr>
            <p:cNvPr id="39" name="Picture 38">
              <a:extLst>
                <a:ext uri="{FF2B5EF4-FFF2-40B4-BE49-F238E27FC236}">
                  <a16:creationId xmlns:a16="http://schemas.microsoft.com/office/drawing/2014/main" id="{391A3D1D-8FEE-6F40-951F-1B31DD048DF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95982" y="3887602"/>
              <a:ext cx="580288" cy="606131"/>
            </a:xfrm>
            <a:prstGeom prst="rect">
              <a:avLst/>
            </a:prstGeom>
          </p:spPr>
        </p:pic>
        <p:pic>
          <p:nvPicPr>
            <p:cNvPr id="40" name="Picture 39">
              <a:extLst>
                <a:ext uri="{FF2B5EF4-FFF2-40B4-BE49-F238E27FC236}">
                  <a16:creationId xmlns:a16="http://schemas.microsoft.com/office/drawing/2014/main" id="{D1EF7527-4D1D-C94A-9E43-A2EB11E34EA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20584714" flipH="1">
              <a:off x="1552611" y="4104794"/>
              <a:ext cx="580288" cy="606131"/>
            </a:xfrm>
            <a:prstGeom prst="rect">
              <a:avLst/>
            </a:prstGeom>
          </p:spPr>
        </p:pic>
        <p:pic>
          <p:nvPicPr>
            <p:cNvPr id="41" name="Picture 40" descr="beacon.png">
              <a:extLst>
                <a:ext uri="{FF2B5EF4-FFF2-40B4-BE49-F238E27FC236}">
                  <a16:creationId xmlns:a16="http://schemas.microsoft.com/office/drawing/2014/main" id="{21CD9E6C-206E-6E47-9DAB-E70AD78B147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0016745">
              <a:off x="1032774" y="3382923"/>
              <a:ext cx="411816" cy="292776"/>
            </a:xfrm>
            <a:prstGeom prst="rect">
              <a:avLst/>
            </a:prstGeom>
          </p:spPr>
        </p:pic>
        <p:pic>
          <p:nvPicPr>
            <p:cNvPr id="42" name="Picture 41" descr="beacon.png">
              <a:extLst>
                <a:ext uri="{FF2B5EF4-FFF2-40B4-BE49-F238E27FC236}">
                  <a16:creationId xmlns:a16="http://schemas.microsoft.com/office/drawing/2014/main" id="{54DE613A-083B-9648-9262-B42C1014DDC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1497835">
              <a:off x="2456229" y="3250629"/>
              <a:ext cx="411816" cy="292776"/>
            </a:xfrm>
            <a:prstGeom prst="rect">
              <a:avLst/>
            </a:prstGeom>
          </p:spPr>
        </p:pic>
      </p:grpSp>
      <p:grpSp>
        <p:nvGrpSpPr>
          <p:cNvPr id="43" name="Group 42">
            <a:extLst>
              <a:ext uri="{FF2B5EF4-FFF2-40B4-BE49-F238E27FC236}">
                <a16:creationId xmlns:a16="http://schemas.microsoft.com/office/drawing/2014/main" id="{BD5FD030-060C-DA48-BBB6-4605A63433AA}"/>
              </a:ext>
            </a:extLst>
          </p:cNvPr>
          <p:cNvGrpSpPr/>
          <p:nvPr/>
        </p:nvGrpSpPr>
        <p:grpSpPr>
          <a:xfrm>
            <a:off x="1734049" y="4569531"/>
            <a:ext cx="2920905" cy="1864407"/>
            <a:chOff x="4286055" y="3693689"/>
            <a:chExt cx="3975495" cy="2537550"/>
          </a:xfrm>
        </p:grpSpPr>
        <p:pic>
          <p:nvPicPr>
            <p:cNvPr id="44" name="Picture 43">
              <a:extLst>
                <a:ext uri="{FF2B5EF4-FFF2-40B4-BE49-F238E27FC236}">
                  <a16:creationId xmlns:a16="http://schemas.microsoft.com/office/drawing/2014/main" id="{4A8FEA50-7B3B-7B4B-BCE2-D8150E50A750}"/>
                </a:ext>
              </a:extLst>
            </p:cNvPr>
            <p:cNvPicPr>
              <a:picLocks noChangeAspect="1"/>
            </p:cNvPicPr>
            <p:nvPr/>
          </p:nvPicPr>
          <p:blipFill>
            <a:blip r:embed="rId13"/>
            <a:stretch>
              <a:fillRect/>
            </a:stretch>
          </p:blipFill>
          <p:spPr>
            <a:xfrm>
              <a:off x="4286055" y="3693689"/>
              <a:ext cx="3975495" cy="2537550"/>
            </a:xfrm>
            <a:prstGeom prst="rect">
              <a:avLst/>
            </a:prstGeom>
          </p:spPr>
        </p:pic>
        <p:pic>
          <p:nvPicPr>
            <p:cNvPr id="45" name="Picture 44">
              <a:extLst>
                <a:ext uri="{FF2B5EF4-FFF2-40B4-BE49-F238E27FC236}">
                  <a16:creationId xmlns:a16="http://schemas.microsoft.com/office/drawing/2014/main" id="{BC8B2923-98C7-0847-BD5A-913993ED4714}"/>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774438" y="4703739"/>
              <a:ext cx="916913" cy="855225"/>
            </a:xfrm>
            <a:prstGeom prst="rect">
              <a:avLst/>
            </a:prstGeom>
          </p:spPr>
        </p:pic>
      </p:grpSp>
      <p:sp>
        <p:nvSpPr>
          <p:cNvPr id="46" name="TextBox 45">
            <a:extLst>
              <a:ext uri="{FF2B5EF4-FFF2-40B4-BE49-F238E27FC236}">
                <a16:creationId xmlns:a16="http://schemas.microsoft.com/office/drawing/2014/main" id="{3E2CFEB9-92EF-234F-A1A0-B15F2CA32F90}"/>
              </a:ext>
            </a:extLst>
          </p:cNvPr>
          <p:cNvSpPr txBox="1"/>
          <p:nvPr/>
        </p:nvSpPr>
        <p:spPr>
          <a:xfrm>
            <a:off x="1674524" y="6392149"/>
            <a:ext cx="2857609" cy="307777"/>
          </a:xfrm>
          <a:prstGeom prst="rect">
            <a:avLst/>
          </a:prstGeom>
          <a:noFill/>
        </p:spPr>
        <p:txBody>
          <a:bodyPr wrap="square" rtlCol="0">
            <a:spAutoFit/>
          </a:bodyPr>
          <a:lstStyle/>
          <a:p>
            <a:pPr algn="ctr" defTabSz="457146" fontAlgn="base">
              <a:spcBef>
                <a:spcPct val="0"/>
              </a:spcBef>
              <a:spcAft>
                <a:spcPct val="0"/>
              </a:spcAft>
            </a:pPr>
            <a:r>
              <a:rPr lang="en-US" sz="1400" dirty="0">
                <a:solidFill>
                  <a:schemeClr val="bg1"/>
                </a:solidFill>
                <a:latin typeface="Arial" charset="0"/>
                <a:ea typeface="ＭＳ Ｐゴシック" charset="-128"/>
              </a:rPr>
              <a:t>Habitat thermal mapping</a:t>
            </a:r>
          </a:p>
        </p:txBody>
      </p:sp>
      <p:sp>
        <p:nvSpPr>
          <p:cNvPr id="47" name="TextBox 46">
            <a:extLst>
              <a:ext uri="{FF2B5EF4-FFF2-40B4-BE49-F238E27FC236}">
                <a16:creationId xmlns:a16="http://schemas.microsoft.com/office/drawing/2014/main" id="{4BF7EEFE-AB7E-5847-A102-6DFD408599F5}"/>
              </a:ext>
            </a:extLst>
          </p:cNvPr>
          <p:cNvSpPr txBox="1"/>
          <p:nvPr/>
        </p:nvSpPr>
        <p:spPr>
          <a:xfrm>
            <a:off x="1671369" y="3935263"/>
            <a:ext cx="2902178" cy="523220"/>
          </a:xfrm>
          <a:prstGeom prst="rect">
            <a:avLst/>
          </a:prstGeom>
          <a:noFill/>
        </p:spPr>
        <p:txBody>
          <a:bodyPr wrap="square" rtlCol="0">
            <a:spAutoFit/>
          </a:bodyPr>
          <a:lstStyle/>
          <a:p>
            <a:pPr algn="ctr" defTabSz="457146" fontAlgn="base">
              <a:spcBef>
                <a:spcPct val="0"/>
              </a:spcBef>
              <a:spcAft>
                <a:spcPct val="0"/>
              </a:spcAft>
            </a:pPr>
            <a:r>
              <a:rPr lang="en-US" sz="1400" dirty="0">
                <a:solidFill>
                  <a:schemeClr val="bg1"/>
                </a:solidFill>
                <a:latin typeface="Arial" charset="0"/>
                <a:ea typeface="ＭＳ Ｐゴシック" charset="-128"/>
              </a:rPr>
              <a:t>Localizing signal sources by analyzing signal strength variation</a:t>
            </a:r>
          </a:p>
        </p:txBody>
      </p:sp>
      <p:sp>
        <p:nvSpPr>
          <p:cNvPr id="48" name="TextBox 47">
            <a:extLst>
              <a:ext uri="{FF2B5EF4-FFF2-40B4-BE49-F238E27FC236}">
                <a16:creationId xmlns:a16="http://schemas.microsoft.com/office/drawing/2014/main" id="{7E2C461E-600A-7041-B025-5A1199010C7F}"/>
              </a:ext>
            </a:extLst>
          </p:cNvPr>
          <p:cNvSpPr txBox="1"/>
          <p:nvPr/>
        </p:nvSpPr>
        <p:spPr>
          <a:xfrm>
            <a:off x="4857200" y="4793376"/>
            <a:ext cx="2420036" cy="307777"/>
          </a:xfrm>
          <a:prstGeom prst="rect">
            <a:avLst/>
          </a:prstGeom>
          <a:noFill/>
        </p:spPr>
        <p:txBody>
          <a:bodyPr wrap="square" rtlCol="0">
            <a:spAutoFit/>
          </a:bodyPr>
          <a:lstStyle/>
          <a:p>
            <a:pPr algn="ctr" defTabSz="457146" fontAlgn="base">
              <a:spcBef>
                <a:spcPct val="0"/>
              </a:spcBef>
              <a:spcAft>
                <a:spcPct val="0"/>
              </a:spcAft>
            </a:pPr>
            <a:r>
              <a:rPr lang="en-US" sz="1400" dirty="0">
                <a:solidFill>
                  <a:schemeClr val="bg1"/>
                </a:solidFill>
                <a:latin typeface="Arial" charset="0"/>
                <a:ea typeface="ＭＳ Ｐゴシック" charset="-128"/>
              </a:rPr>
              <a:t>Robotic cargo transfer</a:t>
            </a:r>
          </a:p>
        </p:txBody>
      </p:sp>
      <p:pic>
        <p:nvPicPr>
          <p:cNvPr id="3" name="Picture 2" descr="R2-B9.JPG"/>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4871864" y="1753203"/>
            <a:ext cx="2469946" cy="3035905"/>
          </a:xfrm>
          <a:prstGeom prst="rect">
            <a:avLst/>
          </a:prstGeom>
        </p:spPr>
      </p:pic>
    </p:spTree>
    <p:extLst>
      <p:ext uri="{BB962C8B-B14F-4D97-AF65-F5344CB8AC3E}">
        <p14:creationId xmlns:p14="http://schemas.microsoft.com/office/powerpoint/2010/main" val="143181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BC2A6F2-9472-5B4A-AD75-C4FDCABB6BEA}"/>
              </a:ext>
            </a:extLst>
          </p:cNvPr>
          <p:cNvPicPr/>
          <p:nvPr/>
        </p:nvPicPr>
        <p:blipFill rotWithShape="1">
          <a:blip r:embed="rId3" cstate="screen">
            <a:alphaModFix/>
            <a:extLst>
              <a:ext uri="{28A0092B-C50C-407E-A947-70E740481C1C}">
                <a14:useLocalDpi xmlns:a14="http://schemas.microsoft.com/office/drawing/2010/main"/>
              </a:ext>
            </a:extLst>
          </a:blip>
          <a:srcRect/>
          <a:stretch/>
        </p:blipFill>
        <p:spPr bwMode="auto">
          <a:xfrm>
            <a:off x="2567609" y="3121900"/>
            <a:ext cx="7390093" cy="3088548"/>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Schedule</a:t>
            </a:r>
          </a:p>
        </p:txBody>
      </p:sp>
      <p:sp>
        <p:nvSpPr>
          <p:cNvPr id="4" name="Slide Number Placeholder 3"/>
          <p:cNvSpPr>
            <a:spLocks noGrp="1"/>
          </p:cNvSpPr>
          <p:nvPr>
            <p:ph type="sldNum" sz="quarter" idx="4"/>
          </p:nvPr>
        </p:nvSpPr>
        <p:spPr/>
        <p:txBody>
          <a:bodyPr/>
          <a:lstStyle/>
          <a:p>
            <a:pPr defTabSz="457146" fontAlgn="base">
              <a:spcBef>
                <a:spcPct val="0"/>
              </a:spcBef>
              <a:spcAft>
                <a:spcPct val="0"/>
              </a:spcAft>
            </a:pPr>
            <a:fld id="{4336D8BB-1FBA-4ECE-B83B-DC345E7EB0EF}" type="slidenum">
              <a:rPr lang="en-US">
                <a:solidFill>
                  <a:prstClr val="black"/>
                </a:solidFill>
                <a:latin typeface="Arial" charset="0"/>
                <a:ea typeface="ＭＳ Ｐゴシック" charset="-128"/>
              </a:rPr>
              <a:pPr defTabSz="457146" fontAlgn="base">
                <a:spcBef>
                  <a:spcPct val="0"/>
                </a:spcBef>
                <a:spcAft>
                  <a:spcPct val="0"/>
                </a:spcAft>
              </a:pPr>
              <a:t>9</a:t>
            </a:fld>
            <a:endParaRPr lang="en-US">
              <a:solidFill>
                <a:prstClr val="black"/>
              </a:solidFill>
              <a:latin typeface="Arial" charset="0"/>
              <a:ea typeface="ＭＳ Ｐゴシック" charset="-128"/>
            </a:endParaRPr>
          </a:p>
        </p:txBody>
      </p:sp>
      <p:grpSp>
        <p:nvGrpSpPr>
          <p:cNvPr id="38" name="Group 37">
            <a:extLst>
              <a:ext uri="{FF2B5EF4-FFF2-40B4-BE49-F238E27FC236}">
                <a16:creationId xmlns:a16="http://schemas.microsoft.com/office/drawing/2014/main" id="{EF199046-6A71-794C-B15F-2DCEF29A3BE8}"/>
              </a:ext>
            </a:extLst>
          </p:cNvPr>
          <p:cNvGrpSpPr/>
          <p:nvPr/>
        </p:nvGrpSpPr>
        <p:grpSpPr>
          <a:xfrm>
            <a:off x="2282320" y="1390738"/>
            <a:ext cx="7342073" cy="1377861"/>
            <a:chOff x="758286" y="1597001"/>
            <a:chExt cx="6562327" cy="1363369"/>
          </a:xfrm>
        </p:grpSpPr>
        <p:cxnSp>
          <p:nvCxnSpPr>
            <p:cNvPr id="39" name="Straight Connector 38">
              <a:extLst>
                <a:ext uri="{FF2B5EF4-FFF2-40B4-BE49-F238E27FC236}">
                  <a16:creationId xmlns:a16="http://schemas.microsoft.com/office/drawing/2014/main" id="{5E961B6A-EB73-0D46-A866-6538A6CEA532}"/>
                </a:ext>
              </a:extLst>
            </p:cNvPr>
            <p:cNvCxnSpPr>
              <a:cxnSpLocks/>
            </p:cNvCxnSpPr>
            <p:nvPr/>
          </p:nvCxnSpPr>
          <p:spPr>
            <a:xfrm>
              <a:off x="758286" y="1597003"/>
              <a:ext cx="0" cy="13633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98A91E30-7BE8-CE4D-87E6-E3C6FB167477}"/>
                </a:ext>
              </a:extLst>
            </p:cNvPr>
            <p:cNvCxnSpPr>
              <a:cxnSpLocks/>
            </p:cNvCxnSpPr>
            <p:nvPr/>
          </p:nvCxnSpPr>
          <p:spPr>
            <a:xfrm>
              <a:off x="2422572" y="1597003"/>
              <a:ext cx="0" cy="13633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31C1D93-1753-0A46-A817-014AC0321789}"/>
                </a:ext>
              </a:extLst>
            </p:cNvPr>
            <p:cNvCxnSpPr>
              <a:cxnSpLocks/>
            </p:cNvCxnSpPr>
            <p:nvPr/>
          </p:nvCxnSpPr>
          <p:spPr>
            <a:xfrm>
              <a:off x="4078650" y="1597002"/>
              <a:ext cx="0" cy="13633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AAECDE12-6553-A048-B64F-81589954A77D}"/>
                </a:ext>
              </a:extLst>
            </p:cNvPr>
            <p:cNvCxnSpPr>
              <a:cxnSpLocks/>
            </p:cNvCxnSpPr>
            <p:nvPr/>
          </p:nvCxnSpPr>
          <p:spPr>
            <a:xfrm>
              <a:off x="5637649" y="1597002"/>
              <a:ext cx="0" cy="13633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918204D4-337B-9243-93B2-7D9797424629}"/>
                </a:ext>
              </a:extLst>
            </p:cNvPr>
            <p:cNvCxnSpPr>
              <a:cxnSpLocks/>
            </p:cNvCxnSpPr>
            <p:nvPr/>
          </p:nvCxnSpPr>
          <p:spPr>
            <a:xfrm>
              <a:off x="7320613" y="1597001"/>
              <a:ext cx="0" cy="13633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4" name="TextBox 43">
            <a:extLst>
              <a:ext uri="{FF2B5EF4-FFF2-40B4-BE49-F238E27FC236}">
                <a16:creationId xmlns:a16="http://schemas.microsoft.com/office/drawing/2014/main" id="{1FB5A871-CAFA-AF49-A8BE-FE47D06B7C0C}"/>
              </a:ext>
            </a:extLst>
          </p:cNvPr>
          <p:cNvSpPr txBox="1"/>
          <p:nvPr/>
        </p:nvSpPr>
        <p:spPr>
          <a:xfrm>
            <a:off x="4625963" y="1340768"/>
            <a:ext cx="736099" cy="369332"/>
          </a:xfrm>
          <a:prstGeom prst="rect">
            <a:avLst/>
          </a:prstGeom>
          <a:noFill/>
        </p:spPr>
        <p:txBody>
          <a:bodyPr wrap="none" rtlCol="0">
            <a:spAutoFit/>
          </a:bodyPr>
          <a:lstStyle/>
          <a:p>
            <a:pPr defTabSz="457146" fontAlgn="base">
              <a:spcBef>
                <a:spcPct val="0"/>
              </a:spcBef>
              <a:spcAft>
                <a:spcPct val="0"/>
              </a:spcAft>
            </a:pPr>
            <a:r>
              <a:rPr lang="en-US" dirty="0">
                <a:solidFill>
                  <a:prstClr val="black"/>
                </a:solidFill>
                <a:latin typeface="Arial" charset="0"/>
                <a:ea typeface="ＭＳ Ｐゴシック" charset="-128"/>
              </a:rPr>
              <a:t>FY20</a:t>
            </a:r>
          </a:p>
        </p:txBody>
      </p:sp>
      <p:sp>
        <p:nvSpPr>
          <p:cNvPr id="45" name="TextBox 44">
            <a:extLst>
              <a:ext uri="{FF2B5EF4-FFF2-40B4-BE49-F238E27FC236}">
                <a16:creationId xmlns:a16="http://schemas.microsoft.com/office/drawing/2014/main" id="{9A7D927D-21BA-A443-B354-0B6E9533F400}"/>
              </a:ext>
            </a:extLst>
          </p:cNvPr>
          <p:cNvSpPr txBox="1"/>
          <p:nvPr/>
        </p:nvSpPr>
        <p:spPr>
          <a:xfrm>
            <a:off x="6507836" y="1340768"/>
            <a:ext cx="736099" cy="369332"/>
          </a:xfrm>
          <a:prstGeom prst="rect">
            <a:avLst/>
          </a:prstGeom>
          <a:noFill/>
        </p:spPr>
        <p:txBody>
          <a:bodyPr wrap="none" rtlCol="0">
            <a:spAutoFit/>
          </a:bodyPr>
          <a:lstStyle/>
          <a:p>
            <a:pPr defTabSz="457146" fontAlgn="base">
              <a:spcBef>
                <a:spcPct val="0"/>
              </a:spcBef>
              <a:spcAft>
                <a:spcPct val="0"/>
              </a:spcAft>
            </a:pPr>
            <a:r>
              <a:rPr lang="en-US" dirty="0">
                <a:solidFill>
                  <a:prstClr val="black"/>
                </a:solidFill>
                <a:latin typeface="Arial" charset="0"/>
                <a:ea typeface="ＭＳ Ｐゴシック" charset="-128"/>
              </a:rPr>
              <a:t>FY21</a:t>
            </a:r>
          </a:p>
        </p:txBody>
      </p:sp>
      <p:sp>
        <p:nvSpPr>
          <p:cNvPr id="46" name="TextBox 45">
            <a:extLst>
              <a:ext uri="{FF2B5EF4-FFF2-40B4-BE49-F238E27FC236}">
                <a16:creationId xmlns:a16="http://schemas.microsoft.com/office/drawing/2014/main" id="{E66B5612-E166-234D-B553-0338491C9533}"/>
              </a:ext>
            </a:extLst>
          </p:cNvPr>
          <p:cNvSpPr txBox="1"/>
          <p:nvPr/>
        </p:nvSpPr>
        <p:spPr>
          <a:xfrm>
            <a:off x="8294219" y="1340768"/>
            <a:ext cx="736099" cy="369332"/>
          </a:xfrm>
          <a:prstGeom prst="rect">
            <a:avLst/>
          </a:prstGeom>
          <a:noFill/>
        </p:spPr>
        <p:txBody>
          <a:bodyPr wrap="none" rtlCol="0">
            <a:spAutoFit/>
          </a:bodyPr>
          <a:lstStyle/>
          <a:p>
            <a:pPr defTabSz="457146" fontAlgn="base">
              <a:spcBef>
                <a:spcPct val="0"/>
              </a:spcBef>
              <a:spcAft>
                <a:spcPct val="0"/>
              </a:spcAft>
            </a:pPr>
            <a:r>
              <a:rPr lang="en-US" dirty="0">
                <a:solidFill>
                  <a:prstClr val="black"/>
                </a:solidFill>
                <a:latin typeface="Arial" charset="0"/>
                <a:ea typeface="ＭＳ Ｐゴシック" charset="-128"/>
              </a:rPr>
              <a:t>FY22</a:t>
            </a:r>
          </a:p>
        </p:txBody>
      </p:sp>
      <p:sp>
        <p:nvSpPr>
          <p:cNvPr id="47" name="TextBox 46">
            <a:extLst>
              <a:ext uri="{FF2B5EF4-FFF2-40B4-BE49-F238E27FC236}">
                <a16:creationId xmlns:a16="http://schemas.microsoft.com/office/drawing/2014/main" id="{7F57EE4F-A185-984E-85B9-C81DA8AE9F05}"/>
              </a:ext>
            </a:extLst>
          </p:cNvPr>
          <p:cNvSpPr txBox="1"/>
          <p:nvPr/>
        </p:nvSpPr>
        <p:spPr>
          <a:xfrm>
            <a:off x="2685379" y="1340768"/>
            <a:ext cx="736099" cy="369332"/>
          </a:xfrm>
          <a:prstGeom prst="rect">
            <a:avLst/>
          </a:prstGeom>
          <a:noFill/>
        </p:spPr>
        <p:txBody>
          <a:bodyPr wrap="none" rtlCol="0">
            <a:spAutoFit/>
          </a:bodyPr>
          <a:lstStyle/>
          <a:p>
            <a:pPr defTabSz="457146" fontAlgn="base">
              <a:spcBef>
                <a:spcPct val="0"/>
              </a:spcBef>
              <a:spcAft>
                <a:spcPct val="0"/>
              </a:spcAft>
            </a:pPr>
            <a:r>
              <a:rPr lang="en-US" dirty="0">
                <a:solidFill>
                  <a:prstClr val="black"/>
                </a:solidFill>
                <a:latin typeface="Arial" charset="0"/>
                <a:ea typeface="ＭＳ Ｐゴシック" charset="-128"/>
              </a:rPr>
              <a:t>FY19</a:t>
            </a:r>
          </a:p>
        </p:txBody>
      </p:sp>
      <p:sp>
        <p:nvSpPr>
          <p:cNvPr id="48" name="Right Arrow 47">
            <a:extLst>
              <a:ext uri="{FF2B5EF4-FFF2-40B4-BE49-F238E27FC236}">
                <a16:creationId xmlns:a16="http://schemas.microsoft.com/office/drawing/2014/main" id="{FD0A7A2E-6D78-534C-B564-9F4298248146}"/>
              </a:ext>
            </a:extLst>
          </p:cNvPr>
          <p:cNvSpPr/>
          <p:nvPr/>
        </p:nvSpPr>
        <p:spPr>
          <a:xfrm>
            <a:off x="4144359" y="1587855"/>
            <a:ext cx="5458275" cy="934143"/>
          </a:xfrm>
          <a:prstGeom prst="rightArrow">
            <a:avLst/>
          </a:prstGeom>
          <a:solidFill>
            <a:srgbClr val="8EB4E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2400" dirty="0">
                <a:solidFill>
                  <a:prstClr val="black"/>
                </a:solidFill>
                <a:latin typeface="Calibri"/>
              </a:rPr>
              <a:t>ISAAC</a:t>
            </a:r>
          </a:p>
        </p:txBody>
      </p:sp>
      <p:sp>
        <p:nvSpPr>
          <p:cNvPr id="53" name="TextBox 52">
            <a:extLst>
              <a:ext uri="{FF2B5EF4-FFF2-40B4-BE49-F238E27FC236}">
                <a16:creationId xmlns:a16="http://schemas.microsoft.com/office/drawing/2014/main" id="{B568999F-E4B6-0447-AC63-FCF382F4C125}"/>
              </a:ext>
            </a:extLst>
          </p:cNvPr>
          <p:cNvSpPr txBox="1"/>
          <p:nvPr/>
        </p:nvSpPr>
        <p:spPr>
          <a:xfrm>
            <a:off x="6714083" y="6266101"/>
            <a:ext cx="1488548" cy="369332"/>
          </a:xfrm>
          <a:prstGeom prst="rect">
            <a:avLst/>
          </a:prstGeom>
          <a:noFill/>
        </p:spPr>
        <p:txBody>
          <a:bodyPr wrap="none" rtlCol="0">
            <a:spAutoFit/>
          </a:bodyPr>
          <a:lstStyle/>
          <a:p>
            <a:pPr algn="ctr" defTabSz="457146" fontAlgn="base">
              <a:spcBef>
                <a:spcPct val="0"/>
              </a:spcBef>
              <a:spcAft>
                <a:spcPct val="0"/>
              </a:spcAft>
            </a:pPr>
            <a:r>
              <a:rPr lang="en-US" b="1" dirty="0">
                <a:solidFill>
                  <a:srgbClr val="C00000"/>
                </a:solidFill>
                <a:latin typeface="Arial" charset="0"/>
                <a:ea typeface="ＭＳ Ｐゴシック" charset="-128"/>
              </a:rPr>
              <a:t>We are here</a:t>
            </a:r>
          </a:p>
        </p:txBody>
      </p:sp>
      <p:cxnSp>
        <p:nvCxnSpPr>
          <p:cNvPr id="52" name="Straight Connector 51">
            <a:extLst>
              <a:ext uri="{FF2B5EF4-FFF2-40B4-BE49-F238E27FC236}">
                <a16:creationId xmlns:a16="http://schemas.microsoft.com/office/drawing/2014/main" id="{6156F9B2-8272-7345-B312-9C35131E9755}"/>
              </a:ext>
            </a:extLst>
          </p:cNvPr>
          <p:cNvCxnSpPr>
            <a:cxnSpLocks/>
          </p:cNvCxnSpPr>
          <p:nvPr/>
        </p:nvCxnSpPr>
        <p:spPr>
          <a:xfrm flipH="1">
            <a:off x="7376546" y="1440848"/>
            <a:ext cx="9147" cy="4736993"/>
          </a:xfrm>
          <a:prstGeom prst="line">
            <a:avLst/>
          </a:prstGeom>
          <a:ln w="57150">
            <a:solidFill>
              <a:srgbClr val="C00000"/>
            </a:solidFill>
            <a:prstDash val="sysDot"/>
          </a:ln>
        </p:spPr>
        <p:style>
          <a:lnRef idx="2">
            <a:schemeClr val="accent1"/>
          </a:lnRef>
          <a:fillRef idx="0">
            <a:schemeClr val="accent1"/>
          </a:fillRef>
          <a:effectRef idx="1">
            <a:schemeClr val="accent1"/>
          </a:effectRef>
          <a:fontRef idx="minor">
            <a:schemeClr val="tx1"/>
          </a:fontRef>
        </p:style>
      </p:cxnSp>
      <p:sp>
        <p:nvSpPr>
          <p:cNvPr id="49" name="Right Arrow 48">
            <a:extLst>
              <a:ext uri="{FF2B5EF4-FFF2-40B4-BE49-F238E27FC236}">
                <a16:creationId xmlns:a16="http://schemas.microsoft.com/office/drawing/2014/main" id="{2B9DA718-052F-2442-A6D6-7F5289496054}"/>
              </a:ext>
            </a:extLst>
          </p:cNvPr>
          <p:cNvSpPr/>
          <p:nvPr/>
        </p:nvSpPr>
        <p:spPr>
          <a:xfrm>
            <a:off x="2317082" y="1821746"/>
            <a:ext cx="1834703" cy="414257"/>
          </a:xfrm>
          <a:prstGeom prst="rightArrow">
            <a:avLst/>
          </a:prstGeom>
          <a:solidFill>
            <a:srgbClr val="8EB4E3"/>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146" fontAlgn="base">
              <a:spcBef>
                <a:spcPct val="0"/>
              </a:spcBef>
              <a:spcAft>
                <a:spcPct val="0"/>
              </a:spcAft>
            </a:pPr>
            <a:r>
              <a:rPr lang="en-US" sz="1600" dirty="0">
                <a:solidFill>
                  <a:prstClr val="black"/>
                </a:solidFill>
                <a:latin typeface="Calibri"/>
              </a:rPr>
              <a:t>ISAAC Formulation</a:t>
            </a:r>
          </a:p>
        </p:txBody>
      </p:sp>
    </p:spTree>
    <p:extLst>
      <p:ext uri="{BB962C8B-B14F-4D97-AF65-F5344CB8AC3E}">
        <p14:creationId xmlns:p14="http://schemas.microsoft.com/office/powerpoint/2010/main" val="20327057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DE28E56741C49AB05F717353129CE" ma:contentTypeVersion="7" ma:contentTypeDescription="Create a new document." ma:contentTypeScope="" ma:versionID="59acc30998d16e450bbe8d90155062d0">
  <xsd:schema xmlns:xsd="http://www.w3.org/2001/XMLSchema" xmlns:xs="http://www.w3.org/2001/XMLSchema" xmlns:p="http://schemas.microsoft.com/office/2006/metadata/properties" xmlns:ns2="35a63ebe-2a56-46da-bdc8-34453f3523f3" targetNamespace="http://schemas.microsoft.com/office/2006/metadata/properties" ma:root="true" ma:fieldsID="917c712dba754cca338bcccb793449ba" ns2:_="">
    <xsd:import namespace="35a63ebe-2a56-46da-bdc8-34453f3523f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a63ebe-2a56-46da-bdc8-34453f3523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ADF74A8-29A1-4EE8-9E9C-2D6DE9113621}">
  <ds:schemaRefs>
    <ds:schemaRef ds:uri="http://schemas.microsoft.com/sharepoint/v3/contenttype/forms"/>
  </ds:schemaRefs>
</ds:datastoreItem>
</file>

<file path=customXml/itemProps2.xml><?xml version="1.0" encoding="utf-8"?>
<ds:datastoreItem xmlns:ds="http://schemas.openxmlformats.org/officeDocument/2006/customXml" ds:itemID="{E6B85F5E-67ED-4142-95E6-8F5D90509A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5a63ebe-2a56-46da-bdc8-34453f3523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12A3F4-A775-4608-B30A-825CDBEF7BC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35a63ebe-2a56-46da-bdc8-34453f3523f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12916</TotalTime>
  <Words>1407</Words>
  <Application>Microsoft Office PowerPoint</Application>
  <PresentationFormat>Widescreen</PresentationFormat>
  <Paragraphs>243</Paragraphs>
  <Slides>19</Slides>
  <Notes>8</Notes>
  <HiddenSlides>0</HiddenSlides>
  <MMClips>3</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Office Theme</vt:lpstr>
      <vt:lpstr>3_Office Theme</vt:lpstr>
      <vt:lpstr>2_Office Theme</vt:lpstr>
      <vt:lpstr>PowerPoint Presentation</vt:lpstr>
      <vt:lpstr>ISAAC Overview</vt:lpstr>
      <vt:lpstr>Why ISAAC?</vt:lpstr>
      <vt:lpstr>Technical Thrusts</vt:lpstr>
      <vt:lpstr>Technology: Integrated Data</vt:lpstr>
      <vt:lpstr>Technology: Coordinated Execution</vt:lpstr>
      <vt:lpstr>Technology: Integrated Control Interface</vt:lpstr>
      <vt:lpstr>Capability Areas</vt:lpstr>
      <vt:lpstr>Schedule</vt:lpstr>
      <vt:lpstr>ISAAC Phase 1 ISS Activities</vt:lpstr>
      <vt:lpstr>Fault Demo Video</vt:lpstr>
      <vt:lpstr>Survey Demo Video</vt:lpstr>
      <vt:lpstr>Phase 1 Summary</vt:lpstr>
      <vt:lpstr>Phase 2 Low Fidelity Demo Video</vt:lpstr>
      <vt:lpstr>Phase 2 Summary</vt:lpstr>
      <vt:lpstr>Astrobee Enhancements Summary</vt:lpstr>
      <vt:lpstr>Recent Update – SoundSee-Data-1</vt:lpstr>
      <vt:lpstr>Near-Term 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GCD Powerpoint Presentation - Wide Screen</dc:title>
  <dc:creator>Microsoft Office User</dc:creator>
  <cp:lastModifiedBy>Smith, Trey (ARC-TI)</cp:lastModifiedBy>
  <cp:revision>564</cp:revision>
  <cp:lastPrinted>2018-07-05T19:50:42Z</cp:lastPrinted>
  <dcterms:created xsi:type="dcterms:W3CDTF">2018-05-18T16:19:23Z</dcterms:created>
  <dcterms:modified xsi:type="dcterms:W3CDTF">2021-07-08T16:58:55Z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0x010100899DE28E56741C49AB05F717353129CE</vt:lpwstr>
  </property>
</Properties>
</file>