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
  </p:notesMasterIdLst>
  <p:sldIdLst>
    <p:sldId id="256" r:id="rId2"/>
    <p:sldId id="578" r:id="rId3"/>
    <p:sldId id="579" r:id="rId4"/>
    <p:sldId id="581" r:id="rId5"/>
    <p:sldId id="580" r:id="rId6"/>
    <p:sldId id="572" r:id="rId7"/>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82"/>
  </p:normalViewPr>
  <p:slideViewPr>
    <p:cSldViewPr snapToGrid="0" snapToObjects="1" showGuides="1">
      <p:cViewPr varScale="1">
        <p:scale>
          <a:sx n="229" d="100"/>
          <a:sy n="229" d="100"/>
        </p:scale>
        <p:origin x="208" y="33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BB5EAD-BC74-574A-A379-CD0850A16833}" type="datetimeFigureOut">
              <a:rPr lang="en-US" smtClean="0"/>
              <a:t>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7E6BCA-8EBC-9541-AF76-BCB24397B9CA}" type="slidenum">
              <a:rPr lang="en-US" smtClean="0"/>
              <a:t>‹#›</a:t>
            </a:fld>
            <a:endParaRPr lang="en-US"/>
          </a:p>
        </p:txBody>
      </p:sp>
    </p:spTree>
    <p:extLst>
      <p:ext uri="{BB962C8B-B14F-4D97-AF65-F5344CB8AC3E}">
        <p14:creationId xmlns:p14="http://schemas.microsoft.com/office/powerpoint/2010/main" val="1814023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3AEBCAE-0345-1F4B-AF5B-AFC84B023E8C}" type="slidenum">
              <a:rPr lang="en-US" altLang="x-none" smtClean="0"/>
              <a:pPr>
                <a:defRPr/>
              </a:pPr>
              <a:t>6</a:t>
            </a:fld>
            <a:endParaRPr lang="en-US" altLang="x-none" dirty="0"/>
          </a:p>
        </p:txBody>
      </p:sp>
    </p:spTree>
    <p:extLst>
      <p:ext uri="{BB962C8B-B14F-4D97-AF65-F5344CB8AC3E}">
        <p14:creationId xmlns:p14="http://schemas.microsoft.com/office/powerpoint/2010/main" val="14625696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0" y="457200"/>
            <a:ext cx="4176195" cy="2107579"/>
          </a:xfrm>
        </p:spPr>
        <p:txBody>
          <a:bodyPr anchor="ctr"/>
          <a:lstStyle>
            <a:lvl1pPr algn="ctr">
              <a:defRPr sz="4500"/>
            </a:lvl1pPr>
          </a:lstStyle>
          <a:p>
            <a:r>
              <a:rPr lang="en-US" dirty="0"/>
              <a:t>Click to edit Master title style</a:t>
            </a:r>
          </a:p>
        </p:txBody>
      </p:sp>
      <p:sp>
        <p:nvSpPr>
          <p:cNvPr id="3" name="Subtitle 2"/>
          <p:cNvSpPr>
            <a:spLocks noGrp="1"/>
          </p:cNvSpPr>
          <p:nvPr>
            <p:ph type="subTitle" idx="1"/>
          </p:nvPr>
        </p:nvSpPr>
        <p:spPr>
          <a:xfrm>
            <a:off x="4572000" y="2575859"/>
            <a:ext cx="4176196" cy="1806570"/>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8" name="Picture 7">
            <a:extLst>
              <a:ext uri="{FF2B5EF4-FFF2-40B4-BE49-F238E27FC236}">
                <a16:creationId xmlns:a16="http://schemas.microsoft.com/office/drawing/2014/main" id="{71483B23-3838-764E-9595-BA9DBA549F0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200" y="457200"/>
            <a:ext cx="3831336" cy="4237319"/>
          </a:xfrm>
          <a:prstGeom prst="rect">
            <a:avLst/>
          </a:prstGeom>
        </p:spPr>
      </p:pic>
    </p:spTree>
    <p:extLst>
      <p:ext uri="{BB962C8B-B14F-4D97-AF65-F5344CB8AC3E}">
        <p14:creationId xmlns:p14="http://schemas.microsoft.com/office/powerpoint/2010/main" val="15570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1679" y="273844"/>
            <a:ext cx="7363670" cy="994172"/>
          </a:xfrm>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D5F0CB-993A-E944-A660-E9B673B5434A}" type="datetimeFigureOut">
              <a:rPr lang="en-US" smtClean="0"/>
              <a:t>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8B52D7-2AB2-7E40-8AD5-E27978FFA942}" type="slidenum">
              <a:rPr lang="en-US" smtClean="0"/>
              <a:t>‹#›</a:t>
            </a:fld>
            <a:endParaRPr lang="en-US"/>
          </a:p>
        </p:txBody>
      </p:sp>
      <p:pic>
        <p:nvPicPr>
          <p:cNvPr id="7" name="Picture 6">
            <a:extLst>
              <a:ext uri="{FF2B5EF4-FFF2-40B4-BE49-F238E27FC236}">
                <a16:creationId xmlns:a16="http://schemas.microsoft.com/office/drawing/2014/main" id="{965C8241-8690-8A43-AD79-D1565C8A21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6852" y="92792"/>
            <a:ext cx="1074827" cy="1188720"/>
          </a:xfrm>
          <a:prstGeom prst="rect">
            <a:avLst/>
          </a:prstGeom>
        </p:spPr>
      </p:pic>
    </p:spTree>
    <p:extLst>
      <p:ext uri="{BB962C8B-B14F-4D97-AF65-F5344CB8AC3E}">
        <p14:creationId xmlns:p14="http://schemas.microsoft.com/office/powerpoint/2010/main" val="1807866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140143"/>
            <a:ext cx="1971675" cy="3492580"/>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D5F0CB-993A-E944-A660-E9B673B5434A}" type="datetimeFigureOut">
              <a:rPr lang="en-US" smtClean="0"/>
              <a:t>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8B52D7-2AB2-7E40-8AD5-E27978FFA942}" type="slidenum">
              <a:rPr lang="en-US" smtClean="0"/>
              <a:t>‹#›</a:t>
            </a:fld>
            <a:endParaRPr lang="en-US"/>
          </a:p>
        </p:txBody>
      </p:sp>
      <p:pic>
        <p:nvPicPr>
          <p:cNvPr id="7" name="Picture 6">
            <a:extLst>
              <a:ext uri="{FF2B5EF4-FFF2-40B4-BE49-F238E27FC236}">
                <a16:creationId xmlns:a16="http://schemas.microsoft.com/office/drawing/2014/main" id="{60D7233A-1FE4-044A-8E85-EB48AF0F6CF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7977937" y="8369"/>
            <a:ext cx="1074827" cy="1188720"/>
          </a:xfrm>
          <a:prstGeom prst="rect">
            <a:avLst/>
          </a:prstGeom>
        </p:spPr>
      </p:pic>
    </p:spTree>
    <p:extLst>
      <p:ext uri="{BB962C8B-B14F-4D97-AF65-F5344CB8AC3E}">
        <p14:creationId xmlns:p14="http://schemas.microsoft.com/office/powerpoint/2010/main" val="113291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1679" y="273844"/>
            <a:ext cx="7363670" cy="994172"/>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D5F0CB-993A-E944-A660-E9B673B5434A}" type="datetimeFigureOut">
              <a:rPr lang="en-US" smtClean="0"/>
              <a:t>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8B52D7-2AB2-7E40-8AD5-E27978FFA942}" type="slidenum">
              <a:rPr lang="en-US" smtClean="0"/>
              <a:t>‹#›</a:t>
            </a:fld>
            <a:endParaRPr lang="en-US"/>
          </a:p>
        </p:txBody>
      </p:sp>
      <p:pic>
        <p:nvPicPr>
          <p:cNvPr id="7" name="Picture 6">
            <a:extLst>
              <a:ext uri="{FF2B5EF4-FFF2-40B4-BE49-F238E27FC236}">
                <a16:creationId xmlns:a16="http://schemas.microsoft.com/office/drawing/2014/main" id="{7013A8B7-B370-9045-887B-B5AD31A206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6852" y="92792"/>
            <a:ext cx="1074827" cy="1188720"/>
          </a:xfrm>
          <a:prstGeom prst="rect">
            <a:avLst/>
          </a:prstGeom>
        </p:spPr>
      </p:pic>
    </p:spTree>
    <p:extLst>
      <p:ext uri="{BB962C8B-B14F-4D97-AF65-F5344CB8AC3E}">
        <p14:creationId xmlns:p14="http://schemas.microsoft.com/office/powerpoint/2010/main" val="3227219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D5F0CB-993A-E944-A660-E9B673B5434A}" type="datetimeFigureOut">
              <a:rPr lang="en-US" smtClean="0"/>
              <a:t>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8B52D7-2AB2-7E40-8AD5-E27978FFA942}" type="slidenum">
              <a:rPr lang="en-US" smtClean="0"/>
              <a:t>‹#›</a:t>
            </a:fld>
            <a:endParaRPr lang="en-US"/>
          </a:p>
        </p:txBody>
      </p:sp>
      <p:pic>
        <p:nvPicPr>
          <p:cNvPr id="7" name="Picture 6">
            <a:extLst>
              <a:ext uri="{FF2B5EF4-FFF2-40B4-BE49-F238E27FC236}">
                <a16:creationId xmlns:a16="http://schemas.microsoft.com/office/drawing/2014/main" id="{BD824982-920D-8542-97A4-C8CCC5B3DE6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6852" y="92792"/>
            <a:ext cx="1074827" cy="1188720"/>
          </a:xfrm>
          <a:prstGeom prst="rect">
            <a:avLst/>
          </a:prstGeom>
        </p:spPr>
      </p:pic>
    </p:spTree>
    <p:extLst>
      <p:ext uri="{BB962C8B-B14F-4D97-AF65-F5344CB8AC3E}">
        <p14:creationId xmlns:p14="http://schemas.microsoft.com/office/powerpoint/2010/main" val="1905647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1679" y="273844"/>
            <a:ext cx="7363670" cy="994172"/>
          </a:xfrm>
        </p:spPr>
        <p:txBody>
          <a:bodyPr/>
          <a:lstStyle/>
          <a:p>
            <a:r>
              <a:rPr lang="en-US" dirty="0"/>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3D5F0CB-993A-E944-A660-E9B673B5434A}" type="datetimeFigureOut">
              <a:rPr lang="en-US" smtClean="0"/>
              <a:t>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8B52D7-2AB2-7E40-8AD5-E27978FFA942}" type="slidenum">
              <a:rPr lang="en-US" smtClean="0"/>
              <a:t>‹#›</a:t>
            </a:fld>
            <a:endParaRPr lang="en-US"/>
          </a:p>
        </p:txBody>
      </p:sp>
      <p:pic>
        <p:nvPicPr>
          <p:cNvPr id="8" name="Picture 7">
            <a:extLst>
              <a:ext uri="{FF2B5EF4-FFF2-40B4-BE49-F238E27FC236}">
                <a16:creationId xmlns:a16="http://schemas.microsoft.com/office/drawing/2014/main" id="{424343B7-678A-F747-B225-FFCE77BCC2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6852" y="92792"/>
            <a:ext cx="1074827" cy="1188720"/>
          </a:xfrm>
          <a:prstGeom prst="rect">
            <a:avLst/>
          </a:prstGeom>
        </p:spPr>
      </p:pic>
    </p:spTree>
    <p:extLst>
      <p:ext uri="{BB962C8B-B14F-4D97-AF65-F5344CB8AC3E}">
        <p14:creationId xmlns:p14="http://schemas.microsoft.com/office/powerpoint/2010/main" val="2158355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1679" y="273844"/>
            <a:ext cx="7364862"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3D5F0CB-993A-E944-A660-E9B673B5434A}" type="datetimeFigureOut">
              <a:rPr lang="en-US" smtClean="0"/>
              <a:t>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8B52D7-2AB2-7E40-8AD5-E27978FFA942}" type="slidenum">
              <a:rPr lang="en-US" smtClean="0"/>
              <a:t>‹#›</a:t>
            </a:fld>
            <a:endParaRPr lang="en-US"/>
          </a:p>
        </p:txBody>
      </p:sp>
      <p:pic>
        <p:nvPicPr>
          <p:cNvPr id="10" name="Picture 9">
            <a:extLst>
              <a:ext uri="{FF2B5EF4-FFF2-40B4-BE49-F238E27FC236}">
                <a16:creationId xmlns:a16="http://schemas.microsoft.com/office/drawing/2014/main" id="{2A421765-B0E0-1042-A68F-D4136145B9A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6852" y="92792"/>
            <a:ext cx="1074827" cy="1188720"/>
          </a:xfrm>
          <a:prstGeom prst="rect">
            <a:avLst/>
          </a:prstGeom>
        </p:spPr>
      </p:pic>
    </p:spTree>
    <p:extLst>
      <p:ext uri="{BB962C8B-B14F-4D97-AF65-F5344CB8AC3E}">
        <p14:creationId xmlns:p14="http://schemas.microsoft.com/office/powerpoint/2010/main" val="3184547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1999" y="457200"/>
            <a:ext cx="4114800" cy="423367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3D5F0CB-993A-E944-A660-E9B673B5434A}" type="datetimeFigureOut">
              <a:rPr lang="en-US" smtClean="0"/>
              <a:t>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8B52D7-2AB2-7E40-8AD5-E27978FFA942}" type="slidenum">
              <a:rPr lang="en-US" smtClean="0"/>
              <a:t>‹#›</a:t>
            </a:fld>
            <a:endParaRPr lang="en-US"/>
          </a:p>
        </p:txBody>
      </p:sp>
      <p:pic>
        <p:nvPicPr>
          <p:cNvPr id="6" name="Picture 5">
            <a:extLst>
              <a:ext uri="{FF2B5EF4-FFF2-40B4-BE49-F238E27FC236}">
                <a16:creationId xmlns:a16="http://schemas.microsoft.com/office/drawing/2014/main" id="{E4AACD6F-2C34-2B46-AD4A-B365360C092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200" y="457200"/>
            <a:ext cx="3831336" cy="4237319"/>
          </a:xfrm>
          <a:prstGeom prst="rect">
            <a:avLst/>
          </a:prstGeom>
        </p:spPr>
      </p:pic>
    </p:spTree>
    <p:extLst>
      <p:ext uri="{BB962C8B-B14F-4D97-AF65-F5344CB8AC3E}">
        <p14:creationId xmlns:p14="http://schemas.microsoft.com/office/powerpoint/2010/main" val="2072310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D5F0CB-993A-E944-A660-E9B673B5434A}" type="datetimeFigureOut">
              <a:rPr lang="en-US" smtClean="0"/>
              <a:t>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8B52D7-2AB2-7E40-8AD5-E27978FFA942}" type="slidenum">
              <a:rPr lang="en-US" smtClean="0"/>
              <a:t>‹#›</a:t>
            </a:fld>
            <a:endParaRPr lang="en-US"/>
          </a:p>
        </p:txBody>
      </p:sp>
      <p:pic>
        <p:nvPicPr>
          <p:cNvPr id="5" name="Picture 4">
            <a:extLst>
              <a:ext uri="{FF2B5EF4-FFF2-40B4-BE49-F238E27FC236}">
                <a16:creationId xmlns:a16="http://schemas.microsoft.com/office/drawing/2014/main" id="{7F387847-921F-C44C-BB8A-C19523D304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6852" y="92792"/>
            <a:ext cx="1074827" cy="1188720"/>
          </a:xfrm>
          <a:prstGeom prst="rect">
            <a:avLst/>
          </a:prstGeom>
        </p:spPr>
      </p:pic>
    </p:spTree>
    <p:extLst>
      <p:ext uri="{BB962C8B-B14F-4D97-AF65-F5344CB8AC3E}">
        <p14:creationId xmlns:p14="http://schemas.microsoft.com/office/powerpoint/2010/main" val="2098304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3D5F0CB-993A-E944-A660-E9B673B5434A}" type="datetimeFigureOut">
              <a:rPr lang="en-US" smtClean="0"/>
              <a:t>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8B52D7-2AB2-7E40-8AD5-E27978FFA942}" type="slidenum">
              <a:rPr lang="en-US" smtClean="0"/>
              <a:t>‹#›</a:t>
            </a:fld>
            <a:endParaRPr lang="en-US"/>
          </a:p>
        </p:txBody>
      </p:sp>
      <p:pic>
        <p:nvPicPr>
          <p:cNvPr id="8" name="Picture 7">
            <a:extLst>
              <a:ext uri="{FF2B5EF4-FFF2-40B4-BE49-F238E27FC236}">
                <a16:creationId xmlns:a16="http://schemas.microsoft.com/office/drawing/2014/main" id="{39C44281-C70F-5D49-BFAF-8D825401337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6852" y="92792"/>
            <a:ext cx="1074827" cy="1188720"/>
          </a:xfrm>
          <a:prstGeom prst="rect">
            <a:avLst/>
          </a:prstGeom>
        </p:spPr>
      </p:pic>
      <p:sp>
        <p:nvSpPr>
          <p:cNvPr id="2" name="Title 1"/>
          <p:cNvSpPr>
            <a:spLocks noGrp="1"/>
          </p:cNvSpPr>
          <p:nvPr>
            <p:ph type="title"/>
          </p:nvPr>
        </p:nvSpPr>
        <p:spPr>
          <a:xfrm>
            <a:off x="1151679" y="342900"/>
            <a:ext cx="2427340" cy="1200150"/>
          </a:xfrm>
        </p:spPr>
        <p:txBody>
          <a:bodyPr anchor="b"/>
          <a:lstStyle>
            <a:lvl1pPr>
              <a:defRPr sz="2400"/>
            </a:lvl1pPr>
          </a:lstStyle>
          <a:p>
            <a:r>
              <a:rPr lang="en-US" dirty="0"/>
              <a:t>Click to edit Master title style</a:t>
            </a:r>
          </a:p>
        </p:txBody>
      </p:sp>
    </p:spTree>
    <p:extLst>
      <p:ext uri="{BB962C8B-B14F-4D97-AF65-F5344CB8AC3E}">
        <p14:creationId xmlns:p14="http://schemas.microsoft.com/office/powerpoint/2010/main" val="4206536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3D5F0CB-993A-E944-A660-E9B673B5434A}" type="datetimeFigureOut">
              <a:rPr lang="en-US" smtClean="0"/>
              <a:t>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8B52D7-2AB2-7E40-8AD5-E27978FFA942}" type="slidenum">
              <a:rPr lang="en-US" smtClean="0"/>
              <a:t>‹#›</a:t>
            </a:fld>
            <a:endParaRPr lang="en-US"/>
          </a:p>
        </p:txBody>
      </p:sp>
      <p:pic>
        <p:nvPicPr>
          <p:cNvPr id="8" name="Picture 7">
            <a:extLst>
              <a:ext uri="{FF2B5EF4-FFF2-40B4-BE49-F238E27FC236}">
                <a16:creationId xmlns:a16="http://schemas.microsoft.com/office/drawing/2014/main" id="{AE4114E2-2803-204A-BE7B-853B77E21BF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6852" y="92792"/>
            <a:ext cx="1074827" cy="1188720"/>
          </a:xfrm>
          <a:prstGeom prst="rect">
            <a:avLst/>
          </a:prstGeom>
        </p:spPr>
      </p:pic>
      <p:sp>
        <p:nvSpPr>
          <p:cNvPr id="2" name="Title 1"/>
          <p:cNvSpPr>
            <a:spLocks noGrp="1"/>
          </p:cNvSpPr>
          <p:nvPr>
            <p:ph type="title"/>
          </p:nvPr>
        </p:nvSpPr>
        <p:spPr>
          <a:xfrm>
            <a:off x="1151679" y="342900"/>
            <a:ext cx="2427340" cy="1200150"/>
          </a:xfrm>
        </p:spPr>
        <p:txBody>
          <a:bodyPr anchor="b"/>
          <a:lstStyle>
            <a:lvl1pPr>
              <a:defRPr sz="2400"/>
            </a:lvl1pPr>
          </a:lstStyle>
          <a:p>
            <a:r>
              <a:rPr lang="en-US"/>
              <a:t>Click to edit Master title style</a:t>
            </a:r>
            <a:endParaRPr lang="en-US" dirty="0"/>
          </a:p>
        </p:txBody>
      </p:sp>
    </p:spTree>
    <p:extLst>
      <p:ext uri="{BB962C8B-B14F-4D97-AF65-F5344CB8AC3E}">
        <p14:creationId xmlns:p14="http://schemas.microsoft.com/office/powerpoint/2010/main" val="2497887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699"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3D5F0CB-993A-E944-A660-E9B673B5434A}" type="datetimeFigureOut">
              <a:rPr lang="en-US" smtClean="0"/>
              <a:t>3/20/19</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1C8B52D7-2AB2-7E40-8AD5-E27978FFA942}" type="slidenum">
              <a:rPr lang="en-US" smtClean="0"/>
              <a:t>‹#›</a:t>
            </a:fld>
            <a:endParaRPr lang="en-US"/>
          </a:p>
        </p:txBody>
      </p:sp>
    </p:spTree>
    <p:extLst>
      <p:ext uri="{BB962C8B-B14F-4D97-AF65-F5344CB8AC3E}">
        <p14:creationId xmlns:p14="http://schemas.microsoft.com/office/powerpoint/2010/main" val="4058600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E0781-114F-BC48-AC98-387DA4FC42B5}"/>
              </a:ext>
            </a:extLst>
          </p:cNvPr>
          <p:cNvSpPr>
            <a:spLocks noGrp="1"/>
          </p:cNvSpPr>
          <p:nvPr>
            <p:ph type="ctrTitle"/>
          </p:nvPr>
        </p:nvSpPr>
        <p:spPr/>
        <p:txBody>
          <a:bodyPr/>
          <a:lstStyle/>
          <a:p>
            <a:r>
              <a:rPr lang="en-US" dirty="0" err="1"/>
              <a:t>Astrobee</a:t>
            </a:r>
            <a:r>
              <a:rPr lang="en-US" dirty="0"/>
              <a:t> Status</a:t>
            </a:r>
          </a:p>
        </p:txBody>
      </p:sp>
      <p:sp>
        <p:nvSpPr>
          <p:cNvPr id="3" name="Subtitle 2">
            <a:extLst>
              <a:ext uri="{FF2B5EF4-FFF2-40B4-BE49-F238E27FC236}">
                <a16:creationId xmlns:a16="http://schemas.microsoft.com/office/drawing/2014/main" id="{C8A3E9C0-94EC-3E41-B30B-DE9DB16A9DFC}"/>
              </a:ext>
            </a:extLst>
          </p:cNvPr>
          <p:cNvSpPr>
            <a:spLocks noGrp="1"/>
          </p:cNvSpPr>
          <p:nvPr>
            <p:ph type="subTitle" idx="1"/>
          </p:nvPr>
        </p:nvSpPr>
        <p:spPr/>
        <p:txBody>
          <a:bodyPr/>
          <a:lstStyle/>
          <a:p>
            <a:r>
              <a:rPr lang="en-US" dirty="0"/>
              <a:t>SPHERES/</a:t>
            </a:r>
            <a:r>
              <a:rPr lang="en-US" dirty="0" err="1"/>
              <a:t>Astrobee</a:t>
            </a:r>
            <a:r>
              <a:rPr lang="en-US" dirty="0"/>
              <a:t> Working Group</a:t>
            </a:r>
          </a:p>
          <a:p>
            <a:r>
              <a:rPr lang="en-US" dirty="0"/>
              <a:t>March 20, 2019</a:t>
            </a:r>
          </a:p>
        </p:txBody>
      </p:sp>
    </p:spTree>
    <p:extLst>
      <p:ext uri="{BB962C8B-B14F-4D97-AF65-F5344CB8AC3E}">
        <p14:creationId xmlns:p14="http://schemas.microsoft.com/office/powerpoint/2010/main" val="2404755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27178-8DD6-9542-9B28-229AF5E91A1C}"/>
              </a:ext>
            </a:extLst>
          </p:cNvPr>
          <p:cNvSpPr>
            <a:spLocks noGrp="1"/>
          </p:cNvSpPr>
          <p:nvPr>
            <p:ph type="title"/>
          </p:nvPr>
        </p:nvSpPr>
        <p:spPr/>
        <p:txBody>
          <a:bodyPr/>
          <a:lstStyle/>
          <a:p>
            <a:r>
              <a:rPr lang="en-US" dirty="0"/>
              <a:t>Integration Status</a:t>
            </a:r>
          </a:p>
        </p:txBody>
      </p:sp>
      <p:sp>
        <p:nvSpPr>
          <p:cNvPr id="3" name="Content Placeholder 2">
            <a:extLst>
              <a:ext uri="{FF2B5EF4-FFF2-40B4-BE49-F238E27FC236}">
                <a16:creationId xmlns:a16="http://schemas.microsoft.com/office/drawing/2014/main" id="{2D42043C-4E5E-744C-BC4C-8BBB3B492C64}"/>
              </a:ext>
            </a:extLst>
          </p:cNvPr>
          <p:cNvSpPr>
            <a:spLocks noGrp="1"/>
          </p:cNvSpPr>
          <p:nvPr>
            <p:ph idx="1"/>
          </p:nvPr>
        </p:nvSpPr>
        <p:spPr>
          <a:xfrm>
            <a:off x="628650" y="1369219"/>
            <a:ext cx="3935186" cy="3263504"/>
          </a:xfrm>
        </p:spPr>
        <p:txBody>
          <a:bodyPr>
            <a:normAutofit fontScale="77500" lnSpcReduction="20000"/>
          </a:bodyPr>
          <a:lstStyle/>
          <a:p>
            <a:pPr marL="214313" indent="-214313"/>
            <a:r>
              <a:rPr lang="en-US" dirty="0"/>
              <a:t>We completed building all flight free flyers by 1/4/19.</a:t>
            </a:r>
          </a:p>
          <a:p>
            <a:pPr marL="214313" indent="-214313"/>
            <a:r>
              <a:rPr lang="en-US" dirty="0"/>
              <a:t>We shipped the first 2 flight free flyers (Honey and Bumble) to JSC on 1/8/19 and the second two on 1/22/19 (Queen and spare).</a:t>
            </a:r>
          </a:p>
          <a:p>
            <a:pPr marL="214313" indent="-214313"/>
            <a:r>
              <a:rPr lang="en-US" dirty="0"/>
              <a:t>We implemented a fix for an issue found with the perching arm gripper.  4 flight grippers will ship to JSC on 3/25/19 and will undergo acoustic testing on 4/2/19.</a:t>
            </a:r>
          </a:p>
          <a:p>
            <a:pPr marL="214313" indent="-214313"/>
            <a:r>
              <a:rPr lang="en-US" dirty="0"/>
              <a:t>We are currently building 2 more ground units (Melissa and Killer).</a:t>
            </a:r>
          </a:p>
        </p:txBody>
      </p:sp>
      <p:pic>
        <p:nvPicPr>
          <p:cNvPr id="4" name="Picture 3">
            <a:extLst>
              <a:ext uri="{FF2B5EF4-FFF2-40B4-BE49-F238E27FC236}">
                <a16:creationId xmlns:a16="http://schemas.microsoft.com/office/drawing/2014/main" id="{21CD7002-E2CA-254C-96C8-2F0276902A3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27448" y="1251717"/>
            <a:ext cx="4114800" cy="2134232"/>
          </a:xfrm>
          <a:prstGeom prst="rect">
            <a:avLst/>
          </a:prstGeom>
        </p:spPr>
      </p:pic>
      <p:sp>
        <p:nvSpPr>
          <p:cNvPr id="5" name="TextBox 4">
            <a:extLst>
              <a:ext uri="{FF2B5EF4-FFF2-40B4-BE49-F238E27FC236}">
                <a16:creationId xmlns:a16="http://schemas.microsoft.com/office/drawing/2014/main" id="{E5F8D31E-A064-E24E-AF23-93A7FA7AFCE4}"/>
              </a:ext>
            </a:extLst>
          </p:cNvPr>
          <p:cNvSpPr txBox="1"/>
          <p:nvPr/>
        </p:nvSpPr>
        <p:spPr>
          <a:xfrm>
            <a:off x="5765402" y="3391884"/>
            <a:ext cx="2038891" cy="338554"/>
          </a:xfrm>
          <a:prstGeom prst="rect">
            <a:avLst/>
          </a:prstGeom>
          <a:noFill/>
        </p:spPr>
        <p:txBody>
          <a:bodyPr wrap="none" rtlCol="0">
            <a:spAutoFit/>
          </a:bodyPr>
          <a:lstStyle/>
          <a:p>
            <a:r>
              <a:rPr lang="en-US" sz="1600" dirty="0" err="1"/>
              <a:t>Astrobee</a:t>
            </a:r>
            <a:r>
              <a:rPr lang="en-US" sz="1600" dirty="0"/>
              <a:t> family photo</a:t>
            </a:r>
          </a:p>
        </p:txBody>
      </p:sp>
    </p:spTree>
    <p:extLst>
      <p:ext uri="{BB962C8B-B14F-4D97-AF65-F5344CB8AC3E}">
        <p14:creationId xmlns:p14="http://schemas.microsoft.com/office/powerpoint/2010/main" val="3235911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B4667-62BC-384D-810E-0074A65F6146}"/>
              </a:ext>
            </a:extLst>
          </p:cNvPr>
          <p:cNvSpPr>
            <a:spLocks noGrp="1"/>
          </p:cNvSpPr>
          <p:nvPr>
            <p:ph type="title"/>
          </p:nvPr>
        </p:nvSpPr>
        <p:spPr/>
        <p:txBody>
          <a:bodyPr/>
          <a:lstStyle/>
          <a:p>
            <a:r>
              <a:rPr lang="en-US" dirty="0"/>
              <a:t>Testing Status</a:t>
            </a:r>
          </a:p>
        </p:txBody>
      </p:sp>
      <p:sp>
        <p:nvSpPr>
          <p:cNvPr id="3" name="Content Placeholder 2">
            <a:extLst>
              <a:ext uri="{FF2B5EF4-FFF2-40B4-BE49-F238E27FC236}">
                <a16:creationId xmlns:a16="http://schemas.microsoft.com/office/drawing/2014/main" id="{D0690949-71E4-1C46-B37A-4CE9042B3343}"/>
              </a:ext>
            </a:extLst>
          </p:cNvPr>
          <p:cNvSpPr>
            <a:spLocks noGrp="1"/>
          </p:cNvSpPr>
          <p:nvPr>
            <p:ph idx="1"/>
          </p:nvPr>
        </p:nvSpPr>
        <p:spPr>
          <a:xfrm>
            <a:off x="318407" y="1369219"/>
            <a:ext cx="4245429" cy="3263504"/>
          </a:xfrm>
        </p:spPr>
        <p:txBody>
          <a:bodyPr>
            <a:normAutofit fontScale="55000" lnSpcReduction="20000"/>
          </a:bodyPr>
          <a:lstStyle/>
          <a:p>
            <a:r>
              <a:rPr lang="en-US" dirty="0" err="1"/>
              <a:t>Astrobee</a:t>
            </a:r>
            <a:r>
              <a:rPr lang="en-US" dirty="0"/>
              <a:t> S/N 003 completed EMI testing on 1/15/19. There were several exceedances in the radiated emissions test (RE02), and we have started the process for obtaining an exception.  The free flyer passed the magnetic tests for launch and operations in the USOS.</a:t>
            </a:r>
          </a:p>
          <a:p>
            <a:r>
              <a:rPr lang="en-US" dirty="0"/>
              <a:t>On 1/15/19, </a:t>
            </a:r>
            <a:r>
              <a:rPr lang="en-US" dirty="0" err="1"/>
              <a:t>Astrobee</a:t>
            </a:r>
            <a:r>
              <a:rPr lang="en-US" dirty="0"/>
              <a:t> S/N 002 successfully completed a Joint Station LAN (JSL) end-to-end test.  The free flyer and the dock flat sat at the JSL Software Development and Integration Laboratory (SDIL) were controlled from the ARC Multi-Mission Operations Center (MMOC), via an </a:t>
            </a:r>
            <a:r>
              <a:rPr lang="en-US" dirty="0" err="1"/>
              <a:t>Astrobee</a:t>
            </a:r>
            <a:r>
              <a:rPr lang="en-US" dirty="0"/>
              <a:t> telemetry server located in the Huntsville Operations Support Center (HOSC).</a:t>
            </a:r>
          </a:p>
          <a:p>
            <a:r>
              <a:rPr lang="en-US" dirty="0"/>
              <a:t>Free Flyer acoustic testing completed on 1/30/19 in the Acoustic Test Facility at JSC.  All 4 free flyers and the dock flight spare were tested individually.  We also tested the dock integrated with 1 and 2 free flyers.  We have developed a noise management strategy with the Acoustics Working Group and have started the exception process to allow extended free flyer ops.</a:t>
            </a:r>
          </a:p>
        </p:txBody>
      </p:sp>
      <p:pic>
        <p:nvPicPr>
          <p:cNvPr id="4" name="Picture 3">
            <a:extLst>
              <a:ext uri="{FF2B5EF4-FFF2-40B4-BE49-F238E27FC236}">
                <a16:creationId xmlns:a16="http://schemas.microsoft.com/office/drawing/2014/main" id="{B34A3610-6A8C-4A4F-9160-D90D5ADB302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09907" y="1183191"/>
            <a:ext cx="4132341" cy="2756455"/>
          </a:xfrm>
          <a:prstGeom prst="rect">
            <a:avLst/>
          </a:prstGeom>
        </p:spPr>
      </p:pic>
      <p:sp>
        <p:nvSpPr>
          <p:cNvPr id="5" name="TextBox 4">
            <a:extLst>
              <a:ext uri="{FF2B5EF4-FFF2-40B4-BE49-F238E27FC236}">
                <a16:creationId xmlns:a16="http://schemas.microsoft.com/office/drawing/2014/main" id="{E951DE8B-DD6D-F749-93B8-5E076D4C7EDD}"/>
              </a:ext>
            </a:extLst>
          </p:cNvPr>
          <p:cNvSpPr txBox="1"/>
          <p:nvPr/>
        </p:nvSpPr>
        <p:spPr>
          <a:xfrm>
            <a:off x="4709907" y="3958501"/>
            <a:ext cx="4132341" cy="577081"/>
          </a:xfrm>
          <a:prstGeom prst="rect">
            <a:avLst/>
          </a:prstGeom>
          <a:noFill/>
        </p:spPr>
        <p:txBody>
          <a:bodyPr wrap="square" rtlCol="0">
            <a:spAutoFit/>
          </a:bodyPr>
          <a:lstStyle/>
          <a:p>
            <a:r>
              <a:rPr lang="en-US" sz="1050" dirty="0" err="1"/>
              <a:t>Astrobee</a:t>
            </a:r>
            <a:r>
              <a:rPr lang="en-US" sz="1050" dirty="0"/>
              <a:t> in the JSC acoustic test facility.  Pictured </a:t>
            </a:r>
            <a:r>
              <a:rPr lang="en-US" sz="1050" dirty="0" err="1"/>
              <a:t>Astrobee</a:t>
            </a:r>
            <a:r>
              <a:rPr lang="en-US" sz="1050" dirty="0"/>
              <a:t> team members from left to right:  Vinh To, Honey Bee, Ernie Smith, Roberto </a:t>
            </a:r>
            <a:r>
              <a:rPr lang="en-US" sz="1050" dirty="0" err="1"/>
              <a:t>Carlino</a:t>
            </a:r>
            <a:r>
              <a:rPr lang="en-US" sz="1050" dirty="0"/>
              <a:t>. </a:t>
            </a:r>
          </a:p>
        </p:txBody>
      </p:sp>
    </p:spTree>
    <p:extLst>
      <p:ext uri="{BB962C8B-B14F-4D97-AF65-F5344CB8AC3E}">
        <p14:creationId xmlns:p14="http://schemas.microsoft.com/office/powerpoint/2010/main" val="3514318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D95DB-F220-734B-9D5F-E3E86F150C43}"/>
              </a:ext>
            </a:extLst>
          </p:cNvPr>
          <p:cNvSpPr>
            <a:spLocks noGrp="1"/>
          </p:cNvSpPr>
          <p:nvPr>
            <p:ph type="title"/>
          </p:nvPr>
        </p:nvSpPr>
        <p:spPr/>
        <p:txBody>
          <a:bodyPr/>
          <a:lstStyle/>
          <a:p>
            <a:r>
              <a:rPr lang="en-US" dirty="0"/>
              <a:t>Flight Hardware Status</a:t>
            </a:r>
          </a:p>
        </p:txBody>
      </p:sp>
      <p:sp>
        <p:nvSpPr>
          <p:cNvPr id="3" name="Content Placeholder 2">
            <a:extLst>
              <a:ext uri="{FF2B5EF4-FFF2-40B4-BE49-F238E27FC236}">
                <a16:creationId xmlns:a16="http://schemas.microsoft.com/office/drawing/2014/main" id="{67C3EDAB-CFFE-C848-99B2-0A16BF7279CB}"/>
              </a:ext>
            </a:extLst>
          </p:cNvPr>
          <p:cNvSpPr>
            <a:spLocks noGrp="1"/>
          </p:cNvSpPr>
          <p:nvPr>
            <p:ph idx="1"/>
          </p:nvPr>
        </p:nvSpPr>
        <p:spPr>
          <a:xfrm>
            <a:off x="628651" y="1369219"/>
            <a:ext cx="4620986" cy="3263504"/>
          </a:xfrm>
        </p:spPr>
        <p:txBody>
          <a:bodyPr>
            <a:normAutofit fontScale="62500" lnSpcReduction="20000"/>
          </a:bodyPr>
          <a:lstStyle/>
          <a:p>
            <a:r>
              <a:rPr lang="en-US" dirty="0"/>
              <a:t>On 2/26/19, we passed our project Flight Readiness Review for NG-11 (Periodic Technical Review 4B in the </a:t>
            </a:r>
            <a:r>
              <a:rPr lang="en-US" dirty="0" err="1"/>
              <a:t>Astrobee</a:t>
            </a:r>
            <a:r>
              <a:rPr lang="en-US" dirty="0"/>
              <a:t> schedule).  We discussed verification status, deviations from design, and open work.  The review panel and stakeholders agreed that remaining open work is low risk.</a:t>
            </a:r>
          </a:p>
          <a:p>
            <a:r>
              <a:rPr lang="en-US" dirty="0"/>
              <a:t>We have closed all free flyer safety verifications.</a:t>
            </a:r>
          </a:p>
          <a:p>
            <a:r>
              <a:rPr lang="en-US" dirty="0"/>
              <a:t>We delivered 2 </a:t>
            </a:r>
            <a:r>
              <a:rPr lang="en-US" dirty="0" err="1"/>
              <a:t>Astrobee</a:t>
            </a:r>
            <a:r>
              <a:rPr lang="en-US" dirty="0"/>
              <a:t> free flyers and the dock spares kit to the Cargo Mission Contract (CMC) on 3/5/19 for launch on Northrup Grumman 11. </a:t>
            </a:r>
          </a:p>
          <a:p>
            <a:r>
              <a:rPr lang="en-US" dirty="0"/>
              <a:t>We have closed 57 of 61 ISS requirements verifications.  We have filed exceptions for the remaining 4 and hope to close all but one (Astrobee-Exception-0003 Intermittent Noise Limits) by Stage Operations Readiness Review (SORR) on 3/27/19.  We expect to close Exception-0003 by 4/19/19.</a:t>
            </a:r>
          </a:p>
        </p:txBody>
      </p:sp>
      <p:grpSp>
        <p:nvGrpSpPr>
          <p:cNvPr id="4" name="Group 3">
            <a:extLst>
              <a:ext uri="{FF2B5EF4-FFF2-40B4-BE49-F238E27FC236}">
                <a16:creationId xmlns:a16="http://schemas.microsoft.com/office/drawing/2014/main" id="{4E063E3B-258F-9B4C-90D9-A5871620DB1D}"/>
              </a:ext>
            </a:extLst>
          </p:cNvPr>
          <p:cNvGrpSpPr/>
          <p:nvPr/>
        </p:nvGrpSpPr>
        <p:grpSpPr>
          <a:xfrm>
            <a:off x="5356886" y="1442697"/>
            <a:ext cx="3506088" cy="2388149"/>
            <a:chOff x="6709073" y="1668955"/>
            <a:chExt cx="4674783" cy="3184198"/>
          </a:xfrm>
        </p:grpSpPr>
        <p:pic>
          <p:nvPicPr>
            <p:cNvPr id="5" name="Picture 4">
              <a:extLst>
                <a:ext uri="{FF2B5EF4-FFF2-40B4-BE49-F238E27FC236}">
                  <a16:creationId xmlns:a16="http://schemas.microsoft.com/office/drawing/2014/main" id="{D803AAB7-43ED-8B48-896D-C14B7842B9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12232" y="1668955"/>
              <a:ext cx="4268464" cy="2845643"/>
            </a:xfrm>
            <a:prstGeom prst="rect">
              <a:avLst/>
            </a:prstGeom>
          </p:spPr>
        </p:pic>
        <p:sp>
          <p:nvSpPr>
            <p:cNvPr id="6" name="TextBox 5">
              <a:extLst>
                <a:ext uri="{FF2B5EF4-FFF2-40B4-BE49-F238E27FC236}">
                  <a16:creationId xmlns:a16="http://schemas.microsoft.com/office/drawing/2014/main" id="{139364CC-F845-DE47-9BE6-94D0A60C92F9}"/>
                </a:ext>
              </a:extLst>
            </p:cNvPr>
            <p:cNvSpPr txBox="1"/>
            <p:nvPr/>
          </p:nvSpPr>
          <p:spPr>
            <a:xfrm>
              <a:off x="6709073" y="4514598"/>
              <a:ext cx="4674783" cy="338555"/>
            </a:xfrm>
            <a:prstGeom prst="rect">
              <a:avLst/>
            </a:prstGeom>
            <a:noFill/>
          </p:spPr>
          <p:txBody>
            <a:bodyPr wrap="square" rtlCol="0">
              <a:spAutoFit/>
            </a:bodyPr>
            <a:lstStyle/>
            <a:p>
              <a:r>
                <a:rPr lang="en-US" sz="1050" dirty="0"/>
                <a:t>Honey and Bumble Bees delivered to Cargo Mission Contract</a:t>
              </a:r>
            </a:p>
          </p:txBody>
        </p:sp>
      </p:grpSp>
    </p:spTree>
    <p:extLst>
      <p:ext uri="{BB962C8B-B14F-4D97-AF65-F5344CB8AC3E}">
        <p14:creationId xmlns:p14="http://schemas.microsoft.com/office/powerpoint/2010/main" val="13592666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0FC89-1F6E-954A-96D7-7AAED34CFBB3}"/>
              </a:ext>
            </a:extLst>
          </p:cNvPr>
          <p:cNvSpPr>
            <a:spLocks noGrp="1"/>
          </p:cNvSpPr>
          <p:nvPr>
            <p:ph type="title"/>
          </p:nvPr>
        </p:nvSpPr>
        <p:spPr/>
        <p:txBody>
          <a:bodyPr/>
          <a:lstStyle/>
          <a:p>
            <a:r>
              <a:rPr lang="en-US" dirty="0"/>
              <a:t>Dock Installation and Checkout</a:t>
            </a:r>
          </a:p>
        </p:txBody>
      </p:sp>
      <p:sp>
        <p:nvSpPr>
          <p:cNvPr id="3" name="Content Placeholder 2">
            <a:extLst>
              <a:ext uri="{FF2B5EF4-FFF2-40B4-BE49-F238E27FC236}">
                <a16:creationId xmlns:a16="http://schemas.microsoft.com/office/drawing/2014/main" id="{E8586F14-AE25-1840-ABFC-DE15FB76A121}"/>
              </a:ext>
            </a:extLst>
          </p:cNvPr>
          <p:cNvSpPr>
            <a:spLocks noGrp="1"/>
          </p:cNvSpPr>
          <p:nvPr>
            <p:ph idx="1"/>
          </p:nvPr>
        </p:nvSpPr>
        <p:spPr>
          <a:xfrm>
            <a:off x="476177" y="1385548"/>
            <a:ext cx="3420836" cy="3263504"/>
          </a:xfrm>
        </p:spPr>
        <p:txBody>
          <a:bodyPr>
            <a:normAutofit fontScale="92500" lnSpcReduction="10000"/>
          </a:bodyPr>
          <a:lstStyle/>
          <a:p>
            <a:r>
              <a:rPr lang="en-US" dirty="0"/>
              <a:t>On February 15, 2019, Canadian astronaut David Saint-Jacques installed and checked out the </a:t>
            </a:r>
            <a:r>
              <a:rPr lang="en-US" dirty="0" err="1"/>
              <a:t>Astrobee</a:t>
            </a:r>
            <a:r>
              <a:rPr lang="en-US" dirty="0"/>
              <a:t> Docking Station (Dock) in the Japanese Experiment Module (JEM). </a:t>
            </a:r>
          </a:p>
          <a:p>
            <a:r>
              <a:rPr lang="en-US" dirty="0"/>
              <a:t>Video shows David Saint-Jacques testing the operation of the </a:t>
            </a:r>
            <a:r>
              <a:rPr lang="en-US" dirty="0" err="1"/>
              <a:t>Astrobee</a:t>
            </a:r>
            <a:r>
              <a:rPr lang="en-US" dirty="0"/>
              <a:t> berths.</a:t>
            </a:r>
          </a:p>
        </p:txBody>
      </p:sp>
      <p:pic>
        <p:nvPicPr>
          <p:cNvPr id="4" name="Picture 3">
            <a:extLst>
              <a:ext uri="{FF2B5EF4-FFF2-40B4-BE49-F238E27FC236}">
                <a16:creationId xmlns:a16="http://schemas.microsoft.com/office/drawing/2014/main" id="{3DA4FA0F-40D8-1C4F-AB91-EF9F51FF42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82963" y="2897684"/>
            <a:ext cx="3086100" cy="20558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iss058m150461450-extract">
            <a:hlinkClick r:id="" action="ppaction://media"/>
            <a:extLst>
              <a:ext uri="{FF2B5EF4-FFF2-40B4-BE49-F238E27FC236}">
                <a16:creationId xmlns:a16="http://schemas.microsoft.com/office/drawing/2014/main" id="{EB14FE90-59BC-AD4C-9BEA-537FB43C3ED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97013" y="1045332"/>
            <a:ext cx="3771900" cy="2121694"/>
          </a:xfrm>
          <a:prstGeom prst="rect">
            <a:avLst/>
          </a:prstGeom>
        </p:spPr>
      </p:pic>
    </p:spTree>
    <p:extLst>
      <p:ext uri="{BB962C8B-B14F-4D97-AF65-F5344CB8AC3E}">
        <p14:creationId xmlns:p14="http://schemas.microsoft.com/office/powerpoint/2010/main" val="3897499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06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a:t>Operations</a:t>
            </a:r>
          </a:p>
        </p:txBody>
      </p:sp>
      <p:sp>
        <p:nvSpPr>
          <p:cNvPr id="3" name="Content Placeholder 2">
            <a:extLst>
              <a:ext uri="{FF2B5EF4-FFF2-40B4-BE49-F238E27FC236}">
                <a16:creationId xmlns:a16="http://schemas.microsoft.com/office/drawing/2014/main" id="{415797B1-2170-634A-B6D8-E38C559CA54A}"/>
              </a:ext>
            </a:extLst>
          </p:cNvPr>
          <p:cNvSpPr>
            <a:spLocks noGrp="1"/>
          </p:cNvSpPr>
          <p:nvPr>
            <p:ph idx="1"/>
          </p:nvPr>
        </p:nvSpPr>
        <p:spPr>
          <a:xfrm>
            <a:off x="628650" y="1369219"/>
            <a:ext cx="4947557" cy="3263504"/>
          </a:xfrm>
        </p:spPr>
        <p:txBody>
          <a:bodyPr>
            <a:normAutofit/>
          </a:bodyPr>
          <a:lstStyle/>
          <a:p>
            <a:r>
              <a:rPr lang="en-US" dirty="0"/>
              <a:t>We are currently working on crew procedures for the first two free flyer activities (Checkout, Calibration &amp; Mapping).  We are running paper sims and Operational Readiness Tests (ORT) to work out the bugs.</a:t>
            </a:r>
          </a:p>
          <a:p>
            <a:r>
              <a:rPr lang="en-US" dirty="0"/>
              <a:t>We expect </a:t>
            </a:r>
            <a:r>
              <a:rPr lang="en-US" dirty="0" err="1"/>
              <a:t>Astrobee</a:t>
            </a:r>
            <a:r>
              <a:rPr lang="en-US" dirty="0"/>
              <a:t> Checkout to be scheduled on or around April 30, 2019.</a:t>
            </a:r>
          </a:p>
        </p:txBody>
      </p:sp>
      <p:sp>
        <p:nvSpPr>
          <p:cNvPr id="7" name="Slide Number Placeholder 6"/>
          <p:cNvSpPr>
            <a:spLocks noGrp="1"/>
          </p:cNvSpPr>
          <p:nvPr>
            <p:ph type="sldNum" sz="quarter" idx="12"/>
          </p:nvPr>
        </p:nvSpPr>
        <p:spPr/>
        <p:txBody>
          <a:bodyPr/>
          <a:lstStyle/>
          <a:p>
            <a:pPr>
              <a:defRPr/>
            </a:pPr>
            <a:fld id="{75D13D49-2B6F-174C-9E1E-1013A06E5C50}" type="slidenum">
              <a:rPr lang="uk-UA" smtClean="0"/>
              <a:pPr>
                <a:defRPr/>
              </a:pPr>
              <a:t>6</a:t>
            </a:fld>
            <a:endParaRPr lang="uk-UA" dirty="0"/>
          </a:p>
        </p:txBody>
      </p:sp>
      <p:grpSp>
        <p:nvGrpSpPr>
          <p:cNvPr id="4" name="Group 3">
            <a:extLst>
              <a:ext uri="{FF2B5EF4-FFF2-40B4-BE49-F238E27FC236}">
                <a16:creationId xmlns:a16="http://schemas.microsoft.com/office/drawing/2014/main" id="{70D9FDD7-1E2A-A047-B9AB-6676296AC109}"/>
              </a:ext>
            </a:extLst>
          </p:cNvPr>
          <p:cNvGrpSpPr/>
          <p:nvPr/>
        </p:nvGrpSpPr>
        <p:grpSpPr>
          <a:xfrm>
            <a:off x="5682653" y="1516176"/>
            <a:ext cx="3110584" cy="2229575"/>
            <a:chOff x="5666324" y="1728293"/>
            <a:chExt cx="3110584" cy="2229575"/>
          </a:xfrm>
        </p:grpSpPr>
        <p:pic>
          <p:nvPicPr>
            <p:cNvPr id="6" name="Picture 5">
              <a:extLst>
                <a:ext uri="{FF2B5EF4-FFF2-40B4-BE49-F238E27FC236}">
                  <a16:creationId xmlns:a16="http://schemas.microsoft.com/office/drawing/2014/main" id="{A4494B8C-D61F-1449-A697-9C4E2BE56467}"/>
                </a:ext>
              </a:extLst>
            </p:cNvPr>
            <p:cNvPicPr/>
            <p:nvPr/>
          </p:nvPicPr>
          <p:blipFill>
            <a:blip r:embed="rId3" cstate="email">
              <a:extLst>
                <a:ext uri="{28A0092B-C50C-407E-A947-70E740481C1C}">
                  <a14:useLocalDpi xmlns:a14="http://schemas.microsoft.com/office/drawing/2010/main"/>
                </a:ext>
              </a:extLst>
            </a:blip>
            <a:stretch>
              <a:fillRect/>
            </a:stretch>
          </p:blipFill>
          <p:spPr>
            <a:xfrm>
              <a:off x="5666324" y="1728293"/>
              <a:ext cx="3110584" cy="17497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1A7492C3-1405-F349-B02C-268AA2FEA80F}"/>
                </a:ext>
              </a:extLst>
            </p:cNvPr>
            <p:cNvSpPr txBox="1"/>
            <p:nvPr/>
          </p:nvSpPr>
          <p:spPr>
            <a:xfrm>
              <a:off x="5666324" y="3526981"/>
              <a:ext cx="3110584" cy="430887"/>
            </a:xfrm>
            <a:prstGeom prst="rect">
              <a:avLst/>
            </a:prstGeom>
            <a:noFill/>
          </p:spPr>
          <p:txBody>
            <a:bodyPr wrap="square" rtlCol="0">
              <a:spAutoFit/>
            </a:bodyPr>
            <a:lstStyle/>
            <a:p>
              <a:r>
                <a:rPr lang="en-US" sz="1100" dirty="0"/>
                <a:t>Sample diagram from Calibration and Mapping crew procedure</a:t>
              </a:r>
            </a:p>
          </p:txBody>
        </p:sp>
      </p:grpSp>
    </p:spTree>
    <p:extLst>
      <p:ext uri="{BB962C8B-B14F-4D97-AF65-F5344CB8AC3E}">
        <p14:creationId xmlns:p14="http://schemas.microsoft.com/office/powerpoint/2010/main" val="47494648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1687</TotalTime>
  <Words>567</Words>
  <Application>Microsoft Macintosh PowerPoint</Application>
  <PresentationFormat>On-screen Show (16:9)</PresentationFormat>
  <Paragraphs>29</Paragraphs>
  <Slides>6</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Astrobee Status</vt:lpstr>
      <vt:lpstr>Integration Status</vt:lpstr>
      <vt:lpstr>Testing Status</vt:lpstr>
      <vt:lpstr>Flight Hardware Status</vt:lpstr>
      <vt:lpstr>Dock Installation and Checkout</vt:lpstr>
      <vt:lpstr>Operations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Bualat</dc:creator>
  <cp:lastModifiedBy>Jose Benavides</cp:lastModifiedBy>
  <cp:revision>119</cp:revision>
  <cp:lastPrinted>2018-12-10T19:20:21Z</cp:lastPrinted>
  <dcterms:created xsi:type="dcterms:W3CDTF">2018-05-02T17:35:46Z</dcterms:created>
  <dcterms:modified xsi:type="dcterms:W3CDTF">2019-03-20T07:00:41Z</dcterms:modified>
</cp:coreProperties>
</file>