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322" r:id="rId3"/>
    <p:sldId id="300" r:id="rId4"/>
    <p:sldId id="323" r:id="rId5"/>
    <p:sldId id="336" r:id="rId6"/>
    <p:sldId id="315" r:id="rId7"/>
    <p:sldId id="33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FFFFFF"/>
    <a:srgbClr val="215D66"/>
    <a:srgbClr val="33339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7" autoAdjust="0"/>
    <p:restoredTop sz="96291" autoAdjust="0"/>
  </p:normalViewPr>
  <p:slideViewPr>
    <p:cSldViewPr snapToGrid="0">
      <p:cViewPr varScale="1">
        <p:scale>
          <a:sx n="103" d="100"/>
          <a:sy n="103" d="100"/>
        </p:scale>
        <p:origin x="200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83993-DF9D-4C80-BE44-779CF212D687}" type="datetimeFigureOut">
              <a:rPr lang="en-US" smtClean="0"/>
              <a:t>3/20/19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D18C8-1C22-4BD8-B25F-E2AA1E2C4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95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975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1" name="Google Shape;29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9293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5679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7960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8924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81F67-6870-4CD9-9E6A-B9D0F4D4F79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67340" y="6409064"/>
            <a:ext cx="413004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SoundSee Preliminary Design Review</a:t>
            </a:r>
          </a:p>
        </p:txBody>
      </p:sp>
    </p:spTree>
    <p:extLst>
      <p:ext uri="{BB962C8B-B14F-4D97-AF65-F5344CB8AC3E}">
        <p14:creationId xmlns:p14="http://schemas.microsoft.com/office/powerpoint/2010/main" val="75921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81F67-6870-4CD9-9E6A-B9D0F4D4F79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67340" y="6409064"/>
            <a:ext cx="413004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SoundSee Preliminary Design Review</a:t>
            </a:r>
          </a:p>
        </p:txBody>
      </p:sp>
    </p:spTree>
    <p:extLst>
      <p:ext uri="{BB962C8B-B14F-4D97-AF65-F5344CB8AC3E}">
        <p14:creationId xmlns:p14="http://schemas.microsoft.com/office/powerpoint/2010/main" val="65479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7376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145" y="121285"/>
            <a:ext cx="11949694" cy="6102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44" y="850264"/>
            <a:ext cx="11949695" cy="533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67340" y="6409064"/>
            <a:ext cx="4130040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SoundSee Preliminary Design Review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1639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81F67-6870-4CD9-9E6A-B9D0F4D4F79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oogle Shape;186;p38"/>
          <p:cNvPicPr preferRelativeResize="0"/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7289" y="6356350"/>
            <a:ext cx="840103" cy="460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85;p38"/>
          <p:cNvPicPr preferRelativeResize="0"/>
          <p:nvPr userDrawn="1"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45" y="6383017"/>
            <a:ext cx="1342144" cy="401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504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23" t="13159" b="1"/>
          <a:stretch/>
        </p:blipFill>
        <p:spPr>
          <a:xfrm>
            <a:off x="0" y="0"/>
            <a:ext cx="12203608" cy="68680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DDCEFD-F006-8B4F-9410-75BD55BAE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456" y="4990325"/>
            <a:ext cx="4710160" cy="10503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3E22DF2-1BDD-664D-B073-847FCCBFAA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0697" y="2297924"/>
            <a:ext cx="3375679" cy="2362976"/>
          </a:xfrm>
          <a:prstGeom prst="rect">
            <a:avLst/>
          </a:prstGeom>
        </p:spPr>
      </p:pic>
      <p:sp>
        <p:nvSpPr>
          <p:cNvPr id="8" name="Snip Diagonal Corner Rectangle 7">
            <a:extLst>
              <a:ext uri="{FF2B5EF4-FFF2-40B4-BE49-F238E27FC236}">
                <a16:creationId xmlns:a16="http://schemas.microsoft.com/office/drawing/2014/main" id="{2726A344-DE36-864A-A88B-3FF3BC3A1E7D}"/>
              </a:ext>
            </a:extLst>
          </p:cNvPr>
          <p:cNvSpPr/>
          <p:nvPr/>
        </p:nvSpPr>
        <p:spPr>
          <a:xfrm>
            <a:off x="6185471" y="798154"/>
            <a:ext cx="5744705" cy="117034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alpha val="7451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500351C-181D-4542-A55A-96D457153E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5167" y="1040846"/>
            <a:ext cx="5265311" cy="6849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E6BEE4-AE3F-9F4A-BC39-BC9F1C32A5E4}"/>
              </a:ext>
            </a:extLst>
          </p:cNvPr>
          <p:cNvSpPr txBox="1"/>
          <p:nvPr/>
        </p:nvSpPr>
        <p:spPr>
          <a:xfrm>
            <a:off x="920204" y="5240493"/>
            <a:ext cx="5181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Andrew Horchler</a:t>
            </a:r>
          </a:p>
          <a:p>
            <a:r>
              <a:rPr lang="en-US" i="1" dirty="0" err="1">
                <a:solidFill>
                  <a:schemeClr val="bg1"/>
                </a:solidFill>
              </a:rPr>
              <a:t>research@astrobotic.com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79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2"/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2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SoundSee</a:t>
            </a:r>
            <a:r>
              <a:rPr lang="en-US" sz="3112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Mission Overview </a:t>
            </a:r>
          </a:p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7" dirty="0">
                <a:solidFill>
                  <a:srgbClr val="A80163"/>
                </a:solidFill>
                <a:latin typeface="Arial"/>
                <a:ea typeface="Arial"/>
                <a:cs typeface="Arial"/>
                <a:sym typeface="Arial"/>
              </a:rPr>
              <a:t>Autonomous Acoustic Monitoring on the Space Station</a:t>
            </a:r>
            <a:endParaRPr sz="2667" dirty="0">
              <a:solidFill>
                <a:srgbClr val="A80163"/>
              </a:solidFill>
              <a:latin typeface="Arial"/>
              <a:ea typeface="Arial"/>
              <a:cs typeface="Arial"/>
              <a:sym typeface="Calibri"/>
            </a:endParaRPr>
          </a:p>
        </p:txBody>
      </p:sp>
      <p:sp>
        <p:nvSpPr>
          <p:cNvPr id="220" name="Google Shape;220;p42"/>
          <p:cNvSpPr/>
          <p:nvPr/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750" rIns="0" bIns="0" anchor="t" anchorCtr="0">
            <a:noAutofit/>
          </a:bodyPr>
          <a:lstStyle/>
          <a:p>
            <a:pPr marL="0" marR="0" lvl="0" indent="0" algn="l" rtl="0">
              <a:lnSpc>
                <a:spcPct val="163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1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37425BE1-8055-394A-A411-15F12155D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1639" y="6356349"/>
            <a:ext cx="2743200" cy="365125"/>
          </a:xfrm>
        </p:spPr>
        <p:txBody>
          <a:bodyPr lIns="182880" tIns="91440" rIns="182880" bIns="91440"/>
          <a:lstStyle/>
          <a:p>
            <a:fld id="{DE181F67-6870-4CD9-9E6A-B9D0F4D4F79E}" type="slidenum">
              <a:rPr lang="en-US" smtClean="0"/>
              <a:t>2</a:t>
            </a:fld>
            <a:endParaRPr lang="en-US" dirty="0"/>
          </a:p>
        </p:txBody>
      </p:sp>
      <p:pic>
        <p:nvPicPr>
          <p:cNvPr id="15" name="Google Shape;137;p27">
            <a:extLst>
              <a:ext uri="{FF2B5EF4-FFF2-40B4-BE49-F238E27FC236}">
                <a16:creationId xmlns:a16="http://schemas.microsoft.com/office/drawing/2014/main" id="{20630774-4388-B240-A698-0B66CE5EBBB3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126" y="3781526"/>
            <a:ext cx="2699665" cy="2228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38;p27">
            <a:extLst>
              <a:ext uri="{FF2B5EF4-FFF2-40B4-BE49-F238E27FC236}">
                <a16:creationId xmlns:a16="http://schemas.microsoft.com/office/drawing/2014/main" id="{E9539593-ED2E-5643-BBFF-341F445B49E8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754" y="1924289"/>
            <a:ext cx="2558287" cy="2442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41;p27">
            <a:extLst>
              <a:ext uri="{FF2B5EF4-FFF2-40B4-BE49-F238E27FC236}">
                <a16:creationId xmlns:a16="http://schemas.microsoft.com/office/drawing/2014/main" id="{CE0FF39B-3FB8-4947-952F-67C26784B7CC}"/>
              </a:ext>
            </a:extLst>
          </p:cNvPr>
          <p:cNvSpPr txBox="1"/>
          <p:nvPr/>
        </p:nvSpPr>
        <p:spPr>
          <a:xfrm>
            <a:off x="3105500" y="1227184"/>
            <a:ext cx="2418800" cy="10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7F7F7F"/>
              </a:buClr>
              <a:buSzPts val="1200"/>
            </a:pPr>
            <a:r>
              <a:rPr lang="en" sz="1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" sz="1600" b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Astrobee</a:t>
            </a:r>
            <a:r>
              <a:rPr lang="en" sz="1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467"/>
          </a:p>
          <a:p>
            <a:pPr algn="ctr">
              <a:buClr>
                <a:srgbClr val="7F7F7F"/>
              </a:buClr>
              <a:buSzPts val="1200"/>
            </a:pPr>
            <a:r>
              <a:rPr lang="en" sz="1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Free-flying Autonomous Mobility Robot</a:t>
            </a:r>
            <a:endParaRPr sz="16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42;p27">
            <a:extLst>
              <a:ext uri="{FF2B5EF4-FFF2-40B4-BE49-F238E27FC236}">
                <a16:creationId xmlns:a16="http://schemas.microsoft.com/office/drawing/2014/main" id="{6D62386A-CD0A-D341-96C8-61FA1F8A19A4}"/>
              </a:ext>
            </a:extLst>
          </p:cNvPr>
          <p:cNvSpPr txBox="1"/>
          <p:nvPr/>
        </p:nvSpPr>
        <p:spPr>
          <a:xfrm>
            <a:off x="288117" y="2646396"/>
            <a:ext cx="1636000" cy="9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7F7F7F"/>
              </a:buClr>
              <a:buSzPts val="1200"/>
            </a:pPr>
            <a:r>
              <a:rPr lang="en" sz="1600" b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“SoundSee”</a:t>
            </a:r>
            <a:endParaRPr sz="1467"/>
          </a:p>
          <a:p>
            <a:pPr algn="ctr">
              <a:buClr>
                <a:srgbClr val="7F7F7F"/>
              </a:buClr>
              <a:buSzPts val="1200"/>
            </a:pPr>
            <a:r>
              <a:rPr lang="en" sz="1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Acoustic Monitoring 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buClr>
                <a:srgbClr val="7F7F7F"/>
              </a:buClr>
              <a:buSzPts val="1200"/>
            </a:pPr>
            <a:r>
              <a:rPr lang="en" sz="1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Payload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143;p27">
            <a:extLst>
              <a:ext uri="{FF2B5EF4-FFF2-40B4-BE49-F238E27FC236}">
                <a16:creationId xmlns:a16="http://schemas.microsoft.com/office/drawing/2014/main" id="{D3D207C1-6571-0B4B-8F49-4F9ACFA8358E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2993" y="1018814"/>
            <a:ext cx="5590113" cy="268650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144;p27">
            <a:extLst>
              <a:ext uri="{FF2B5EF4-FFF2-40B4-BE49-F238E27FC236}">
                <a16:creationId xmlns:a16="http://schemas.microsoft.com/office/drawing/2014/main" id="{A2AEC2D3-5B80-5B40-B2D0-5EA2FD674A37}"/>
              </a:ext>
            </a:extLst>
          </p:cNvPr>
          <p:cNvSpPr txBox="1"/>
          <p:nvPr/>
        </p:nvSpPr>
        <p:spPr>
          <a:xfrm>
            <a:off x="5902992" y="3745815"/>
            <a:ext cx="5590000" cy="2718400"/>
          </a:xfrm>
          <a:prstGeom prst="rect">
            <a:avLst/>
          </a:prstGeom>
          <a:solidFill>
            <a:srgbClr val="044458"/>
          </a:solidFill>
          <a:ln>
            <a:noFill/>
          </a:ln>
        </p:spPr>
        <p:txBody>
          <a:bodyPr spcFirstLastPara="1" wrap="square" lIns="182867" tIns="91433" rIns="182867" bIns="91433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F2F2F2"/>
              </a:buClr>
              <a:buSzPts val="2100"/>
            </a:pPr>
            <a:r>
              <a:rPr lang="en" sz="2400" b="1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Science Objectives</a:t>
            </a:r>
            <a:endParaRPr sz="2400"/>
          </a:p>
          <a:p>
            <a:pPr>
              <a:lnSpc>
                <a:spcPct val="90000"/>
              </a:lnSpc>
              <a:buClr>
                <a:srgbClr val="F2F2F2"/>
              </a:buClr>
              <a:buSzPts val="900"/>
            </a:pPr>
            <a:endParaRPr sz="1200" b="1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8658" indent="-321725">
              <a:lnSpc>
                <a:spcPct val="90000"/>
              </a:lnSpc>
              <a:buClr>
                <a:srgbClr val="F2F2F2"/>
              </a:buClr>
              <a:buSzPts val="1400"/>
              <a:buFont typeface="Arial"/>
              <a:buAutoNum type="arabicPeriod"/>
            </a:pPr>
            <a:r>
              <a:rPr lang="en" sz="1867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Explore the use of the Astrobee and acoustic monitoring sensor to perform periodic acoustic surveys of an ISS module</a:t>
            </a:r>
            <a:endParaRPr sz="1867"/>
          </a:p>
          <a:p>
            <a:pPr marL="338658" indent="-220128">
              <a:lnSpc>
                <a:spcPct val="90000"/>
              </a:lnSpc>
              <a:buClr>
                <a:srgbClr val="F2F2F2"/>
              </a:buClr>
              <a:buSzPts val="1400"/>
            </a:pPr>
            <a:endParaRPr sz="1867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8658" indent="-321725">
              <a:lnSpc>
                <a:spcPct val="90000"/>
              </a:lnSpc>
              <a:buClr>
                <a:srgbClr val="F2F2F2"/>
              </a:buClr>
              <a:buSzPts val="1400"/>
              <a:buFont typeface="Arial"/>
              <a:buAutoNum type="arabicPeriod"/>
            </a:pPr>
            <a:r>
              <a:rPr lang="en" sz="1867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Perform long-term (days to weeks) monitoring of specific equipment of interest aboard the ISS (e.g., treadmill)</a:t>
            </a:r>
            <a:endParaRPr sz="1867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" name="Google Shape;145;p27">
            <a:extLst>
              <a:ext uri="{FF2B5EF4-FFF2-40B4-BE49-F238E27FC236}">
                <a16:creationId xmlns:a16="http://schemas.microsoft.com/office/drawing/2014/main" id="{461C7D09-21E3-4E4B-8230-59DF6ED952B7}"/>
              </a:ext>
            </a:extLst>
          </p:cNvPr>
          <p:cNvCxnSpPr/>
          <p:nvPr/>
        </p:nvCxnSpPr>
        <p:spPr>
          <a:xfrm rot="10800000" flipH="1">
            <a:off x="417451" y="2657775"/>
            <a:ext cx="3181600" cy="18800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5" name="Google Shape;146;p27">
            <a:extLst>
              <a:ext uri="{FF2B5EF4-FFF2-40B4-BE49-F238E27FC236}">
                <a16:creationId xmlns:a16="http://schemas.microsoft.com/office/drawing/2014/main" id="{1389345D-67FD-8C46-BC2B-5A31B0DCC54B}"/>
              </a:ext>
            </a:extLst>
          </p:cNvPr>
          <p:cNvCxnSpPr/>
          <p:nvPr/>
        </p:nvCxnSpPr>
        <p:spPr>
          <a:xfrm rot="10800000" flipH="1">
            <a:off x="2787100" y="2846475"/>
            <a:ext cx="1492400" cy="18632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6" name="Google Shape;147;p27">
            <a:extLst>
              <a:ext uri="{FF2B5EF4-FFF2-40B4-BE49-F238E27FC236}">
                <a16:creationId xmlns:a16="http://schemas.microsoft.com/office/drawing/2014/main" id="{DB31780B-B1F3-AE4F-BD4C-4379EE4FC4C0}"/>
              </a:ext>
            </a:extLst>
          </p:cNvPr>
          <p:cNvCxnSpPr/>
          <p:nvPr/>
        </p:nvCxnSpPr>
        <p:spPr>
          <a:xfrm rot="10800000" flipH="1">
            <a:off x="2750251" y="3185351"/>
            <a:ext cx="1529600" cy="26416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dash"/>
            <a:miter lim="800000"/>
            <a:headEnd type="none" w="sm" len="sm"/>
            <a:tailEnd type="none" w="sm" len="sm"/>
          </a:ln>
        </p:spPr>
      </p:cxnSp>
      <p:pic>
        <p:nvPicPr>
          <p:cNvPr id="27" name="Google Shape;149;p27">
            <a:extLst>
              <a:ext uri="{FF2B5EF4-FFF2-40B4-BE49-F238E27FC236}">
                <a16:creationId xmlns:a16="http://schemas.microsoft.com/office/drawing/2014/main" id="{5A45DD2A-F503-944D-BB95-C1BA7FEA513B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622555" flipH="1">
            <a:off x="7781322" y="1776737"/>
            <a:ext cx="1710157" cy="1632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9045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5"/>
          <p:cNvSpPr txBox="1"/>
          <p:nvPr/>
        </p:nvSpPr>
        <p:spPr>
          <a:xfrm>
            <a:off x="429658" y="94745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45"/>
          <p:cNvSpPr txBox="1"/>
          <p:nvPr/>
        </p:nvSpPr>
        <p:spPr>
          <a:xfrm>
            <a:off x="165101" y="4385101"/>
            <a:ext cx="3831436" cy="1601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7000"/>
              </a:lnSpc>
              <a:spcBef>
                <a:spcPts val="556"/>
              </a:spcBef>
              <a:buClr>
                <a:schemeClr val="dk1"/>
              </a:buClr>
              <a:buSzPts val="1850"/>
            </a:pPr>
            <a:r>
              <a:rPr lang="en-US" sz="16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ISS crew use handheld device to perform regular acoustic scans to ensure dB is within limits. Recording are taken at ~100 points over ~2 hours.</a:t>
            </a:r>
            <a:endParaRPr sz="1400" dirty="0"/>
          </a:p>
        </p:txBody>
      </p:sp>
      <p:sp>
        <p:nvSpPr>
          <p:cNvPr id="297" name="Google Shape;297;p45"/>
          <p:cNvSpPr txBox="1">
            <a:spLocks noGrp="1"/>
          </p:cNvSpPr>
          <p:nvPr>
            <p:ph type="sldNum" idx="12"/>
          </p:nvPr>
        </p:nvSpPr>
        <p:spPr>
          <a:xfrm>
            <a:off x="8610600" y="56213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8" name="Google Shape;298;p4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137" y="2082800"/>
            <a:ext cx="3585363" cy="24273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F2E39EA-B587-DC45-A406-09F29EF875A4}"/>
              </a:ext>
            </a:extLst>
          </p:cNvPr>
          <p:cNvGrpSpPr/>
          <p:nvPr/>
        </p:nvGrpSpPr>
        <p:grpSpPr>
          <a:xfrm>
            <a:off x="4389858" y="4356101"/>
            <a:ext cx="7420474" cy="1721078"/>
            <a:chOff x="5002306" y="4474498"/>
            <a:chExt cx="6581455" cy="152647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0380" y="4475377"/>
              <a:ext cx="1723921" cy="152559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4301" y="4474498"/>
              <a:ext cx="3449460" cy="1526479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2306" y="4474498"/>
              <a:ext cx="1535646" cy="1526479"/>
            </a:xfrm>
            <a:prstGeom prst="rect">
              <a:avLst/>
            </a:prstGeom>
          </p:spPr>
        </p:pic>
      </p:grpSp>
      <p:pic>
        <p:nvPicPr>
          <p:cNvPr id="13" name="Picture 2" descr="https://www.nasa.gov/sites/default/files/thumbnails/image/eclss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858" y="1227504"/>
            <a:ext cx="3189697" cy="2189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332" y="1227504"/>
            <a:ext cx="3392051" cy="218919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7672350" y="2030733"/>
            <a:ext cx="657873" cy="695739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389859" y="6078913"/>
            <a:ext cx="7420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SoundSee</a:t>
            </a:r>
            <a:r>
              <a:rPr lang="en-US" dirty="0"/>
              <a:t> will study critical systems that ensure the safety of the ISS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857" y="3403765"/>
            <a:ext cx="740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Deployed, intelligent monitoring of critical equipment on a crewed space station could lead to insights applicable to Industry 4.0</a:t>
            </a:r>
          </a:p>
        </p:txBody>
      </p:sp>
      <p:sp>
        <p:nvSpPr>
          <p:cNvPr id="16" name="Google Shape;239;p43">
            <a:extLst>
              <a:ext uri="{FF2B5EF4-FFF2-40B4-BE49-F238E27FC236}">
                <a16:creationId xmlns:a16="http://schemas.microsoft.com/office/drawing/2014/main" id="{A90CBC79-64AE-DF4B-BEBA-E89E8289920B}"/>
              </a:ext>
            </a:extLst>
          </p:cNvPr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Motivation: Demonstrate Deep Audio Analytics on the ISS</a:t>
            </a:r>
          </a:p>
        </p:txBody>
      </p:sp>
      <p:sp>
        <p:nvSpPr>
          <p:cNvPr id="18" name="Google Shape;244;p43">
            <a:extLst>
              <a:ext uri="{FF2B5EF4-FFF2-40B4-BE49-F238E27FC236}">
                <a16:creationId xmlns:a16="http://schemas.microsoft.com/office/drawing/2014/main" id="{91C932F5-6002-7940-BB7D-CFF2401472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137" y="600288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89000"/>
              </a:lnSpc>
              <a:buClr>
                <a:srgbClr val="A80163"/>
              </a:buClr>
              <a:buSzPts val="2667"/>
            </a:pPr>
            <a:r>
              <a:rPr lang="en-US" sz="2667" dirty="0">
                <a:solidFill>
                  <a:srgbClr val="A80163"/>
                </a:solidFill>
                <a:latin typeface="Arial"/>
                <a:ea typeface="Arial"/>
                <a:cs typeface="Arial"/>
                <a:sym typeface="Arial"/>
              </a:rPr>
              <a:t>Micro-gravity and a free-flying robot enable study of future platforms</a:t>
            </a:r>
            <a:endParaRPr sz="2667" b="0" i="0" u="none" strike="noStrike" cap="none" dirty="0">
              <a:solidFill>
                <a:srgbClr val="A801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DCAC878E-FD41-A54C-A87B-3296FCF2F210}"/>
              </a:ext>
            </a:extLst>
          </p:cNvPr>
          <p:cNvSpPr txBox="1">
            <a:spLocks/>
          </p:cNvSpPr>
          <p:nvPr/>
        </p:nvSpPr>
        <p:spPr>
          <a:xfrm>
            <a:off x="9311639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defPPr>
              <a:defRPr lang="en-US"/>
            </a:defPPr>
            <a:lvl1pPr marL="0" marR="0" lvl="0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DE181F67-6870-4CD9-9E6A-B9D0F4D4F79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0" name="Google Shape;373;p36">
            <a:extLst>
              <a:ext uri="{FF2B5EF4-FFF2-40B4-BE49-F238E27FC236}">
                <a16:creationId xmlns:a16="http://schemas.microsoft.com/office/drawing/2014/main" id="{FF14EAB6-FE83-FC45-B1F1-B6438FF0EFF6}"/>
              </a:ext>
            </a:extLst>
          </p:cNvPr>
          <p:cNvPicPr preferRelativeResize="0"/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4201" y="4358887"/>
            <a:ext cx="2336800" cy="1729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3235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8384" y="3534180"/>
            <a:ext cx="2803069" cy="20466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5" name="Google Shape;245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3286" y="1344546"/>
            <a:ext cx="7544246" cy="4243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61715" y="1365807"/>
            <a:ext cx="7506447" cy="4222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9919" y="1483023"/>
            <a:ext cx="1767016" cy="1804086"/>
          </a:xfrm>
          <a:prstGeom prst="rect">
            <a:avLst/>
          </a:prstGeom>
        </p:spPr>
      </p:pic>
      <p:sp>
        <p:nvSpPr>
          <p:cNvPr id="239" name="Google Shape;239;p43"/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2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Autonomous Acoustic Monitoring on the Space Station</a:t>
            </a:r>
            <a:endParaRPr dirty="0"/>
          </a:p>
        </p:txBody>
      </p:sp>
      <p:sp>
        <p:nvSpPr>
          <p:cNvPr id="243" name="Google Shape;243;p43"/>
          <p:cNvSpPr/>
          <p:nvPr/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750" rIns="0" bIns="0" anchor="t" anchorCtr="0">
            <a:noAutofit/>
          </a:bodyPr>
          <a:lstStyle/>
          <a:p>
            <a:pPr marL="0" marR="0" lvl="0" indent="0" algn="l" rtl="0">
              <a:lnSpc>
                <a:spcPct val="163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1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43"/>
          <p:cNvSpPr txBox="1">
            <a:spLocks noGrp="1"/>
          </p:cNvSpPr>
          <p:nvPr>
            <p:ph type="title"/>
          </p:nvPr>
        </p:nvSpPr>
        <p:spPr>
          <a:xfrm>
            <a:off x="288137" y="600288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A80163"/>
              </a:buClr>
              <a:buSzPts val="2667"/>
              <a:buFont typeface="Arial"/>
              <a:buNone/>
            </a:pPr>
            <a:r>
              <a:rPr lang="en-US" sz="2667" b="0" i="0" u="none" strike="noStrike" cap="none" dirty="0">
                <a:solidFill>
                  <a:srgbClr val="A80163"/>
                </a:solidFill>
                <a:latin typeface="Arial"/>
                <a:ea typeface="Arial"/>
                <a:cs typeface="Arial"/>
                <a:sym typeface="Arial"/>
              </a:rPr>
              <a:t>Spatiotemporal Mapping of ISS Acoustic Environment </a:t>
            </a:r>
            <a:endParaRPr sz="2667" b="0" i="0" u="none" strike="noStrike" cap="none" dirty="0">
              <a:solidFill>
                <a:srgbClr val="A801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384" y="5549183"/>
            <a:ext cx="2803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Prototype </a:t>
            </a:r>
            <a:r>
              <a:rPr lang="en-US" sz="1600" dirty="0" err="1"/>
              <a:t>SoundSee</a:t>
            </a:r>
            <a:endParaRPr lang="en-US" sz="1600" dirty="0"/>
          </a:p>
          <a:p>
            <a:pPr algn="ctr"/>
            <a:r>
              <a:rPr lang="en-US" sz="1600" dirty="0"/>
              <a:t>microphone array</a:t>
            </a:r>
          </a:p>
        </p:txBody>
      </p:sp>
      <p:sp>
        <p:nvSpPr>
          <p:cNvPr id="249" name="Google Shape;249;p43"/>
          <p:cNvSpPr/>
          <p:nvPr/>
        </p:nvSpPr>
        <p:spPr>
          <a:xfrm rot="-1671474" flipH="1">
            <a:off x="1344487" y="2209859"/>
            <a:ext cx="2457815" cy="3009182"/>
          </a:xfrm>
          <a:prstGeom prst="arc">
            <a:avLst>
              <a:gd name="adj1" fmla="val 15583203"/>
              <a:gd name="adj2" fmla="val 0"/>
            </a:avLst>
          </a:prstGeom>
          <a:noFill/>
          <a:ln w="25400" cap="flat" cmpd="sng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 type="triangle" w="lg" len="lg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74B2B383-ACF3-2440-BD4E-2C0FD091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1639" y="6356349"/>
            <a:ext cx="2743200" cy="365125"/>
          </a:xfrm>
        </p:spPr>
        <p:txBody>
          <a:bodyPr/>
          <a:lstStyle/>
          <a:p>
            <a:fld id="{DE181F67-6870-4CD9-9E6A-B9D0F4D4F79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9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L -2.08333E-6 0.00023 C 0.00781 0.03171 0.01419 0.06458 0.02331 0.09537 C 0.02578 0.10393 0.03086 0.10949 0.03451 0.1169 C 0.05534 0.16111 0.03464 0.11991 0.05274 0.16204 C 0.05521 0.16782 0.05834 0.17268 0.06081 0.17824 C 0.06576 0.18935 0.07031 0.20116 0.075 0.2125 C 0.07669 0.21667 0.07852 0.2206 0.08008 0.225 C 0.09362 0.26505 0.08073 0.22616 0.08919 0.25393 C 0.0905 0.2581 0.0918 0.2625 0.09323 0.26643 C 0.09388 0.26852 0.09466 0.27014 0.09531 0.27199 C 0.0974 0.27847 0.09805 0.28403 0.1013 0.29005 C 0.10235 0.29167 0.10352 0.29329 0.10443 0.29537 C 0.10912 0.30694 0.10352 0.29907 0.10951 0.30625 C 0.11419 0.30556 0.11888 0.30532 0.1237 0.3044 C 0.12565 0.30393 0.12774 0.30301 0.12969 0.30255 C 0.13242 0.30185 0.13516 0.30139 0.13789 0.30069 L 0.29492 0.30255 C 0.30599 0.30278 0.31732 0.30393 0.32839 0.3044 L 0.45612 0.3081 L 0.71263 0.30625 C 0.71875 0.30602 0.73086 0.30069 0.73086 0.30093 C 0.7319 0.29954 0.73294 0.29838 0.73386 0.29722 C 0.73698 0.29306 0.73985 0.28843 0.74297 0.28449 L 0.74597 0.28102 C 0.74961 0.27153 0.74766 0.27755 0.75 0.26111 L 0.75117 0.25393 C 0.75078 0.2287 0.75156 0.20347 0.75 0.17824 C 0.74987 0.17384 0.74766 0.1706 0.74597 0.16736 C 0.74466 0.16505 0.74349 0.16227 0.74193 0.16018 C 0.73946 0.15718 0.7375 0.15648 0.7349 0.15486 C 0.73321 0.1537 0.73138 0.15278 0.72969 0.15116 C 0.72878 0.15023 0.728 0.14815 0.72683 0.14768 C 0.72279 0.1463 0.71862 0.14653 0.71459 0.14583 C 0.71224 0.14537 0.7099 0.14398 0.70755 0.14398 L 0.57474 0.14213 L 0.53321 0.13866 C 0.52878 0.13819 0.51446 0.1338 0.51185 0.13333 C 0.50821 0.13241 0.50443 0.13194 0.50078 0.13148 C 0.4849 0.12523 0.49831 0.12986 0.48047 0.12593 C 0.46107 0.12199 0.48607 0.12639 0.46927 0.12245 C 0.46589 0.12153 0.46263 0.1206 0.45912 0.1206 L 0.2362 0.11875 C 0.23216 0.11643 0.23294 0.11759 0.22904 0.11157 C 0.228 0.10995 0.22722 0.10764 0.22604 0.10625 C 0.22513 0.10509 0.22396 0.10509 0.22305 0.1044 C 0.2112 0.08866 0.22709 0.11042 0.21485 0.09167 C 0.20834 0.08171 0.21589 0.09699 0.20677 0.08102 C 0.20586 0.0794 0.20534 0.07755 0.20469 0.07546 C 0.19987 0.05949 0.20065 0.06296 0.1987 0.05208 C 0.19766 0.0375 0.19649 0.0338 0.19961 0.01782 C 0.20143 0.00926 0.20534 0.00393 0.20977 3.7037E-7 C 0.2112 -0.00139 0.2125 -0.00232 0.2138 -0.0037 C 0.21875 -0.00857 0.21797 -0.01134 0.22604 -0.01273 L 0.23724 -0.01458 C 0.23893 -0.01505 0.24063 -0.01574 0.24219 -0.01644 C 0.24362 -0.0169 0.24492 -0.01782 0.24636 -0.01806 C 0.25065 -0.01898 0.25508 -0.01921 0.25951 -0.01991 C 0.27266 -0.02454 0.26745 -0.02338 0.29193 -0.02361 L 0.60313 -0.02523 C 0.63216 -0.03102 0.58151 -0.0213 0.63047 -0.02894 C 0.63216 -0.02917 0.63386 -0.03056 0.63542 -0.03079 C 0.65248 -0.03171 0.6694 -0.03194 0.6862 -0.03264 C 0.69193 -0.0338 0.69362 -0.03357 0.69844 -0.03611 C 0.70039 -0.03727 0.70443 -0.03982 0.70443 -0.03958 C 0.70651 -0.04282 0.70847 -0.04607 0.71055 -0.04884 C 0.71315 -0.05208 0.71862 -0.05787 0.71862 -0.05764 C 0.71966 -0.06019 0.72058 -0.06273 0.72162 -0.06505 C 0.72292 -0.06759 0.72461 -0.06944 0.72565 -0.07222 C 0.72774 -0.07662 0.73047 -0.08727 0.7319 -0.0919 C 0.73347 -0.11551 0.73347 -0.1088 0.7319 -0.14236 C 0.73177 -0.14444 0.73138 -0.1463 0.73086 -0.14792 C 0.73008 -0.15 0.72865 -0.15139 0.72774 -0.15324 C 0.72448 -0.16042 0.72722 -0.15833 0.72162 -0.16412 C 0.72084 -0.16505 0.71966 -0.16505 0.71862 -0.16597 C 0.70847 -0.175 0.72396 -0.16366 0.71159 -0.17315 C 0.71055 -0.17384 0.70938 -0.17407 0.7086 -0.17477 C 0.70742 -0.17593 0.70664 -0.17778 0.70534 -0.17847 C 0.70378 -0.17963 0.70209 -0.17963 0.70039 -0.18032 C 0.69935 -0.18079 0.69844 -0.18171 0.69727 -0.18218 C 0.69558 -0.18287 0.69401 -0.1831 0.69232 -0.1838 C 0.69102 -0.18449 0.68959 -0.18542 0.68828 -0.18565 C 0.68099 -0.18727 0.67409 -0.1875 0.66693 -0.18935 L 0.6599 -0.19097 L 0.32839 -0.18935 C 0.32162 -0.18912 0.31485 -0.18843 0.30808 -0.1875 C 0.30638 -0.18727 0.30482 -0.18611 0.30313 -0.18565 C 0.2987 -0.18472 0.29427 -0.18449 0.28985 -0.1838 C 0.28815 -0.18333 0.28646 -0.18264 0.28477 -0.18218 C 0.28008 -0.18079 0.27539 -0.18009 0.27058 -0.17847 C 0.26693 -0.17732 0.26328 -0.17593 0.25951 -0.17477 C 0.25612 -0.17407 0.25274 -0.17384 0.24935 -0.17315 C 0.24531 -0.17199 0.24128 -0.1706 0.23724 -0.16944 C 0.22643 -0.16667 0.2181 -0.16736 0.20677 -0.16227 C 0.20547 -0.16157 0.20404 -0.16088 0.20274 -0.16042 C 0.1862 -0.15556 0.19258 -0.1581 0.17839 -0.15509 C 0.17604 -0.15463 0.1737 -0.15394 0.17136 -0.15324 C 0.16315 -0.14838 0.17409 -0.1544 0.15612 -0.14954 C 0.15378 -0.14907 0.14805 -0.1463 0.14492 -0.14421 C 0.14323 -0.14306 0.14167 -0.14167 0.13985 -0.14074 C 0.13828 -0.13982 0.13646 -0.13958 0.13477 -0.13889 C 0.12774 -0.13611 0.1336 -0.13819 0.12774 -0.13519 C 0.1263 -0.13449 0.125 -0.13403 0.1237 -0.13333 C 0.11628 -0.12477 0.12552 -0.13542 0.11654 -0.12616 C 0.1155 -0.12523 0.11459 -0.12361 0.11354 -0.12269 C 0.11185 -0.12107 0.11003 -0.12037 0.10847 -0.11898 C 0.10729 -0.11806 0.10651 -0.1162 0.10534 -0.11551 C 0.10339 -0.11389 0.10117 -0.11343 0.09935 -0.11181 C 0.09792 -0.11065 0.09662 -0.10949 0.09531 -0.1081 C 0.09427 -0.10718 0.09336 -0.10556 0.09219 -0.10463 C 0.09128 -0.1037 0.09011 -0.1037 0.08919 -0.10278 C 0.07878 -0.09259 0.08698 -0.09792 0.08008 -0.09375 C 0.078 -0.09144 0.07565 -0.08958 0.07396 -0.08657 C 0.07018 -0.07986 0.07227 -0.08194 0.06784 -0.0794 C 0.06693 -0.07824 0.06589 -0.07685 0.06485 -0.07569 C 0.06393 -0.075 0.06276 -0.075 0.06185 -0.07407 C 0.06068 -0.07245 0.0599 -0.07014 0.05873 -0.06852 C 0.04727 -0.05278 0.05703 -0.06597 0.04961 -0.05949 C 0.04297 -0.0537 0.05026 -0.05857 0.04362 -0.05046 C 0.04271 -0.04954 0.04154 -0.04931 0.0405 -0.04884 C 0.03581 -0.04028 0.03867 -0.04468 0.03138 -0.03611 L 0.02839 -0.03264 C 0.02735 -0.03125 0.02643 -0.02963 0.02526 -0.02894 L 0.02227 -0.02708 L 0.01615 -0.01991 C 0.01524 -0.01875 0.01433 -0.0169 0.01315 -0.01644 C 0.00599 -0.01204 0.01485 -0.01759 0.00612 -0.01088 C 0.00508 -0.01019 0.00404 -0.00995 0.003 -0.00903 C -0.00482 -0.00208 0.00456 -0.00833 -0.00299 -0.0037 C -0.00117 -0.01366 -0.00208 -0.00718 -0.00208 -0.02361 " pathEditMode="relative" rAng="0" ptsTypes="AAAAAAAAAAAAAAAAAAAAAAAAAAAAAAAAAAAAAAAAAAAAAAAAAAAAAAAAAAAAAAAAAAAAAAAAAA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09" y="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2"/>
          <p:cNvSpPr/>
          <p:nvPr/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750" rIns="0" bIns="0" anchor="t" anchorCtr="0">
            <a:noAutofit/>
          </a:bodyPr>
          <a:lstStyle/>
          <a:p>
            <a:pPr marL="0" marR="0" lvl="0" indent="0" algn="l" rtl="0">
              <a:lnSpc>
                <a:spcPct val="163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1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52"/>
          <p:cNvSpPr txBox="1"/>
          <p:nvPr/>
        </p:nvSpPr>
        <p:spPr>
          <a:xfrm>
            <a:off x="16274689" y="3923899"/>
            <a:ext cx="1016261" cy="101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Slide Number Placeholder 3">
            <a:extLst>
              <a:ext uri="{FF2B5EF4-FFF2-40B4-BE49-F238E27FC236}">
                <a16:creationId xmlns:a16="http://schemas.microsoft.com/office/drawing/2014/main" id="{8897C4A3-B2DC-C144-A0FF-809ED920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1639" y="6356349"/>
            <a:ext cx="2743200" cy="365125"/>
          </a:xfrm>
        </p:spPr>
        <p:txBody>
          <a:bodyPr/>
          <a:lstStyle/>
          <a:p>
            <a:fld id="{DE181F67-6870-4CD9-9E6A-B9D0F4D4F79E}" type="slidenum">
              <a:rPr lang="en-US" smtClean="0"/>
              <a:t>5</a:t>
            </a:fld>
            <a:endParaRPr lang="en-US" dirty="0"/>
          </a:p>
        </p:txBody>
      </p:sp>
      <p:pic>
        <p:nvPicPr>
          <p:cNvPr id="2050" name="Picture 2" descr="https://lh5.googleusercontent.com/h-y0tW2Fi26N7AkaQTv956kQs2P9o78HJi2YpL-qKUxijZOMEctrHqrG1ToCbDZ8YdLVHnDchJ-mbk9MNamZ3vtSYkwdze7ahkyCJ8Asm57U0nEsa-g7D_HucgJLamVaMYqw44uh">
            <a:extLst>
              <a:ext uri="{FF2B5EF4-FFF2-40B4-BE49-F238E27FC236}">
                <a16:creationId xmlns:a16="http://schemas.microsoft.com/office/drawing/2014/main" id="{0538FCB7-0162-A74E-A976-C714A86CCB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2700" y="776142"/>
            <a:ext cx="8778775" cy="58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239;p43">
            <a:extLst>
              <a:ext uri="{FF2B5EF4-FFF2-40B4-BE49-F238E27FC236}">
                <a16:creationId xmlns:a16="http://schemas.microsoft.com/office/drawing/2014/main" id="{DFAC4537-22A9-3D47-98ED-B863ADE58A00}"/>
              </a:ext>
            </a:extLst>
          </p:cNvPr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2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SoundSee</a:t>
            </a:r>
            <a:r>
              <a:rPr lang="en-US" sz="3112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Payload Anatomy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5973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81F67-6870-4CD9-9E6A-B9D0F4D4F79E}" type="slidenum">
              <a:rPr lang="en-US" smtClean="0"/>
              <a:t>6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7997BC8-AEF3-7E41-B7AA-F4EBE5F1EF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9205" y="800430"/>
            <a:ext cx="5406197" cy="219212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9163DF-5C02-AA49-874C-447CC5DFE556}"/>
              </a:ext>
            </a:extLst>
          </p:cNvPr>
          <p:cNvSpPr/>
          <p:nvPr/>
        </p:nvSpPr>
        <p:spPr>
          <a:xfrm>
            <a:off x="7065307" y="6117409"/>
            <a:ext cx="4567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Prototype </a:t>
            </a:r>
            <a:r>
              <a:rPr lang="en-US" b="1" dirty="0" err="1"/>
              <a:t>SoundSee</a:t>
            </a:r>
            <a:r>
              <a:rPr lang="en-US" b="1" dirty="0"/>
              <a:t> sensor array and enclosure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58E049-2EC8-3A44-96CE-73B24AD98D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5308" y="3153454"/>
            <a:ext cx="4567139" cy="29639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8713E4-E37D-444C-B94D-6C08736CA473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30415" y="4066024"/>
            <a:ext cx="2451030" cy="16517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0B7A7D-9E6E-8640-B400-6FC7811BD35C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886043" y="4512621"/>
            <a:ext cx="2453956" cy="1850641"/>
          </a:xfrm>
          <a:prstGeom prst="rect">
            <a:avLst/>
          </a:prstGeom>
        </p:spPr>
      </p:pic>
      <p:sp>
        <p:nvSpPr>
          <p:cNvPr id="16" name="Google Shape;239;p43">
            <a:extLst>
              <a:ext uri="{FF2B5EF4-FFF2-40B4-BE49-F238E27FC236}">
                <a16:creationId xmlns:a16="http://schemas.microsoft.com/office/drawing/2014/main" id="{34D6D681-B390-A249-A302-ABD210799989}"/>
              </a:ext>
            </a:extLst>
          </p:cNvPr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89000"/>
              </a:lnSpc>
            </a:pPr>
            <a:r>
              <a:rPr lang="en-US" sz="3110" dirty="0" err="1"/>
              <a:t>SoundSee</a:t>
            </a:r>
            <a:r>
              <a:rPr lang="en-US" sz="3110" dirty="0"/>
              <a:t> Hardware</a:t>
            </a:r>
            <a:endParaRPr dirty="0"/>
          </a:p>
        </p:txBody>
      </p:sp>
      <p:pic>
        <p:nvPicPr>
          <p:cNvPr id="5122" name="Picture 2" descr="https://lh3.googleusercontent.com/gp5_bULctwP3N9qiiq8r0Eb8LXsYnldrrPK4lRRKnb97JZ3B6nE8Tk7Kq99cM3nrGOujs_ozJTxd5gBzoOEakkqIO7KF_PAX6bH_0lbjM5Khcw-L2sxqCnoGXb6zVkZZA22ljbaq">
            <a:extLst>
              <a:ext uri="{FF2B5EF4-FFF2-40B4-BE49-F238E27FC236}">
                <a16:creationId xmlns:a16="http://schemas.microsoft.com/office/drawing/2014/main" id="{C2CD1187-8368-B84C-8B8B-B42423969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148" y="4185528"/>
            <a:ext cx="2378863" cy="199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lh4.googleusercontent.com/KMGIzzssrbrMdmJAcQF8WKxrnrq_gDjv5tPTpu3751tX7f8psw3twlYZ5T6xCIhWeqjvJNpA_kYR-UdG0uCfA1ZArAvSyH-5KjF7ZRSqd5Ly4HPU-WRPyV_a13YSN-yuWSWRptUM">
            <a:extLst>
              <a:ext uri="{FF2B5EF4-FFF2-40B4-BE49-F238E27FC236}">
                <a16:creationId xmlns:a16="http://schemas.microsoft.com/office/drawing/2014/main" id="{BB1F2186-2857-B745-A784-5EFC8866E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96" t="4848" r="3713" b="3204"/>
          <a:stretch/>
        </p:blipFill>
        <p:spPr bwMode="auto">
          <a:xfrm>
            <a:off x="540148" y="798065"/>
            <a:ext cx="4245076" cy="325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814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5.googleusercontent.com/T87Y8h17Mjumbo2reBFRQHlA7C8k3AmjfsfbeWy9nP82kHTpIohSyD6ewdaNzAIR-O0ilnSJqWqGIzg38v3dXoWaElefjEmI7OfGKn_DiBoi0NW3KyekemgfKa_99w-2bLbRbhQI">
            <a:extLst>
              <a:ext uri="{FF2B5EF4-FFF2-40B4-BE49-F238E27FC236}">
                <a16:creationId xmlns:a16="http://schemas.microsoft.com/office/drawing/2014/main" id="{7FF65CF9-FAB9-354F-A5B2-29CCD63343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59" b="3804"/>
          <a:stretch/>
        </p:blipFill>
        <p:spPr bwMode="auto">
          <a:xfrm>
            <a:off x="288137" y="1206500"/>
            <a:ext cx="11612464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4" name="Google Shape;374;p52"/>
          <p:cNvSpPr/>
          <p:nvPr/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750" rIns="0" bIns="0" anchor="t" anchorCtr="0">
            <a:noAutofit/>
          </a:bodyPr>
          <a:lstStyle/>
          <a:p>
            <a:pPr marL="0" marR="0" lvl="0" indent="0" algn="l" rtl="0">
              <a:lnSpc>
                <a:spcPct val="163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1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52"/>
          <p:cNvSpPr txBox="1"/>
          <p:nvPr/>
        </p:nvSpPr>
        <p:spPr>
          <a:xfrm>
            <a:off x="16274689" y="3923899"/>
            <a:ext cx="1016261" cy="101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Slide Number Placeholder 3">
            <a:extLst>
              <a:ext uri="{FF2B5EF4-FFF2-40B4-BE49-F238E27FC236}">
                <a16:creationId xmlns:a16="http://schemas.microsoft.com/office/drawing/2014/main" id="{8897C4A3-B2DC-C144-A0FF-809ED920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1639" y="6356349"/>
            <a:ext cx="2743200" cy="365125"/>
          </a:xfrm>
        </p:spPr>
        <p:txBody>
          <a:bodyPr/>
          <a:lstStyle/>
          <a:p>
            <a:fld id="{DE181F67-6870-4CD9-9E6A-B9D0F4D4F79E}" type="slidenum">
              <a:rPr lang="en-US" smtClean="0"/>
              <a:t>7</a:t>
            </a:fld>
            <a:endParaRPr lang="en-US" dirty="0"/>
          </a:p>
        </p:txBody>
      </p:sp>
      <p:sp>
        <p:nvSpPr>
          <p:cNvPr id="54" name="Google Shape;239;p43">
            <a:extLst>
              <a:ext uri="{FF2B5EF4-FFF2-40B4-BE49-F238E27FC236}">
                <a16:creationId xmlns:a16="http://schemas.microsoft.com/office/drawing/2014/main" id="{991CDC87-CDD4-1E42-91C7-F89294031E3F}"/>
              </a:ext>
            </a:extLst>
          </p:cNvPr>
          <p:cNvSpPr txBox="1"/>
          <p:nvPr/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2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SoundSee</a:t>
            </a:r>
            <a:r>
              <a:rPr lang="en-US" sz="3112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Mission Milestones and Timeline</a:t>
            </a:r>
            <a:endParaRPr dirty="0"/>
          </a:p>
        </p:txBody>
      </p:sp>
      <p:sp>
        <p:nvSpPr>
          <p:cNvPr id="56" name="Google Shape;244;p43">
            <a:extLst>
              <a:ext uri="{FF2B5EF4-FFF2-40B4-BE49-F238E27FC236}">
                <a16:creationId xmlns:a16="http://schemas.microsoft.com/office/drawing/2014/main" id="{8D08A264-18D4-E743-9261-E52C4C535B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137" y="600288"/>
            <a:ext cx="11616432" cy="43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A80163"/>
              </a:buClr>
              <a:buSzPts val="2667"/>
              <a:buFont typeface="Arial"/>
              <a:buNone/>
            </a:pPr>
            <a:r>
              <a:rPr lang="en-US" sz="2667" b="0" i="0" u="none" strike="noStrike" cap="none" dirty="0">
                <a:solidFill>
                  <a:srgbClr val="A80163"/>
                </a:solidFill>
                <a:latin typeface="Arial"/>
                <a:ea typeface="Arial"/>
                <a:cs typeface="Arial"/>
                <a:sym typeface="Arial"/>
              </a:rPr>
              <a:t>Projected Launch: July 2019</a:t>
            </a:r>
            <a:endParaRPr sz="2667" b="0" i="0" u="none" strike="noStrike" cap="none" dirty="0">
              <a:solidFill>
                <a:srgbClr val="A8016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7064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13900</TotalTime>
  <Words>200</Words>
  <Application>Microsoft Macintosh PowerPoint</Application>
  <PresentationFormat>Widescreen</PresentationFormat>
  <Paragraphs>37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Micro-gravity and a free-flying robot enable study of future platforms</vt:lpstr>
      <vt:lpstr>Spatiotemporal Mapping of ISS Acoustic Environment </vt:lpstr>
      <vt:lpstr>PowerPoint Presentation</vt:lpstr>
      <vt:lpstr>PowerPoint Presentation</vt:lpstr>
      <vt:lpstr>Projected Launch: July 2019</vt:lpstr>
    </vt:vector>
  </TitlesOfParts>
  <Company>HP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Fraser Kitchell</dc:creator>
  <cp:lastModifiedBy>Andrew D Horchler</cp:lastModifiedBy>
  <cp:revision>163</cp:revision>
  <dcterms:created xsi:type="dcterms:W3CDTF">2018-07-17T19:19:33Z</dcterms:created>
  <dcterms:modified xsi:type="dcterms:W3CDTF">2019-03-20T12:26:15Z</dcterms:modified>
</cp:coreProperties>
</file>