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62" r:id="rId1"/>
    <p:sldMasterId id="2147484128" r:id="rId2"/>
  </p:sldMasterIdLst>
  <p:notesMasterIdLst>
    <p:notesMasterId r:id="rId20"/>
  </p:notesMasterIdLst>
  <p:handoutMasterIdLst>
    <p:handoutMasterId r:id="rId21"/>
  </p:handoutMasterIdLst>
  <p:sldIdLst>
    <p:sldId id="1582" r:id="rId3"/>
    <p:sldId id="1587" r:id="rId4"/>
    <p:sldId id="1340" r:id="rId5"/>
    <p:sldId id="1907" r:id="rId6"/>
    <p:sldId id="1893" r:id="rId7"/>
    <p:sldId id="347" r:id="rId8"/>
    <p:sldId id="1892" r:id="rId9"/>
    <p:sldId id="257" r:id="rId10"/>
    <p:sldId id="1905" r:id="rId11"/>
    <p:sldId id="1899" r:id="rId12"/>
    <p:sldId id="1906" r:id="rId13"/>
    <p:sldId id="1597" r:id="rId14"/>
    <p:sldId id="1595" r:id="rId15"/>
    <p:sldId id="1592" r:id="rId16"/>
    <p:sldId id="1600" r:id="rId17"/>
    <p:sldId id="1601" r:id="rId18"/>
    <p:sldId id="1602" r:id="rId19"/>
  </p:sldIdLst>
  <p:sldSz cx="9144000" cy="6858000" type="screen4x3"/>
  <p:notesSz cx="6946900" cy="9220200"/>
  <p:custShowLst>
    <p:custShow name="short" id="0">
      <p:sldLst/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1pPr>
    <a:lvl2pPr marL="4572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2pPr>
    <a:lvl3pPr marL="9144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3pPr>
    <a:lvl4pPr marL="13716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4pPr>
    <a:lvl5pPr marL="18288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5pPr>
    <a:lvl6pPr marL="2286000" algn="l" defTabSz="457200" rtl="0" eaLnBrk="1" latinLnBrk="0" hangingPunct="1"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6pPr>
    <a:lvl7pPr marL="2743200" algn="l" defTabSz="457200" rtl="0" eaLnBrk="1" latinLnBrk="0" hangingPunct="1"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7pPr>
    <a:lvl8pPr marL="3200400" algn="l" defTabSz="457200" rtl="0" eaLnBrk="1" latinLnBrk="0" hangingPunct="1"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8pPr>
    <a:lvl9pPr marL="3657600" algn="l" defTabSz="457200" rtl="0" eaLnBrk="1" latinLnBrk="0" hangingPunct="1"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76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EAFC"/>
    <a:srgbClr val="D8EEC0"/>
    <a:srgbClr val="E1F2CE"/>
    <a:srgbClr val="C5D9F1"/>
    <a:srgbClr val="0000FF"/>
    <a:srgbClr val="008400"/>
    <a:srgbClr val="A6CBFC"/>
    <a:srgbClr val="B3B3B3"/>
    <a:srgbClr val="FFCB5A"/>
    <a:srgbClr val="0048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89" autoAdjust="0"/>
    <p:restoredTop sz="97658" autoAdjust="0"/>
  </p:normalViewPr>
  <p:slideViewPr>
    <p:cSldViewPr>
      <p:cViewPr varScale="1">
        <p:scale>
          <a:sx n="129" d="100"/>
          <a:sy n="129" d="100"/>
        </p:scale>
        <p:origin x="1312" y="192"/>
      </p:cViewPr>
      <p:guideLst>
        <p:guide orient="horz" pos="768"/>
        <p:guide pos="2880"/>
      </p:guideLst>
    </p:cSldViewPr>
  </p:slideViewPr>
  <p:outlineViewPr>
    <p:cViewPr>
      <p:scale>
        <a:sx n="33" d="100"/>
        <a:sy n="33" d="100"/>
      </p:scale>
      <p:origin x="0" y="1518"/>
    </p:cViewPr>
    <p:sldLst>
      <p:sld r:id="rId1" collapse="1"/>
    </p:sldLst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98" d="100"/>
        <a:sy n="98" d="100"/>
      </p:scale>
      <p:origin x="0" y="23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>
            <a:lvl1pPr algn="l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5199" y="0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>
            <a:lvl1pPr algn="r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758517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b" anchorCtr="0" compatLnSpc="1">
            <a:prstTxWarp prst="textNoShape">
              <a:avLst/>
            </a:prstTxWarp>
          </a:bodyPr>
          <a:lstStyle>
            <a:lvl1pPr algn="l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5199" y="8758517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b" anchorCtr="0" compatLnSpc="1">
            <a:prstTxWarp prst="textNoShape">
              <a:avLst/>
            </a:prstTxWarp>
          </a:bodyPr>
          <a:lstStyle>
            <a:lvl1pPr algn="r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834B3C51-F4F2-3E45-B02B-DBFD2B33F1E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77944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>
            <a:lvl1pPr algn="l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5199" y="0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>
            <a:lvl1pPr algn="r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1575" y="692150"/>
            <a:ext cx="4605338" cy="3455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6943" y="4379259"/>
            <a:ext cx="5093015" cy="4148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758517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b" anchorCtr="0" compatLnSpc="1">
            <a:prstTxWarp prst="textNoShape">
              <a:avLst/>
            </a:prstTxWarp>
          </a:bodyPr>
          <a:lstStyle>
            <a:lvl1pPr algn="l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5199" y="8758517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b" anchorCtr="0" compatLnSpc="1">
            <a:prstTxWarp prst="textNoShape">
              <a:avLst/>
            </a:prstTxWarp>
          </a:bodyPr>
          <a:lstStyle>
            <a:lvl1pPr algn="r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BF6285-ECD6-164C-BA57-C08D2D07079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90433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59B60D-9B1C-884E-A440-D9CD8D165442}" type="slidenum">
              <a:rPr lang="en-GB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rPr>
              <a:pPr/>
              <a:t>0</a:t>
            </a:fld>
            <a:endParaRPr lang="en-GB" dirty="0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68400" y="692150"/>
            <a:ext cx="4610100" cy="3457575"/>
          </a:xfrm>
          <a:solidFill>
            <a:srgbClr val="FFFFFF"/>
          </a:solidFill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4346" y="4379259"/>
            <a:ext cx="5558209" cy="4148416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504" tIns="45752" rIns="91504" bIns="45752"/>
          <a:lstStyle/>
          <a:p>
            <a:r>
              <a:rPr lang="en-US" dirty="0">
                <a:latin typeface="Times New Roman" pitchFamily="-108" charset="0"/>
                <a:ea typeface="ＭＳ Ｐゴシック" pitchFamily="-108" charset="-128"/>
                <a:cs typeface="ＭＳ Ｐゴシック" pitchFamily="-108" charset="-128"/>
              </a:rPr>
              <a:t>41500</a:t>
            </a:r>
          </a:p>
        </p:txBody>
      </p:sp>
    </p:spTree>
    <p:extLst>
      <p:ext uri="{BB962C8B-B14F-4D97-AF65-F5344CB8AC3E}">
        <p14:creationId xmlns:p14="http://schemas.microsoft.com/office/powerpoint/2010/main" val="132302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849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47426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76815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Times New Roman" charset="0"/>
                <a:ea typeface="ＭＳ Ｐゴシック" charset="-128"/>
                <a:cs typeface="ＭＳ Ｐゴシック" charset="-128"/>
              </a:rPr>
              <a:t>Figure 1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charset="0"/>
                <a:ea typeface="ＭＳ Ｐゴシック" charset="-128"/>
                <a:cs typeface="ＭＳ Ｐゴシック" charset="-128"/>
              </a:rPr>
              <a:t>Dr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charset="0"/>
                <a:ea typeface="ＭＳ Ｐゴシック" charset="-128"/>
                <a:cs typeface="ＭＳ Ｐゴシック" charset="-128"/>
              </a:rPr>
              <a:t> Koichi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charset="0"/>
                <a:ea typeface="ＭＳ Ｐゴシック" charset="-128"/>
                <a:cs typeface="ＭＳ Ｐゴシック" charset="-128"/>
              </a:rPr>
              <a:t>Wakata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charset="0"/>
                <a:ea typeface="ＭＳ Ｐゴシック" charset="-128"/>
                <a:cs typeface="ＭＳ Ｐゴシック" charset="-128"/>
              </a:rPr>
              <a:t> (center) visits the SPHERES/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charset="0"/>
                <a:ea typeface="ＭＳ Ｐゴシック" charset="-128"/>
                <a:cs typeface="ＭＳ Ｐゴシック" charset="-128"/>
              </a:rPr>
              <a:t>Astrobee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charset="0"/>
                <a:ea typeface="ＭＳ Ｐゴシック" charset="-128"/>
                <a:cs typeface="ＭＳ Ｐゴシック" charset="-128"/>
              </a:rPr>
              <a:t> integration lab.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Times New Roman" charset="0"/>
                <a:ea typeface="ＭＳ Ｐゴシック" charset="-128"/>
                <a:cs typeface="ＭＳ Ｐゴシック" charset="-128"/>
              </a:rPr>
              <a:t>Figure 2 ISS Program Manager Kirk Shireman (center) in the Granite lab with Intelligent Systems Division Chief David Alfano (left) and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charset="0"/>
                <a:ea typeface="ＭＳ Ｐゴシック" charset="-128"/>
                <a:cs typeface="ＭＳ Ｐゴシック" charset="-128"/>
              </a:rPr>
              <a:t>Astrobee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charset="0"/>
                <a:ea typeface="ＭＳ Ｐゴシック" charset="-128"/>
                <a:cs typeface="ＭＳ Ｐゴシック" charset="-128"/>
              </a:rPr>
              <a:t> Lead Engineer Trey Smith (right).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r>
              <a:rPr lang="en-US" dirty="0"/>
              <a:t>Jim </a:t>
            </a:r>
            <a:r>
              <a:rPr lang="en-US" dirty="0" err="1"/>
              <a:t>Bridestine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65788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2493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98307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Robert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80029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523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endParaRPr lang="en-US" dirty="0"/>
          </a:p>
        </p:txBody>
      </p:sp>
      <p:pic>
        <p:nvPicPr>
          <p:cNvPr id="5" name="Picture 4" descr="blank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155700"/>
          </a:xfrm>
          <a:prstGeom prst="rect">
            <a:avLst/>
          </a:prstGeom>
        </p:spPr>
      </p:pic>
      <p:pic>
        <p:nvPicPr>
          <p:cNvPr id="6" name="Picture 5" descr="SPHERESpatchFINAL (wARC)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284" y="457200"/>
            <a:ext cx="3810716" cy="4038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457200"/>
            <a:ext cx="3651658" cy="40386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152400"/>
            <a:ext cx="222885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53415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143000"/>
            <a:ext cx="3810000" cy="48768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143000"/>
            <a:ext cx="3810000" cy="4876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-2500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01804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370562" y="858332"/>
            <a:ext cx="6596693" cy="5226131"/>
          </a:xfrm>
        </p:spPr>
        <p:txBody>
          <a:bodyPr vert="horz" anchor="b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i="1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1428803" y="6156583"/>
            <a:ext cx="6538451" cy="542473"/>
          </a:xfrm>
        </p:spPr>
        <p:txBody>
          <a:bodyPr vert="horz" anchor="ctr"/>
          <a:lstStyle>
            <a:lvl1pPr marL="0" indent="0" algn="ctr">
              <a:buNone/>
              <a:defRPr/>
            </a:lvl1pPr>
            <a:lvl2pPr marL="312528" indent="0">
              <a:buNone/>
              <a:defRPr/>
            </a:lvl2pPr>
            <a:lvl3pPr marL="625056" indent="0">
              <a:buNone/>
              <a:defRPr/>
            </a:lvl3pPr>
            <a:lvl4pPr marL="937584" indent="0">
              <a:buNone/>
              <a:defRPr/>
            </a:lvl4pPr>
            <a:lvl5pPr marL="1250112" indent="0">
              <a:buNone/>
              <a:defRPr/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3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6146B4-6D85-3547-ADC6-3580939EF640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99313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endParaRPr lang="en-US" dirty="0"/>
          </a:p>
        </p:txBody>
      </p:sp>
      <p:pic>
        <p:nvPicPr>
          <p:cNvPr id="5" name="Picture 4" descr="blank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55700"/>
          </a:xfrm>
          <a:prstGeom prst="rect">
            <a:avLst/>
          </a:prstGeom>
        </p:spPr>
      </p:pic>
      <p:pic>
        <p:nvPicPr>
          <p:cNvPr id="4" name="Picture 3" descr="SPHERESpatchFINAL (wARC)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457200"/>
            <a:ext cx="3810716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1642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24000"/>
            <a:ext cx="6400800" cy="4114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1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fld id="{03B832E3-8C39-492D-B877-0E7BABDD06E0}" type="slidenum">
              <a:rPr lang="en-US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pPr/>
              <a:t>‹#›</a:t>
            </a:fld>
            <a:endParaRPr lang="en-US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  <a:prstGeom prst="rect">
            <a:avLst/>
          </a:prstGeom>
        </p:spPr>
        <p:txBody>
          <a:bodyPr anchor="ctr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000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9pPr>
          </a:lstStyle>
          <a:p>
            <a:endParaRPr lang="en-US" b="0" baseline="0" dirty="0">
              <a:solidFill>
                <a:prstClr val="whit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  <a:prstGeom prst="rect">
            <a:avLst/>
          </a:prstGeom>
        </p:spPr>
        <p:txBody>
          <a:bodyPr anchor="ctr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1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fld id="{03B832E3-8C39-492D-B877-0E7BABDD06E0}" type="slidenum">
              <a:rPr lang="en-US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pPr/>
              <a:t>‹#›</a:t>
            </a:fld>
            <a:endParaRPr lang="en-US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035508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  <a:prstGeom prst="rect">
            <a:avLst/>
          </a:prstGeom>
        </p:spPr>
        <p:txBody>
          <a:bodyPr anchor="ctr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1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fld id="{03B832E3-8C39-492D-B877-0E7BABDD06E0}" type="slidenum">
              <a:rPr lang="en-US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pPr/>
              <a:t>‹#›</a:t>
            </a:fld>
            <a:endParaRPr lang="en-US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8099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q"/>
              <a:defRPr/>
            </a:lvl1pPr>
            <a:lvl3pPr>
              <a:buFont typeface="Wingdings" pitchFamily="2" charset="2"/>
              <a:buChar char="ü"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  <a:prstGeom prst="rect">
            <a:avLst/>
          </a:prstGeom>
        </p:spPr>
        <p:txBody>
          <a:bodyPr anchor="ctr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1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fld id="{03B832E3-8C39-492D-B877-0E7BABDD06E0}" type="slidenum">
              <a:rPr lang="en-US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pPr/>
              <a:t>‹#›</a:t>
            </a:fld>
            <a:endParaRPr lang="en-US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892308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  <a:prstGeom prst="rect">
            <a:avLst/>
          </a:prstGeom>
        </p:spPr>
        <p:txBody>
          <a:bodyPr anchor="ctr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1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fld id="{03B832E3-8C39-492D-B877-0E7BABDD06E0}" type="slidenum">
              <a:rPr lang="en-US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pPr/>
              <a:t>‹#›</a:t>
            </a:fld>
            <a:endParaRPr lang="en-US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78931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  <a:prstGeom prst="rect">
            <a:avLst/>
          </a:prstGeom>
        </p:spPr>
        <p:txBody>
          <a:bodyPr anchor="ctr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1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fld id="{03B832E3-8C39-492D-B877-0E7BABDD06E0}" type="slidenum">
              <a:rPr lang="en-US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pPr/>
              <a:t>‹#›</a:t>
            </a:fld>
            <a:endParaRPr lang="en-US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22290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1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fld id="{03B832E3-8C39-492D-B877-0E7BABDD06E0}" type="slidenum">
              <a:rPr lang="en-US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pPr/>
              <a:t>‹#›</a:t>
            </a:fld>
            <a:endParaRPr lang="en-US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74693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90599"/>
            <a:ext cx="5486400" cy="373697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1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fld id="{03B832E3-8C39-492D-B877-0E7BABDD06E0}" type="slidenum">
              <a:rPr lang="en-US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pPr/>
              <a:t>‹#›</a:t>
            </a:fld>
            <a:endParaRPr lang="en-US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890136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  <a:prstGeom prst="rect">
            <a:avLst/>
          </a:prstGeom>
        </p:spPr>
        <p:txBody>
          <a:bodyPr anchor="ctr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1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fld id="{03B832E3-8C39-492D-B877-0E7BABDD06E0}" type="slidenum">
              <a:rPr lang="en-US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pPr/>
              <a:t>‹#›</a:t>
            </a:fld>
            <a:endParaRPr lang="en-US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241219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1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fld id="{03B832E3-8C39-492D-B877-0E7BABDD06E0}" type="slidenum">
              <a:rPr lang="en-US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pPr/>
              <a:t>‹#›</a:t>
            </a:fld>
            <a:endParaRPr lang="en-US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53190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9pPr>
          </a:lstStyle>
          <a:p>
            <a:endParaRPr lang="en-US" b="0" baseline="0" dirty="0">
              <a:solidFill>
                <a:prstClr val="white"/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416675"/>
            <a:ext cx="381000" cy="365125"/>
          </a:xfrm>
          <a:prstGeom prst="rect">
            <a:avLst/>
          </a:prstGeom>
        </p:spPr>
        <p:txBody>
          <a:bodyPr vert="horz" wrap="none" lIns="9144" tIns="45720" rIns="9144" bIns="45720" numCol="1" anchor="b" anchorCtr="1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03B832E3-8C39-492D-B877-0E7BABDD06E0}" type="slidenum">
              <a:rPr lang="en-US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89497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1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fld id="{03B832E3-8C39-492D-B877-0E7BABDD06E0}" type="slidenum">
              <a:rPr lang="en-US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pPr/>
              <a:t>‹#›</a:t>
            </a:fld>
            <a:endParaRPr lang="en-US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2748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image" Target="../media/image7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52400"/>
            <a:ext cx="8001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86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76200" y="914400"/>
            <a:ext cx="8839200" cy="0"/>
          </a:xfrm>
          <a:prstGeom prst="line">
            <a:avLst/>
          </a:prstGeom>
          <a:solidFill>
            <a:srgbClr val="FFFAD9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76200" y="6492240"/>
            <a:ext cx="8839200" cy="0"/>
          </a:xfrm>
          <a:prstGeom prst="line">
            <a:avLst/>
          </a:prstGeom>
          <a:solidFill>
            <a:srgbClr val="FFFAD9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8305800" y="6583680"/>
            <a:ext cx="838200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fld id="{B47A5473-A697-FC40-96E7-A3018A7738A6}" type="slidenum">
              <a:rPr lang="en-US" sz="1200" b="1" baseline="0" smtClean="0">
                <a:latin typeface="Arial" pitchFamily="-106" charset="0"/>
              </a:rPr>
              <a:pPr eaLnBrk="0" hangingPunct="0">
                <a:defRPr/>
              </a:pPr>
              <a:t>‹#›</a:t>
            </a:fld>
            <a:endParaRPr lang="en-US" sz="1200" b="1" baseline="0" dirty="0">
              <a:latin typeface="Arial" pitchFamily="-106" charset="0"/>
            </a:endParaRPr>
          </a:p>
        </p:txBody>
      </p:sp>
      <p:pic>
        <p:nvPicPr>
          <p:cNvPr id="13" name="Picture 12" descr="SPHERESpatchFINAL (wARC).jpg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97114" cy="84478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2" r:id="rId11"/>
    <p:sldLayoutId id="2147483953" r:id="rId12"/>
    <p:sldLayoutId id="2147483954" r:id="rId13"/>
    <p:sldLayoutId id="2147484125" r:id="rId14"/>
    <p:sldLayoutId id="2147484124" r:id="rId15"/>
    <p:sldLayoutId id="2147484142" r:id="rId16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476250" indent="-1905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2pPr>
      <a:lvl3pPr marL="857250" indent="-1905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-108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 b="0" baseline="0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1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b="0" baseline="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fld id="{03B832E3-8C39-492D-B877-0E7BABDD06E0}" type="slidenum">
              <a:rPr lang="en-US" b="0" baseline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pPr/>
              <a:t>‹#›</a:t>
            </a:fld>
            <a:endParaRPr lang="en-US" b="0" baseline="0">
              <a:solidFill>
                <a:prstClr val="black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3025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40" r:id="rId11"/>
    <p:sldLayoutId id="2147484141" r:id="rId12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sa.gov/spheres" TargetMode="External"/><Relationship Id="rId2" Type="http://schemas.openxmlformats.org/officeDocument/2006/relationships/hyperlink" Target="https://twitter.com/NASA_SPHERE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sa.gov/astrobe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057291"/>
            <a:ext cx="7543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0" dirty="0">
                <a:solidFill>
                  <a:srgbClr val="FFFFFF"/>
                </a:solidFill>
              </a:rPr>
              <a:t>SPHERES/</a:t>
            </a:r>
            <a:r>
              <a:rPr lang="en-US" baseline="0" dirty="0" err="1">
                <a:solidFill>
                  <a:srgbClr val="FFFFFF"/>
                </a:solidFill>
              </a:rPr>
              <a:t>Astrobee</a:t>
            </a:r>
            <a:r>
              <a:rPr lang="en-US" baseline="0" dirty="0">
                <a:solidFill>
                  <a:srgbClr val="FFFFFF"/>
                </a:solidFill>
              </a:rPr>
              <a:t> Working Group (SAWG)</a:t>
            </a:r>
          </a:p>
          <a:p>
            <a:r>
              <a:rPr lang="en-US" sz="2000" baseline="0" dirty="0">
                <a:solidFill>
                  <a:srgbClr val="FFFFFF"/>
                </a:solidFill>
              </a:rPr>
              <a:t>Quarterly Meeting</a:t>
            </a:r>
          </a:p>
          <a:p>
            <a:endParaRPr lang="en-US" sz="2000" b="0" baseline="0" dirty="0">
              <a:solidFill>
                <a:srgbClr val="FFFFFF"/>
              </a:solidFill>
            </a:endParaRPr>
          </a:p>
          <a:p>
            <a:endParaRPr lang="en-US" sz="1000" b="0" baseline="0" dirty="0">
              <a:solidFill>
                <a:srgbClr val="FFFFFF"/>
              </a:solidFill>
            </a:endParaRPr>
          </a:p>
          <a:p>
            <a:r>
              <a:rPr lang="en-US" sz="1600" b="0" baseline="0" dirty="0">
                <a:solidFill>
                  <a:srgbClr val="FFFFFF"/>
                </a:solidFill>
              </a:rPr>
              <a:t>March 20th, 2019</a:t>
            </a:r>
            <a:endParaRPr lang="en-US" sz="1600" baseline="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616216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ct val="60000"/>
              </a:spcBef>
            </a:pPr>
            <a:r>
              <a:rPr lang="en-US" sz="3600" dirty="0">
                <a:solidFill>
                  <a:srgbClr val="0048A0"/>
                </a:solidFill>
              </a:rPr>
              <a:t>SPHERES Engineering</a:t>
            </a:r>
            <a:endParaRPr lang="en-US" sz="3600" b="1" dirty="0">
              <a:solidFill>
                <a:srgbClr val="0048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914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MGTF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3246" y="990600"/>
            <a:ext cx="7490077" cy="524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3776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ct val="60000"/>
              </a:spcBef>
            </a:pPr>
            <a:r>
              <a:rPr lang="en-US" sz="3600" dirty="0">
                <a:solidFill>
                  <a:srgbClr val="0048A0"/>
                </a:solidFill>
              </a:rPr>
              <a:t>SPHERES &amp; Astrobee  Operations</a:t>
            </a:r>
            <a:endParaRPr lang="en-US" sz="3600" b="1" dirty="0">
              <a:solidFill>
                <a:srgbClr val="0048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057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>
                <a:solidFill>
                  <a:srgbClr val="0048A0"/>
                </a:solidFill>
              </a:rPr>
              <a:t>Increments 57/58 (since last SWG 12.12.18)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839200" cy="5486400"/>
          </a:xfrm>
        </p:spPr>
        <p:txBody>
          <a:bodyPr/>
          <a:lstStyle/>
          <a:p>
            <a:pPr marL="0">
              <a:spcBef>
                <a:spcPts val="0"/>
              </a:spcBef>
              <a:buNone/>
            </a:pPr>
            <a:endParaRPr lang="en-US" sz="200" b="1" dirty="0">
              <a:solidFill>
                <a:srgbClr val="0048A0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800" b="1" dirty="0">
                <a:solidFill>
                  <a:srgbClr val="0048A0"/>
                </a:solidFill>
              </a:rPr>
              <a:t>SPHERES Test Sessions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b="1" dirty="0">
                <a:solidFill>
                  <a:srgbClr val="0048A0"/>
                </a:solidFill>
              </a:rPr>
              <a:t>  Zero Robotics High School Dry Run - January 14, 2019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b="1" dirty="0">
                <a:solidFill>
                  <a:srgbClr val="0048A0"/>
                </a:solidFill>
              </a:rPr>
              <a:t>  Zero Robotics High School Finals - January 28, 2019 – Successful use of </a:t>
            </a:r>
          </a:p>
          <a:p>
            <a:pPr marL="285750" lvl="1" indent="0">
              <a:spcBef>
                <a:spcPts val="600"/>
              </a:spcBef>
              <a:buNone/>
            </a:pPr>
            <a:r>
              <a:rPr lang="en-US" b="1" dirty="0">
                <a:solidFill>
                  <a:srgbClr val="0048A0"/>
                </a:solidFill>
              </a:rPr>
              <a:t>     the 3D printed hook! 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b="1" dirty="0">
                <a:solidFill>
                  <a:srgbClr val="0048A0"/>
                </a:solidFill>
              </a:rPr>
              <a:t>  SmoothNav Science 4 (final session for this investigation) – February 27 </a:t>
            </a:r>
          </a:p>
          <a:p>
            <a:pPr lvl="2">
              <a:spcBef>
                <a:spcPts val="600"/>
              </a:spcBef>
              <a:buFont typeface="Wingdings" pitchFamily="2" charset="2"/>
              <a:buChar char="Ø"/>
            </a:pPr>
            <a:r>
              <a:rPr lang="en-US" b="1" dirty="0">
                <a:solidFill>
                  <a:srgbClr val="0048A0"/>
                </a:solidFill>
              </a:rPr>
              <a:t> Unfortunately the data was not properly downloaded, data is still on ISS; we  </a:t>
            </a:r>
          </a:p>
          <a:p>
            <a:pPr marL="666750" lvl="2" indent="0">
              <a:spcBef>
                <a:spcPts val="600"/>
              </a:spcBef>
              <a:buNone/>
            </a:pPr>
            <a:r>
              <a:rPr lang="en-US" b="1" dirty="0">
                <a:solidFill>
                  <a:srgbClr val="0048A0"/>
                </a:solidFill>
              </a:rPr>
              <a:t>    need to build a session to recover the data</a:t>
            </a:r>
          </a:p>
          <a:p>
            <a:pPr marL="285750" lvl="1" indent="0">
              <a:spcBef>
                <a:spcPts val="600"/>
              </a:spcBef>
              <a:buNone/>
            </a:pPr>
            <a:endParaRPr lang="en-US" sz="1200" b="1" dirty="0">
              <a:solidFill>
                <a:srgbClr val="0048A0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800" dirty="0">
                <a:solidFill>
                  <a:srgbClr val="0048A0"/>
                </a:solidFill>
              </a:rPr>
              <a:t>Astrobee Commissioning Activities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b="1" dirty="0">
                <a:solidFill>
                  <a:srgbClr val="0048A0"/>
                </a:solidFill>
              </a:rPr>
              <a:t>  Astrobee Docking Station Installation Prep Activity – February 11, 2019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b="1" dirty="0">
                <a:solidFill>
                  <a:srgbClr val="0048A0"/>
                </a:solidFill>
              </a:rPr>
              <a:t>  Astrobee Docking Station Installation Activity – February 15, 2019</a:t>
            </a:r>
          </a:p>
          <a:p>
            <a:pPr marL="285750" lvl="1" indent="0">
              <a:spcBef>
                <a:spcPts val="600"/>
              </a:spcBef>
              <a:buNone/>
            </a:pPr>
            <a:r>
              <a:rPr lang="en-US" sz="1200" b="1" dirty="0">
                <a:solidFill>
                  <a:srgbClr val="0048A0"/>
                </a:solidFill>
              </a:rPr>
              <a:t> 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48A0"/>
                </a:solidFill>
              </a:rPr>
              <a:t>Astrobee Ops Planning 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500" b="1" dirty="0">
                <a:solidFill>
                  <a:srgbClr val="0048A0"/>
                </a:solidFill>
              </a:rPr>
              <a:t>  Astrobee Unit 1 “Checkout” ops products in development- delivery February 15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500" b="1" dirty="0">
                <a:solidFill>
                  <a:srgbClr val="0048A0"/>
                </a:solidFill>
              </a:rPr>
              <a:t>  Astrobee Unit 1 “Calibration and Mapping” ops products in development- delivery </a:t>
            </a:r>
          </a:p>
          <a:p>
            <a:pPr marL="285750" lvl="1" indent="0">
              <a:spcBef>
                <a:spcPts val="600"/>
              </a:spcBef>
              <a:buNone/>
            </a:pPr>
            <a:r>
              <a:rPr lang="en-US" sz="1500" b="1" dirty="0">
                <a:solidFill>
                  <a:srgbClr val="0048A0"/>
                </a:solidFill>
              </a:rPr>
              <a:t>      February 15</a:t>
            </a:r>
          </a:p>
          <a:p>
            <a:pPr marL="285750" lvl="1" indent="0">
              <a:spcBef>
                <a:spcPts val="600"/>
              </a:spcBef>
              <a:buNone/>
            </a:pPr>
            <a:endParaRPr lang="en-US" sz="15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5169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>
                <a:solidFill>
                  <a:srgbClr val="0048A0"/>
                </a:solidFill>
              </a:rPr>
              <a:t>Increments 59/60 Look Ahead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991600" cy="5486400"/>
          </a:xfrm>
        </p:spPr>
        <p:txBody>
          <a:bodyPr/>
          <a:lstStyle/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endParaRPr lang="en-US" sz="1200" b="1" dirty="0">
              <a:solidFill>
                <a:srgbClr val="0048A0"/>
              </a:solidFill>
            </a:endParaRP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endParaRPr lang="en-US" sz="1200" b="1" dirty="0">
              <a:solidFill>
                <a:srgbClr val="0048A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549" y="1143000"/>
            <a:ext cx="5378352" cy="452782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530752" y="1219200"/>
            <a:ext cx="3422748" cy="3888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SPHERES</a:t>
            </a:r>
          </a:p>
          <a:p>
            <a:endParaRPr lang="en-US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800" dirty="0"/>
              <a:t>Zero Robotics Middle School</a:t>
            </a:r>
            <a:r>
              <a:rPr lang="en-US" sz="1800" baseline="0" dirty="0"/>
              <a:t> </a:t>
            </a:r>
            <a:r>
              <a:rPr lang="en-US" sz="1800" dirty="0"/>
              <a:t>Units Test</a:t>
            </a:r>
          </a:p>
          <a:p>
            <a:endParaRPr lang="en-US" sz="18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800" dirty="0"/>
              <a:t>July 2019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800" dirty="0"/>
              <a:t>Zero Robotics Middle School</a:t>
            </a:r>
            <a:r>
              <a:rPr lang="en-US" sz="1800" baseline="0" dirty="0"/>
              <a:t> </a:t>
            </a:r>
            <a:r>
              <a:rPr lang="en-US" sz="1800" dirty="0"/>
              <a:t>Dry Run</a:t>
            </a:r>
          </a:p>
          <a:p>
            <a:endParaRPr lang="en-US" sz="18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800" dirty="0"/>
              <a:t>August 2019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800" dirty="0"/>
              <a:t>Zero Robotics Middle School</a:t>
            </a:r>
            <a:r>
              <a:rPr lang="en-US" sz="1800" baseline="0" dirty="0"/>
              <a:t> </a:t>
            </a:r>
            <a:r>
              <a:rPr lang="en-US" sz="1800" dirty="0"/>
              <a:t>Finals</a:t>
            </a:r>
          </a:p>
          <a:p>
            <a:endParaRPr lang="en-US" sz="18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800" dirty="0"/>
              <a:t>August 2019</a:t>
            </a:r>
          </a:p>
          <a:p>
            <a:pPr lvl="1"/>
            <a:endParaRPr lang="en-US" sz="18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800" dirty="0"/>
              <a:t>ReSwarm Science 2 </a:t>
            </a:r>
          </a:p>
          <a:p>
            <a:endParaRPr lang="en-US" sz="18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800" dirty="0"/>
              <a:t>Summer 2019 TBD</a:t>
            </a:r>
          </a:p>
          <a:p>
            <a:pPr lvl="1"/>
            <a:endParaRPr lang="en-US" sz="18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en-US" sz="1800" dirty="0"/>
          </a:p>
          <a:p>
            <a:pPr lvl="1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29193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48A0"/>
                </a:solidFill>
              </a:rPr>
              <a:t>SPHERES Calendar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498E4AA-C9F6-A641-86EB-A99CD9B005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326" y="1143000"/>
            <a:ext cx="8523874" cy="5181600"/>
          </a:xfrm>
        </p:spPr>
      </p:pic>
    </p:spTree>
    <p:extLst>
      <p:ext uri="{BB962C8B-B14F-4D97-AF65-F5344CB8AC3E}">
        <p14:creationId xmlns:p14="http://schemas.microsoft.com/office/powerpoint/2010/main" val="18471592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48A0"/>
                </a:solidFill>
              </a:rPr>
              <a:t>Safety-Verification &amp; Consumables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257800"/>
          </a:xfrm>
        </p:spPr>
        <p:txBody>
          <a:bodyPr/>
          <a:lstStyle/>
          <a:p>
            <a:pPr marL="0" lvl="0" indent="0">
              <a:buNone/>
            </a:pPr>
            <a:r>
              <a:rPr lang="en-US" dirty="0">
                <a:solidFill>
                  <a:schemeClr val="tx1"/>
                </a:solidFill>
              </a:rPr>
              <a:t>CO2 Tank Inventory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>
                <a:solidFill>
                  <a:srgbClr val="0048A0"/>
                </a:solidFill>
              </a:rPr>
              <a:t>45 Tanks on orbit </a:t>
            </a:r>
            <a:r>
              <a:rPr lang="en-US" b="1" dirty="0">
                <a:solidFill>
                  <a:srgbClr val="00B050"/>
                </a:solidFill>
              </a:rPr>
              <a:t>– will easily support remaining sessions (~25 needed)</a:t>
            </a:r>
            <a:endParaRPr lang="en-US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en-US" dirty="0">
                <a:solidFill>
                  <a:srgbClr val="000000"/>
                </a:solidFill>
              </a:rPr>
              <a:t>Battery Pack Inventory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>
                <a:solidFill>
                  <a:srgbClr val="0048A0"/>
                </a:solidFill>
                <a:sym typeface="Wingdings" panose="05000000000000000000" pitchFamily="2" charset="2"/>
              </a:rPr>
              <a:t>15 Batteries on orbit </a:t>
            </a:r>
            <a:r>
              <a:rPr lang="en-US" b="1" dirty="0">
                <a:solidFill>
                  <a:srgbClr val="00B050"/>
                </a:solidFill>
                <a:sym typeface="Wingdings" panose="05000000000000000000" pitchFamily="2" charset="2"/>
              </a:rPr>
              <a:t>- </a:t>
            </a:r>
            <a:r>
              <a:rPr lang="en-US" b="1" dirty="0">
                <a:solidFill>
                  <a:srgbClr val="00B050"/>
                </a:solidFill>
              </a:rPr>
              <a:t>should support remaining sessions</a:t>
            </a:r>
          </a:p>
          <a:p>
            <a:pPr lvl="1">
              <a:buFont typeface="Arial" pitchFamily="34" charset="0"/>
              <a:buChar char="•"/>
            </a:pPr>
            <a:r>
              <a:rPr lang="en-US" dirty="0">
                <a:solidFill>
                  <a:srgbClr val="0048A0"/>
                </a:solidFill>
              </a:rPr>
              <a:t>10 SPHERES Rechargeable Batteries – checked out and used several times</a:t>
            </a:r>
          </a:p>
          <a:p>
            <a:pPr marL="285750" lvl="1" indent="0">
              <a:buNone/>
            </a:pPr>
            <a:endParaRPr lang="en-US" dirty="0">
              <a:solidFill>
                <a:srgbClr val="0048A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Consumables </a:t>
            </a:r>
            <a:r>
              <a:rPr lang="en-US" dirty="0" err="1">
                <a:solidFill>
                  <a:schemeClr val="tx1"/>
                </a:solidFill>
              </a:rPr>
              <a:t>downmass</a:t>
            </a:r>
            <a:endParaRPr lang="en-US" dirty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>
                <a:solidFill>
                  <a:srgbClr val="0048A0"/>
                </a:solidFill>
              </a:rPr>
              <a:t>19 empty gray tanks returned on SpX-16</a:t>
            </a:r>
          </a:p>
          <a:p>
            <a:pPr lvl="1">
              <a:buFont typeface="Arial" pitchFamily="34" charset="0"/>
              <a:buChar char="•"/>
            </a:pPr>
            <a:r>
              <a:rPr lang="en-US" dirty="0">
                <a:solidFill>
                  <a:srgbClr val="0048A0"/>
                </a:solidFill>
              </a:rPr>
              <a:t>Planning to return empty gray tanks on SpX-18</a:t>
            </a:r>
          </a:p>
        </p:txBody>
      </p:sp>
    </p:spTree>
    <p:extLst>
      <p:ext uri="{BB962C8B-B14F-4D97-AF65-F5344CB8AC3E}">
        <p14:creationId xmlns:p14="http://schemas.microsoft.com/office/powerpoint/2010/main" val="30038289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500" dirty="0">
                <a:solidFill>
                  <a:srgbClr val="0048A0"/>
                </a:solidFill>
              </a:rPr>
              <a:t>SPHERES &amp; Astrobee </a:t>
            </a:r>
            <a:br>
              <a:rPr lang="en-US" sz="2500" dirty="0">
                <a:solidFill>
                  <a:srgbClr val="0048A0"/>
                </a:solidFill>
              </a:rPr>
            </a:br>
            <a:r>
              <a:rPr lang="en-US" sz="2500" dirty="0">
                <a:solidFill>
                  <a:srgbClr val="0048A0"/>
                </a:solidFill>
              </a:rPr>
              <a:t>on Social Media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0" y="1295400"/>
            <a:ext cx="41148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1200" dirty="0"/>
              <a:t>Twitter</a:t>
            </a:r>
          </a:p>
          <a:p>
            <a:pPr marL="285750" lvl="1" indent="0" algn="ctr">
              <a:buNone/>
            </a:pPr>
            <a:r>
              <a:rPr lang="en-US" sz="1200" u="sng" dirty="0">
                <a:hlinkClick r:id="rId2"/>
              </a:rPr>
              <a:t>https://twitter.com/NASA_SPHERES</a:t>
            </a:r>
            <a:endParaRPr lang="en-US" sz="2800" dirty="0"/>
          </a:p>
          <a:p>
            <a:pPr marL="0" indent="0" algn="ctr">
              <a:buNone/>
            </a:pPr>
            <a:r>
              <a:rPr lang="en-US" sz="1200" dirty="0"/>
              <a:t>Website</a:t>
            </a:r>
          </a:p>
          <a:p>
            <a:pPr marL="285750" lvl="1" indent="0" algn="ctr">
              <a:buNone/>
            </a:pPr>
            <a:r>
              <a:rPr lang="en-US" sz="1200" u="sng" dirty="0">
                <a:hlinkClick r:id="rId3"/>
              </a:rPr>
              <a:t>http://www.nasa.gov/spheres</a:t>
            </a:r>
            <a:endParaRPr lang="en-US" sz="1200" u="sng" dirty="0"/>
          </a:p>
          <a:p>
            <a:pPr marL="285750" lvl="1" indent="0" algn="ctr">
              <a:buNone/>
            </a:pPr>
            <a:r>
              <a:rPr lang="en-US" sz="1200" u="sng" dirty="0">
                <a:hlinkClick r:id="rId3"/>
              </a:rPr>
              <a:t>http://www.nasa.gov/</a:t>
            </a:r>
            <a:r>
              <a:rPr lang="en-US" sz="1200" u="sng" dirty="0">
                <a:solidFill>
                  <a:srgbClr val="FF0000"/>
                </a:solidFill>
              </a:rPr>
              <a:t>astrobee</a:t>
            </a:r>
          </a:p>
          <a:p>
            <a:pPr marL="285750" lvl="1" indent="0" algn="ctr">
              <a:buNone/>
            </a:pPr>
            <a:endParaRPr lang="en-US" sz="1200" u="sng" dirty="0"/>
          </a:p>
          <a:p>
            <a:pPr marL="285750" lvl="1" indent="0" algn="ctr">
              <a:buNone/>
            </a:pPr>
            <a:endParaRPr lang="en-US" sz="1200" dirty="0"/>
          </a:p>
          <a:p>
            <a:pPr marL="0" indent="0" algn="ctr">
              <a:buNone/>
            </a:pPr>
            <a:endParaRPr lang="en-US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ED1989-6521-5E45-969C-07343E1A8FF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1371600"/>
            <a:ext cx="6321904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315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2865B6B-BC4E-104E-8787-27E6E5280F4E}"/>
              </a:ext>
            </a:extLst>
          </p:cNvPr>
          <p:cNvSpPr/>
          <p:nvPr/>
        </p:nvSpPr>
        <p:spPr>
          <a:xfrm>
            <a:off x="381000" y="1143000"/>
            <a:ext cx="8001000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b="0" dirty="0">
                <a:latin typeface="Calibri" panose="020F0502020204030204" pitchFamily="34" charset="0"/>
                <a:ea typeface="Calibri" panose="020F0502020204030204" pitchFamily="34" charset="0"/>
              </a:rPr>
              <a:t>Agenda Free-Flyer Working Group: </a:t>
            </a:r>
            <a:endParaRPr lang="en-US" sz="3600" b="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3200" b="0" dirty="0">
                <a:latin typeface="Calibri" panose="020F0502020204030204" pitchFamily="34" charset="0"/>
                <a:ea typeface="Times New Roman" panose="02020603050405020304" pitchFamily="18" charset="0"/>
              </a:rPr>
              <a:t>NASA Ames, SPHERES/Astrobee Facility, Jose Benavides</a:t>
            </a:r>
            <a:endParaRPr lang="en-US" sz="3600" b="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3200" b="0" dirty="0">
                <a:latin typeface="Calibri" panose="020F0502020204030204" pitchFamily="34" charset="0"/>
                <a:ea typeface="Times New Roman" panose="02020603050405020304" pitchFamily="18" charset="0"/>
              </a:rPr>
              <a:t>JAXA, </a:t>
            </a:r>
            <a:r>
              <a:rPr lang="en-US" sz="3200" b="0" dirty="0" err="1">
                <a:latin typeface="Calibri" panose="020F0502020204030204" pitchFamily="34" charset="0"/>
                <a:ea typeface="Times New Roman" panose="02020603050405020304" pitchFamily="18" charset="0"/>
              </a:rPr>
              <a:t>Int</a:t>
            </a:r>
            <a:r>
              <a:rPr lang="en-US" sz="3200" b="0" dirty="0">
                <a:latin typeface="Calibri" panose="020F0502020204030204" pitchFamily="34" charset="0"/>
                <a:ea typeface="Times New Roman" panose="02020603050405020304" pitchFamily="18" charset="0"/>
              </a:rPr>
              <a:t>-Ball, </a:t>
            </a:r>
            <a:r>
              <a:rPr lang="en-US" sz="3200" b="0" dirty="0" err="1">
                <a:latin typeface="Calibri" panose="020F0502020204030204" pitchFamily="34" charset="0"/>
                <a:ea typeface="Times New Roman" panose="02020603050405020304" pitchFamily="18" charset="0"/>
              </a:rPr>
              <a:t>Doi</a:t>
            </a:r>
            <a:r>
              <a:rPr lang="en-US" sz="3200" b="0" dirty="0">
                <a:latin typeface="Calibri" panose="020F0502020204030204" pitchFamily="34" charset="0"/>
                <a:ea typeface="Times New Roman" panose="02020603050405020304" pitchFamily="18" charset="0"/>
              </a:rPr>
              <a:t>-san </a:t>
            </a:r>
            <a:endParaRPr lang="en-US" sz="3600" b="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3200" b="0" dirty="0">
                <a:latin typeface="Calibri" panose="020F0502020204030204" pitchFamily="34" charset="0"/>
                <a:ea typeface="Times New Roman" panose="02020603050405020304" pitchFamily="18" charset="0"/>
              </a:rPr>
              <a:t>MBIE research, Chris Hann</a:t>
            </a:r>
            <a:endParaRPr lang="en-US" sz="3600" b="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3200" b="0" dirty="0">
                <a:latin typeface="Calibri" panose="020F0502020204030204" pitchFamily="34" charset="0"/>
                <a:ea typeface="Times New Roman" panose="02020603050405020304" pitchFamily="18" charset="0"/>
              </a:rPr>
              <a:t>Open Discussion </a:t>
            </a:r>
            <a:endParaRPr lang="en-US" sz="3200" b="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600" b="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b="0" dirty="0">
                <a:latin typeface="Calibri" panose="020F0502020204030204" pitchFamily="34" charset="0"/>
                <a:ea typeface="Calibri" panose="020F0502020204030204" pitchFamily="34" charset="0"/>
              </a:rPr>
              <a:t>Agenda SAWG:</a:t>
            </a:r>
            <a:endParaRPr lang="en-US" sz="3600" b="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3200" b="0" dirty="0">
                <a:latin typeface="Calibri" panose="020F0502020204030204" pitchFamily="34" charset="0"/>
                <a:ea typeface="Times New Roman" panose="02020603050405020304" pitchFamily="18" charset="0"/>
              </a:rPr>
              <a:t>NASA SPHERES/Astrobee Facility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3200" b="0" dirty="0">
                <a:latin typeface="Calibri" panose="020F0502020204030204" pitchFamily="34" charset="0"/>
                <a:ea typeface="Calibri" panose="020F0502020204030204" pitchFamily="34" charset="0"/>
              </a:rPr>
              <a:t>Astrobee User PIM update</a:t>
            </a:r>
            <a:endParaRPr lang="en-US" sz="3600" b="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3200" b="0" dirty="0" err="1">
                <a:latin typeface="Calibri" panose="020F0502020204030204" pitchFamily="34" charset="0"/>
                <a:ea typeface="Times New Roman" panose="02020603050405020304" pitchFamily="18" charset="0"/>
              </a:rPr>
              <a:t>Astrobotic</a:t>
            </a:r>
            <a:endParaRPr lang="en-US" sz="3200" b="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3600" b="0" dirty="0">
                <a:latin typeface="Calibri" panose="020F0502020204030204" pitchFamily="34" charset="0"/>
                <a:ea typeface="Times New Roman" panose="02020603050405020304" pitchFamily="18" charset="0"/>
              </a:rPr>
              <a:t>MIT</a:t>
            </a:r>
            <a:endParaRPr lang="en-US" sz="4000" b="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3600" b="0" dirty="0">
                <a:latin typeface="Calibri" panose="020F0502020204030204" pitchFamily="34" charset="0"/>
                <a:ea typeface="Times New Roman" panose="02020603050405020304" pitchFamily="18" charset="0"/>
              </a:rPr>
              <a:t>Stanford</a:t>
            </a:r>
            <a:endParaRPr lang="en-US" sz="3600" b="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3200" b="0" dirty="0">
                <a:latin typeface="Calibri" panose="020F0502020204030204" pitchFamily="34" charset="0"/>
                <a:ea typeface="Times New Roman" panose="02020603050405020304" pitchFamily="18" charset="0"/>
              </a:rPr>
              <a:t>NPS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32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FIT</a:t>
            </a:r>
            <a:endParaRPr lang="en-US" sz="3600" b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469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SPHERES Community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181600"/>
          </a:xfrm>
        </p:spPr>
        <p:txBody>
          <a:bodyPr/>
          <a:lstStyle/>
          <a:p>
            <a:pPr marL="0" indent="0"/>
            <a:r>
              <a:rPr lang="en-US" dirty="0"/>
              <a:t>SPHERES Working Group (SWG) Quarterly meeting</a:t>
            </a:r>
          </a:p>
          <a:p>
            <a:pPr lvl="1"/>
            <a:r>
              <a:rPr lang="en-US" dirty="0"/>
              <a:t>Membership includes MIT, FIT, AFS, DARPA, CASIS, Airbus, and NASA (HQ, KSC, JSC, MSFC, and ARC)</a:t>
            </a:r>
          </a:p>
          <a:p>
            <a:pPr lvl="1"/>
            <a:r>
              <a:rPr lang="en-US" dirty="0"/>
              <a:t>Face-to-Face, twice a year</a:t>
            </a:r>
          </a:p>
          <a:p>
            <a:pPr lvl="1"/>
            <a:r>
              <a:rPr lang="en-US" dirty="0"/>
              <a:t>Next will be scheduled on March 2019, location: Telecon</a:t>
            </a:r>
          </a:p>
          <a:p>
            <a:pPr>
              <a:spcBef>
                <a:spcPts val="0"/>
              </a:spcBef>
            </a:pPr>
            <a:r>
              <a:rPr lang="en-US" dirty="0"/>
              <a:t>Purpose:</a:t>
            </a:r>
          </a:p>
          <a:p>
            <a:pPr lvl="1"/>
            <a:r>
              <a:rPr lang="en-US" dirty="0"/>
              <a:t>Information sharing across the SPHERES/Astrobee community</a:t>
            </a:r>
          </a:p>
          <a:p>
            <a:pPr lvl="1"/>
            <a:r>
              <a:rPr lang="en-US" dirty="0"/>
              <a:t>Astrobee Facility shares </a:t>
            </a:r>
          </a:p>
          <a:p>
            <a:pPr lvl="2"/>
            <a:r>
              <a:rPr lang="en-US" sz="1400" dirty="0"/>
              <a:t>National Lab Facility availability</a:t>
            </a:r>
          </a:p>
          <a:p>
            <a:pPr lvl="2"/>
            <a:r>
              <a:rPr lang="en-US" sz="1400" dirty="0"/>
              <a:t>Status of resources (batteries, CO2 tanks, etc.), </a:t>
            </a:r>
          </a:p>
          <a:p>
            <a:pPr lvl="2"/>
            <a:r>
              <a:rPr lang="en-US" sz="1400" dirty="0"/>
              <a:t>Overall Calendar (scheduled Test Sessions, upmass/return), and</a:t>
            </a:r>
          </a:p>
          <a:p>
            <a:pPr lvl="2"/>
            <a:r>
              <a:rPr lang="en-US" sz="1400" dirty="0"/>
              <a:t>Updates on “new” PD, Investigations, and ISS infrastructure</a:t>
            </a:r>
            <a:r>
              <a:rPr lang="en-US" sz="1200" dirty="0"/>
              <a:t>.</a:t>
            </a:r>
          </a:p>
          <a:p>
            <a:pPr lvl="1"/>
            <a:r>
              <a:rPr lang="en-US" dirty="0"/>
              <a:t>Provide the SPHERES/</a:t>
            </a:r>
            <a:r>
              <a:rPr lang="en-US" dirty="0" err="1"/>
              <a:t>Astrobee</a:t>
            </a:r>
            <a:r>
              <a:rPr lang="en-US" dirty="0"/>
              <a:t> community (PD, investigators, etc.) with up-to-date information to determine opportunities to use the NL Facility</a:t>
            </a:r>
          </a:p>
          <a:p>
            <a:pPr lvl="1"/>
            <a:r>
              <a:rPr lang="en-US" dirty="0"/>
              <a:t>Discuss proposed changes/updates to Astrobee Nat Lab which may be required to support a specific activity or research.</a:t>
            </a:r>
          </a:p>
          <a:p>
            <a:pPr lvl="1"/>
            <a:r>
              <a:rPr lang="en-US" dirty="0"/>
              <a:t>Discuss specific support requests made to the ISS Office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SPHERES Community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C5819C-40C8-BD42-9C15-90F2596F556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00" y="971550"/>
            <a:ext cx="7848600" cy="588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634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Guest Science Program (GSP)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219200"/>
            <a:ext cx="8915400" cy="5257800"/>
          </a:xfrm>
        </p:spPr>
        <p:txBody>
          <a:bodyPr/>
          <a:lstStyle/>
          <a:p>
            <a:pPr marL="342900" lvl="1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b="1" dirty="0">
                <a:solidFill>
                  <a:schemeClr val="accent2"/>
                </a:solidFill>
                <a:cs typeface="ＭＳ Ｐゴシック" charset="-128"/>
              </a:rPr>
              <a:t>What's available from the Astrobee Facility? </a:t>
            </a:r>
          </a:p>
          <a:p>
            <a:pPr marL="723900" lvl="2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b="1" dirty="0">
                <a:solidFill>
                  <a:schemeClr val="accent2"/>
                </a:solidFill>
                <a:cs typeface="ＭＳ Ｐゴシック" charset="-128"/>
              </a:rPr>
              <a:t>Astrobee Robotics Software Simulation </a:t>
            </a:r>
          </a:p>
          <a:p>
            <a:pPr marL="723900" lvl="2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b="1" dirty="0">
                <a:solidFill>
                  <a:schemeClr val="accent2"/>
                </a:solidFill>
                <a:cs typeface="ＭＳ Ｐゴシック" charset="-128"/>
              </a:rPr>
              <a:t>Ground Hardware: </a:t>
            </a:r>
            <a:r>
              <a:rPr lang="en-US" b="1" dirty="0" err="1">
                <a:solidFill>
                  <a:schemeClr val="accent2"/>
                </a:solidFill>
                <a:cs typeface="ＭＳ Ｐゴシック" charset="-128"/>
              </a:rPr>
              <a:t>Qty</a:t>
            </a:r>
            <a:r>
              <a:rPr lang="en-US" b="1" dirty="0">
                <a:solidFill>
                  <a:schemeClr val="accent2"/>
                </a:solidFill>
                <a:cs typeface="ＭＳ Ｐゴシック" charset="-128"/>
              </a:rPr>
              <a:t> 3 &amp; ”Flat-</a:t>
            </a:r>
            <a:r>
              <a:rPr lang="en-US" b="1" dirty="0" err="1">
                <a:solidFill>
                  <a:schemeClr val="accent2"/>
                </a:solidFill>
                <a:cs typeface="ＭＳ Ｐゴシック" charset="-128"/>
              </a:rPr>
              <a:t>Sats</a:t>
            </a:r>
            <a:r>
              <a:rPr lang="en-US" b="1" dirty="0">
                <a:solidFill>
                  <a:schemeClr val="accent2"/>
                </a:solidFill>
                <a:cs typeface="ＭＳ Ｐゴシック" charset="-128"/>
              </a:rPr>
              <a:t>”</a:t>
            </a:r>
          </a:p>
          <a:p>
            <a:pPr marL="723900" lvl="2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b="1" dirty="0">
                <a:solidFill>
                  <a:schemeClr val="accent2"/>
                </a:solidFill>
                <a:cs typeface="ＭＳ Ｐゴシック" charset="-128"/>
              </a:rPr>
              <a:t>Labs: Granite &amp; MGTF</a:t>
            </a:r>
          </a:p>
          <a:p>
            <a:pPr marL="723900" lvl="2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b="1" dirty="0">
                <a:solidFill>
                  <a:schemeClr val="accent2"/>
                </a:solidFill>
                <a:cs typeface="ＭＳ Ｐゴシック" charset="-128"/>
              </a:rPr>
              <a:t>Documentation and Training</a:t>
            </a:r>
          </a:p>
          <a:p>
            <a:pPr marL="723900" lvl="2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b="1" dirty="0">
                <a:solidFill>
                  <a:schemeClr val="accent2"/>
                </a:solidFill>
                <a:cs typeface="ＭＳ Ｐゴシック" charset="-128"/>
              </a:rPr>
              <a:t>Proposal Support</a:t>
            </a:r>
          </a:p>
          <a:p>
            <a:pPr marL="723900" lvl="2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b="1" dirty="0">
                <a:solidFill>
                  <a:schemeClr val="accent2"/>
                </a:solidFill>
                <a:cs typeface="ＭＳ Ｐゴシック" charset="-128"/>
              </a:rPr>
              <a:t>ISS Payload Partner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b="1" dirty="0">
                <a:solidFill>
                  <a:schemeClr val="accent2"/>
                </a:solidFill>
                <a:cs typeface="ＭＳ Ｐゴシック" charset="-128"/>
              </a:rPr>
              <a:t>How can I use Astrobee and what does it take? </a:t>
            </a:r>
          </a:p>
          <a:p>
            <a:pPr marL="723900" lvl="2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b="1" dirty="0">
                <a:solidFill>
                  <a:srgbClr val="FF0000"/>
                </a:solidFill>
                <a:cs typeface="ＭＳ Ｐゴシック" charset="-128"/>
              </a:rPr>
              <a:t>Guest Scientist Guide </a:t>
            </a:r>
            <a:r>
              <a:rPr lang="en-US" b="1" dirty="0">
                <a:solidFill>
                  <a:schemeClr val="accent2"/>
                </a:solidFill>
                <a:cs typeface="ＭＳ Ｐゴシック" charset="-128"/>
              </a:rPr>
              <a:t>&amp; Mechanical Payload ICD</a:t>
            </a:r>
          </a:p>
          <a:p>
            <a:pPr marL="723900" lvl="2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b="1" dirty="0">
                <a:solidFill>
                  <a:schemeClr val="accent2"/>
                </a:solidFill>
                <a:cs typeface="ＭＳ Ｐゴシック" charset="-128"/>
              </a:rPr>
              <a:t>New Hardware or ”just” Software?</a:t>
            </a:r>
          </a:p>
          <a:p>
            <a:pPr marL="723900" lvl="2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b="1" dirty="0">
                <a:solidFill>
                  <a:schemeClr val="accent2"/>
                </a:solidFill>
                <a:cs typeface="ＭＳ Ｐゴシック" charset="-128"/>
              </a:rPr>
              <a:t>Ground Demonstration or ISS Operation? 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b="1" dirty="0">
                <a:solidFill>
                  <a:schemeClr val="accent2"/>
                </a:solidFill>
                <a:cs typeface="ＭＳ Ｐゴシック" charset="-128"/>
              </a:rPr>
              <a:t>Information found on website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en-US" b="1" dirty="0">
                <a:solidFill>
                  <a:schemeClr val="accent2"/>
                </a:solidFill>
                <a:cs typeface="ＭＳ Ｐゴシック" charset="-128"/>
                <a:hlinkClick r:id="rId3"/>
              </a:rPr>
              <a:t>https://www.nasa.gov/astrobee</a:t>
            </a:r>
            <a:endParaRPr lang="en-US" b="1" dirty="0">
              <a:solidFill>
                <a:schemeClr val="accent2"/>
              </a:solidFill>
              <a:cs typeface="ＭＳ Ｐゴシック" charset="-128"/>
            </a:endParaRPr>
          </a:p>
          <a:p>
            <a:pPr marL="0" lvl="1" indent="0">
              <a:spcBef>
                <a:spcPts val="0"/>
              </a:spcBef>
              <a:buNone/>
            </a:pPr>
            <a:endParaRPr lang="en-US" b="1" dirty="0">
              <a:solidFill>
                <a:schemeClr val="accent2"/>
              </a:solidFill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534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Guest Scientists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1" y="990600"/>
            <a:ext cx="5299814" cy="5867400"/>
          </a:xfrm>
        </p:spPr>
        <p:txBody>
          <a:bodyPr>
            <a:normAutofit/>
          </a:bodyPr>
          <a:lstStyle/>
          <a:p>
            <a:r>
              <a:rPr lang="en-US" sz="2400" dirty="0"/>
              <a:t>Replacing SPHERES, it is anticipated that Astrobee will carry on as the </a:t>
            </a:r>
            <a:r>
              <a:rPr lang="en-US" sz="2400" b="1" dirty="0">
                <a:solidFill>
                  <a:srgbClr val="800000"/>
                </a:solidFill>
              </a:rPr>
              <a:t>most highly utilized payload</a:t>
            </a:r>
            <a:r>
              <a:rPr lang="en-US" sz="2400" dirty="0"/>
              <a:t> on the ISS</a:t>
            </a:r>
          </a:p>
          <a:p>
            <a:r>
              <a:rPr lang="en-US" sz="2200" dirty="0"/>
              <a:t>7 Projects actively working towards ISS payloads</a:t>
            </a:r>
          </a:p>
          <a:p>
            <a:pPr lvl="1"/>
            <a:r>
              <a:rPr lang="en-US" sz="2000" dirty="0"/>
              <a:t>Zero Robotics (MIT)</a:t>
            </a:r>
          </a:p>
          <a:p>
            <a:pPr lvl="1"/>
            <a:r>
              <a:rPr lang="en-US" sz="2000" dirty="0" err="1"/>
              <a:t>Astrobatics</a:t>
            </a:r>
            <a:r>
              <a:rPr lang="en-US" sz="2000" dirty="0"/>
              <a:t> (Naval Postgraduate School)</a:t>
            </a:r>
          </a:p>
          <a:p>
            <a:pPr lvl="1"/>
            <a:r>
              <a:rPr lang="en-US" sz="2000" dirty="0" err="1"/>
              <a:t>SoundSee</a:t>
            </a:r>
            <a:r>
              <a:rPr lang="en-US" sz="2000" dirty="0"/>
              <a:t> (</a:t>
            </a:r>
            <a:r>
              <a:rPr lang="en-US" sz="2000" dirty="0" err="1"/>
              <a:t>Astrobotic</a:t>
            </a:r>
            <a:r>
              <a:rPr lang="en-US" sz="2000" dirty="0"/>
              <a:t>/Bosch)</a:t>
            </a:r>
          </a:p>
          <a:p>
            <a:pPr lvl="1"/>
            <a:r>
              <a:rPr lang="en-US" sz="2000" dirty="0"/>
              <a:t>Gecko (Stanford)</a:t>
            </a:r>
          </a:p>
          <a:p>
            <a:pPr lvl="1"/>
            <a:r>
              <a:rPr lang="en-US" sz="2000" dirty="0"/>
              <a:t>RFID Recon (NASA REALM)</a:t>
            </a:r>
          </a:p>
          <a:p>
            <a:pPr lvl="1"/>
            <a:r>
              <a:rPr lang="en-US" sz="2000" dirty="0"/>
              <a:t>JAXA joint activity</a:t>
            </a:r>
          </a:p>
          <a:p>
            <a:pPr lvl="1"/>
            <a:r>
              <a:rPr lang="en-US" sz="2000" dirty="0"/>
              <a:t>[Port Tester]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651500" y="4417762"/>
            <a:ext cx="3492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Astrobee guest scientist institutions in the US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579533" y="2359869"/>
            <a:ext cx="3488267" cy="2057893"/>
            <a:chOff x="507637" y="1263631"/>
            <a:chExt cx="8179163" cy="4825273"/>
          </a:xfrm>
        </p:grpSpPr>
        <p:grpSp>
          <p:nvGrpSpPr>
            <p:cNvPr id="31" name="Group 30"/>
            <p:cNvGrpSpPr/>
            <p:nvPr/>
          </p:nvGrpSpPr>
          <p:grpSpPr>
            <a:xfrm>
              <a:off x="507637" y="1263631"/>
              <a:ext cx="8179163" cy="4825273"/>
              <a:chOff x="624905" y="1093225"/>
              <a:chExt cx="9100689" cy="5368925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905" y="1093225"/>
                <a:ext cx="9100689" cy="5368925"/>
              </a:xfrm>
              <a:prstGeom prst="rect">
                <a:avLst/>
              </a:prstGeom>
            </p:spPr>
          </p:pic>
          <p:sp>
            <p:nvSpPr>
              <p:cNvPr id="11" name="Isosceles Triangle 10"/>
              <p:cNvSpPr/>
              <p:nvPr/>
            </p:nvSpPr>
            <p:spPr>
              <a:xfrm>
                <a:off x="7223719" y="5471539"/>
                <a:ext cx="313431" cy="270199"/>
              </a:xfrm>
              <a:prstGeom prst="triangle">
                <a:avLst/>
              </a:prstGeom>
              <a:solidFill>
                <a:schemeClr val="tx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Isosceles Triangle 12"/>
              <p:cNvSpPr/>
              <p:nvPr/>
            </p:nvSpPr>
            <p:spPr>
              <a:xfrm>
                <a:off x="7676038" y="2854395"/>
                <a:ext cx="313431" cy="270199"/>
              </a:xfrm>
              <a:prstGeom prst="triangle">
                <a:avLst/>
              </a:prstGeom>
              <a:solidFill>
                <a:schemeClr val="tx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>
                <a:off x="7922865" y="3507489"/>
                <a:ext cx="313431" cy="270199"/>
              </a:xfrm>
              <a:prstGeom prst="triangle">
                <a:avLst/>
              </a:prstGeom>
              <a:solidFill>
                <a:schemeClr val="tx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>
                <a:off x="8075265" y="3237290"/>
                <a:ext cx="313431" cy="270199"/>
              </a:xfrm>
              <a:prstGeom prst="triangle">
                <a:avLst/>
              </a:prstGeom>
              <a:solidFill>
                <a:schemeClr val="tx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>
                <a:off x="8530084" y="3133000"/>
                <a:ext cx="313431" cy="270199"/>
              </a:xfrm>
              <a:prstGeom prst="triangle">
                <a:avLst/>
              </a:prstGeom>
              <a:solidFill>
                <a:schemeClr val="tx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>
                <a:off x="7644167" y="3700860"/>
                <a:ext cx="313431" cy="270199"/>
              </a:xfrm>
              <a:prstGeom prst="triangle">
                <a:avLst/>
              </a:prstGeom>
              <a:solidFill>
                <a:schemeClr val="tx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Isosceles Triangle 21"/>
              <p:cNvSpPr/>
              <p:nvPr/>
            </p:nvSpPr>
            <p:spPr>
              <a:xfrm>
                <a:off x="1401246" y="3777688"/>
                <a:ext cx="313431" cy="270199"/>
              </a:xfrm>
              <a:prstGeom prst="triangle">
                <a:avLst/>
              </a:prstGeom>
              <a:solidFill>
                <a:schemeClr val="tx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Isosceles Triangle 22"/>
              <p:cNvSpPr/>
              <p:nvPr/>
            </p:nvSpPr>
            <p:spPr>
              <a:xfrm>
                <a:off x="6913304" y="4589150"/>
                <a:ext cx="313431" cy="270199"/>
              </a:xfrm>
              <a:prstGeom prst="triangle">
                <a:avLst/>
              </a:prstGeom>
              <a:solidFill>
                <a:schemeClr val="tx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Isosceles Triangle 23"/>
              <p:cNvSpPr/>
              <p:nvPr/>
            </p:nvSpPr>
            <p:spPr>
              <a:xfrm>
                <a:off x="5094178" y="5255380"/>
                <a:ext cx="313431" cy="270199"/>
              </a:xfrm>
              <a:prstGeom prst="triangle">
                <a:avLst/>
              </a:prstGeom>
              <a:solidFill>
                <a:schemeClr val="tx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Isosceles Triangle 24"/>
              <p:cNvSpPr/>
              <p:nvPr/>
            </p:nvSpPr>
            <p:spPr>
              <a:xfrm>
                <a:off x="1837645" y="4345971"/>
                <a:ext cx="313431" cy="270199"/>
              </a:xfrm>
              <a:prstGeom prst="triangle">
                <a:avLst/>
              </a:prstGeom>
              <a:solidFill>
                <a:schemeClr val="tx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Isosceles Triangle 25"/>
              <p:cNvSpPr/>
              <p:nvPr/>
            </p:nvSpPr>
            <p:spPr>
              <a:xfrm>
                <a:off x="6182294" y="3133000"/>
                <a:ext cx="313431" cy="270199"/>
              </a:xfrm>
              <a:prstGeom prst="triangle">
                <a:avLst/>
              </a:prstGeom>
              <a:solidFill>
                <a:schemeClr val="tx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Isosceles Triangle 26"/>
              <p:cNvSpPr/>
              <p:nvPr/>
            </p:nvSpPr>
            <p:spPr>
              <a:xfrm>
                <a:off x="1503914" y="1995236"/>
                <a:ext cx="313431" cy="270199"/>
              </a:xfrm>
              <a:prstGeom prst="triangle">
                <a:avLst/>
              </a:prstGeom>
              <a:solidFill>
                <a:schemeClr val="tx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Isosceles Triangle 27"/>
              <p:cNvSpPr/>
              <p:nvPr/>
            </p:nvSpPr>
            <p:spPr>
              <a:xfrm>
                <a:off x="1524214" y="4017941"/>
                <a:ext cx="313431" cy="270199"/>
              </a:xfrm>
              <a:prstGeom prst="triangle">
                <a:avLst/>
              </a:prstGeom>
              <a:solidFill>
                <a:schemeClr val="tx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Isosceles Triangle 28"/>
              <p:cNvSpPr/>
              <p:nvPr/>
            </p:nvSpPr>
            <p:spPr>
              <a:xfrm>
                <a:off x="1367498" y="2444855"/>
                <a:ext cx="313431" cy="270199"/>
              </a:xfrm>
              <a:prstGeom prst="triangle">
                <a:avLst/>
              </a:prstGeom>
              <a:solidFill>
                <a:schemeClr val="tx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Isosceles Triangle 29"/>
              <p:cNvSpPr/>
              <p:nvPr/>
            </p:nvSpPr>
            <p:spPr>
              <a:xfrm>
                <a:off x="6910288" y="3642588"/>
                <a:ext cx="313431" cy="270199"/>
              </a:xfrm>
              <a:prstGeom prst="triangle">
                <a:avLst/>
              </a:prstGeom>
              <a:solidFill>
                <a:schemeClr val="tx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Isosceles Triangle 32"/>
            <p:cNvSpPr/>
            <p:nvPr/>
          </p:nvSpPr>
          <p:spPr>
            <a:xfrm>
              <a:off x="6579108" y="3310069"/>
              <a:ext cx="281693" cy="242839"/>
            </a:xfrm>
            <a:prstGeom prst="triangle">
              <a:avLst/>
            </a:prstGeom>
            <a:solidFill>
              <a:schemeClr val="tx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Isosceles Triangle 33"/>
            <p:cNvSpPr/>
            <p:nvPr/>
          </p:nvSpPr>
          <p:spPr>
            <a:xfrm>
              <a:off x="3023108" y="3074150"/>
              <a:ext cx="281693" cy="242839"/>
            </a:xfrm>
            <a:prstGeom prst="triangle">
              <a:avLst/>
            </a:prstGeom>
            <a:solidFill>
              <a:schemeClr val="tx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7E248FA1-EF2F-394C-A08B-0CE6E43B4EF7}"/>
              </a:ext>
            </a:extLst>
          </p:cNvPr>
          <p:cNvSpPr txBox="1">
            <a:spLocks/>
          </p:cNvSpPr>
          <p:nvPr/>
        </p:nvSpPr>
        <p:spPr bwMode="auto">
          <a:xfrm>
            <a:off x="5486401" y="4863411"/>
            <a:ext cx="3657599" cy="1735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q"/>
              <a:defRPr sz="2000" b="1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47625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85725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ü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en-US" sz="2400" kern="0" baseline="0" dirty="0"/>
              <a:t>Ground Studies</a:t>
            </a:r>
          </a:p>
          <a:p>
            <a:pPr lvl="1"/>
            <a:r>
              <a:rPr lang="en-US" b="0" kern="0" baseline="0" dirty="0"/>
              <a:t>FIT/RINGS</a:t>
            </a:r>
          </a:p>
          <a:p>
            <a:pPr lvl="1"/>
            <a:r>
              <a:rPr lang="en-US" b="0" kern="0" baseline="0" dirty="0"/>
              <a:t>Tethers Unlimited</a:t>
            </a:r>
          </a:p>
          <a:p>
            <a:pPr lvl="1"/>
            <a:r>
              <a:rPr lang="en-US" b="0" kern="0" baseline="0" dirty="0"/>
              <a:t>NK Labs</a:t>
            </a:r>
          </a:p>
          <a:p>
            <a:pPr lvl="1"/>
            <a:r>
              <a:rPr lang="en-US" b="0" kern="0" baseline="0" dirty="0"/>
              <a:t>NMSU</a:t>
            </a:r>
          </a:p>
        </p:txBody>
      </p:sp>
    </p:spTree>
    <p:extLst>
      <p:ext uri="{BB962C8B-B14F-4D97-AF65-F5344CB8AC3E}">
        <p14:creationId xmlns:p14="http://schemas.microsoft.com/office/powerpoint/2010/main" val="1331779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990600"/>
            <a:ext cx="6723743" cy="3962400"/>
          </a:xfrm>
        </p:spPr>
        <p:txBody>
          <a:bodyPr/>
          <a:lstStyle/>
          <a:p>
            <a:pPr marL="342900" lvl="1" indent="-342900">
              <a:spcBef>
                <a:spcPts val="0"/>
              </a:spcBef>
              <a:buFont typeface="Wingdings" charset="2"/>
              <a:buChar char="q"/>
            </a:pPr>
            <a:r>
              <a:rPr lang="en-US" sz="2000" dirty="0">
                <a:cs typeface="ＭＳ Ｐゴシック" charset="-128"/>
              </a:rPr>
              <a:t>Astrobee build complete and prepared for launch!</a:t>
            </a:r>
          </a:p>
          <a:p>
            <a:pPr marL="342900" lvl="1" indent="-342900">
              <a:spcBef>
                <a:spcPts val="0"/>
              </a:spcBef>
              <a:buFont typeface="Wingdings" charset="2"/>
              <a:buChar char="q"/>
            </a:pPr>
            <a:r>
              <a:rPr lang="en-US" sz="2000" dirty="0">
                <a:cs typeface="ＭＳ Ｐゴシック" charset="-128"/>
              </a:rPr>
              <a:t>SPHERES Test Sessions</a:t>
            </a:r>
          </a:p>
          <a:p>
            <a:pPr marL="723900" lvl="2" indent="-342900">
              <a:spcBef>
                <a:spcPts val="0"/>
              </a:spcBef>
              <a:buFont typeface="Wingdings" charset="2"/>
              <a:buChar char="q"/>
            </a:pPr>
            <a:r>
              <a:rPr lang="en-US" sz="1800" dirty="0">
                <a:cs typeface="ＭＳ Ｐゴシック" charset="-128"/>
              </a:rPr>
              <a:t>Smooth-</a:t>
            </a:r>
            <a:r>
              <a:rPr lang="en-US" sz="1800" dirty="0" err="1">
                <a:cs typeface="ＭＳ Ｐゴシック" charset="-128"/>
              </a:rPr>
              <a:t>Nav</a:t>
            </a:r>
            <a:r>
              <a:rPr lang="en-US" sz="1800" dirty="0">
                <a:cs typeface="ＭＳ Ｐゴシック" charset="-128"/>
              </a:rPr>
              <a:t> Science 4 (MIT, 2/27)</a:t>
            </a:r>
          </a:p>
          <a:p>
            <a:pPr marL="723900" lvl="2" indent="-342900">
              <a:spcBef>
                <a:spcPts val="0"/>
              </a:spcBef>
              <a:buFont typeface="Wingdings" charset="2"/>
              <a:buChar char="q"/>
            </a:pPr>
            <a:r>
              <a:rPr lang="en-US" sz="1800" dirty="0"/>
              <a:t>High School Zero Robotics Finals (MIT, 01/28)</a:t>
            </a:r>
            <a:endParaRPr lang="en-US" sz="1800" dirty="0">
              <a:cs typeface="ＭＳ Ｐゴシック" charset="-128"/>
            </a:endParaRPr>
          </a:p>
          <a:p>
            <a:pPr marL="342900" lvl="1" indent="-342900">
              <a:spcBef>
                <a:spcPts val="0"/>
              </a:spcBef>
              <a:buFont typeface="Wingdings" charset="2"/>
              <a:buChar char="q"/>
            </a:pPr>
            <a:r>
              <a:rPr lang="en-US" sz="2000" dirty="0"/>
              <a:t>SPHERES GUI submitted to PSIVF for ISS </a:t>
            </a:r>
            <a:r>
              <a:rPr lang="en-US" sz="2000" dirty="0" err="1"/>
              <a:t>Zbook</a:t>
            </a:r>
            <a:r>
              <a:rPr lang="en-US" sz="2000" dirty="0"/>
              <a:t> laptop transition</a:t>
            </a:r>
          </a:p>
          <a:p>
            <a:pPr marL="342900" lvl="1" indent="-342900">
              <a:spcBef>
                <a:spcPts val="0"/>
              </a:spcBef>
              <a:buFont typeface="Wingdings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JAXA joint activity planning on-going, Tokyo visit Feb. 11</a:t>
            </a:r>
            <a:r>
              <a:rPr 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spcBef>
                <a:spcPts val="0"/>
              </a:spcBef>
              <a:buFont typeface="Wingdings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Astrobee user testing at Ames</a:t>
            </a:r>
          </a:p>
          <a:p>
            <a:pPr marL="723900" lvl="2" indent="-342900">
              <a:spcBef>
                <a:spcPts val="0"/>
              </a:spcBef>
              <a:buFont typeface="Wingdings" charset="2"/>
              <a:buChar char="q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REALM Testing</a:t>
            </a:r>
          </a:p>
          <a:p>
            <a:pPr marL="723900" lvl="2" indent="-342900">
              <a:spcBef>
                <a:spcPts val="0"/>
              </a:spcBef>
              <a:buFont typeface="Wingdings" charset="2"/>
              <a:buChar char="q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Gecko Testing</a:t>
            </a:r>
            <a:endParaRPr lang="en-US" sz="1800" dirty="0"/>
          </a:p>
          <a:p>
            <a:pPr marL="342900" lvl="1" indent="-342900">
              <a:spcBef>
                <a:spcPts val="0"/>
              </a:spcBef>
              <a:buFont typeface="Wingdings" charset="2"/>
              <a:buChar char="q"/>
            </a:pPr>
            <a:endParaRPr lang="en-US" sz="2000" dirty="0"/>
          </a:p>
          <a:p>
            <a:pPr marL="342900" lvl="1" indent="-342900">
              <a:spcBef>
                <a:spcPts val="0"/>
              </a:spcBef>
              <a:buFont typeface="Wingdings" charset="2"/>
              <a:buChar char="q"/>
            </a:pPr>
            <a:endParaRPr lang="en-US" sz="2000" dirty="0"/>
          </a:p>
          <a:p>
            <a:pPr marL="0" lvl="1" indent="0">
              <a:spcBef>
                <a:spcPts val="0"/>
              </a:spcBef>
              <a:buNone/>
            </a:pPr>
            <a:endParaRPr lang="en-US" sz="2000" dirty="0">
              <a:cs typeface="ＭＳ Ｐゴシック" charset="-128"/>
            </a:endParaRPr>
          </a:p>
          <a:p>
            <a:pPr marL="342900" lvl="1" indent="-342900">
              <a:spcBef>
                <a:spcPts val="0"/>
              </a:spcBef>
              <a:buFont typeface="Wingdings" charset="2"/>
              <a:buChar char="q"/>
            </a:pPr>
            <a:endParaRPr lang="en-US" sz="2000" dirty="0"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736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Astrobee at JAXA, Feb. 2019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D5817F-299E-3944-A35F-8083D7F4F2B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441" y="2057400"/>
            <a:ext cx="8877117" cy="3014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063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next </a:t>
            </a:r>
            <a:r>
              <a:rPr lang="is-IS" dirty="0"/>
              <a:t>…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990600"/>
            <a:ext cx="7086600" cy="5638800"/>
          </a:xfrm>
        </p:spPr>
        <p:txBody>
          <a:bodyPr/>
          <a:lstStyle/>
          <a:p>
            <a:pPr marL="342900" lvl="1" indent="-342900">
              <a:spcBef>
                <a:spcPts val="0"/>
              </a:spcBef>
              <a:buFont typeface="Wingdings" charset="2"/>
              <a:buChar char="q"/>
            </a:pPr>
            <a:r>
              <a:rPr lang="en-US" sz="2000" dirty="0">
                <a:cs typeface="ＭＳ Ｐゴシック" charset="-128"/>
              </a:rPr>
              <a:t>Next ZR competition is under way, Finals in August 2019</a:t>
            </a:r>
          </a:p>
          <a:p>
            <a:pPr marL="342900" lvl="1" indent="-342900">
              <a:spcBef>
                <a:spcPts val="0"/>
              </a:spcBef>
              <a:buFont typeface="Wingdings" charset="2"/>
              <a:buChar char="q"/>
            </a:pPr>
            <a:r>
              <a:rPr lang="en-US" sz="2000" dirty="0">
                <a:cs typeface="ＭＳ Ｐゴシック" charset="-128"/>
              </a:rPr>
              <a:t>Continuing SPHERES-</a:t>
            </a:r>
            <a:r>
              <a:rPr lang="en-US" sz="2000" dirty="0" err="1">
                <a:cs typeface="ＭＳ Ｐゴシック" charset="-128"/>
              </a:rPr>
              <a:t>ReSWARM</a:t>
            </a:r>
            <a:endParaRPr lang="en-US" sz="2000" dirty="0">
              <a:cs typeface="ＭＳ Ｐゴシック" charset="-128"/>
            </a:endParaRP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b="1" dirty="0">
                <a:cs typeface="ＭＳ Ｐゴシック" charset="-128"/>
              </a:rPr>
              <a:t>Continue work transitioning to Astrobee</a:t>
            </a:r>
          </a:p>
          <a:p>
            <a:pPr marL="723900" lvl="2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dirty="0">
                <a:cs typeface="ＭＳ Ｐゴシック" charset="-128"/>
              </a:rPr>
              <a:t>Goal: Fully operational in 2019</a:t>
            </a:r>
          </a:p>
          <a:p>
            <a:pPr marL="723900" lvl="2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dirty="0">
                <a:cs typeface="ＭＳ Ｐゴシック" charset="-128"/>
              </a:rPr>
              <a:t>SPHERES to Astrobee ISS handoff activity 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sz="2000" dirty="0"/>
              <a:t>Astrobee and </a:t>
            </a:r>
            <a:r>
              <a:rPr lang="en-US" sz="2000" dirty="0" err="1"/>
              <a:t>Int</a:t>
            </a:r>
            <a:r>
              <a:rPr lang="en-US" sz="2000" dirty="0"/>
              <a:t>-Ball joint-activity discussions continuing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395BA0-D8C2-894B-9C74-62EC7979AE0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6545" y="3276600"/>
            <a:ext cx="5410200" cy="3038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344905"/>
      </p:ext>
    </p:extLst>
  </p:cSld>
  <p:clrMapOvr>
    <a:masterClrMapping/>
  </p:clrMapOvr>
</p:sld>
</file>

<file path=ppt/theme/theme1.xml><?xml version="1.0" encoding="utf-8"?>
<a:theme xmlns:a="http://schemas.openxmlformats.org/drawingml/2006/main" name="irg-overview-mar08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66"/>
      </a:accent1>
      <a:accent2>
        <a:srgbClr val="0B489C"/>
      </a:accent2>
      <a:accent3>
        <a:srgbClr val="FFFFFF"/>
      </a:accent3>
      <a:accent4>
        <a:srgbClr val="000000"/>
      </a:accent4>
      <a:accent5>
        <a:srgbClr val="FFE2B8"/>
      </a:accent5>
      <a:accent6>
        <a:srgbClr val="09408D"/>
      </a:accent6>
      <a:hlink>
        <a:srgbClr val="FC0019"/>
      </a:hlink>
      <a:folHlink>
        <a:srgbClr val="C0C0C0"/>
      </a:folHlink>
    </a:clrScheme>
    <a:fontScheme name="irg-overview-mar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AD9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-2500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AD9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-2500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rg-overview-mar08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rg-overview-mar08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65814</TotalTime>
  <Words>818</Words>
  <Application>Microsoft Macintosh PowerPoint</Application>
  <PresentationFormat>On-screen Show (4:3)</PresentationFormat>
  <Paragraphs>158</Paragraphs>
  <Slides>17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  <vt:variant>
        <vt:lpstr>Custom Shows</vt:lpstr>
      </vt:variant>
      <vt:variant>
        <vt:i4>1</vt:i4>
      </vt:variant>
    </vt:vector>
  </HeadingPairs>
  <TitlesOfParts>
    <vt:vector size="25" baseType="lpstr">
      <vt:lpstr>Arial</vt:lpstr>
      <vt:lpstr>Calibri</vt:lpstr>
      <vt:lpstr>Symbol</vt:lpstr>
      <vt:lpstr>Times New Roman</vt:lpstr>
      <vt:lpstr>Wingdings</vt:lpstr>
      <vt:lpstr>irg-overview-mar08</vt:lpstr>
      <vt:lpstr>3_Office Theme</vt:lpstr>
      <vt:lpstr>PowerPoint Presentation</vt:lpstr>
      <vt:lpstr>Agenda</vt:lpstr>
      <vt:lpstr>SPHERES Community</vt:lpstr>
      <vt:lpstr>SPHERES Community</vt:lpstr>
      <vt:lpstr>Guest Science Program (GSP) </vt:lpstr>
      <vt:lpstr>Guest Scientists</vt:lpstr>
      <vt:lpstr>Highlights</vt:lpstr>
      <vt:lpstr>Astrobee at JAXA, Feb. 2019</vt:lpstr>
      <vt:lpstr>What’s next … </vt:lpstr>
      <vt:lpstr>PowerPoint Presentation</vt:lpstr>
      <vt:lpstr>MGTF</vt:lpstr>
      <vt:lpstr>PowerPoint Presentation</vt:lpstr>
      <vt:lpstr>Increments 57/58 (since last SWG 12.12.18)</vt:lpstr>
      <vt:lpstr>Increments 59/60 Look Ahead</vt:lpstr>
      <vt:lpstr>SPHERES Calendar</vt:lpstr>
      <vt:lpstr>Safety-Verification &amp; Consumables</vt:lpstr>
      <vt:lpstr>SPHERES &amp; Astrobee  on Social Media</vt:lpstr>
      <vt:lpstr>short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Martinez, Andres (ARC-RE)</dc:creator>
  <cp:lastModifiedBy>Jose Benavides</cp:lastModifiedBy>
  <cp:revision>3891</cp:revision>
  <cp:lastPrinted>2018-02-27T06:18:41Z</cp:lastPrinted>
  <dcterms:created xsi:type="dcterms:W3CDTF">2011-03-16T04:56:42Z</dcterms:created>
  <dcterms:modified xsi:type="dcterms:W3CDTF">2019-03-20T18:03:18Z</dcterms:modified>
</cp:coreProperties>
</file>