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 autoCompressPictures="0">
  <p:sldMasterIdLst>
    <p:sldMasterId id="2147483662" r:id="rId1"/>
    <p:sldMasterId id="2147484128" r:id="rId2"/>
  </p:sldMasterIdLst>
  <p:notesMasterIdLst>
    <p:notesMasterId r:id="rId16"/>
  </p:notesMasterIdLst>
  <p:handoutMasterIdLst>
    <p:handoutMasterId r:id="rId17"/>
  </p:handoutMasterIdLst>
  <p:sldIdLst>
    <p:sldId id="1582" r:id="rId3"/>
    <p:sldId id="1587" r:id="rId4"/>
    <p:sldId id="1340" r:id="rId5"/>
    <p:sldId id="1893" r:id="rId6"/>
    <p:sldId id="347" r:id="rId7"/>
    <p:sldId id="1906" r:id="rId8"/>
    <p:sldId id="1907" r:id="rId9"/>
    <p:sldId id="1892" r:id="rId10"/>
    <p:sldId id="1905" r:id="rId11"/>
    <p:sldId id="1903" r:id="rId12"/>
    <p:sldId id="1899" r:id="rId13"/>
    <p:sldId id="1900" r:id="rId14"/>
    <p:sldId id="1902" r:id="rId15"/>
  </p:sldIdLst>
  <p:sldSz cx="9144000" cy="6858000" type="screen4x3"/>
  <p:notesSz cx="6946900" cy="9220200"/>
  <p:custShowLst>
    <p:custShow name="short" id="0">
      <p:sldLst/>
    </p:custShow>
  </p:custShow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b="1" kern="1200" baseline="-25000">
        <a:solidFill>
          <a:srgbClr val="000000"/>
        </a:solidFill>
        <a:latin typeface="Arial" pitchFamily="-108" charset="0"/>
        <a:ea typeface="ＭＳ Ｐゴシック" pitchFamily="-108" charset="-128"/>
        <a:cs typeface="ＭＳ Ｐゴシック" pitchFamily="-108" charset="-128"/>
      </a:defRPr>
    </a:lvl1pPr>
    <a:lvl2pPr marL="457200" algn="l" rtl="0" fontAlgn="base">
      <a:spcBef>
        <a:spcPct val="0"/>
      </a:spcBef>
      <a:spcAft>
        <a:spcPct val="0"/>
      </a:spcAft>
      <a:defRPr sz="2400" b="1" kern="1200" baseline="-25000">
        <a:solidFill>
          <a:srgbClr val="000000"/>
        </a:solidFill>
        <a:latin typeface="Arial" pitchFamily="-108" charset="0"/>
        <a:ea typeface="ＭＳ Ｐゴシック" pitchFamily="-108" charset="-128"/>
        <a:cs typeface="ＭＳ Ｐゴシック" pitchFamily="-108" charset="-128"/>
      </a:defRPr>
    </a:lvl2pPr>
    <a:lvl3pPr marL="914400" algn="l" rtl="0" fontAlgn="base">
      <a:spcBef>
        <a:spcPct val="0"/>
      </a:spcBef>
      <a:spcAft>
        <a:spcPct val="0"/>
      </a:spcAft>
      <a:defRPr sz="2400" b="1" kern="1200" baseline="-25000">
        <a:solidFill>
          <a:srgbClr val="000000"/>
        </a:solidFill>
        <a:latin typeface="Arial" pitchFamily="-108" charset="0"/>
        <a:ea typeface="ＭＳ Ｐゴシック" pitchFamily="-108" charset="-128"/>
        <a:cs typeface="ＭＳ Ｐゴシック" pitchFamily="-108" charset="-128"/>
      </a:defRPr>
    </a:lvl3pPr>
    <a:lvl4pPr marL="1371600" algn="l" rtl="0" fontAlgn="base">
      <a:spcBef>
        <a:spcPct val="0"/>
      </a:spcBef>
      <a:spcAft>
        <a:spcPct val="0"/>
      </a:spcAft>
      <a:defRPr sz="2400" b="1" kern="1200" baseline="-25000">
        <a:solidFill>
          <a:srgbClr val="000000"/>
        </a:solidFill>
        <a:latin typeface="Arial" pitchFamily="-108" charset="0"/>
        <a:ea typeface="ＭＳ Ｐゴシック" pitchFamily="-108" charset="-128"/>
        <a:cs typeface="ＭＳ Ｐゴシック" pitchFamily="-108" charset="-128"/>
      </a:defRPr>
    </a:lvl4pPr>
    <a:lvl5pPr marL="1828800" algn="l" rtl="0" fontAlgn="base">
      <a:spcBef>
        <a:spcPct val="0"/>
      </a:spcBef>
      <a:spcAft>
        <a:spcPct val="0"/>
      </a:spcAft>
      <a:defRPr sz="2400" b="1" kern="1200" baseline="-25000">
        <a:solidFill>
          <a:srgbClr val="000000"/>
        </a:solidFill>
        <a:latin typeface="Arial" pitchFamily="-108" charset="0"/>
        <a:ea typeface="ＭＳ Ｐゴシック" pitchFamily="-108" charset="-128"/>
        <a:cs typeface="ＭＳ Ｐゴシック" pitchFamily="-108" charset="-128"/>
      </a:defRPr>
    </a:lvl5pPr>
    <a:lvl6pPr marL="2286000" algn="l" defTabSz="457200" rtl="0" eaLnBrk="1" latinLnBrk="0" hangingPunct="1">
      <a:defRPr sz="2400" b="1" kern="1200" baseline="-25000">
        <a:solidFill>
          <a:srgbClr val="000000"/>
        </a:solidFill>
        <a:latin typeface="Arial" pitchFamily="-108" charset="0"/>
        <a:ea typeface="ＭＳ Ｐゴシック" pitchFamily="-108" charset="-128"/>
        <a:cs typeface="ＭＳ Ｐゴシック" pitchFamily="-108" charset="-128"/>
      </a:defRPr>
    </a:lvl6pPr>
    <a:lvl7pPr marL="2743200" algn="l" defTabSz="457200" rtl="0" eaLnBrk="1" latinLnBrk="0" hangingPunct="1">
      <a:defRPr sz="2400" b="1" kern="1200" baseline="-25000">
        <a:solidFill>
          <a:srgbClr val="000000"/>
        </a:solidFill>
        <a:latin typeface="Arial" pitchFamily="-108" charset="0"/>
        <a:ea typeface="ＭＳ Ｐゴシック" pitchFamily="-108" charset="-128"/>
        <a:cs typeface="ＭＳ Ｐゴシック" pitchFamily="-108" charset="-128"/>
      </a:defRPr>
    </a:lvl7pPr>
    <a:lvl8pPr marL="3200400" algn="l" defTabSz="457200" rtl="0" eaLnBrk="1" latinLnBrk="0" hangingPunct="1">
      <a:defRPr sz="2400" b="1" kern="1200" baseline="-25000">
        <a:solidFill>
          <a:srgbClr val="000000"/>
        </a:solidFill>
        <a:latin typeface="Arial" pitchFamily="-108" charset="0"/>
        <a:ea typeface="ＭＳ Ｐゴシック" pitchFamily="-108" charset="-128"/>
        <a:cs typeface="ＭＳ Ｐゴシック" pitchFamily="-108" charset="-128"/>
      </a:defRPr>
    </a:lvl8pPr>
    <a:lvl9pPr marL="3657600" algn="l" defTabSz="457200" rtl="0" eaLnBrk="1" latinLnBrk="0" hangingPunct="1">
      <a:defRPr sz="2400" b="1" kern="1200" baseline="-25000">
        <a:solidFill>
          <a:srgbClr val="000000"/>
        </a:solidFill>
        <a:latin typeface="Arial" pitchFamily="-108" charset="0"/>
        <a:ea typeface="ＭＳ Ｐゴシック" pitchFamily="-108" charset="-128"/>
        <a:cs typeface="ＭＳ Ｐゴシック" pitchFamily="-108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768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CEAFC"/>
    <a:srgbClr val="D8EEC0"/>
    <a:srgbClr val="E1F2CE"/>
    <a:srgbClr val="C5D9F1"/>
    <a:srgbClr val="0000FF"/>
    <a:srgbClr val="008400"/>
    <a:srgbClr val="A6CBFC"/>
    <a:srgbClr val="B3B3B3"/>
    <a:srgbClr val="FFCB5A"/>
    <a:srgbClr val="0048A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276" autoAdjust="0"/>
    <p:restoredTop sz="75261" autoAdjust="0"/>
  </p:normalViewPr>
  <p:slideViewPr>
    <p:cSldViewPr>
      <p:cViewPr varScale="1">
        <p:scale>
          <a:sx n="139" d="100"/>
          <a:sy n="139" d="100"/>
        </p:scale>
        <p:origin x="2784" y="160"/>
      </p:cViewPr>
      <p:guideLst>
        <p:guide orient="horz" pos="768"/>
        <p:guide pos="2880"/>
      </p:guideLst>
    </p:cSldViewPr>
  </p:slideViewPr>
  <p:outlineViewPr>
    <p:cViewPr>
      <p:scale>
        <a:sx n="33" d="100"/>
        <a:sy n="33" d="100"/>
      </p:scale>
      <p:origin x="0" y="1518"/>
    </p:cViewPr>
    <p:sldLst>
      <p:sld r:id="rId1" collapse="1"/>
    </p:sldLst>
  </p:outlineViewPr>
  <p:notesTextViewPr>
    <p:cViewPr>
      <p:scale>
        <a:sx n="75" d="100"/>
        <a:sy n="75" d="100"/>
      </p:scale>
      <p:origin x="0" y="0"/>
    </p:cViewPr>
  </p:notesTextViewPr>
  <p:sorterViewPr>
    <p:cViewPr>
      <p:scale>
        <a:sx n="98" d="100"/>
        <a:sy n="98" d="100"/>
      </p:scale>
      <p:origin x="0" y="2304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_rels/viewProps.xml.rels><?xml version="1.0" encoding="UTF-8" standalone="yes"?>
<Relationships xmlns="http://schemas.openxmlformats.org/package/2006/relationships"><Relationship Id="rId1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3011701" cy="4616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9015" tIns="44508" rIns="89015" bIns="44508" numCol="1" anchor="t" anchorCtr="0" compatLnSpc="1">
            <a:prstTxWarp prst="textNoShape">
              <a:avLst/>
            </a:prstTxWarp>
          </a:bodyPr>
          <a:lstStyle>
            <a:lvl1pPr algn="l" defTabSz="887950" eaLnBrk="1" hangingPunct="1">
              <a:spcBef>
                <a:spcPct val="0"/>
              </a:spcBef>
              <a:defRPr sz="1100" b="0" baseline="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35199" y="0"/>
            <a:ext cx="3011701" cy="4616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9015" tIns="44508" rIns="89015" bIns="44508" numCol="1" anchor="t" anchorCtr="0" compatLnSpc="1">
            <a:prstTxWarp prst="textNoShape">
              <a:avLst/>
            </a:prstTxWarp>
          </a:bodyPr>
          <a:lstStyle>
            <a:lvl1pPr algn="r" defTabSz="887950" eaLnBrk="1" hangingPunct="1">
              <a:spcBef>
                <a:spcPct val="0"/>
              </a:spcBef>
              <a:defRPr sz="1100" b="0" baseline="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1126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8758517"/>
            <a:ext cx="3011701" cy="4616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9015" tIns="44508" rIns="89015" bIns="44508" numCol="1" anchor="b" anchorCtr="0" compatLnSpc="1">
            <a:prstTxWarp prst="textNoShape">
              <a:avLst/>
            </a:prstTxWarp>
          </a:bodyPr>
          <a:lstStyle>
            <a:lvl1pPr algn="l" defTabSz="887950" eaLnBrk="1" hangingPunct="1">
              <a:spcBef>
                <a:spcPct val="0"/>
              </a:spcBef>
              <a:defRPr sz="1100" b="0" baseline="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1126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35199" y="8758517"/>
            <a:ext cx="3011701" cy="4616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9015" tIns="44508" rIns="89015" bIns="44508" numCol="1" anchor="b" anchorCtr="0" compatLnSpc="1">
            <a:prstTxWarp prst="textNoShape">
              <a:avLst/>
            </a:prstTxWarp>
          </a:bodyPr>
          <a:lstStyle>
            <a:lvl1pPr algn="r" defTabSz="887950" eaLnBrk="1" hangingPunct="1">
              <a:spcBef>
                <a:spcPct val="0"/>
              </a:spcBef>
              <a:defRPr sz="1100" b="0" baseline="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fld id="{834B3C51-F4F2-3E45-B02B-DBFD2B33F1E4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1779447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3011701" cy="4616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9015" tIns="44508" rIns="89015" bIns="44508" numCol="1" anchor="t" anchorCtr="0" compatLnSpc="1">
            <a:prstTxWarp prst="textNoShape">
              <a:avLst/>
            </a:prstTxWarp>
          </a:bodyPr>
          <a:lstStyle>
            <a:lvl1pPr algn="l" defTabSz="887950" eaLnBrk="1" hangingPunct="1">
              <a:spcBef>
                <a:spcPct val="0"/>
              </a:spcBef>
              <a:defRPr sz="1100" b="0" baseline="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35199" y="0"/>
            <a:ext cx="3011701" cy="4616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9015" tIns="44508" rIns="89015" bIns="44508" numCol="1" anchor="t" anchorCtr="0" compatLnSpc="1">
            <a:prstTxWarp prst="textNoShape">
              <a:avLst/>
            </a:prstTxWarp>
          </a:bodyPr>
          <a:lstStyle>
            <a:lvl1pPr algn="r" defTabSz="887950" eaLnBrk="1" hangingPunct="1">
              <a:spcBef>
                <a:spcPct val="0"/>
              </a:spcBef>
              <a:defRPr sz="1100" b="0" baseline="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286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71575" y="692150"/>
            <a:ext cx="4605338" cy="345598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22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6943" y="4379259"/>
            <a:ext cx="5093015" cy="4148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9015" tIns="44508" rIns="89015" bIns="4450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922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8758517"/>
            <a:ext cx="3011701" cy="4616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9015" tIns="44508" rIns="89015" bIns="44508" numCol="1" anchor="b" anchorCtr="0" compatLnSpc="1">
            <a:prstTxWarp prst="textNoShape">
              <a:avLst/>
            </a:prstTxWarp>
          </a:bodyPr>
          <a:lstStyle>
            <a:lvl1pPr algn="l" defTabSz="887950" eaLnBrk="1" hangingPunct="1">
              <a:spcBef>
                <a:spcPct val="0"/>
              </a:spcBef>
              <a:defRPr sz="1100" b="0" baseline="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2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35199" y="8758517"/>
            <a:ext cx="3011701" cy="4616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9015" tIns="44508" rIns="89015" bIns="44508" numCol="1" anchor="b" anchorCtr="0" compatLnSpc="1">
            <a:prstTxWarp prst="textNoShape">
              <a:avLst/>
            </a:prstTxWarp>
          </a:bodyPr>
          <a:lstStyle>
            <a:lvl1pPr algn="r" defTabSz="887950" eaLnBrk="1" hangingPunct="1">
              <a:spcBef>
                <a:spcPct val="0"/>
              </a:spcBef>
              <a:defRPr sz="1100" b="0" baseline="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fld id="{7CBF6285-ECD6-164C-BA57-C08D2D07079A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9904334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A59B60D-9B1C-884E-A440-D9CD8D165442}" type="slidenum">
              <a:rPr lang="en-GB">
                <a:latin typeface="Arial" pitchFamily="-108" charset="0"/>
                <a:ea typeface="ＭＳ Ｐゴシック" pitchFamily="-108" charset="-128"/>
                <a:cs typeface="ＭＳ Ｐゴシック" pitchFamily="-108" charset="-128"/>
              </a:rPr>
              <a:pPr/>
              <a:t>0</a:t>
            </a:fld>
            <a:endParaRPr lang="en-GB" dirty="0">
              <a:latin typeface="Arial" pitchFamily="-108" charset="0"/>
              <a:ea typeface="ＭＳ Ｐゴシック" pitchFamily="-108" charset="-128"/>
              <a:cs typeface="ＭＳ Ｐゴシック" pitchFamily="-108" charset="-128"/>
            </a:endParaRPr>
          </a:p>
        </p:txBody>
      </p:sp>
      <p:sp>
        <p:nvSpPr>
          <p:cNvPr id="30723" name="Rectangle 2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1168400" y="692150"/>
            <a:ext cx="4610100" cy="3457575"/>
          </a:xfrm>
          <a:solidFill>
            <a:srgbClr val="FFFFFF"/>
          </a:solidFill>
          <a:ln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94346" y="4379259"/>
            <a:ext cx="5558209" cy="4148416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1504" tIns="45752" rIns="91504" bIns="45752"/>
          <a:lstStyle/>
          <a:p>
            <a:r>
              <a:rPr lang="en-US" dirty="0">
                <a:latin typeface="Times New Roman" pitchFamily="-108" charset="0"/>
                <a:ea typeface="ＭＳ Ｐゴシック" pitchFamily="-108" charset="-128"/>
                <a:cs typeface="ＭＳ Ｐゴシック" pitchFamily="-108" charset="-128"/>
              </a:rPr>
              <a:t>41500</a:t>
            </a:r>
          </a:p>
        </p:txBody>
      </p:sp>
    </p:spTree>
    <p:extLst>
      <p:ext uri="{BB962C8B-B14F-4D97-AF65-F5344CB8AC3E}">
        <p14:creationId xmlns:p14="http://schemas.microsoft.com/office/powerpoint/2010/main" val="13230228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CBF6285-ECD6-164C-BA57-C08D2D07079A}" type="slidenum">
              <a:rPr lang="en-GB" smtClean="0"/>
              <a:pPr>
                <a:defRPr/>
              </a:pPr>
              <a:t>10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1983074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Robert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CBF6285-ECD6-164C-BA57-C08D2D07079A}" type="slidenum">
              <a:rPr lang="en-GB" smtClean="0"/>
              <a:pPr>
                <a:defRPr/>
              </a:pPr>
              <a:t>11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8586876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Robert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CBF6285-ECD6-164C-BA57-C08D2D07079A}" type="slidenum">
              <a:rPr lang="en-GB" smtClean="0"/>
              <a:pPr>
                <a:defRPr/>
              </a:pPr>
              <a:t>12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9389855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CBF6285-ECD6-164C-BA57-C08D2D07079A}" type="slidenum">
              <a:rPr lang="en-GB" smtClean="0"/>
              <a:pPr>
                <a:defRPr/>
              </a:pPr>
              <a:t>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984984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CBF6285-ECD6-164C-BA57-C08D2D07079A}" type="slidenum">
              <a:rPr lang="en-GB" smtClean="0"/>
              <a:pPr>
                <a:defRPr/>
              </a:pPr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8474268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J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CBF6285-ECD6-164C-BA57-C08D2D07079A}" type="slidenum">
              <a:rPr lang="en-GB" smtClean="0"/>
              <a:pPr>
                <a:defRPr/>
              </a:pPr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4768158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J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CBF6285-ECD6-164C-BA57-C08D2D07079A}" type="slidenum">
              <a:rPr lang="en-GB" smtClean="0"/>
              <a:pPr>
                <a:defRPr/>
              </a:pPr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2965322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J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CBF6285-ECD6-164C-BA57-C08D2D07079A}" type="slidenum">
              <a:rPr lang="en-GB" smtClean="0"/>
              <a:pPr>
                <a:defRPr/>
              </a:pPr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690882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>
                <a:solidFill>
                  <a:schemeClr val="tx1"/>
                </a:solidFill>
                <a:effectLst/>
                <a:latin typeface="Times New Roman" charset="0"/>
                <a:ea typeface="ＭＳ Ｐゴシック" charset="-128"/>
                <a:cs typeface="ＭＳ Ｐゴシック" charset="-128"/>
              </a:rPr>
              <a:t>Figure 1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Times New Roman" charset="0"/>
                <a:ea typeface="ＭＳ Ｐゴシック" charset="-128"/>
                <a:cs typeface="ＭＳ Ｐゴシック" charset="-128"/>
              </a:rPr>
              <a:t>Dr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Times New Roman" charset="0"/>
                <a:ea typeface="ＭＳ Ｐゴシック" charset="-128"/>
                <a:cs typeface="ＭＳ Ｐゴシック" charset="-128"/>
              </a:rPr>
              <a:t> Koichi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Times New Roman" charset="0"/>
                <a:ea typeface="ＭＳ Ｐゴシック" charset="-128"/>
                <a:cs typeface="ＭＳ Ｐゴシック" charset="-128"/>
              </a:rPr>
              <a:t>Wakata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Times New Roman" charset="0"/>
                <a:ea typeface="ＭＳ Ｐゴシック" charset="-128"/>
                <a:cs typeface="ＭＳ Ｐゴシック" charset="-128"/>
              </a:rPr>
              <a:t> (center) visits the SPHERES/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Times New Roman" charset="0"/>
                <a:ea typeface="ＭＳ Ｐゴシック" charset="-128"/>
                <a:cs typeface="ＭＳ Ｐゴシック" charset="-128"/>
              </a:rPr>
              <a:t>Astrobee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Times New Roman" charset="0"/>
                <a:ea typeface="ＭＳ Ｐゴシック" charset="-128"/>
                <a:cs typeface="ＭＳ Ｐゴシック" charset="-128"/>
              </a:rPr>
              <a:t> integration lab.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>
                <a:solidFill>
                  <a:schemeClr val="tx1"/>
                </a:solidFill>
                <a:effectLst/>
                <a:latin typeface="Times New Roman" charset="0"/>
                <a:ea typeface="ＭＳ Ｐゴシック" charset="-128"/>
                <a:cs typeface="ＭＳ Ｐゴシック" charset="-128"/>
              </a:rPr>
              <a:t>Figure 2 ISS Program Manager Kirk Shireman (center) in the Granite lab with Intelligent Systems Division Chief David Alfano (left) and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Times New Roman" charset="0"/>
                <a:ea typeface="ＭＳ Ｐゴシック" charset="-128"/>
                <a:cs typeface="ＭＳ Ｐゴシック" charset="-128"/>
              </a:rPr>
              <a:t>Astrobee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Times New Roman" charset="0"/>
                <a:ea typeface="ＭＳ Ｐゴシック" charset="-128"/>
                <a:cs typeface="ＭＳ Ｐゴシック" charset="-128"/>
              </a:rPr>
              <a:t> Lead Engineer Trey Smith (right).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sz="1200" kern="1200" dirty="0">
              <a:solidFill>
                <a:schemeClr val="tx1"/>
              </a:solidFill>
              <a:effectLst/>
              <a:latin typeface="Times New Roman" charset="0"/>
              <a:ea typeface="ＭＳ Ｐゴシック" charset="-128"/>
              <a:cs typeface="ＭＳ Ｐゴシック" charset="-128"/>
            </a:endParaRPr>
          </a:p>
          <a:p>
            <a:r>
              <a:rPr lang="en-US" dirty="0"/>
              <a:t>Jim </a:t>
            </a:r>
            <a:r>
              <a:rPr lang="en-US" dirty="0" err="1"/>
              <a:t>Bridestine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CBF6285-ECD6-164C-BA57-C08D2D07079A}" type="slidenum">
              <a:rPr lang="en-GB" smtClean="0"/>
              <a:pPr>
                <a:defRPr/>
              </a:pPr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1657884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CBF6285-ECD6-164C-BA57-C08D2D07079A}" type="slidenum">
              <a:rPr lang="en-GB" smtClean="0"/>
              <a:pPr>
                <a:defRPr/>
              </a:pPr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0249374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CBF6285-ECD6-164C-BA57-C08D2D07079A}" type="slidenum">
              <a:rPr lang="en-GB" smtClean="0"/>
              <a:pPr>
                <a:defRPr/>
              </a:pPr>
              <a:t>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283221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648200"/>
            <a:ext cx="6400800" cy="990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endParaRPr lang="en-US" dirty="0"/>
          </a:p>
        </p:txBody>
      </p:sp>
      <p:pic>
        <p:nvPicPr>
          <p:cNvPr id="5" name="Picture 4" descr="blank.jp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1155700"/>
          </a:xfrm>
          <a:prstGeom prst="rect">
            <a:avLst/>
          </a:prstGeom>
        </p:spPr>
      </p:pic>
      <p:pic>
        <p:nvPicPr>
          <p:cNvPr id="6" name="Picture 5" descr="SPHERESpatchFINAL (wARC).jpg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1284" y="457200"/>
            <a:ext cx="3810716" cy="40386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48200" y="457200"/>
            <a:ext cx="3651658" cy="4038600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915150" y="152400"/>
            <a:ext cx="2228850" cy="58674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534150" cy="58674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Title, Text and Clip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915400" cy="685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143000"/>
            <a:ext cx="3810000" cy="4876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/>
          </p:nvPr>
        </p:nvSpPr>
        <p:spPr>
          <a:xfrm>
            <a:off x="4648200" y="1143000"/>
            <a:ext cx="3810000" cy="4876800"/>
          </a:xfrm>
        </p:spPr>
        <p:txBody>
          <a:bodyPr/>
          <a:lstStyle/>
          <a:p>
            <a:pPr lvl="0"/>
            <a:endParaRPr lang="en-US" noProof="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Text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143000"/>
            <a:ext cx="3810000" cy="4876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hart Placeholder 3"/>
          <p:cNvSpPr>
            <a:spLocks noGrp="1"/>
          </p:cNvSpPr>
          <p:nvPr>
            <p:ph type="chart" sz="half" idx="2"/>
          </p:nvPr>
        </p:nvSpPr>
        <p:spPr>
          <a:xfrm>
            <a:off x="4648200" y="1143000"/>
            <a:ext cx="3810000" cy="4876800"/>
          </a:xfrm>
        </p:spPr>
        <p:txBody>
          <a:bodyPr/>
          <a:lstStyle/>
          <a:p>
            <a:pPr lvl="0"/>
            <a:endParaRPr lang="en-US" noProof="0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-25000" dirty="0">
              <a:ln>
                <a:noFill/>
              </a:ln>
              <a:solidFill>
                <a:srgbClr val="000000"/>
              </a:solidFill>
              <a:effectLst/>
              <a:latin typeface="Arial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0018042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1370562" y="858332"/>
            <a:ext cx="6596693" cy="5226131"/>
          </a:xfrm>
        </p:spPr>
        <p:txBody>
          <a:bodyPr vert="horz" anchor="b"/>
          <a:lstStyle>
            <a:lvl1pPr marL="0" indent="0" algn="ctr">
              <a:buNone/>
              <a:defRPr/>
            </a:lvl1pPr>
          </a:lstStyle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i="1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 hasCustomPrompt="1"/>
          </p:nvPr>
        </p:nvSpPr>
        <p:spPr>
          <a:xfrm>
            <a:off x="1428803" y="6156583"/>
            <a:ext cx="6538451" cy="542473"/>
          </a:xfrm>
        </p:spPr>
        <p:txBody>
          <a:bodyPr vert="horz" anchor="ctr"/>
          <a:lstStyle>
            <a:lvl1pPr marL="0" indent="0" algn="ctr">
              <a:buNone/>
              <a:defRPr/>
            </a:lvl1pPr>
            <a:lvl2pPr marL="312528" indent="0">
              <a:buNone/>
              <a:defRPr/>
            </a:lvl2pPr>
            <a:lvl3pPr marL="625056" indent="0">
              <a:buNone/>
              <a:defRPr/>
            </a:lvl3pPr>
            <a:lvl4pPr marL="937584" indent="0">
              <a:buNone/>
              <a:defRPr/>
            </a:lvl4pPr>
            <a:lvl5pPr marL="1250112" indent="0">
              <a:buNone/>
              <a:defRPr/>
            </a:lvl5pPr>
          </a:lstStyle>
          <a:p>
            <a:pPr lvl="0"/>
            <a:r>
              <a:rPr lang="en-US" dirty="0"/>
              <a:t>Caption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3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06146B4-6D85-3547-ADC6-3580939EF640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0993133"/>
      </p:ext>
    </p:extLst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648200"/>
            <a:ext cx="6400800" cy="990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endParaRPr lang="en-US" dirty="0"/>
          </a:p>
        </p:txBody>
      </p:sp>
      <p:pic>
        <p:nvPicPr>
          <p:cNvPr id="5" name="Picture 4" descr="blank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1155700"/>
          </a:xfrm>
          <a:prstGeom prst="rect">
            <a:avLst/>
          </a:prstGeom>
        </p:spPr>
      </p:pic>
      <p:pic>
        <p:nvPicPr>
          <p:cNvPr id="4" name="Picture 3" descr="SPHERESpatchFINAL (wARC).jpg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90800" y="457200"/>
            <a:ext cx="3810716" cy="403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216428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1524000"/>
            <a:ext cx="6400800" cy="411480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52400" y="6492875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100"/>
            </a:lvl1pPr>
          </a:lstStyle>
          <a:p>
            <a:endParaRPr lang="en-US" dirty="0">
              <a:solidFill>
                <a:prstClr val="black"/>
              </a:solidFill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492875"/>
            <a:ext cx="2895600" cy="365125"/>
          </a:xfrm>
          <a:prstGeom prst="rect">
            <a:avLst/>
          </a:prstGeom>
        </p:spPr>
        <p:txBody>
          <a:bodyPr anchor="ctr" anchorCtr="0"/>
          <a:lstStyle>
            <a:lvl1pPr algn="ctr">
              <a:defRPr sz="11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010400" y="6492875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100"/>
            </a:lvl1pPr>
          </a:lstStyle>
          <a:p>
            <a:fld id="{03B832E3-8C39-492D-B877-0E7BABDD06E0}" type="slidenum">
              <a:rPr lang="en-US" smtClean="0">
                <a:solidFill>
                  <a:prstClr val="black"/>
                </a:solidFill>
                <a:latin typeface="Arial" pitchFamily="34" charset="0"/>
                <a:ea typeface="ＭＳ Ｐゴシック" pitchFamily="34" charset="-128"/>
              </a:rPr>
              <a:pPr/>
              <a:t>‹#›</a:t>
            </a:fld>
            <a:endParaRPr lang="en-US">
              <a:solidFill>
                <a:prstClr val="black"/>
              </a:solidFill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609600" y="0"/>
            <a:ext cx="8229600" cy="1143000"/>
          </a:xfrm>
          <a:prstGeom prst="rect">
            <a:avLst/>
          </a:prstGeom>
        </p:spPr>
        <p:txBody>
          <a:bodyPr anchor="ctr"/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190004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2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Title 1"/>
          <p:cNvSpPr txBox="1">
            <a:spLocks/>
          </p:cNvSpPr>
          <p:nvPr userDrawn="1"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bg1"/>
                </a:solidFill>
                <a:latin typeface="+mj-lt"/>
                <a:ea typeface="ＭＳ Ｐゴシック" charset="-128"/>
                <a:cs typeface="ＭＳ Ｐゴシック" charset="-128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ＭＳ Ｐゴシック" charset="-128"/>
                <a:cs typeface="ＭＳ Ｐゴシック" charset="-128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ＭＳ Ｐゴシック" charset="-128"/>
                <a:cs typeface="ＭＳ Ｐゴシック" charset="-128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ＭＳ Ｐゴシック" charset="-128"/>
                <a:cs typeface="ＭＳ Ｐゴシック" charset="-128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ＭＳ Ｐゴシック" charset="-128"/>
                <a:cs typeface="ＭＳ Ｐゴシック" charset="-128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ＭＳ Ｐゴシック" charset="-128"/>
                <a:cs typeface="ＭＳ Ｐゴシック" charset="-128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ＭＳ Ｐゴシック" charset="-128"/>
                <a:cs typeface="ＭＳ Ｐゴシック" charset="-128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ＭＳ Ｐゴシック" charset="-128"/>
                <a:cs typeface="ＭＳ Ｐゴシック" charset="-128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ＭＳ Ｐゴシック" charset="-128"/>
                <a:cs typeface="ＭＳ Ｐゴシック" charset="-128"/>
              </a:defRPr>
            </a:lvl9pPr>
          </a:lstStyle>
          <a:p>
            <a:endParaRPr lang="en-US" b="0" baseline="0" dirty="0">
              <a:solidFill>
                <a:prstClr val="white"/>
              </a:solidFill>
            </a:endParaRP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609600" y="0"/>
            <a:ext cx="8229600" cy="1143000"/>
          </a:xfrm>
          <a:prstGeom prst="rect">
            <a:avLst/>
          </a:prstGeom>
        </p:spPr>
        <p:txBody>
          <a:bodyPr anchor="ctr"/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5" name="Date Placeholder 3"/>
          <p:cNvSpPr>
            <a:spLocks noGrp="1"/>
          </p:cNvSpPr>
          <p:nvPr>
            <p:ph type="dt" sz="half" idx="10"/>
          </p:nvPr>
        </p:nvSpPr>
        <p:spPr>
          <a:xfrm>
            <a:off x="152400" y="6492875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100"/>
            </a:lvl1pPr>
          </a:lstStyle>
          <a:p>
            <a:endParaRPr lang="en-US" dirty="0">
              <a:solidFill>
                <a:prstClr val="black"/>
              </a:solidFill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1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492875"/>
            <a:ext cx="2895600" cy="365125"/>
          </a:xfrm>
          <a:prstGeom prst="rect">
            <a:avLst/>
          </a:prstGeom>
        </p:spPr>
        <p:txBody>
          <a:bodyPr anchor="ctr" anchorCtr="0"/>
          <a:lstStyle>
            <a:lvl1pPr algn="ctr">
              <a:defRPr sz="11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010400" y="6492875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100"/>
            </a:lvl1pPr>
          </a:lstStyle>
          <a:p>
            <a:fld id="{03B832E3-8C39-492D-B877-0E7BABDD06E0}" type="slidenum">
              <a:rPr lang="en-US" smtClean="0">
                <a:solidFill>
                  <a:prstClr val="black"/>
                </a:solidFill>
                <a:latin typeface="Arial" pitchFamily="34" charset="0"/>
                <a:ea typeface="ＭＳ Ｐゴシック" pitchFamily="34" charset="-128"/>
              </a:rPr>
              <a:pPr/>
              <a:t>‹#›</a:t>
            </a:fld>
            <a:endParaRPr lang="en-US">
              <a:solidFill>
                <a:prstClr val="black"/>
              </a:solidFill>
              <a:latin typeface="Arial" pitchFamily="34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80355089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609600" y="0"/>
            <a:ext cx="8229600" cy="1143000"/>
          </a:xfrm>
          <a:prstGeom prst="rect">
            <a:avLst/>
          </a:prstGeom>
        </p:spPr>
        <p:txBody>
          <a:bodyPr anchor="ctr"/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5" name="Date Placeholder 3"/>
          <p:cNvSpPr>
            <a:spLocks noGrp="1"/>
          </p:cNvSpPr>
          <p:nvPr>
            <p:ph type="dt" sz="half" idx="10"/>
          </p:nvPr>
        </p:nvSpPr>
        <p:spPr>
          <a:xfrm>
            <a:off x="152400" y="6492875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100"/>
            </a:lvl1pPr>
          </a:lstStyle>
          <a:p>
            <a:endParaRPr lang="en-US" dirty="0">
              <a:solidFill>
                <a:prstClr val="black"/>
              </a:solidFill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1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492875"/>
            <a:ext cx="2895600" cy="365125"/>
          </a:xfrm>
          <a:prstGeom prst="rect">
            <a:avLst/>
          </a:prstGeom>
        </p:spPr>
        <p:txBody>
          <a:bodyPr anchor="ctr" anchorCtr="0"/>
          <a:lstStyle>
            <a:lvl1pPr algn="ctr">
              <a:defRPr sz="11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010400" y="6492875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100"/>
            </a:lvl1pPr>
          </a:lstStyle>
          <a:p>
            <a:fld id="{03B832E3-8C39-492D-B877-0E7BABDD06E0}" type="slidenum">
              <a:rPr lang="en-US" smtClean="0">
                <a:solidFill>
                  <a:prstClr val="black"/>
                </a:solidFill>
                <a:latin typeface="Arial" pitchFamily="34" charset="0"/>
                <a:ea typeface="ＭＳ Ｐゴシック" pitchFamily="34" charset="-128"/>
              </a:rPr>
              <a:pPr/>
              <a:t>‹#›</a:t>
            </a:fld>
            <a:endParaRPr lang="en-US">
              <a:solidFill>
                <a:prstClr val="black"/>
              </a:solidFill>
              <a:latin typeface="Arial" pitchFamily="34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1880994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Font typeface="Wingdings" pitchFamily="2" charset="2"/>
              <a:buChar char="q"/>
              <a:defRPr/>
            </a:lvl1pPr>
            <a:lvl3pPr>
              <a:buFont typeface="Wingdings" pitchFamily="2" charset="2"/>
              <a:buChar char="ü"/>
              <a:defRPr/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609600" y="0"/>
            <a:ext cx="8229600" cy="1143000"/>
          </a:xfrm>
          <a:prstGeom prst="rect">
            <a:avLst/>
          </a:prstGeom>
        </p:spPr>
        <p:txBody>
          <a:bodyPr anchor="ctr"/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7" name="Date Placeholder 3"/>
          <p:cNvSpPr>
            <a:spLocks noGrp="1"/>
          </p:cNvSpPr>
          <p:nvPr>
            <p:ph type="dt" sz="half" idx="10"/>
          </p:nvPr>
        </p:nvSpPr>
        <p:spPr>
          <a:xfrm>
            <a:off x="152400" y="6492875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100"/>
            </a:lvl1pPr>
          </a:lstStyle>
          <a:p>
            <a:endParaRPr lang="en-US" dirty="0">
              <a:solidFill>
                <a:prstClr val="black"/>
              </a:solidFill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1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492875"/>
            <a:ext cx="2895600" cy="365125"/>
          </a:xfrm>
          <a:prstGeom prst="rect">
            <a:avLst/>
          </a:prstGeom>
        </p:spPr>
        <p:txBody>
          <a:bodyPr anchor="ctr" anchorCtr="0"/>
          <a:lstStyle>
            <a:lvl1pPr algn="ctr">
              <a:defRPr sz="11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010400" y="6492875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100"/>
            </a:lvl1pPr>
          </a:lstStyle>
          <a:p>
            <a:fld id="{03B832E3-8C39-492D-B877-0E7BABDD06E0}" type="slidenum">
              <a:rPr lang="en-US" smtClean="0">
                <a:solidFill>
                  <a:prstClr val="black"/>
                </a:solidFill>
                <a:latin typeface="Arial" pitchFamily="34" charset="0"/>
                <a:ea typeface="ＭＳ Ｐゴシック" pitchFamily="34" charset="-128"/>
              </a:rPr>
              <a:pPr/>
              <a:t>‹#›</a:t>
            </a:fld>
            <a:endParaRPr lang="en-US">
              <a:solidFill>
                <a:prstClr val="black"/>
              </a:solidFill>
              <a:latin typeface="Arial" pitchFamily="34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28923083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609600" y="0"/>
            <a:ext cx="8229600" cy="1143000"/>
          </a:xfrm>
          <a:prstGeom prst="rect">
            <a:avLst/>
          </a:prstGeom>
        </p:spPr>
        <p:txBody>
          <a:bodyPr anchor="ctr"/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3" name="Date Placeholder 3"/>
          <p:cNvSpPr>
            <a:spLocks noGrp="1"/>
          </p:cNvSpPr>
          <p:nvPr>
            <p:ph type="dt" sz="half" idx="10"/>
          </p:nvPr>
        </p:nvSpPr>
        <p:spPr>
          <a:xfrm>
            <a:off x="152400" y="6492875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100"/>
            </a:lvl1pPr>
          </a:lstStyle>
          <a:p>
            <a:endParaRPr lang="en-US" dirty="0">
              <a:solidFill>
                <a:prstClr val="black"/>
              </a:solidFill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1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492875"/>
            <a:ext cx="2895600" cy="365125"/>
          </a:xfrm>
          <a:prstGeom prst="rect">
            <a:avLst/>
          </a:prstGeom>
        </p:spPr>
        <p:txBody>
          <a:bodyPr anchor="ctr" anchorCtr="0"/>
          <a:lstStyle>
            <a:lvl1pPr algn="ctr">
              <a:defRPr sz="11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010400" y="6492875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100"/>
            </a:lvl1pPr>
          </a:lstStyle>
          <a:p>
            <a:fld id="{03B832E3-8C39-492D-B877-0E7BABDD06E0}" type="slidenum">
              <a:rPr lang="en-US" smtClean="0">
                <a:solidFill>
                  <a:prstClr val="black"/>
                </a:solidFill>
                <a:latin typeface="Arial" pitchFamily="34" charset="0"/>
                <a:ea typeface="ＭＳ Ｐゴシック" pitchFamily="34" charset="-128"/>
              </a:rPr>
              <a:pPr/>
              <a:t>‹#›</a:t>
            </a:fld>
            <a:endParaRPr lang="en-US">
              <a:solidFill>
                <a:prstClr val="black"/>
              </a:solidFill>
              <a:latin typeface="Arial" pitchFamily="34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5789312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609600" y="0"/>
            <a:ext cx="8229600" cy="1143000"/>
          </a:xfrm>
          <a:prstGeom prst="rect">
            <a:avLst/>
          </a:prstGeom>
        </p:spPr>
        <p:txBody>
          <a:bodyPr anchor="ctr"/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3" name="Date Placeholder 3"/>
          <p:cNvSpPr>
            <a:spLocks noGrp="1"/>
          </p:cNvSpPr>
          <p:nvPr>
            <p:ph type="dt" sz="half" idx="10"/>
          </p:nvPr>
        </p:nvSpPr>
        <p:spPr>
          <a:xfrm>
            <a:off x="152400" y="6492875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100"/>
            </a:lvl1pPr>
          </a:lstStyle>
          <a:p>
            <a:endParaRPr lang="en-US" dirty="0">
              <a:solidFill>
                <a:prstClr val="black"/>
              </a:solidFill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1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492875"/>
            <a:ext cx="2895600" cy="365125"/>
          </a:xfrm>
          <a:prstGeom prst="rect">
            <a:avLst/>
          </a:prstGeom>
        </p:spPr>
        <p:txBody>
          <a:bodyPr anchor="ctr" anchorCtr="0"/>
          <a:lstStyle>
            <a:lvl1pPr algn="ctr">
              <a:defRPr sz="11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010400" y="6492875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100"/>
            </a:lvl1pPr>
          </a:lstStyle>
          <a:p>
            <a:fld id="{03B832E3-8C39-492D-B877-0E7BABDD06E0}" type="slidenum">
              <a:rPr lang="en-US" smtClean="0">
                <a:solidFill>
                  <a:prstClr val="black"/>
                </a:solidFill>
                <a:latin typeface="Arial" pitchFamily="34" charset="0"/>
                <a:ea typeface="ＭＳ Ｐゴシック" pitchFamily="34" charset="-128"/>
              </a:rPr>
              <a:pPr/>
              <a:t>‹#›</a:t>
            </a:fld>
            <a:endParaRPr lang="en-US">
              <a:solidFill>
                <a:prstClr val="black"/>
              </a:solidFill>
              <a:latin typeface="Arial" pitchFamily="34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93222903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Date Placeholder 3"/>
          <p:cNvSpPr>
            <a:spLocks noGrp="1"/>
          </p:cNvSpPr>
          <p:nvPr>
            <p:ph type="dt" sz="half" idx="10"/>
          </p:nvPr>
        </p:nvSpPr>
        <p:spPr>
          <a:xfrm>
            <a:off x="152400" y="6492875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100"/>
            </a:lvl1pPr>
          </a:lstStyle>
          <a:p>
            <a:endParaRPr lang="en-US" dirty="0">
              <a:solidFill>
                <a:prstClr val="black"/>
              </a:solidFill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1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492875"/>
            <a:ext cx="2895600" cy="365125"/>
          </a:xfrm>
          <a:prstGeom prst="rect">
            <a:avLst/>
          </a:prstGeom>
        </p:spPr>
        <p:txBody>
          <a:bodyPr anchor="ctr" anchorCtr="0"/>
          <a:lstStyle>
            <a:lvl1pPr algn="ctr">
              <a:defRPr sz="11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010400" y="6492875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100"/>
            </a:lvl1pPr>
          </a:lstStyle>
          <a:p>
            <a:fld id="{03B832E3-8C39-492D-B877-0E7BABDD06E0}" type="slidenum">
              <a:rPr lang="en-US" smtClean="0">
                <a:solidFill>
                  <a:prstClr val="black"/>
                </a:solidFill>
                <a:latin typeface="Arial" pitchFamily="34" charset="0"/>
                <a:ea typeface="ＭＳ Ｐゴシック" pitchFamily="34" charset="-128"/>
              </a:rPr>
              <a:pPr/>
              <a:t>‹#›</a:t>
            </a:fld>
            <a:endParaRPr lang="en-US">
              <a:solidFill>
                <a:prstClr val="black"/>
              </a:solidFill>
              <a:latin typeface="Arial" pitchFamily="34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50746932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990599"/>
            <a:ext cx="5486400" cy="3736975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Date Placeholder 3"/>
          <p:cNvSpPr>
            <a:spLocks noGrp="1"/>
          </p:cNvSpPr>
          <p:nvPr>
            <p:ph type="dt" sz="half" idx="10"/>
          </p:nvPr>
        </p:nvSpPr>
        <p:spPr>
          <a:xfrm>
            <a:off x="152400" y="6492875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100"/>
            </a:lvl1pPr>
          </a:lstStyle>
          <a:p>
            <a:endParaRPr lang="en-US" dirty="0">
              <a:solidFill>
                <a:prstClr val="black"/>
              </a:solidFill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1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492875"/>
            <a:ext cx="2895600" cy="365125"/>
          </a:xfrm>
          <a:prstGeom prst="rect">
            <a:avLst/>
          </a:prstGeom>
        </p:spPr>
        <p:txBody>
          <a:bodyPr anchor="ctr" anchorCtr="0"/>
          <a:lstStyle>
            <a:lvl1pPr algn="ctr">
              <a:defRPr sz="11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010400" y="6492875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100"/>
            </a:lvl1pPr>
          </a:lstStyle>
          <a:p>
            <a:fld id="{03B832E3-8C39-492D-B877-0E7BABDD06E0}" type="slidenum">
              <a:rPr lang="en-US" smtClean="0">
                <a:solidFill>
                  <a:prstClr val="black"/>
                </a:solidFill>
                <a:latin typeface="Arial" pitchFamily="34" charset="0"/>
                <a:ea typeface="ＭＳ Ｐゴシック" pitchFamily="34" charset="-128"/>
              </a:rPr>
              <a:pPr/>
              <a:t>‹#›</a:t>
            </a:fld>
            <a:endParaRPr lang="en-US">
              <a:solidFill>
                <a:prstClr val="black"/>
              </a:solidFill>
              <a:latin typeface="Arial" pitchFamily="34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48901363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609600" y="0"/>
            <a:ext cx="8229600" cy="1143000"/>
          </a:xfrm>
          <a:prstGeom prst="rect">
            <a:avLst/>
          </a:prstGeom>
        </p:spPr>
        <p:txBody>
          <a:bodyPr anchor="ctr"/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xfrm>
            <a:off x="152400" y="6492875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100"/>
            </a:lvl1pPr>
          </a:lstStyle>
          <a:p>
            <a:endParaRPr lang="en-US" dirty="0">
              <a:solidFill>
                <a:prstClr val="black"/>
              </a:solidFill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492875"/>
            <a:ext cx="2895600" cy="365125"/>
          </a:xfrm>
          <a:prstGeom prst="rect">
            <a:avLst/>
          </a:prstGeom>
        </p:spPr>
        <p:txBody>
          <a:bodyPr anchor="ctr" anchorCtr="0"/>
          <a:lstStyle>
            <a:lvl1pPr algn="ctr">
              <a:defRPr sz="11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010400" y="6492875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100"/>
            </a:lvl1pPr>
          </a:lstStyle>
          <a:p>
            <a:fld id="{03B832E3-8C39-492D-B877-0E7BABDD06E0}" type="slidenum">
              <a:rPr lang="en-US" smtClean="0">
                <a:solidFill>
                  <a:prstClr val="black"/>
                </a:solidFill>
                <a:latin typeface="Arial" pitchFamily="34" charset="0"/>
                <a:ea typeface="ＭＳ Ｐゴシック" pitchFamily="34" charset="-128"/>
              </a:rPr>
              <a:pPr/>
              <a:t>‹#›</a:t>
            </a:fld>
            <a:endParaRPr lang="en-US">
              <a:solidFill>
                <a:prstClr val="black"/>
              </a:solidFill>
              <a:latin typeface="Arial" pitchFamily="34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32412199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10"/>
          </p:nvPr>
        </p:nvSpPr>
        <p:spPr>
          <a:xfrm>
            <a:off x="152400" y="6492875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100"/>
            </a:lvl1pPr>
          </a:lstStyle>
          <a:p>
            <a:endParaRPr lang="en-US" dirty="0">
              <a:solidFill>
                <a:prstClr val="black"/>
              </a:solidFill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492875"/>
            <a:ext cx="2895600" cy="365125"/>
          </a:xfrm>
          <a:prstGeom prst="rect">
            <a:avLst/>
          </a:prstGeom>
        </p:spPr>
        <p:txBody>
          <a:bodyPr anchor="ctr" anchorCtr="0"/>
          <a:lstStyle>
            <a:lvl1pPr algn="ctr">
              <a:defRPr sz="11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010400" y="6492875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100"/>
            </a:lvl1pPr>
          </a:lstStyle>
          <a:p>
            <a:fld id="{03B832E3-8C39-492D-B877-0E7BABDD06E0}" type="slidenum">
              <a:rPr lang="en-US" smtClean="0">
                <a:solidFill>
                  <a:prstClr val="black"/>
                </a:solidFill>
                <a:latin typeface="Arial" pitchFamily="34" charset="0"/>
                <a:ea typeface="ＭＳ Ｐゴシック" pitchFamily="34" charset="-128"/>
              </a:rPr>
              <a:pPr/>
              <a:t>‹#›</a:t>
            </a:fld>
            <a:endParaRPr lang="en-US">
              <a:solidFill>
                <a:prstClr val="black"/>
              </a:solidFill>
              <a:latin typeface="Arial" pitchFamily="34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86531907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2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Title 1"/>
          <p:cNvSpPr txBox="1">
            <a:spLocks/>
          </p:cNvSpPr>
          <p:nvPr userDrawn="1"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bg1"/>
                </a:solidFill>
                <a:latin typeface="+mj-lt"/>
                <a:ea typeface="ＭＳ Ｐゴシック" charset="-128"/>
                <a:cs typeface="ＭＳ Ｐゴシック" charset="-128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ＭＳ Ｐゴシック" charset="-128"/>
                <a:cs typeface="ＭＳ Ｐゴシック" charset="-128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ＭＳ Ｐゴシック" charset="-128"/>
                <a:cs typeface="ＭＳ Ｐゴシック" charset="-128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ＭＳ Ｐゴシック" charset="-128"/>
                <a:cs typeface="ＭＳ Ｐゴシック" charset="-128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ＭＳ Ｐゴシック" charset="-128"/>
                <a:cs typeface="ＭＳ Ｐゴシック" charset="-128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ＭＳ Ｐゴシック" charset="-128"/>
                <a:cs typeface="ＭＳ Ｐゴシック" charset="-128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ＭＳ Ｐゴシック" charset="-128"/>
                <a:cs typeface="ＭＳ Ｐゴシック" charset="-128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ＭＳ Ｐゴシック" charset="-128"/>
                <a:cs typeface="ＭＳ Ｐゴシック" charset="-128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ＭＳ Ｐゴシック" charset="-128"/>
                <a:cs typeface="ＭＳ Ｐゴシック" charset="-128"/>
              </a:defRPr>
            </a:lvl9pPr>
          </a:lstStyle>
          <a:p>
            <a:endParaRPr lang="en-US" b="0" baseline="0" dirty="0">
              <a:solidFill>
                <a:prstClr val="white"/>
              </a:solidFill>
            </a:endParaRPr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dirty="0">
              <a:solidFill>
                <a:prstClr val="black"/>
              </a:solidFill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86800" y="6416675"/>
            <a:ext cx="381000" cy="365125"/>
          </a:xfrm>
          <a:prstGeom prst="rect">
            <a:avLst/>
          </a:prstGeom>
        </p:spPr>
        <p:txBody>
          <a:bodyPr vert="horz" wrap="none" lIns="9144" tIns="45720" rIns="9144" bIns="45720" numCol="1" anchor="b" anchorCtr="1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fld id="{03B832E3-8C39-492D-B877-0E7BABDD06E0}" type="slidenum">
              <a:rPr lang="en-US" smtClean="0">
                <a:solidFill>
                  <a:prstClr val="black"/>
                </a:solidFill>
                <a:latin typeface="Arial" pitchFamily="34" charset="0"/>
                <a:ea typeface="ＭＳ Ｐゴシック" pitchFamily="34" charset="-128"/>
              </a:rPr>
              <a:pPr/>
              <a:t>‹#›</a:t>
            </a:fld>
            <a:endParaRPr lang="en-US" dirty="0">
              <a:solidFill>
                <a:prstClr val="black"/>
              </a:solidFill>
              <a:latin typeface="Arial" pitchFamily="34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98894978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Date Placeholder 3"/>
          <p:cNvSpPr>
            <a:spLocks noGrp="1"/>
          </p:cNvSpPr>
          <p:nvPr>
            <p:ph type="dt" sz="half" idx="10"/>
          </p:nvPr>
        </p:nvSpPr>
        <p:spPr>
          <a:xfrm>
            <a:off x="152400" y="6492875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100"/>
            </a:lvl1pPr>
          </a:lstStyle>
          <a:p>
            <a:endParaRPr lang="en-US" dirty="0">
              <a:solidFill>
                <a:prstClr val="black"/>
              </a:solidFill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492875"/>
            <a:ext cx="2895600" cy="365125"/>
          </a:xfrm>
          <a:prstGeom prst="rect">
            <a:avLst/>
          </a:prstGeom>
        </p:spPr>
        <p:txBody>
          <a:bodyPr anchor="ctr" anchorCtr="0"/>
          <a:lstStyle>
            <a:lvl1pPr algn="ctr">
              <a:defRPr sz="11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010400" y="6492875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100"/>
            </a:lvl1pPr>
          </a:lstStyle>
          <a:p>
            <a:fld id="{03B832E3-8C39-492D-B877-0E7BABDD06E0}" type="slidenum">
              <a:rPr lang="en-US" smtClean="0">
                <a:solidFill>
                  <a:prstClr val="black"/>
                </a:solidFill>
                <a:latin typeface="Arial" pitchFamily="34" charset="0"/>
                <a:ea typeface="ＭＳ Ｐゴシック" pitchFamily="34" charset="-128"/>
              </a:rPr>
              <a:pPr/>
              <a:t>‹#›</a:t>
            </a:fld>
            <a:endParaRPr lang="en-US">
              <a:solidFill>
                <a:prstClr val="black"/>
              </a:solidFill>
              <a:latin typeface="Arial" pitchFamily="34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8727481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143000"/>
            <a:ext cx="38100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143000"/>
            <a:ext cx="38100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12" Type="http://schemas.openxmlformats.org/officeDocument/2006/relationships/slideLayout" Target="../slideLayouts/slideLayout28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Relationship Id="rId14" Type="http://schemas.openxmlformats.org/officeDocument/2006/relationships/image" Target="../media/image7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152400"/>
            <a:ext cx="80010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143000"/>
            <a:ext cx="86868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cxnSp>
        <p:nvCxnSpPr>
          <p:cNvPr id="10" name="Straight Connector 9"/>
          <p:cNvCxnSpPr/>
          <p:nvPr/>
        </p:nvCxnSpPr>
        <p:spPr bwMode="auto">
          <a:xfrm>
            <a:off x="76200" y="914400"/>
            <a:ext cx="8839200" cy="0"/>
          </a:xfrm>
          <a:prstGeom prst="line">
            <a:avLst/>
          </a:prstGeom>
          <a:solidFill>
            <a:srgbClr val="FFFAD9"/>
          </a:solidFill>
          <a:ln w="381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1" name="Straight Connector 10"/>
          <p:cNvCxnSpPr/>
          <p:nvPr/>
        </p:nvCxnSpPr>
        <p:spPr bwMode="auto">
          <a:xfrm>
            <a:off x="76200" y="6492240"/>
            <a:ext cx="8839200" cy="0"/>
          </a:xfrm>
          <a:prstGeom prst="line">
            <a:avLst/>
          </a:prstGeom>
          <a:solidFill>
            <a:srgbClr val="FFFAD9"/>
          </a:solidFill>
          <a:ln w="381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8" name="Rectangle 19"/>
          <p:cNvSpPr>
            <a:spLocks noChangeArrowheads="1"/>
          </p:cNvSpPr>
          <p:nvPr/>
        </p:nvSpPr>
        <p:spPr bwMode="auto">
          <a:xfrm>
            <a:off x="8305800" y="6583680"/>
            <a:ext cx="838200" cy="27443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 lIns="90487" tIns="44450" rIns="90487" bIns="44450">
            <a:prstTxWarp prst="textNoShape">
              <a:avLst/>
            </a:prstTxWarp>
            <a:spAutoFit/>
          </a:bodyPr>
          <a:lstStyle/>
          <a:p>
            <a:pPr eaLnBrk="0" hangingPunct="0">
              <a:defRPr/>
            </a:pPr>
            <a:fld id="{B47A5473-A697-FC40-96E7-A3018A7738A6}" type="slidenum">
              <a:rPr lang="en-US" sz="1200" b="1" baseline="0" smtClean="0">
                <a:latin typeface="Arial" pitchFamily="-106" charset="0"/>
              </a:rPr>
              <a:pPr eaLnBrk="0" hangingPunct="0">
                <a:defRPr/>
              </a:pPr>
              <a:t>‹#›</a:t>
            </a:fld>
            <a:endParaRPr lang="en-US" sz="1200" b="1" baseline="0" dirty="0">
              <a:latin typeface="Arial" pitchFamily="-106" charset="0"/>
            </a:endParaRPr>
          </a:p>
        </p:txBody>
      </p:sp>
      <p:pic>
        <p:nvPicPr>
          <p:cNvPr id="13" name="Picture 12" descr="SPHERESpatchFINAL (wARC).jpg"/>
          <p:cNvPicPr>
            <a:picLocks noChangeAspect="1"/>
          </p:cNvPicPr>
          <p:nvPr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797114" cy="844782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942" r:id="rId1"/>
    <p:sldLayoutId id="2147483943" r:id="rId2"/>
    <p:sldLayoutId id="2147483944" r:id="rId3"/>
    <p:sldLayoutId id="2147483945" r:id="rId4"/>
    <p:sldLayoutId id="2147483946" r:id="rId5"/>
    <p:sldLayoutId id="2147483947" r:id="rId6"/>
    <p:sldLayoutId id="2147483948" r:id="rId7"/>
    <p:sldLayoutId id="2147483949" r:id="rId8"/>
    <p:sldLayoutId id="2147483950" r:id="rId9"/>
    <p:sldLayoutId id="2147483951" r:id="rId10"/>
    <p:sldLayoutId id="2147483952" r:id="rId11"/>
    <p:sldLayoutId id="2147483953" r:id="rId12"/>
    <p:sldLayoutId id="2147483954" r:id="rId13"/>
    <p:sldLayoutId id="2147484125" r:id="rId14"/>
    <p:sldLayoutId id="2147484124" r:id="rId15"/>
    <p:sldLayoutId id="2147484142" r:id="rId16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60000"/>
        </a:spcBef>
        <a:spcAft>
          <a:spcPct val="0"/>
        </a:spcAft>
        <a:defRPr sz="2000" b="1">
          <a:solidFill>
            <a:schemeClr val="accent2"/>
          </a:solidFill>
          <a:latin typeface="+mn-lt"/>
          <a:ea typeface="ＭＳ Ｐゴシック" charset="-128"/>
          <a:cs typeface="ＭＳ Ｐゴシック" charset="-128"/>
        </a:defRPr>
      </a:lvl1pPr>
      <a:lvl2pPr marL="476250" indent="-190500" algn="l" rtl="0" eaLnBrk="0" fontAlgn="base" hangingPunct="0">
        <a:spcBef>
          <a:spcPct val="20000"/>
        </a:spcBef>
        <a:spcAft>
          <a:spcPct val="0"/>
        </a:spcAft>
        <a:buChar char="•"/>
        <a:defRPr>
          <a:solidFill>
            <a:schemeClr val="tx1"/>
          </a:solidFill>
          <a:latin typeface="+mn-lt"/>
          <a:ea typeface="ＭＳ Ｐゴシック" charset="-128"/>
        </a:defRPr>
      </a:lvl2pPr>
      <a:lvl3pPr marL="857250" indent="-190500" algn="l" rtl="0" eaLnBrk="0" fontAlgn="base" hangingPunct="0">
        <a:spcBef>
          <a:spcPct val="20000"/>
        </a:spcBef>
        <a:spcAft>
          <a:spcPct val="0"/>
        </a:spcAft>
        <a:buSzPct val="80000"/>
        <a:buFont typeface="Wingdings" pitchFamily="-108" charset="2"/>
        <a:buChar char="§"/>
        <a:defRPr sz="1600">
          <a:solidFill>
            <a:schemeClr val="tx1"/>
          </a:solidFill>
          <a:latin typeface="+mn-lt"/>
          <a:ea typeface="ＭＳ Ｐゴシック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400">
          <a:solidFill>
            <a:schemeClr val="tx1"/>
          </a:solidFill>
          <a:latin typeface="+mn-lt"/>
          <a:ea typeface="ＭＳ Ｐゴシック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  <a:ea typeface="ＭＳ Ｐゴシック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ＭＳ Ｐゴシック" charset="-128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ＭＳ Ｐゴシック" charset="-128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ＭＳ Ｐゴシック" charset="-128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2"/>
          </p:nvPr>
        </p:nvSpPr>
        <p:spPr>
          <a:xfrm>
            <a:off x="152400" y="6492875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100"/>
            </a:lvl1pPr>
          </a:lstStyle>
          <a:p>
            <a:endParaRPr lang="en-US" b="0" baseline="0" dirty="0">
              <a:solidFill>
                <a:prstClr val="black"/>
              </a:solidFill>
              <a:latin typeface="Arial" pitchFamily="34" charset="0"/>
              <a:ea typeface="ＭＳ Ｐゴシック" pitchFamily="34" charset="-128"/>
              <a:cs typeface="+mn-cs"/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492875"/>
            <a:ext cx="2895600" cy="365125"/>
          </a:xfrm>
          <a:prstGeom prst="rect">
            <a:avLst/>
          </a:prstGeom>
        </p:spPr>
        <p:txBody>
          <a:bodyPr anchor="ctr" anchorCtr="0"/>
          <a:lstStyle>
            <a:lvl1pPr algn="ctr">
              <a:defRPr sz="11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b="0" baseline="0" dirty="0">
              <a:solidFill>
                <a:prstClr val="black"/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010400" y="6492875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100"/>
            </a:lvl1pPr>
          </a:lstStyle>
          <a:p>
            <a:fld id="{03B832E3-8C39-492D-B877-0E7BABDD06E0}" type="slidenum">
              <a:rPr lang="en-US" b="0" baseline="0" smtClean="0">
                <a:solidFill>
                  <a:prstClr val="black"/>
                </a:solidFill>
                <a:latin typeface="Arial" pitchFamily="34" charset="0"/>
                <a:ea typeface="ＭＳ Ｐゴシック" pitchFamily="34" charset="-128"/>
                <a:cs typeface="+mn-cs"/>
              </a:rPr>
              <a:pPr/>
              <a:t>‹#›</a:t>
            </a:fld>
            <a:endParaRPr lang="en-US" b="0" baseline="0">
              <a:solidFill>
                <a:prstClr val="black"/>
              </a:solidFill>
              <a:latin typeface="Arial" pitchFamily="34" charset="0"/>
              <a:ea typeface="ＭＳ Ｐゴシック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030254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29" r:id="rId1"/>
    <p:sldLayoutId id="2147484130" r:id="rId2"/>
    <p:sldLayoutId id="2147484131" r:id="rId3"/>
    <p:sldLayoutId id="2147484132" r:id="rId4"/>
    <p:sldLayoutId id="2147484133" r:id="rId5"/>
    <p:sldLayoutId id="2147484134" r:id="rId6"/>
    <p:sldLayoutId id="2147484135" r:id="rId7"/>
    <p:sldLayoutId id="2147484136" r:id="rId8"/>
    <p:sldLayoutId id="2147484137" r:id="rId9"/>
    <p:sldLayoutId id="2147484138" r:id="rId10"/>
    <p:sldLayoutId id="2147484140" r:id="rId11"/>
    <p:sldLayoutId id="2147484141" r:id="rId12"/>
  </p:sldLayoutIdLst>
  <p:hf sldNum="0" hdr="0" ftr="0" dt="0"/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charset="-128"/>
          <a:cs typeface="ＭＳ Ｐゴシック" charset="-128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ＭＳ Ｐゴシック" charset="-128"/>
          <a:cs typeface="ＭＳ Ｐゴシック" charset="-128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ＭＳ Ｐゴシック" charset="-128"/>
          <a:cs typeface="ＭＳ Ｐゴシック" charset="-128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ＭＳ Ｐゴシック" charset="-128"/>
          <a:cs typeface="ＭＳ Ｐゴシック" charset="-128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ＭＳ Ｐゴシック" charset="-128"/>
          <a:cs typeface="ＭＳ Ｐゴシック" charset="-128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ＭＳ Ｐゴシック" charset="-128"/>
          <a:cs typeface="ＭＳ Ｐゴシック" charset="-128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ＭＳ Ｐゴシック" charset="-128"/>
          <a:cs typeface="ＭＳ Ｐゴシック" charset="-128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ＭＳ Ｐゴシック" charset="-128"/>
          <a:cs typeface="ＭＳ Ｐゴシック" charset="-128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ＭＳ Ｐゴシック" charset="-128"/>
          <a:cs typeface="ＭＳ Ｐゴシック" charset="-128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ＭＳ Ｐゴシック" charset="-128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ＭＳ Ｐゴシック" charset="-128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G"/><Relationship Id="rId5" Type="http://schemas.openxmlformats.org/officeDocument/2006/relationships/image" Target="../media/image18.JPG"/><Relationship Id="rId4" Type="http://schemas.openxmlformats.org/officeDocument/2006/relationships/image" Target="../media/image17.JP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asa.gov/astrobee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jpg"/><Relationship Id="rId4" Type="http://schemas.openxmlformats.org/officeDocument/2006/relationships/image" Target="../media/image11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4057291"/>
            <a:ext cx="75438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aseline="0" dirty="0">
                <a:solidFill>
                  <a:srgbClr val="FFFFFF"/>
                </a:solidFill>
              </a:rPr>
              <a:t>SPHERES/</a:t>
            </a:r>
            <a:r>
              <a:rPr lang="en-US" baseline="0" dirty="0" err="1">
                <a:solidFill>
                  <a:srgbClr val="FFFFFF"/>
                </a:solidFill>
              </a:rPr>
              <a:t>Astrobee</a:t>
            </a:r>
            <a:r>
              <a:rPr lang="en-US" baseline="0" dirty="0">
                <a:solidFill>
                  <a:srgbClr val="FFFFFF"/>
                </a:solidFill>
              </a:rPr>
              <a:t> Working Group (SAWG)</a:t>
            </a:r>
          </a:p>
          <a:p>
            <a:r>
              <a:rPr lang="en-US" sz="2000" baseline="0" dirty="0">
                <a:solidFill>
                  <a:srgbClr val="FFFFFF"/>
                </a:solidFill>
              </a:rPr>
              <a:t>Quarterly Meeting</a:t>
            </a:r>
          </a:p>
          <a:p>
            <a:endParaRPr lang="en-US" sz="2000" b="0" baseline="0" dirty="0">
              <a:solidFill>
                <a:srgbClr val="FFFFFF"/>
              </a:solidFill>
            </a:endParaRPr>
          </a:p>
          <a:p>
            <a:endParaRPr lang="en-US" sz="1000" b="0" baseline="0" dirty="0">
              <a:solidFill>
                <a:srgbClr val="FFFFFF"/>
              </a:solidFill>
            </a:endParaRPr>
          </a:p>
          <a:p>
            <a:r>
              <a:rPr lang="en-US" sz="1600" b="0" baseline="0" dirty="0">
                <a:solidFill>
                  <a:srgbClr val="FFFFFF"/>
                </a:solidFill>
              </a:rPr>
              <a:t>October 3rd, 2018</a:t>
            </a:r>
            <a:endParaRPr lang="en-US" sz="1600" baseline="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6616216"/>
      </p:ext>
    </p:ext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Orange First Look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481F34D-14F4-2341-838E-D8200A09431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8926"/>
          <a:stretch/>
        </p:blipFill>
        <p:spPr>
          <a:xfrm>
            <a:off x="9601200" y="5728199"/>
            <a:ext cx="633500" cy="684801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E693357E-569A-6740-9390-1C51715A472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965200"/>
            <a:ext cx="4419600" cy="58928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7E275889-D980-8C41-B60F-A2C268FDD22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5400000">
            <a:off x="4020337" y="1701801"/>
            <a:ext cx="5892798" cy="4419599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AC1A2194-F59E-9E4E-A2B8-E4816FDF2E0F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10041" t="15385" r="5343" b="5128"/>
          <a:stretch/>
        </p:blipFill>
        <p:spPr>
          <a:xfrm>
            <a:off x="2590800" y="965199"/>
            <a:ext cx="3962400" cy="2791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948506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spcBef>
                <a:spcPct val="60000"/>
              </a:spcBef>
            </a:pPr>
            <a:r>
              <a:rPr lang="en-US" sz="3600" dirty="0">
                <a:solidFill>
                  <a:srgbClr val="0048A0"/>
                </a:solidFill>
              </a:rPr>
              <a:t>SPHERES Engineering</a:t>
            </a:r>
            <a:endParaRPr lang="en-US" sz="3600" b="1" dirty="0">
              <a:solidFill>
                <a:srgbClr val="0048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791484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56394"/>
            <a:ext cx="1856812" cy="416470"/>
          </a:xfrm>
        </p:spPr>
        <p:txBody>
          <a:bodyPr/>
          <a:lstStyle/>
          <a:p>
            <a:pPr lvl="1" algn="ctr"/>
            <a:r>
              <a:rPr lang="en-US" sz="1050" dirty="0"/>
              <a:t>Granite Lab: Online</a:t>
            </a:r>
          </a:p>
          <a:p>
            <a:pPr marL="285750" lvl="1" indent="0" algn="ctr">
              <a:buNone/>
            </a:pPr>
            <a:endParaRPr lang="en-US" dirty="0"/>
          </a:p>
          <a:p>
            <a:pPr marL="0" indent="0" algn="ctr">
              <a:buNone/>
            </a:pP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half" idx="2"/>
          </p:nvPr>
        </p:nvSpPr>
        <p:spPr>
          <a:xfrm>
            <a:off x="6061908" y="1008079"/>
            <a:ext cx="1961642" cy="448838"/>
          </a:xfrm>
        </p:spPr>
        <p:txBody>
          <a:bodyPr/>
          <a:lstStyle/>
          <a:p>
            <a:pPr lvl="1"/>
            <a:r>
              <a:rPr lang="en-US" sz="1050" dirty="0"/>
              <a:t>Flight Lab: Online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82323" y="1219200"/>
            <a:ext cx="3434000" cy="2438400"/>
          </a:xfrm>
          <a:prstGeom prst="rect">
            <a:avLst/>
          </a:prstGeom>
        </p:spPr>
      </p:pic>
      <p:pic>
        <p:nvPicPr>
          <p:cNvPr id="6" name="Picture 5" descr="IMG_3722.JPG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46258" y="1232498"/>
            <a:ext cx="3592942" cy="2425102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46258" y="3835673"/>
            <a:ext cx="3587711" cy="2376277"/>
          </a:xfrm>
          <a:prstGeom prst="rect">
            <a:avLst/>
          </a:prstGeom>
        </p:spPr>
      </p:pic>
      <p:sp>
        <p:nvSpPr>
          <p:cNvPr id="9" name="Content Placeholder 2"/>
          <p:cNvSpPr txBox="1">
            <a:spLocks/>
          </p:cNvSpPr>
          <p:nvPr/>
        </p:nvSpPr>
        <p:spPr bwMode="auto">
          <a:xfrm>
            <a:off x="6927" y="6172200"/>
            <a:ext cx="4554059" cy="53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60000"/>
              </a:spcBef>
              <a:spcAft>
                <a:spcPct val="0"/>
              </a:spcAft>
              <a:defRPr sz="2800" b="1">
                <a:solidFill>
                  <a:schemeClr val="accent2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476250" indent="-1905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ＭＳ Ｐゴシック" charset="-128"/>
              </a:defRPr>
            </a:lvl2pPr>
            <a:lvl3pPr marL="857250" indent="-190500" algn="l" rtl="0" eaLnBrk="0" fontAlgn="base" hangingPunct="0">
              <a:spcBef>
                <a:spcPct val="20000"/>
              </a:spcBef>
              <a:spcAft>
                <a:spcPct val="0"/>
              </a:spcAft>
              <a:buSzPct val="80000"/>
              <a:buFont typeface="Wingdings" pitchFamily="-108" charset="2"/>
              <a:buChar char="§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800">
                <a:solidFill>
                  <a:schemeClr val="tx1"/>
                </a:solidFill>
                <a:latin typeface="+mn-lt"/>
                <a:ea typeface="ＭＳ Ｐゴシック" charset="-128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1"/>
                </a:solidFill>
                <a:latin typeface="+mn-lt"/>
                <a:ea typeface="ＭＳ Ｐゴシック" charset="-128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1"/>
                </a:solidFill>
                <a:latin typeface="+mn-lt"/>
                <a:ea typeface="ＭＳ Ｐゴシック" charset="-128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1"/>
                </a:solidFill>
                <a:latin typeface="+mn-lt"/>
                <a:ea typeface="ＭＳ Ｐゴシック" charset="-128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1"/>
                </a:solidFill>
                <a:latin typeface="+mn-lt"/>
                <a:ea typeface="ＭＳ Ｐゴシック" charset="-128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1"/>
                </a:solidFill>
                <a:latin typeface="+mn-lt"/>
                <a:ea typeface="ＭＳ Ｐゴシック" charset="-128"/>
              </a:defRPr>
            </a:lvl9pPr>
          </a:lstStyle>
          <a:p>
            <a:pPr lvl="1"/>
            <a:r>
              <a:rPr lang="en-US" sz="1050" b="0" kern="0" baseline="0" dirty="0"/>
              <a:t>Micro Gravity Test Facility (MGTF) Lab </a:t>
            </a:r>
          </a:p>
          <a:p>
            <a:pPr marL="285750" lvl="1" indent="0">
              <a:buNone/>
            </a:pPr>
            <a:r>
              <a:rPr lang="en-US" sz="1050" b="0" kern="0" baseline="0" dirty="0"/>
              <a:t>     </a:t>
            </a:r>
          </a:p>
        </p:txBody>
      </p:sp>
      <p:sp>
        <p:nvSpPr>
          <p:cNvPr id="10" name="Content Placeholder 7"/>
          <p:cNvSpPr txBox="1">
            <a:spLocks/>
          </p:cNvSpPr>
          <p:nvPr/>
        </p:nvSpPr>
        <p:spPr bwMode="auto">
          <a:xfrm>
            <a:off x="4800600" y="6172200"/>
            <a:ext cx="4876800" cy="2994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60000"/>
              </a:spcBef>
              <a:spcAft>
                <a:spcPct val="0"/>
              </a:spcAft>
              <a:defRPr sz="2800" b="1">
                <a:solidFill>
                  <a:schemeClr val="accent2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476250" indent="-1905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ＭＳ Ｐゴシック" charset="-128"/>
              </a:defRPr>
            </a:lvl2pPr>
            <a:lvl3pPr marL="857250" indent="-190500" algn="l" rtl="0" eaLnBrk="0" fontAlgn="base" hangingPunct="0">
              <a:spcBef>
                <a:spcPct val="20000"/>
              </a:spcBef>
              <a:spcAft>
                <a:spcPct val="0"/>
              </a:spcAft>
              <a:buSzPct val="80000"/>
              <a:buFont typeface="Wingdings" pitchFamily="-108" charset="2"/>
              <a:buChar char="§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800">
                <a:solidFill>
                  <a:schemeClr val="tx1"/>
                </a:solidFill>
                <a:latin typeface="+mn-lt"/>
                <a:ea typeface="ＭＳ Ｐゴシック" charset="-128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1"/>
                </a:solidFill>
                <a:latin typeface="+mn-lt"/>
                <a:ea typeface="ＭＳ Ｐゴシック" charset="-128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1"/>
                </a:solidFill>
                <a:latin typeface="+mn-lt"/>
                <a:ea typeface="ＭＳ Ｐゴシック" charset="-128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1"/>
                </a:solidFill>
                <a:latin typeface="+mn-lt"/>
                <a:ea typeface="ＭＳ Ｐゴシック" charset="-128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1"/>
                </a:solidFill>
                <a:latin typeface="+mn-lt"/>
                <a:ea typeface="ＭＳ Ｐゴシック" charset="-128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1"/>
                </a:solidFill>
                <a:latin typeface="+mn-lt"/>
                <a:ea typeface="ＭＳ Ｐゴシック" charset="-128"/>
              </a:defRPr>
            </a:lvl9pPr>
          </a:lstStyle>
          <a:p>
            <a:pPr lvl="1"/>
            <a:r>
              <a:rPr lang="en-US" sz="1050" b="0" kern="0" baseline="0" dirty="0"/>
              <a:t>Engineering Evaluation Lab (EEL): Available upon request</a:t>
            </a:r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Ground Lab Status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82323" y="3810000"/>
            <a:ext cx="3431333" cy="2401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127266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Hardware Status (</a:t>
            </a:r>
            <a:r>
              <a:rPr lang="en-US" dirty="0" err="1"/>
              <a:t>Astrobee</a:t>
            </a:r>
            <a:r>
              <a:rPr lang="en-US" dirty="0"/>
              <a:t>)</a:t>
            </a: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52861329"/>
              </p:ext>
            </p:extLst>
          </p:nvPr>
        </p:nvGraphicFramePr>
        <p:xfrm>
          <a:off x="76200" y="1143000"/>
          <a:ext cx="8534400" cy="2225040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14771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232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334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Name</a:t>
                      </a:r>
                    </a:p>
                  </a:txBody>
                  <a:tcPr marL="189530" marR="189530"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Status</a:t>
                      </a:r>
                    </a:p>
                  </a:txBody>
                  <a:tcPr marL="189530" marR="189530"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Plans</a:t>
                      </a:r>
                    </a:p>
                  </a:txBody>
                  <a:tcPr marL="189530" marR="18953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P4C</a:t>
                      </a:r>
                    </a:p>
                  </a:txBody>
                  <a:tcPr marL="189530" marR="189530"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End-Of-Life</a:t>
                      </a:r>
                    </a:p>
                  </a:txBody>
                  <a:tcPr marL="189530" marR="189530"/>
                </a:tc>
                <a:tc>
                  <a:txBody>
                    <a:bodyPr/>
                    <a:lstStyle/>
                    <a:p>
                      <a:r>
                        <a:rPr lang="en-US" baseline="0" dirty="0"/>
                        <a:t>Available in MGTF but unsupported</a:t>
                      </a:r>
                      <a:endParaRPr lang="en-US" dirty="0"/>
                    </a:p>
                  </a:txBody>
                  <a:tcPr marL="189530" marR="18953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P4E</a:t>
                      </a:r>
                    </a:p>
                  </a:txBody>
                  <a:tcPr marL="189530" marR="189530"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Operational</a:t>
                      </a:r>
                    </a:p>
                  </a:txBody>
                  <a:tcPr marL="189530" marR="189530"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Dev.</a:t>
                      </a:r>
                      <a:r>
                        <a:rPr lang="en-US" baseline="0" dirty="0"/>
                        <a:t> Testing in Granite until Cert, then MGTF</a:t>
                      </a:r>
                      <a:endParaRPr lang="en-US" dirty="0"/>
                    </a:p>
                  </a:txBody>
                  <a:tcPr marL="189530" marR="18953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Flat Sat A</a:t>
                      </a:r>
                    </a:p>
                  </a:txBody>
                  <a:tcPr marL="189530" marR="189530"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Operational</a:t>
                      </a:r>
                    </a:p>
                  </a:txBody>
                  <a:tcPr marL="189530" marR="189530"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In use by FSW team</a:t>
                      </a:r>
                    </a:p>
                  </a:txBody>
                  <a:tcPr marL="189530" marR="18953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Cert</a:t>
                      </a:r>
                    </a:p>
                  </a:txBody>
                  <a:tcPr marL="189530" marR="189530"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Operation</a:t>
                      </a:r>
                    </a:p>
                  </a:txBody>
                  <a:tcPr marL="189530" marR="189530"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In use by FSW team</a:t>
                      </a:r>
                    </a:p>
                  </a:txBody>
                  <a:tcPr marL="189530" marR="18953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Flight 1</a:t>
                      </a:r>
                    </a:p>
                  </a:txBody>
                  <a:tcPr marL="189530" marR="189530"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In-Work</a:t>
                      </a:r>
                    </a:p>
                  </a:txBody>
                  <a:tcPr marL="189530" marR="189530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Complete by Nov, then verification testing</a:t>
                      </a:r>
                    </a:p>
                  </a:txBody>
                  <a:tcPr marL="189530" marR="18953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82323" y="3810000"/>
            <a:ext cx="3431333" cy="2401950"/>
          </a:xfrm>
          <a:prstGeom prst="rect">
            <a:avLst/>
          </a:prstGeom>
        </p:spPr>
      </p:pic>
      <p:pic>
        <p:nvPicPr>
          <p:cNvPr id="2" name="Picture 1" descr="DSC_0843.JPG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4386660" y="3461940"/>
            <a:ext cx="2447636" cy="31437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82043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Agenda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E95B88B-43A0-9148-8EE7-4BDEC3FF07E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3998" y="2057400"/>
            <a:ext cx="8981440" cy="345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34691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SPHERES Community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228600" y="1143000"/>
            <a:ext cx="8686800" cy="5181600"/>
          </a:xfrm>
        </p:spPr>
        <p:txBody>
          <a:bodyPr/>
          <a:lstStyle/>
          <a:p>
            <a:pPr marL="0" indent="0"/>
            <a:r>
              <a:rPr lang="en-US" dirty="0"/>
              <a:t>SPHERES Working Group (SWG) Quarterly meeting</a:t>
            </a:r>
          </a:p>
          <a:p>
            <a:pPr lvl="1"/>
            <a:r>
              <a:rPr lang="en-US" dirty="0"/>
              <a:t>Membership includes MIT, FIT, AFS, DARPA, CASIS, Airbus, and NASA (HQ, KSC, JSC, MSFC, and ARC)</a:t>
            </a:r>
          </a:p>
          <a:p>
            <a:pPr lvl="1"/>
            <a:r>
              <a:rPr lang="en-US" dirty="0"/>
              <a:t>Face-to-Face, twice a year</a:t>
            </a:r>
          </a:p>
          <a:p>
            <a:pPr lvl="1"/>
            <a:r>
              <a:rPr lang="en-US" dirty="0"/>
              <a:t>Next will be scheduled on Dec. 12th 2018, location: NASA Ames</a:t>
            </a:r>
          </a:p>
          <a:p>
            <a:pPr>
              <a:spcBef>
                <a:spcPts val="0"/>
              </a:spcBef>
            </a:pPr>
            <a:r>
              <a:rPr lang="en-US" dirty="0"/>
              <a:t>Purpose:</a:t>
            </a:r>
          </a:p>
          <a:p>
            <a:pPr lvl="1"/>
            <a:r>
              <a:rPr lang="en-US" dirty="0"/>
              <a:t>Information sharing across the SPHERES/Astrobee community</a:t>
            </a:r>
          </a:p>
          <a:p>
            <a:pPr lvl="1"/>
            <a:r>
              <a:rPr lang="en-US" dirty="0"/>
              <a:t>Astrobee Facility shares </a:t>
            </a:r>
          </a:p>
          <a:p>
            <a:pPr lvl="2"/>
            <a:r>
              <a:rPr lang="en-US" sz="1400" dirty="0"/>
              <a:t>National Lab Facility availability</a:t>
            </a:r>
          </a:p>
          <a:p>
            <a:pPr lvl="2"/>
            <a:r>
              <a:rPr lang="en-US" sz="1400" dirty="0"/>
              <a:t>Status of resources (batteries, CO2 tanks, etc.), </a:t>
            </a:r>
          </a:p>
          <a:p>
            <a:pPr lvl="2"/>
            <a:r>
              <a:rPr lang="en-US" sz="1400" dirty="0"/>
              <a:t>Overall Calendar (scheduled Test Sessions, upmass/return), and</a:t>
            </a:r>
          </a:p>
          <a:p>
            <a:pPr lvl="2"/>
            <a:r>
              <a:rPr lang="en-US" sz="1400" dirty="0"/>
              <a:t>Updates on “new” PD, Investigations, and ISS infrastructure</a:t>
            </a:r>
            <a:r>
              <a:rPr lang="en-US" sz="1200" dirty="0"/>
              <a:t>.</a:t>
            </a:r>
          </a:p>
          <a:p>
            <a:pPr lvl="1"/>
            <a:r>
              <a:rPr lang="en-US" dirty="0"/>
              <a:t>Provide the SPHERES/</a:t>
            </a:r>
            <a:r>
              <a:rPr lang="en-US" dirty="0" err="1"/>
              <a:t>Astrobee</a:t>
            </a:r>
            <a:r>
              <a:rPr lang="en-US" dirty="0"/>
              <a:t> community (PD, investigators, etc.) with up-to-date information to determine opportunities to use the NL Facility</a:t>
            </a:r>
          </a:p>
          <a:p>
            <a:pPr lvl="1"/>
            <a:r>
              <a:rPr lang="en-US" dirty="0"/>
              <a:t>Discuss proposed changes/updates to Astrobee Nat Lab which may be required to support a specific activity or research.</a:t>
            </a:r>
          </a:p>
          <a:p>
            <a:pPr lvl="1"/>
            <a:r>
              <a:rPr lang="en-US" dirty="0"/>
              <a:t>Discuss specific support requests made to the ISS Office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Guest Science Program (GSP) 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228600" y="1219200"/>
            <a:ext cx="8915400" cy="5257800"/>
          </a:xfrm>
        </p:spPr>
        <p:txBody>
          <a:bodyPr/>
          <a:lstStyle/>
          <a:p>
            <a:pPr marL="342900" lvl="1" indent="-342900">
              <a:spcBef>
                <a:spcPts val="0"/>
              </a:spcBef>
              <a:buFont typeface="Wingdings" pitchFamily="2" charset="2"/>
              <a:buChar char="q"/>
            </a:pPr>
            <a:r>
              <a:rPr lang="en-US" b="1" dirty="0">
                <a:solidFill>
                  <a:schemeClr val="accent2"/>
                </a:solidFill>
                <a:cs typeface="ＭＳ Ｐゴシック" charset="-128"/>
              </a:rPr>
              <a:t>What's available from the Astrobee Facility? </a:t>
            </a:r>
          </a:p>
          <a:p>
            <a:pPr marL="723900" lvl="2" indent="-342900">
              <a:spcBef>
                <a:spcPts val="0"/>
              </a:spcBef>
              <a:buFont typeface="Wingdings" pitchFamily="2" charset="2"/>
              <a:buChar char="q"/>
            </a:pPr>
            <a:r>
              <a:rPr lang="en-US" b="1" dirty="0">
                <a:solidFill>
                  <a:schemeClr val="accent2"/>
                </a:solidFill>
                <a:cs typeface="ＭＳ Ｐゴシック" charset="-128"/>
              </a:rPr>
              <a:t>Astrobee Robotics Software Simulation </a:t>
            </a:r>
          </a:p>
          <a:p>
            <a:pPr marL="723900" lvl="2" indent="-342900">
              <a:spcBef>
                <a:spcPts val="0"/>
              </a:spcBef>
              <a:buFont typeface="Wingdings" pitchFamily="2" charset="2"/>
              <a:buChar char="q"/>
            </a:pPr>
            <a:r>
              <a:rPr lang="en-US" b="1" dirty="0">
                <a:solidFill>
                  <a:schemeClr val="accent2"/>
                </a:solidFill>
                <a:cs typeface="ＭＳ Ｐゴシック" charset="-128"/>
              </a:rPr>
              <a:t>Ground Hardware: </a:t>
            </a:r>
            <a:r>
              <a:rPr lang="en-US" b="1" dirty="0" err="1">
                <a:solidFill>
                  <a:schemeClr val="accent2"/>
                </a:solidFill>
                <a:cs typeface="ＭＳ Ｐゴシック" charset="-128"/>
              </a:rPr>
              <a:t>Qty</a:t>
            </a:r>
            <a:r>
              <a:rPr lang="en-US" b="1" dirty="0">
                <a:solidFill>
                  <a:schemeClr val="accent2"/>
                </a:solidFill>
                <a:cs typeface="ＭＳ Ｐゴシック" charset="-128"/>
              </a:rPr>
              <a:t> 3 &amp; ”Flat-</a:t>
            </a:r>
            <a:r>
              <a:rPr lang="en-US" b="1" dirty="0" err="1">
                <a:solidFill>
                  <a:schemeClr val="accent2"/>
                </a:solidFill>
                <a:cs typeface="ＭＳ Ｐゴシック" charset="-128"/>
              </a:rPr>
              <a:t>Sats</a:t>
            </a:r>
            <a:r>
              <a:rPr lang="en-US" b="1" dirty="0">
                <a:solidFill>
                  <a:schemeClr val="accent2"/>
                </a:solidFill>
                <a:cs typeface="ＭＳ Ｐゴシック" charset="-128"/>
              </a:rPr>
              <a:t>”</a:t>
            </a:r>
          </a:p>
          <a:p>
            <a:pPr marL="723900" lvl="2" indent="-342900">
              <a:spcBef>
                <a:spcPts val="0"/>
              </a:spcBef>
              <a:buFont typeface="Wingdings" pitchFamily="2" charset="2"/>
              <a:buChar char="q"/>
            </a:pPr>
            <a:r>
              <a:rPr lang="en-US" b="1" dirty="0">
                <a:solidFill>
                  <a:schemeClr val="accent2"/>
                </a:solidFill>
                <a:cs typeface="ＭＳ Ｐゴシック" charset="-128"/>
              </a:rPr>
              <a:t>Labs: Granite &amp; MGTF</a:t>
            </a:r>
          </a:p>
          <a:p>
            <a:pPr marL="723900" lvl="2" indent="-342900">
              <a:spcBef>
                <a:spcPts val="0"/>
              </a:spcBef>
              <a:buFont typeface="Wingdings" pitchFamily="2" charset="2"/>
              <a:buChar char="q"/>
            </a:pPr>
            <a:r>
              <a:rPr lang="en-US" b="1" dirty="0">
                <a:solidFill>
                  <a:schemeClr val="accent2"/>
                </a:solidFill>
                <a:cs typeface="ＭＳ Ｐゴシック" charset="-128"/>
              </a:rPr>
              <a:t>Documentation and Training</a:t>
            </a:r>
          </a:p>
          <a:p>
            <a:pPr marL="723900" lvl="2" indent="-342900">
              <a:spcBef>
                <a:spcPts val="0"/>
              </a:spcBef>
              <a:buFont typeface="Wingdings" pitchFamily="2" charset="2"/>
              <a:buChar char="q"/>
            </a:pPr>
            <a:r>
              <a:rPr lang="en-US" b="1" dirty="0">
                <a:solidFill>
                  <a:schemeClr val="accent2"/>
                </a:solidFill>
                <a:cs typeface="ＭＳ Ｐゴシック" charset="-128"/>
              </a:rPr>
              <a:t>Proposal Support</a:t>
            </a:r>
          </a:p>
          <a:p>
            <a:pPr marL="723900" lvl="2" indent="-342900">
              <a:spcBef>
                <a:spcPts val="0"/>
              </a:spcBef>
              <a:buFont typeface="Wingdings" pitchFamily="2" charset="2"/>
              <a:buChar char="q"/>
            </a:pPr>
            <a:r>
              <a:rPr lang="en-US" b="1" dirty="0">
                <a:solidFill>
                  <a:schemeClr val="accent2"/>
                </a:solidFill>
                <a:cs typeface="ＭＳ Ｐゴシック" charset="-128"/>
              </a:rPr>
              <a:t>ISS Payload Partner</a:t>
            </a:r>
          </a:p>
          <a:p>
            <a:pPr marL="342900" lvl="1" indent="-342900">
              <a:spcBef>
                <a:spcPts val="0"/>
              </a:spcBef>
              <a:buFont typeface="Wingdings" pitchFamily="2" charset="2"/>
              <a:buChar char="q"/>
            </a:pPr>
            <a:r>
              <a:rPr lang="en-US" b="1" dirty="0">
                <a:solidFill>
                  <a:schemeClr val="accent2"/>
                </a:solidFill>
                <a:cs typeface="ＭＳ Ｐゴシック" charset="-128"/>
              </a:rPr>
              <a:t>How can I use Astrobee and what does it take? </a:t>
            </a:r>
          </a:p>
          <a:p>
            <a:pPr marL="723900" lvl="2" indent="-342900">
              <a:spcBef>
                <a:spcPts val="0"/>
              </a:spcBef>
              <a:buFont typeface="Wingdings" pitchFamily="2" charset="2"/>
              <a:buChar char="q"/>
            </a:pPr>
            <a:r>
              <a:rPr lang="en-US" b="1" dirty="0">
                <a:solidFill>
                  <a:srgbClr val="FF0000"/>
                </a:solidFill>
                <a:cs typeface="ＭＳ Ｐゴシック" charset="-128"/>
              </a:rPr>
              <a:t>Guest Scientist Guide </a:t>
            </a:r>
            <a:r>
              <a:rPr lang="en-US" b="1" dirty="0">
                <a:solidFill>
                  <a:schemeClr val="accent2"/>
                </a:solidFill>
                <a:cs typeface="ＭＳ Ｐゴシック" charset="-128"/>
              </a:rPr>
              <a:t>&amp; Mechanical Payload ICD</a:t>
            </a:r>
          </a:p>
          <a:p>
            <a:pPr marL="723900" lvl="2" indent="-342900">
              <a:spcBef>
                <a:spcPts val="0"/>
              </a:spcBef>
              <a:buFont typeface="Wingdings" pitchFamily="2" charset="2"/>
              <a:buChar char="q"/>
            </a:pPr>
            <a:r>
              <a:rPr lang="en-US" b="1" dirty="0">
                <a:solidFill>
                  <a:schemeClr val="accent2"/>
                </a:solidFill>
                <a:cs typeface="ＭＳ Ｐゴシック" charset="-128"/>
              </a:rPr>
              <a:t>New Hardware or ”just” Software?</a:t>
            </a:r>
          </a:p>
          <a:p>
            <a:pPr marL="723900" lvl="2" indent="-342900">
              <a:spcBef>
                <a:spcPts val="0"/>
              </a:spcBef>
              <a:buFont typeface="Wingdings" pitchFamily="2" charset="2"/>
              <a:buChar char="q"/>
            </a:pPr>
            <a:r>
              <a:rPr lang="en-US" b="1" dirty="0">
                <a:solidFill>
                  <a:schemeClr val="accent2"/>
                </a:solidFill>
                <a:cs typeface="ＭＳ Ｐゴシック" charset="-128"/>
              </a:rPr>
              <a:t>Ground Demonstration or ISS Operation? </a:t>
            </a:r>
          </a:p>
          <a:p>
            <a:pPr marL="342900" lvl="1" indent="-342900">
              <a:spcBef>
                <a:spcPts val="0"/>
              </a:spcBef>
              <a:buFont typeface="Wingdings" pitchFamily="2" charset="2"/>
              <a:buChar char="q"/>
            </a:pPr>
            <a:r>
              <a:rPr lang="en-US" b="1" dirty="0">
                <a:solidFill>
                  <a:schemeClr val="accent2"/>
                </a:solidFill>
                <a:cs typeface="ＭＳ Ｐゴシック" charset="-128"/>
              </a:rPr>
              <a:t>We want to hear from you! </a:t>
            </a:r>
          </a:p>
          <a:p>
            <a:pPr marL="723900" lvl="2" indent="-342900">
              <a:spcBef>
                <a:spcPts val="0"/>
              </a:spcBef>
              <a:buFont typeface="Wingdings" pitchFamily="2" charset="2"/>
              <a:buChar char="q"/>
            </a:pPr>
            <a:r>
              <a:rPr lang="en-US" b="1" dirty="0">
                <a:solidFill>
                  <a:schemeClr val="accent2"/>
                </a:solidFill>
                <a:cs typeface="ＭＳ Ｐゴシック" charset="-128"/>
              </a:rPr>
              <a:t>Approximate Scheduling</a:t>
            </a:r>
          </a:p>
          <a:p>
            <a:pPr marL="342900" lvl="1" indent="-342900">
              <a:spcBef>
                <a:spcPts val="0"/>
              </a:spcBef>
              <a:buFont typeface="Wingdings" pitchFamily="2" charset="2"/>
              <a:buChar char="q"/>
            </a:pPr>
            <a:r>
              <a:rPr lang="en-US" b="1" dirty="0">
                <a:solidFill>
                  <a:schemeClr val="accent2"/>
                </a:solidFill>
                <a:cs typeface="ＭＳ Ｐゴシック" charset="-128"/>
              </a:rPr>
              <a:t>Information found on website</a:t>
            </a:r>
          </a:p>
          <a:p>
            <a:pPr marL="0" lvl="1" indent="0">
              <a:spcBef>
                <a:spcPts val="0"/>
              </a:spcBef>
              <a:buNone/>
            </a:pPr>
            <a:r>
              <a:rPr lang="en-US" b="1">
                <a:solidFill>
                  <a:schemeClr val="accent2"/>
                </a:solidFill>
                <a:cs typeface="ＭＳ Ｐゴシック" charset="-128"/>
                <a:hlinkClick r:id="rId3"/>
              </a:rPr>
              <a:t>https://www.nasa.gov/astrobee</a:t>
            </a:r>
            <a:endParaRPr lang="en-US" b="1">
              <a:solidFill>
                <a:schemeClr val="accent2"/>
              </a:solidFill>
              <a:cs typeface="ＭＳ Ｐゴシック" charset="-128"/>
            </a:endParaRPr>
          </a:p>
          <a:p>
            <a:pPr marL="0" lvl="1" indent="0">
              <a:spcBef>
                <a:spcPts val="0"/>
              </a:spcBef>
              <a:buNone/>
            </a:pPr>
            <a:endParaRPr lang="en-US" b="1">
              <a:solidFill>
                <a:schemeClr val="accent2"/>
              </a:solidFill>
              <a:cs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615341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Guest Scientists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1" y="990600"/>
            <a:ext cx="5135808" cy="5867400"/>
          </a:xfrm>
        </p:spPr>
        <p:txBody>
          <a:bodyPr>
            <a:normAutofit fontScale="92500" lnSpcReduction="20000"/>
          </a:bodyPr>
          <a:lstStyle/>
          <a:p>
            <a:r>
              <a:rPr lang="en-US" sz="2400" dirty="0"/>
              <a:t>Replacing SPHERES, it is anticipated that Astrobee will carry on as the </a:t>
            </a:r>
            <a:r>
              <a:rPr lang="en-US" sz="2400" b="1" dirty="0">
                <a:solidFill>
                  <a:srgbClr val="800000"/>
                </a:solidFill>
              </a:rPr>
              <a:t>most highly utilized payload</a:t>
            </a:r>
            <a:r>
              <a:rPr lang="en-US" sz="2400" dirty="0"/>
              <a:t> on the ISS</a:t>
            </a:r>
          </a:p>
          <a:p>
            <a:r>
              <a:rPr lang="en-US" sz="2400" dirty="0"/>
              <a:t>40+ projects have expressed interest in using Astrobee </a:t>
            </a:r>
          </a:p>
          <a:p>
            <a:pPr lvl="1"/>
            <a:r>
              <a:rPr lang="en-US" sz="2000" dirty="0"/>
              <a:t>Topics range from 0g fuel tank slosh to propellantless flight via acrobatic arm motion</a:t>
            </a:r>
          </a:p>
          <a:p>
            <a:r>
              <a:rPr lang="en-US" sz="2200" dirty="0"/>
              <a:t>7 Projects actively working towards ISS payloads</a:t>
            </a:r>
          </a:p>
          <a:p>
            <a:pPr lvl="1"/>
            <a:r>
              <a:rPr lang="en-US" sz="2000" dirty="0"/>
              <a:t>MIT/Zero Robotics</a:t>
            </a:r>
          </a:p>
          <a:p>
            <a:pPr lvl="1"/>
            <a:r>
              <a:rPr lang="en-US" sz="2000" dirty="0"/>
              <a:t>Naval Postgraduate School</a:t>
            </a:r>
          </a:p>
          <a:p>
            <a:pPr lvl="1"/>
            <a:r>
              <a:rPr lang="en-US" sz="2000" dirty="0"/>
              <a:t>Astrobotic/Bosch</a:t>
            </a:r>
          </a:p>
          <a:p>
            <a:pPr lvl="1"/>
            <a:r>
              <a:rPr lang="en-US" sz="2000" dirty="0"/>
              <a:t>Stanford</a:t>
            </a:r>
          </a:p>
          <a:p>
            <a:pPr lvl="1"/>
            <a:r>
              <a:rPr lang="en-US" sz="2000" dirty="0"/>
              <a:t>REALM</a:t>
            </a:r>
          </a:p>
          <a:p>
            <a:pPr lvl="1"/>
            <a:r>
              <a:rPr lang="en-US" sz="2000" dirty="0"/>
              <a:t>JAXA joint activity</a:t>
            </a:r>
          </a:p>
          <a:p>
            <a:pPr lvl="1"/>
            <a:r>
              <a:rPr lang="en-US" sz="2000" dirty="0"/>
              <a:t>[Port Tester]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5326620" y="4417762"/>
            <a:ext cx="34925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Astrobee guest scientist institutions in the US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5328737" y="2359869"/>
            <a:ext cx="3488267" cy="2057893"/>
            <a:chOff x="507637" y="1263631"/>
            <a:chExt cx="8179163" cy="4825273"/>
          </a:xfrm>
        </p:grpSpPr>
        <p:grpSp>
          <p:nvGrpSpPr>
            <p:cNvPr id="31" name="Group 30"/>
            <p:cNvGrpSpPr/>
            <p:nvPr/>
          </p:nvGrpSpPr>
          <p:grpSpPr>
            <a:xfrm>
              <a:off x="507637" y="1263631"/>
              <a:ext cx="8179163" cy="4825273"/>
              <a:chOff x="624905" y="1093225"/>
              <a:chExt cx="9100689" cy="5368925"/>
            </a:xfrm>
          </p:grpSpPr>
          <p:pic>
            <p:nvPicPr>
              <p:cNvPr id="10" name="Picture 9"/>
              <p:cNvPicPr>
                <a:picLocks noChangeAspect="1"/>
              </p:cNvPicPr>
              <p:nvPr/>
            </p:nvPicPr>
            <p:blipFill>
              <a:blip r:embed="rId3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brightnessContrast contrast="-40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>
                <a:off x="624905" y="1093225"/>
                <a:ext cx="9100689" cy="5368925"/>
              </a:xfrm>
              <a:prstGeom prst="rect">
                <a:avLst/>
              </a:prstGeom>
            </p:spPr>
          </p:pic>
          <p:sp>
            <p:nvSpPr>
              <p:cNvPr id="11" name="Isosceles Triangle 10"/>
              <p:cNvSpPr/>
              <p:nvPr/>
            </p:nvSpPr>
            <p:spPr>
              <a:xfrm>
                <a:off x="7223719" y="5471539"/>
                <a:ext cx="313431" cy="270199"/>
              </a:xfrm>
              <a:prstGeom prst="triangle">
                <a:avLst/>
              </a:prstGeom>
              <a:solidFill>
                <a:schemeClr val="tx1"/>
              </a:solidFill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" name="Isosceles Triangle 12"/>
              <p:cNvSpPr/>
              <p:nvPr/>
            </p:nvSpPr>
            <p:spPr>
              <a:xfrm>
                <a:off x="7676038" y="2854395"/>
                <a:ext cx="313431" cy="270199"/>
              </a:xfrm>
              <a:prstGeom prst="triangle">
                <a:avLst/>
              </a:prstGeom>
              <a:solidFill>
                <a:schemeClr val="tx1"/>
              </a:solidFill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" name="Isosceles Triangle 14"/>
              <p:cNvSpPr/>
              <p:nvPr/>
            </p:nvSpPr>
            <p:spPr>
              <a:xfrm>
                <a:off x="7922865" y="3507489"/>
                <a:ext cx="313431" cy="270199"/>
              </a:xfrm>
              <a:prstGeom prst="triangle">
                <a:avLst/>
              </a:prstGeom>
              <a:solidFill>
                <a:schemeClr val="tx1"/>
              </a:solidFill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" name="Isosceles Triangle 16"/>
              <p:cNvSpPr/>
              <p:nvPr/>
            </p:nvSpPr>
            <p:spPr>
              <a:xfrm>
                <a:off x="8075265" y="3237290"/>
                <a:ext cx="313431" cy="270199"/>
              </a:xfrm>
              <a:prstGeom prst="triangle">
                <a:avLst/>
              </a:prstGeom>
              <a:solidFill>
                <a:schemeClr val="tx1"/>
              </a:solidFill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" name="Isosceles Triangle 18"/>
              <p:cNvSpPr/>
              <p:nvPr/>
            </p:nvSpPr>
            <p:spPr>
              <a:xfrm>
                <a:off x="8530084" y="3133000"/>
                <a:ext cx="313431" cy="270199"/>
              </a:xfrm>
              <a:prstGeom prst="triangle">
                <a:avLst/>
              </a:prstGeom>
              <a:solidFill>
                <a:schemeClr val="tx1"/>
              </a:solidFill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" name="Isosceles Triangle 20"/>
              <p:cNvSpPr/>
              <p:nvPr/>
            </p:nvSpPr>
            <p:spPr>
              <a:xfrm>
                <a:off x="7644167" y="3700860"/>
                <a:ext cx="313431" cy="270199"/>
              </a:xfrm>
              <a:prstGeom prst="triangle">
                <a:avLst/>
              </a:prstGeom>
              <a:solidFill>
                <a:schemeClr val="tx1"/>
              </a:solidFill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" name="Isosceles Triangle 21"/>
              <p:cNvSpPr/>
              <p:nvPr/>
            </p:nvSpPr>
            <p:spPr>
              <a:xfrm>
                <a:off x="1401246" y="3777688"/>
                <a:ext cx="313431" cy="270199"/>
              </a:xfrm>
              <a:prstGeom prst="triangle">
                <a:avLst/>
              </a:prstGeom>
              <a:solidFill>
                <a:schemeClr val="tx1"/>
              </a:solidFill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" name="Isosceles Triangle 22"/>
              <p:cNvSpPr/>
              <p:nvPr/>
            </p:nvSpPr>
            <p:spPr>
              <a:xfrm>
                <a:off x="6913304" y="4589150"/>
                <a:ext cx="313431" cy="270199"/>
              </a:xfrm>
              <a:prstGeom prst="triangle">
                <a:avLst/>
              </a:prstGeom>
              <a:solidFill>
                <a:schemeClr val="tx1"/>
              </a:solidFill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" name="Isosceles Triangle 23"/>
              <p:cNvSpPr/>
              <p:nvPr/>
            </p:nvSpPr>
            <p:spPr>
              <a:xfrm>
                <a:off x="5094178" y="5255380"/>
                <a:ext cx="313431" cy="270199"/>
              </a:xfrm>
              <a:prstGeom prst="triangle">
                <a:avLst/>
              </a:prstGeom>
              <a:solidFill>
                <a:schemeClr val="tx1"/>
              </a:solidFill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" name="Isosceles Triangle 24"/>
              <p:cNvSpPr/>
              <p:nvPr/>
            </p:nvSpPr>
            <p:spPr>
              <a:xfrm>
                <a:off x="1837645" y="4345971"/>
                <a:ext cx="313431" cy="270199"/>
              </a:xfrm>
              <a:prstGeom prst="triangle">
                <a:avLst/>
              </a:prstGeom>
              <a:solidFill>
                <a:schemeClr val="tx1"/>
              </a:solidFill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6" name="Isosceles Triangle 25"/>
              <p:cNvSpPr/>
              <p:nvPr/>
            </p:nvSpPr>
            <p:spPr>
              <a:xfrm>
                <a:off x="6182294" y="3133000"/>
                <a:ext cx="313431" cy="270199"/>
              </a:xfrm>
              <a:prstGeom prst="triangle">
                <a:avLst/>
              </a:prstGeom>
              <a:solidFill>
                <a:schemeClr val="tx1"/>
              </a:solidFill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7" name="Isosceles Triangle 26"/>
              <p:cNvSpPr/>
              <p:nvPr/>
            </p:nvSpPr>
            <p:spPr>
              <a:xfrm>
                <a:off x="1503914" y="1995236"/>
                <a:ext cx="313431" cy="270199"/>
              </a:xfrm>
              <a:prstGeom prst="triangle">
                <a:avLst/>
              </a:prstGeom>
              <a:solidFill>
                <a:schemeClr val="tx1"/>
              </a:solidFill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8" name="Isosceles Triangle 27"/>
              <p:cNvSpPr/>
              <p:nvPr/>
            </p:nvSpPr>
            <p:spPr>
              <a:xfrm>
                <a:off x="1524214" y="4017941"/>
                <a:ext cx="313431" cy="270199"/>
              </a:xfrm>
              <a:prstGeom prst="triangle">
                <a:avLst/>
              </a:prstGeom>
              <a:solidFill>
                <a:schemeClr val="tx1"/>
              </a:solidFill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9" name="Isosceles Triangle 28"/>
              <p:cNvSpPr/>
              <p:nvPr/>
            </p:nvSpPr>
            <p:spPr>
              <a:xfrm>
                <a:off x="1367498" y="2444855"/>
                <a:ext cx="313431" cy="270199"/>
              </a:xfrm>
              <a:prstGeom prst="triangle">
                <a:avLst/>
              </a:prstGeom>
              <a:solidFill>
                <a:schemeClr val="tx1"/>
              </a:solidFill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0" name="Isosceles Triangle 29"/>
              <p:cNvSpPr/>
              <p:nvPr/>
            </p:nvSpPr>
            <p:spPr>
              <a:xfrm>
                <a:off x="6910288" y="3642588"/>
                <a:ext cx="313431" cy="270199"/>
              </a:xfrm>
              <a:prstGeom prst="triangle">
                <a:avLst/>
              </a:prstGeom>
              <a:solidFill>
                <a:schemeClr val="tx1"/>
              </a:solidFill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33" name="Isosceles Triangle 32"/>
            <p:cNvSpPr/>
            <p:nvPr/>
          </p:nvSpPr>
          <p:spPr>
            <a:xfrm>
              <a:off x="6579108" y="3310069"/>
              <a:ext cx="281693" cy="242839"/>
            </a:xfrm>
            <a:prstGeom prst="triangle">
              <a:avLst/>
            </a:prstGeom>
            <a:solidFill>
              <a:schemeClr val="tx1"/>
            </a:solidFill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Isosceles Triangle 33"/>
            <p:cNvSpPr/>
            <p:nvPr/>
          </p:nvSpPr>
          <p:spPr>
            <a:xfrm>
              <a:off x="3023108" y="3074150"/>
              <a:ext cx="281693" cy="242839"/>
            </a:xfrm>
            <a:prstGeom prst="triangle">
              <a:avLst/>
            </a:prstGeom>
            <a:solidFill>
              <a:schemeClr val="tx1"/>
            </a:solidFill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5" name="Content Placeholder 2">
            <a:extLst>
              <a:ext uri="{FF2B5EF4-FFF2-40B4-BE49-F238E27FC236}">
                <a16:creationId xmlns:a16="http://schemas.microsoft.com/office/drawing/2014/main" id="{7E248FA1-EF2F-394C-A08B-0CE6E43B4EF7}"/>
              </a:ext>
            </a:extLst>
          </p:cNvPr>
          <p:cNvSpPr txBox="1">
            <a:spLocks/>
          </p:cNvSpPr>
          <p:nvPr/>
        </p:nvSpPr>
        <p:spPr bwMode="auto">
          <a:xfrm>
            <a:off x="4666034" y="4863411"/>
            <a:ext cx="4321204" cy="17359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92500" lnSpcReduction="20000"/>
          </a:bodyPr>
          <a:lstStyle>
            <a:lvl1pPr marL="342900" indent="-342900" algn="l" rtl="0" eaLnBrk="0" fontAlgn="base" hangingPunct="0">
              <a:spcBef>
                <a:spcPct val="60000"/>
              </a:spcBef>
              <a:spcAft>
                <a:spcPct val="0"/>
              </a:spcAft>
              <a:buFont typeface="Wingdings" pitchFamily="2" charset="2"/>
              <a:buChar char="q"/>
              <a:defRPr sz="2000" b="1">
                <a:solidFill>
                  <a:schemeClr val="accent2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476250" indent="-1905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>
                <a:solidFill>
                  <a:schemeClr val="tx1"/>
                </a:solidFill>
                <a:latin typeface="+mn-lt"/>
                <a:ea typeface="ＭＳ Ｐゴシック" charset="-128"/>
              </a:defRPr>
            </a:lvl2pPr>
            <a:lvl3pPr marL="857250" indent="-190500" algn="l" rtl="0" eaLnBrk="0" fontAlgn="base" hangingPunct="0">
              <a:spcBef>
                <a:spcPct val="20000"/>
              </a:spcBef>
              <a:spcAft>
                <a:spcPct val="0"/>
              </a:spcAft>
              <a:buSzPct val="80000"/>
              <a:buFont typeface="Wingdings" pitchFamily="2" charset="2"/>
              <a:buChar char="ü"/>
              <a:defRPr sz="1600">
                <a:solidFill>
                  <a:schemeClr val="tx1"/>
                </a:solidFill>
                <a:latin typeface="+mn-lt"/>
                <a:ea typeface="ＭＳ Ｐゴシック" charset="-128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400">
                <a:solidFill>
                  <a:schemeClr val="tx1"/>
                </a:solidFill>
                <a:latin typeface="+mn-lt"/>
                <a:ea typeface="ＭＳ Ｐゴシック" charset="-128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+mn-lt"/>
                <a:ea typeface="ＭＳ Ｐゴシック" charset="-128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+mn-lt"/>
                <a:ea typeface="ＭＳ Ｐゴシック" charset="-128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+mn-lt"/>
                <a:ea typeface="ＭＳ Ｐゴシック" charset="-128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+mn-lt"/>
                <a:ea typeface="ＭＳ Ｐゴシック" charset="-128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+mn-lt"/>
                <a:ea typeface="ＭＳ Ｐゴシック" charset="-128"/>
              </a:defRPr>
            </a:lvl9pPr>
          </a:lstStyle>
          <a:p>
            <a:r>
              <a:rPr lang="en-US" sz="2400" kern="0" baseline="0" dirty="0"/>
              <a:t>Ground Studies</a:t>
            </a:r>
          </a:p>
          <a:p>
            <a:pPr lvl="1"/>
            <a:r>
              <a:rPr lang="en-US" b="0" kern="0" baseline="0" dirty="0"/>
              <a:t>FIT/RINGS</a:t>
            </a:r>
          </a:p>
          <a:p>
            <a:pPr lvl="1"/>
            <a:r>
              <a:rPr lang="en-US" b="0" kern="0" baseline="0" dirty="0"/>
              <a:t>Tethers Unlimited</a:t>
            </a:r>
          </a:p>
          <a:p>
            <a:pPr lvl="1"/>
            <a:r>
              <a:rPr lang="en-US" b="0" kern="0" baseline="0" dirty="0"/>
              <a:t>NK Labs</a:t>
            </a:r>
          </a:p>
          <a:p>
            <a:pPr lvl="1"/>
            <a:r>
              <a:rPr lang="en-US" b="0" kern="0" baseline="0" dirty="0"/>
              <a:t>NMSU</a:t>
            </a:r>
          </a:p>
        </p:txBody>
      </p:sp>
    </p:spTree>
    <p:extLst>
      <p:ext uri="{BB962C8B-B14F-4D97-AF65-F5344CB8AC3E}">
        <p14:creationId xmlns:p14="http://schemas.microsoft.com/office/powerpoint/2010/main" val="13317796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Astrobee</a:t>
            </a:r>
            <a:r>
              <a:rPr lang="en-US" dirty="0"/>
              <a:t> Team</a:t>
            </a:r>
          </a:p>
        </p:txBody>
      </p:sp>
      <p:sp>
        <p:nvSpPr>
          <p:cNvPr id="36" name="Content Placeholder 2">
            <a:extLst>
              <a:ext uri="{FF2B5EF4-FFF2-40B4-BE49-F238E27FC236}">
                <a16:creationId xmlns:a16="http://schemas.microsoft.com/office/drawing/2014/main" id="{AA42A8C0-4AF5-F94A-9795-9AFAD4CFA5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1143000"/>
            <a:ext cx="8686800" cy="4876800"/>
          </a:xfrm>
        </p:spPr>
        <p:txBody>
          <a:bodyPr numCol="4">
            <a:normAutofit fontScale="85000" lnSpcReduction="10000"/>
          </a:bodyPr>
          <a:lstStyle/>
          <a:p>
            <a:pPr marL="0" indent="0">
              <a:buNone/>
            </a:pPr>
            <a:r>
              <a:rPr lang="en-US" sz="1800" dirty="0"/>
              <a:t>Oleg </a:t>
            </a:r>
            <a:r>
              <a:rPr lang="en-US" sz="1800" dirty="0" err="1"/>
              <a:t>Alexandrov</a:t>
            </a:r>
            <a:endParaRPr lang="en-US" sz="1800" dirty="0"/>
          </a:p>
          <a:p>
            <a:pPr marL="0" indent="0">
              <a:buNone/>
            </a:pPr>
            <a:r>
              <a:rPr lang="en-US" sz="1800" dirty="0"/>
              <a:t>Katie Browne</a:t>
            </a:r>
          </a:p>
          <a:p>
            <a:pPr marL="0" indent="0">
              <a:buNone/>
            </a:pPr>
            <a:r>
              <a:rPr lang="en-US" sz="1800" dirty="0"/>
              <a:t>Maria </a:t>
            </a:r>
            <a:r>
              <a:rPr lang="en-US" sz="1800" dirty="0" err="1"/>
              <a:t>Bualat</a:t>
            </a:r>
            <a:endParaRPr lang="en-US" sz="1800" dirty="0"/>
          </a:p>
          <a:p>
            <a:pPr marL="0" indent="0">
              <a:buNone/>
            </a:pPr>
            <a:r>
              <a:rPr lang="en-US" sz="1800" dirty="0"/>
              <a:t>Brian </a:t>
            </a:r>
            <a:r>
              <a:rPr lang="en-US" sz="1800" dirty="0" err="1"/>
              <a:t>Coltin</a:t>
            </a:r>
            <a:endParaRPr lang="en-US" sz="1800" dirty="0"/>
          </a:p>
          <a:p>
            <a:pPr marL="0" indent="0">
              <a:buNone/>
            </a:pPr>
            <a:r>
              <a:rPr lang="en-US" sz="1800" dirty="0"/>
              <a:t>Earl Daley</a:t>
            </a:r>
          </a:p>
          <a:p>
            <a:pPr marL="0" indent="0">
              <a:buNone/>
            </a:pPr>
            <a:r>
              <a:rPr lang="en-US" sz="1800" dirty="0"/>
              <a:t>Neil Davies</a:t>
            </a:r>
          </a:p>
          <a:p>
            <a:pPr marL="0" indent="0">
              <a:buNone/>
            </a:pPr>
            <a:r>
              <a:rPr lang="en-US" sz="1800" dirty="0"/>
              <a:t>Lorenzo </a:t>
            </a:r>
            <a:r>
              <a:rPr lang="en-US" sz="1800" dirty="0" err="1"/>
              <a:t>Fluckiger</a:t>
            </a:r>
            <a:endParaRPr lang="en-US" sz="1800" dirty="0"/>
          </a:p>
          <a:p>
            <a:pPr marL="0" indent="0">
              <a:buNone/>
            </a:pPr>
            <a:r>
              <a:rPr lang="en-US" sz="1800" dirty="0"/>
              <a:t>Terry Fong</a:t>
            </a:r>
          </a:p>
          <a:p>
            <a:pPr marL="0" indent="0">
              <a:buNone/>
            </a:pPr>
            <a:r>
              <a:rPr lang="en-US" sz="1800" dirty="0"/>
              <a:t>Jesse Fusco</a:t>
            </a:r>
          </a:p>
          <a:p>
            <a:pPr marL="0" indent="0">
              <a:buNone/>
            </a:pPr>
            <a:r>
              <a:rPr lang="en-US" sz="1800" dirty="0"/>
              <a:t>Ryan Goetz</a:t>
            </a:r>
          </a:p>
          <a:p>
            <a:pPr marL="0" indent="0">
              <a:buNone/>
            </a:pPr>
            <a:r>
              <a:rPr lang="en-US" sz="1800" dirty="0" err="1"/>
              <a:t>Yunkyung</a:t>
            </a:r>
            <a:r>
              <a:rPr lang="en-US" sz="1800" dirty="0"/>
              <a:t> Kim</a:t>
            </a:r>
          </a:p>
          <a:p>
            <a:pPr marL="0" indent="0">
              <a:buNone/>
            </a:pPr>
            <a:r>
              <a:rPr lang="en-US" sz="1800" dirty="0" err="1"/>
              <a:t>Dongmeng</a:t>
            </a:r>
            <a:r>
              <a:rPr lang="en-US" sz="1800" dirty="0"/>
              <a:t> Li</a:t>
            </a:r>
          </a:p>
          <a:p>
            <a:pPr marL="0" indent="0">
              <a:buNone/>
            </a:pPr>
            <a:r>
              <a:rPr lang="en-US" sz="1800" dirty="0"/>
              <a:t>John Love</a:t>
            </a:r>
          </a:p>
          <a:p>
            <a:pPr marL="0" indent="0">
              <a:buNone/>
            </a:pPr>
            <a:r>
              <a:rPr lang="en-US" sz="1800" dirty="0" err="1"/>
              <a:t>Nghia</a:t>
            </a:r>
            <a:r>
              <a:rPr lang="en-US" sz="1800" dirty="0"/>
              <a:t> Mai</a:t>
            </a:r>
          </a:p>
          <a:p>
            <a:pPr marL="0" indent="0">
              <a:buNone/>
            </a:pPr>
            <a:r>
              <a:rPr lang="en-US" sz="1800" dirty="0"/>
              <a:t>Mike McIntyre</a:t>
            </a:r>
          </a:p>
          <a:p>
            <a:pPr marL="0" indent="0">
              <a:buNone/>
            </a:pPr>
            <a:r>
              <a:rPr lang="en-US" sz="1800" dirty="0"/>
              <a:t>Don </a:t>
            </a:r>
            <a:r>
              <a:rPr lang="en-US" sz="1800" dirty="0" err="1"/>
              <a:t>Morr</a:t>
            </a:r>
            <a:endParaRPr lang="en-US" sz="1800" dirty="0"/>
          </a:p>
          <a:p>
            <a:pPr marL="0" indent="0">
              <a:buNone/>
            </a:pPr>
            <a:r>
              <a:rPr lang="en-US" sz="1800" dirty="0"/>
              <a:t>Ted Morse</a:t>
            </a:r>
          </a:p>
          <a:p>
            <a:pPr marL="0" indent="0">
              <a:buNone/>
            </a:pPr>
            <a:r>
              <a:rPr lang="en-US" sz="1800" dirty="0" err="1"/>
              <a:t>Estrellina</a:t>
            </a:r>
            <a:r>
              <a:rPr lang="en-US" sz="1800" dirty="0"/>
              <a:t> </a:t>
            </a:r>
            <a:r>
              <a:rPr lang="en-US" sz="1800" dirty="0" err="1"/>
              <a:t>Pacis</a:t>
            </a:r>
            <a:endParaRPr lang="en-US" sz="1800" dirty="0"/>
          </a:p>
          <a:p>
            <a:pPr marL="0" indent="0">
              <a:buNone/>
            </a:pPr>
            <a:r>
              <a:rPr lang="en-US" sz="1800" dirty="0" err="1"/>
              <a:t>Inwon</a:t>
            </a:r>
            <a:r>
              <a:rPr lang="en-US" sz="1800" dirty="0"/>
              <a:t> Park</a:t>
            </a:r>
          </a:p>
          <a:p>
            <a:pPr marL="0" indent="0">
              <a:buNone/>
            </a:pPr>
            <a:r>
              <a:rPr lang="en-US" sz="1800" dirty="0"/>
              <a:t>Greg Paulson</a:t>
            </a:r>
          </a:p>
          <a:p>
            <a:pPr marL="0" indent="0">
              <a:buNone/>
            </a:pPr>
            <a:r>
              <a:rPr lang="en-US" sz="1800" dirty="0"/>
              <a:t>Hugo Sanchez</a:t>
            </a:r>
          </a:p>
          <a:p>
            <a:pPr marL="0" indent="0">
              <a:buNone/>
            </a:pPr>
            <a:r>
              <a:rPr lang="en-US" sz="1800" dirty="0"/>
              <a:t>Trey Smith</a:t>
            </a:r>
          </a:p>
          <a:p>
            <a:pPr marL="0" indent="0">
              <a:buNone/>
            </a:pPr>
            <a:r>
              <a:rPr lang="en-US" sz="1800" dirty="0"/>
              <a:t>Ernie Smith</a:t>
            </a:r>
          </a:p>
          <a:p>
            <a:pPr marL="0" indent="0">
              <a:buNone/>
            </a:pPr>
            <a:r>
              <a:rPr lang="en-US" sz="1800" dirty="0"/>
              <a:t>Corey Snyder</a:t>
            </a:r>
          </a:p>
          <a:p>
            <a:pPr marL="0" indent="0">
              <a:buNone/>
            </a:pPr>
            <a:r>
              <a:rPr lang="en-US" sz="1800" dirty="0"/>
              <a:t>The SPHERES Team</a:t>
            </a:r>
          </a:p>
          <a:p>
            <a:pPr marL="0" indent="0">
              <a:buNone/>
            </a:pPr>
            <a:r>
              <a:rPr lang="en-US" sz="1800" dirty="0"/>
              <a:t>Andrew Symington</a:t>
            </a:r>
          </a:p>
          <a:p>
            <a:pPr marL="0" indent="0">
              <a:buNone/>
            </a:pPr>
            <a:r>
              <a:rPr lang="en-US" sz="1800" dirty="0"/>
              <a:t>Omar Talavera</a:t>
            </a:r>
          </a:p>
          <a:p>
            <a:pPr marL="0" indent="0">
              <a:buNone/>
            </a:pPr>
            <a:r>
              <a:rPr lang="en-US" sz="1800" dirty="0" err="1"/>
              <a:t>Vinh</a:t>
            </a:r>
            <a:r>
              <a:rPr lang="en-US" sz="1800" dirty="0"/>
              <a:t> To</a:t>
            </a:r>
          </a:p>
          <a:p>
            <a:pPr marL="0" indent="0">
              <a:buNone/>
            </a:pPr>
            <a:r>
              <a:rPr lang="en-US" sz="1800" dirty="0"/>
              <a:t>DW Wheeler</a:t>
            </a:r>
          </a:p>
          <a:p>
            <a:pPr marL="0" indent="0">
              <a:buNone/>
            </a:pPr>
            <a:r>
              <a:rPr lang="en-US" sz="1800" dirty="0"/>
              <a:t>Shang Wu</a:t>
            </a:r>
          </a:p>
          <a:p>
            <a:pPr marL="0" indent="0">
              <a:buNone/>
            </a:pPr>
            <a:r>
              <a:rPr lang="en-US" sz="1800" dirty="0" err="1"/>
              <a:t>Jongwoon</a:t>
            </a:r>
            <a:r>
              <a:rPr lang="en-US" sz="1800" dirty="0"/>
              <a:t> </a:t>
            </a:r>
            <a:r>
              <a:rPr lang="en-US" sz="1800" dirty="0" err="1"/>
              <a:t>Yoo</a:t>
            </a:r>
            <a:endParaRPr lang="en-US" sz="1800" dirty="0"/>
          </a:p>
          <a:p>
            <a:pPr marL="0" indent="0">
              <a:buNone/>
            </a:pPr>
            <a:endParaRPr lang="en-US" sz="1800" dirty="0"/>
          </a:p>
          <a:p>
            <a:pPr marL="0" indent="0">
              <a:buNone/>
            </a:pPr>
            <a:r>
              <a:rPr lang="en-US" sz="1800" b="1" dirty="0"/>
              <a:t>Alumni</a:t>
            </a:r>
          </a:p>
          <a:p>
            <a:pPr marL="0" indent="0">
              <a:buNone/>
            </a:pPr>
            <a:r>
              <a:rPr lang="en-US" sz="1800" dirty="0"/>
              <a:t>Steve </a:t>
            </a:r>
            <a:r>
              <a:rPr lang="en-US" sz="1800" dirty="0" err="1"/>
              <a:t>Battazzo</a:t>
            </a:r>
            <a:endParaRPr lang="en-US" sz="1800" dirty="0"/>
          </a:p>
          <a:p>
            <a:pPr marL="0" indent="0">
              <a:buNone/>
            </a:pPr>
            <a:r>
              <a:rPr lang="en-US" sz="1800" dirty="0"/>
              <a:t>Jeff Blair</a:t>
            </a:r>
          </a:p>
          <a:p>
            <a:pPr marL="0" indent="0">
              <a:buNone/>
            </a:pPr>
            <a:r>
              <a:rPr lang="en-US" sz="1800" dirty="0"/>
              <a:t>Jon </a:t>
            </a:r>
            <a:r>
              <a:rPr lang="en-US" sz="1800" dirty="0" err="1"/>
              <a:t>Dewald</a:t>
            </a:r>
            <a:endParaRPr lang="en-US" sz="1800" dirty="0"/>
          </a:p>
          <a:p>
            <a:pPr marL="0" indent="0">
              <a:buNone/>
            </a:pPr>
            <a:r>
              <a:rPr lang="en-US" sz="1800" dirty="0"/>
              <a:t>Jeff Feller</a:t>
            </a:r>
          </a:p>
          <a:p>
            <a:pPr marL="0" indent="0">
              <a:buNone/>
            </a:pPr>
            <a:r>
              <a:rPr lang="en-US" sz="1800" dirty="0"/>
              <a:t>Ravi </a:t>
            </a:r>
            <a:r>
              <a:rPr lang="en-US" sz="1800" dirty="0" err="1"/>
              <a:t>Gogna</a:t>
            </a:r>
            <a:endParaRPr lang="en-US" sz="1800" dirty="0"/>
          </a:p>
          <a:p>
            <a:pPr marL="0" indent="0">
              <a:buNone/>
            </a:pPr>
            <a:r>
              <a:rPr lang="en-US" sz="1800" dirty="0" err="1"/>
              <a:t>Hyunjung</a:t>
            </a:r>
            <a:r>
              <a:rPr lang="en-US" sz="1800" dirty="0"/>
              <a:t> Kim</a:t>
            </a:r>
          </a:p>
          <a:p>
            <a:pPr marL="0" indent="0">
              <a:buNone/>
            </a:pPr>
            <a:r>
              <a:rPr lang="en-US" sz="1800" dirty="0"/>
              <a:t>Linda Kobayashi</a:t>
            </a:r>
          </a:p>
          <a:p>
            <a:pPr marL="0" indent="0">
              <a:buNone/>
            </a:pPr>
            <a:r>
              <a:rPr lang="en-US" sz="1800" dirty="0"/>
              <a:t>Brian Koss</a:t>
            </a:r>
          </a:p>
          <a:p>
            <a:pPr marL="0" indent="0">
              <a:buNone/>
            </a:pPr>
            <a:r>
              <a:rPr lang="en-US" sz="1800" dirty="0"/>
              <a:t>Alexandria Langford</a:t>
            </a:r>
          </a:p>
          <a:p>
            <a:pPr marL="0" indent="0">
              <a:buNone/>
            </a:pPr>
            <a:r>
              <a:rPr lang="en-US" sz="1800" dirty="0"/>
              <a:t>Dong-Hyun Lee</a:t>
            </a:r>
          </a:p>
          <a:p>
            <a:pPr marL="0" indent="0">
              <a:buNone/>
            </a:pPr>
            <a:r>
              <a:rPr lang="en-US" sz="1800" dirty="0"/>
              <a:t>Jason </a:t>
            </a:r>
            <a:r>
              <a:rPr lang="en-US" sz="1800" dirty="0" err="1"/>
              <a:t>Lum</a:t>
            </a:r>
            <a:endParaRPr lang="en-US" sz="1800" dirty="0"/>
          </a:p>
          <a:p>
            <a:pPr marL="0" indent="0">
              <a:buNone/>
            </a:pPr>
            <a:r>
              <a:rPr lang="en-US" sz="1800" dirty="0"/>
              <a:t>Andy Martinez</a:t>
            </a:r>
          </a:p>
          <a:p>
            <a:pPr marL="0" indent="0">
              <a:buNone/>
            </a:pPr>
            <a:r>
              <a:rPr lang="en-US" sz="1800" dirty="0"/>
              <a:t>Blair </a:t>
            </a:r>
            <a:r>
              <a:rPr lang="en-US" sz="1800" dirty="0" err="1"/>
              <a:t>Mclachlan</a:t>
            </a:r>
            <a:endParaRPr lang="en-US" sz="1800" dirty="0"/>
          </a:p>
          <a:p>
            <a:pPr marL="0" indent="0">
              <a:buNone/>
            </a:pPr>
            <a:r>
              <a:rPr lang="en-US" sz="1800" dirty="0"/>
              <a:t>Zack </a:t>
            </a:r>
            <a:r>
              <a:rPr lang="en-US" sz="1800" dirty="0" err="1"/>
              <a:t>Moratto</a:t>
            </a:r>
            <a:endParaRPr lang="en-US" sz="1800" dirty="0"/>
          </a:p>
          <a:p>
            <a:pPr marL="0" indent="0">
              <a:buNone/>
            </a:pPr>
            <a:r>
              <a:rPr lang="en-US" sz="1800" dirty="0"/>
              <a:t>Robert Nakamura</a:t>
            </a:r>
          </a:p>
          <a:p>
            <a:pPr marL="0" indent="0">
              <a:buNone/>
            </a:pPr>
            <a:r>
              <a:rPr lang="en-US" sz="1800" dirty="0" err="1"/>
              <a:t>Youngwoo</a:t>
            </a:r>
            <a:r>
              <a:rPr lang="en-US" sz="1800" dirty="0"/>
              <a:t> Park</a:t>
            </a:r>
          </a:p>
          <a:p>
            <a:pPr marL="0" indent="0">
              <a:buNone/>
            </a:pPr>
            <a:r>
              <a:rPr lang="en-US" sz="1800" dirty="0"/>
              <a:t>Cedric </a:t>
            </a:r>
            <a:r>
              <a:rPr lang="en-US" sz="1800" dirty="0" err="1"/>
              <a:t>Priscal</a:t>
            </a:r>
            <a:endParaRPr lang="en-US" sz="1800" dirty="0"/>
          </a:p>
          <a:p>
            <a:pPr marL="0" indent="0">
              <a:buNone/>
            </a:pPr>
            <a:r>
              <a:rPr lang="en-US" sz="1800" dirty="0"/>
              <a:t>Chris </a:t>
            </a:r>
            <a:r>
              <a:rPr lang="en-US" sz="1800" dirty="0" err="1"/>
              <a:t>Provencher</a:t>
            </a:r>
            <a:endParaRPr lang="en-US" sz="1800" dirty="0"/>
          </a:p>
          <a:p>
            <a:pPr marL="0" indent="0">
              <a:buNone/>
            </a:pPr>
            <a:r>
              <a:rPr lang="en-US" sz="1800" dirty="0"/>
              <a:t>Jay Torres</a:t>
            </a:r>
          </a:p>
          <a:p>
            <a:pPr marL="0" indent="0">
              <a:buNone/>
            </a:pPr>
            <a:r>
              <a:rPr lang="en-US" sz="1800" dirty="0"/>
              <a:t>Allison Zuniga</a:t>
            </a:r>
          </a:p>
        </p:txBody>
      </p:sp>
    </p:spTree>
    <p:extLst>
      <p:ext uri="{BB962C8B-B14F-4D97-AF65-F5344CB8AC3E}">
        <p14:creationId xmlns:p14="http://schemas.microsoft.com/office/powerpoint/2010/main" val="251551198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358EC5C4-45EF-AC4C-84CA-F39ABB3AF52D}"/>
              </a:ext>
            </a:extLst>
          </p:cNvPr>
          <p:cNvSpPr txBox="1">
            <a:spLocks/>
          </p:cNvSpPr>
          <p:nvPr/>
        </p:nvSpPr>
        <p:spPr bwMode="auto">
          <a:xfrm>
            <a:off x="457200" y="1219200"/>
            <a:ext cx="86868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4" anchor="t" anchorCtr="0" compatLnSpc="1">
            <a:prstTxWarp prst="textNoShape">
              <a:avLst/>
            </a:prstTxWarp>
            <a:normAutofit/>
          </a:bodyPr>
          <a:lstStyle>
            <a:lvl1pPr marL="342900" indent="-342900" algn="l" rtl="0" eaLnBrk="0" fontAlgn="base" hangingPunct="0">
              <a:spcBef>
                <a:spcPct val="60000"/>
              </a:spcBef>
              <a:spcAft>
                <a:spcPct val="0"/>
              </a:spcAft>
              <a:buFont typeface="Wingdings" pitchFamily="2" charset="2"/>
              <a:buChar char="q"/>
              <a:defRPr sz="2000" b="1">
                <a:solidFill>
                  <a:schemeClr val="accent2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476250" indent="-1905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>
                <a:solidFill>
                  <a:schemeClr val="tx1"/>
                </a:solidFill>
                <a:latin typeface="+mn-lt"/>
                <a:ea typeface="ＭＳ Ｐゴシック" charset="-128"/>
              </a:defRPr>
            </a:lvl2pPr>
            <a:lvl3pPr marL="857250" indent="-190500" algn="l" rtl="0" eaLnBrk="0" fontAlgn="base" hangingPunct="0">
              <a:spcBef>
                <a:spcPct val="20000"/>
              </a:spcBef>
              <a:spcAft>
                <a:spcPct val="0"/>
              </a:spcAft>
              <a:buSzPct val="80000"/>
              <a:buFont typeface="Wingdings" pitchFamily="2" charset="2"/>
              <a:buChar char="ü"/>
              <a:defRPr sz="1600">
                <a:solidFill>
                  <a:schemeClr val="tx1"/>
                </a:solidFill>
                <a:latin typeface="+mn-lt"/>
                <a:ea typeface="ＭＳ Ｐゴシック" charset="-128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400">
                <a:solidFill>
                  <a:schemeClr val="tx1"/>
                </a:solidFill>
                <a:latin typeface="+mn-lt"/>
                <a:ea typeface="ＭＳ Ｐゴシック" charset="-128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+mn-lt"/>
                <a:ea typeface="ＭＳ Ｐゴシック" charset="-128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+mn-lt"/>
                <a:ea typeface="ＭＳ Ｐゴシック" charset="-128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+mn-lt"/>
                <a:ea typeface="ＭＳ Ｐゴシック" charset="-128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+mn-lt"/>
                <a:ea typeface="ＭＳ Ｐゴシック" charset="-128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+mn-lt"/>
                <a:ea typeface="ＭＳ Ｐゴシック" charset="-128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1800" kern="0" baseline="0"/>
              <a:t>Jose Benavides</a:t>
            </a:r>
          </a:p>
          <a:p>
            <a:pPr marL="0" indent="0">
              <a:buFont typeface="Wingdings" pitchFamily="2" charset="2"/>
              <a:buNone/>
            </a:pPr>
            <a:r>
              <a:rPr lang="en-US" sz="1800" kern="0" baseline="0"/>
              <a:t>Jonathan Barlow</a:t>
            </a:r>
          </a:p>
          <a:p>
            <a:pPr marL="0" indent="0">
              <a:buFont typeface="Wingdings" pitchFamily="2" charset="2"/>
              <a:buNone/>
            </a:pPr>
            <a:r>
              <a:rPr lang="en-US" sz="1800" kern="0" baseline="0"/>
              <a:t>Aric Katterhagen</a:t>
            </a:r>
          </a:p>
          <a:p>
            <a:pPr marL="0" indent="0">
              <a:buFont typeface="Wingdings" pitchFamily="2" charset="2"/>
              <a:buNone/>
            </a:pPr>
            <a:r>
              <a:rPr lang="en-US" sz="1800" kern="0" baseline="0"/>
              <a:t>Simon K.</a:t>
            </a:r>
          </a:p>
          <a:p>
            <a:pPr marL="0" indent="0">
              <a:buFont typeface="Wingdings" pitchFamily="2" charset="2"/>
              <a:buNone/>
            </a:pPr>
            <a:r>
              <a:rPr lang="en-US" sz="1800" kern="0" baseline="0"/>
              <a:t>Ernie Smith</a:t>
            </a:r>
          </a:p>
          <a:p>
            <a:pPr marL="0" indent="0">
              <a:buFont typeface="Wingdings" pitchFamily="2" charset="2"/>
              <a:buNone/>
            </a:pPr>
            <a:r>
              <a:rPr lang="en-US" sz="1800" kern="0" baseline="0"/>
              <a:t>Jose Cortez</a:t>
            </a:r>
          </a:p>
          <a:p>
            <a:pPr marL="0" indent="0">
              <a:buFont typeface="Wingdings" pitchFamily="2" charset="2"/>
              <a:buNone/>
            </a:pPr>
            <a:r>
              <a:rPr lang="en-US" sz="1800" kern="0" baseline="0"/>
              <a:t>Robert Hanson</a:t>
            </a:r>
          </a:p>
          <a:p>
            <a:pPr marL="0" indent="0">
              <a:buFont typeface="Wingdings" pitchFamily="2" charset="2"/>
              <a:buNone/>
            </a:pPr>
            <a:r>
              <a:rPr lang="en-US" sz="1800" kern="0" baseline="0"/>
              <a:t>Roberto C.</a:t>
            </a:r>
          </a:p>
          <a:p>
            <a:pPr marL="0" indent="0">
              <a:buFont typeface="Wingdings" pitchFamily="2" charset="2"/>
              <a:buNone/>
            </a:pPr>
            <a:r>
              <a:rPr lang="en-US" sz="1800" kern="0" baseline="0"/>
              <a:t>Andres Mora</a:t>
            </a:r>
          </a:p>
          <a:p>
            <a:pPr marL="0" indent="0">
              <a:buFont typeface="Wingdings" pitchFamily="2" charset="2"/>
              <a:buNone/>
            </a:pPr>
            <a:r>
              <a:rPr lang="en-US" sz="1800" kern="0" baseline="0"/>
              <a:t>Ruben G.</a:t>
            </a:r>
          </a:p>
          <a:p>
            <a:pPr marL="0" indent="0">
              <a:buFont typeface="Wingdings" pitchFamily="2" charset="2"/>
              <a:buNone/>
            </a:pPr>
            <a:r>
              <a:rPr lang="en-US" sz="1800" kern="0" baseline="0"/>
              <a:t>Don Soloway</a:t>
            </a:r>
            <a:endParaRPr lang="en-US" sz="1800" kern="0" baseline="0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77E29B1F-91FC-0C46-B72D-2CC430E89F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52400"/>
            <a:ext cx="8001000" cy="685800"/>
          </a:xfrm>
        </p:spPr>
        <p:txBody>
          <a:bodyPr/>
          <a:lstStyle/>
          <a:p>
            <a:r>
              <a:rPr lang="en-US" dirty="0"/>
              <a:t>SPHERES/</a:t>
            </a:r>
            <a:r>
              <a:rPr lang="en-US" dirty="0" err="1"/>
              <a:t>Astrobee</a:t>
            </a:r>
            <a:r>
              <a:rPr lang="en-US" dirty="0"/>
              <a:t> Facility Team</a:t>
            </a:r>
          </a:p>
        </p:txBody>
      </p:sp>
    </p:spTree>
    <p:extLst>
      <p:ext uri="{BB962C8B-B14F-4D97-AF65-F5344CB8AC3E}">
        <p14:creationId xmlns:p14="http://schemas.microsoft.com/office/powerpoint/2010/main" val="192469561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Highlights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228600" y="990600"/>
            <a:ext cx="6723743" cy="3962400"/>
          </a:xfrm>
        </p:spPr>
        <p:txBody>
          <a:bodyPr/>
          <a:lstStyle/>
          <a:p>
            <a:pPr marL="342900" lvl="1" indent="-342900">
              <a:spcBef>
                <a:spcPts val="0"/>
              </a:spcBef>
              <a:buFont typeface="Wingdings" charset="2"/>
              <a:buChar char="q"/>
            </a:pPr>
            <a:r>
              <a:rPr lang="en-US" sz="2000" dirty="0" err="1">
                <a:cs typeface="ＭＳ Ｐゴシック" charset="-128"/>
              </a:rPr>
              <a:t>Astrobee</a:t>
            </a:r>
            <a:r>
              <a:rPr lang="en-US" sz="2000" dirty="0">
                <a:cs typeface="ＭＳ Ｐゴシック" charset="-128"/>
              </a:rPr>
              <a:t> Build</a:t>
            </a:r>
          </a:p>
          <a:p>
            <a:pPr marL="342900" lvl="1" indent="-342900">
              <a:spcBef>
                <a:spcPts val="0"/>
              </a:spcBef>
              <a:buFont typeface="Wingdings" charset="2"/>
              <a:buChar char="q"/>
            </a:pPr>
            <a:r>
              <a:rPr lang="en-US" sz="2000" dirty="0">
                <a:cs typeface="ＭＳ Ｐゴシック" charset="-128"/>
              </a:rPr>
              <a:t>SPHERES Test Sessions</a:t>
            </a:r>
          </a:p>
          <a:p>
            <a:pPr marL="723900" lvl="2" indent="-342900">
              <a:spcBef>
                <a:spcPts val="0"/>
              </a:spcBef>
              <a:buFont typeface="Wingdings" charset="2"/>
              <a:buChar char="q"/>
            </a:pPr>
            <a:r>
              <a:rPr lang="en-US" sz="1800" dirty="0" err="1">
                <a:cs typeface="ＭＳ Ｐゴシック" charset="-128"/>
              </a:rPr>
              <a:t>SmoothNav</a:t>
            </a:r>
            <a:r>
              <a:rPr lang="en-US" sz="1800" dirty="0">
                <a:cs typeface="ＭＳ Ｐゴシック" charset="-128"/>
              </a:rPr>
              <a:t>, </a:t>
            </a:r>
            <a:r>
              <a:rPr lang="en-US" sz="1800" dirty="0" err="1">
                <a:cs typeface="ＭＳ Ｐゴシック" charset="-128"/>
              </a:rPr>
              <a:t>Teather</a:t>
            </a:r>
            <a:r>
              <a:rPr lang="en-US" sz="1800" dirty="0">
                <a:cs typeface="ＭＳ Ｐゴシック" charset="-128"/>
              </a:rPr>
              <a:t>-Slosh, </a:t>
            </a:r>
            <a:r>
              <a:rPr lang="en-US" sz="1800" dirty="0" err="1">
                <a:cs typeface="ＭＳ Ｐゴシック" charset="-128"/>
              </a:rPr>
              <a:t>ReSWARM</a:t>
            </a:r>
            <a:r>
              <a:rPr lang="en-US" sz="1800" dirty="0">
                <a:cs typeface="ＭＳ Ｐゴシック" charset="-128"/>
              </a:rPr>
              <a:t>, Zero Robotics</a:t>
            </a:r>
          </a:p>
          <a:p>
            <a:pPr marL="342900" lvl="1" indent="-342900">
              <a:spcBef>
                <a:spcPts val="0"/>
              </a:spcBef>
              <a:buFont typeface="Wingdings" charset="2"/>
              <a:buChar char="q"/>
            </a:pPr>
            <a:r>
              <a:rPr lang="en-US" sz="2000" dirty="0"/>
              <a:t>ZR Ames Field Day event in July with Middle School students (over 60 students)</a:t>
            </a:r>
            <a:endParaRPr lang="en-US" sz="2000" dirty="0">
              <a:cs typeface="ＭＳ Ｐゴシック" charset="-128"/>
            </a:endParaRPr>
          </a:p>
          <a:p>
            <a:pPr marL="342900" lvl="1" indent="-342900">
              <a:spcBef>
                <a:spcPts val="0"/>
              </a:spcBef>
              <a:buFont typeface="Wingdings" charset="2"/>
              <a:buChar char="q"/>
            </a:pPr>
            <a:r>
              <a:rPr lang="en-US" sz="2000" dirty="0">
                <a:cs typeface="ＭＳ Ｐゴシック" charset="-128"/>
              </a:rPr>
              <a:t>Orange Assessment </a:t>
            </a:r>
          </a:p>
          <a:p>
            <a:pPr marL="342900" lvl="1" indent="-342900">
              <a:spcBef>
                <a:spcPts val="0"/>
              </a:spcBef>
              <a:buFont typeface="Wingdings" charset="2"/>
              <a:buChar char="q"/>
            </a:pPr>
            <a:r>
              <a:rPr lang="en-US" sz="2000" dirty="0">
                <a:cs typeface="ＭＳ Ｐゴシック" charset="-128"/>
              </a:rPr>
              <a:t>IAC Oct 2018 Paper in Bremen German</a:t>
            </a:r>
          </a:p>
          <a:p>
            <a:pPr marL="342900" lvl="1" indent="-342900">
              <a:spcBef>
                <a:spcPts val="0"/>
              </a:spcBef>
              <a:buFont typeface="Wingdings" charset="2"/>
              <a:buChar char="q"/>
            </a:pPr>
            <a:r>
              <a:rPr lang="en-US" sz="2000" dirty="0">
                <a:cs typeface="ＭＳ Ｐゴシック" charset="-128"/>
              </a:rPr>
              <a:t>ISS R&amp;D July 2018, San Francisco, CA</a:t>
            </a:r>
          </a:p>
          <a:p>
            <a:pPr marL="723900" lvl="2" indent="-342900">
              <a:spcBef>
                <a:spcPts val="0"/>
              </a:spcBef>
              <a:buFont typeface="Wingdings" charset="2"/>
              <a:buChar char="q"/>
            </a:pPr>
            <a:r>
              <a:rPr lang="en-US" sz="1800" dirty="0"/>
              <a:t>Panel, Technical , Poster, JAXA Joint meetings, Lab Tours (including JAXA Director)</a:t>
            </a:r>
            <a:endParaRPr lang="en-US" sz="1800" dirty="0">
              <a:cs typeface="ＭＳ Ｐゴシック" charset="-128"/>
            </a:endParaRPr>
          </a:p>
          <a:p>
            <a:pPr marL="342900" lvl="1" indent="-342900">
              <a:spcBef>
                <a:spcPts val="0"/>
              </a:spcBef>
              <a:buFont typeface="Wingdings" charset="2"/>
              <a:buChar char="q"/>
            </a:pPr>
            <a:r>
              <a:rPr lang="en-US" sz="2000" dirty="0">
                <a:cs typeface="ＭＳ Ｐゴシック" charset="-128"/>
              </a:rPr>
              <a:t>Port Tester Prototype complete</a:t>
            </a:r>
          </a:p>
          <a:p>
            <a:pPr marL="342900" lvl="1" indent="-342900">
              <a:spcBef>
                <a:spcPts val="0"/>
              </a:spcBef>
              <a:buFont typeface="Wingdings" charset="2"/>
              <a:buChar char="q"/>
            </a:pPr>
            <a:r>
              <a:rPr lang="en-US" sz="2000" dirty="0">
                <a:cs typeface="ＭＳ Ｐゴシック" charset="-128"/>
              </a:rPr>
              <a:t>NASA Administrator </a:t>
            </a:r>
            <a:r>
              <a:rPr lang="en-US" sz="2000" dirty="0" err="1">
                <a:cs typeface="ＭＳ Ｐゴシック" charset="-128"/>
              </a:rPr>
              <a:t>Astrobee</a:t>
            </a:r>
            <a:r>
              <a:rPr lang="en-US" sz="2000" dirty="0">
                <a:cs typeface="ＭＳ Ｐゴシック" charset="-128"/>
              </a:rPr>
              <a:t> Demonstration</a:t>
            </a:r>
          </a:p>
          <a:p>
            <a:pPr marL="342900" lvl="1" indent="-342900">
              <a:spcBef>
                <a:spcPts val="0"/>
              </a:spcBef>
              <a:buFont typeface="Wingdings" charset="2"/>
              <a:buChar char="q"/>
            </a:pPr>
            <a:r>
              <a:rPr lang="en-US" sz="2000" dirty="0"/>
              <a:t>Hosted 6 interns last summer</a:t>
            </a:r>
          </a:p>
          <a:p>
            <a:pPr marL="342900" lvl="1" indent="-342900">
              <a:spcBef>
                <a:spcPts val="0"/>
              </a:spcBef>
              <a:buFont typeface="Wingdings" charset="2"/>
              <a:buChar char="q"/>
            </a:pPr>
            <a:endParaRPr lang="en-US" sz="2000" dirty="0">
              <a:cs typeface="ＭＳ Ｐゴシック" charset="-128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449E2DD-D816-274A-8458-AAA521DBC55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575" r="31807" b="26335"/>
          <a:stretch/>
        </p:blipFill>
        <p:spPr>
          <a:xfrm>
            <a:off x="6952343" y="915515"/>
            <a:ext cx="2162548" cy="267780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A5835DF6-67A1-B24A-931E-F206DBCA6D9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7812" b="13061"/>
          <a:stretch/>
        </p:blipFill>
        <p:spPr bwMode="auto">
          <a:xfrm>
            <a:off x="3886200" y="4953000"/>
            <a:ext cx="1447800" cy="149285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9AB977EC-7BCF-BA45-9087-30A9F314CA8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00" y="4945027"/>
            <a:ext cx="2132552" cy="149608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FB1BAB03-D8CF-1F47-996B-36199B426AC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961466" y="4038600"/>
            <a:ext cx="3153425" cy="2402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73647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What’s next </a:t>
            </a:r>
            <a:r>
              <a:rPr lang="is-IS" dirty="0"/>
              <a:t>… 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228600" y="990600"/>
            <a:ext cx="7086600" cy="5638800"/>
          </a:xfrm>
        </p:spPr>
        <p:txBody>
          <a:bodyPr/>
          <a:lstStyle/>
          <a:p>
            <a:pPr marL="342900" lvl="1" indent="-342900">
              <a:spcBef>
                <a:spcPts val="0"/>
              </a:spcBef>
              <a:buFont typeface="Wingdings" charset="2"/>
              <a:buChar char="q"/>
            </a:pPr>
            <a:r>
              <a:rPr lang="en-US" sz="2000" dirty="0">
                <a:cs typeface="ＭＳ Ｐゴシック" charset="-128"/>
              </a:rPr>
              <a:t>Next ZR competition is under way</a:t>
            </a:r>
          </a:p>
          <a:p>
            <a:pPr marL="342900" lvl="1" indent="-342900">
              <a:spcBef>
                <a:spcPts val="0"/>
              </a:spcBef>
              <a:buFont typeface="Wingdings" charset="2"/>
              <a:buChar char="q"/>
            </a:pPr>
            <a:r>
              <a:rPr lang="en-US" sz="2000" dirty="0">
                <a:cs typeface="ＭＳ Ｐゴシック" charset="-128"/>
              </a:rPr>
              <a:t>Continuing Vertigo Smooth Navigation research</a:t>
            </a:r>
          </a:p>
          <a:p>
            <a:pPr marL="342900" lvl="1" indent="-342900">
              <a:spcBef>
                <a:spcPts val="0"/>
              </a:spcBef>
              <a:buFont typeface="Wingdings" charset="2"/>
              <a:buChar char="q"/>
            </a:pPr>
            <a:r>
              <a:rPr lang="en-US" sz="2000" dirty="0">
                <a:cs typeface="ＭＳ Ｐゴシック" charset="-128"/>
              </a:rPr>
              <a:t>Continuing Tether-Slosh</a:t>
            </a:r>
          </a:p>
          <a:p>
            <a:pPr marL="342900" lvl="1" indent="-342900">
              <a:spcBef>
                <a:spcPts val="0"/>
              </a:spcBef>
              <a:buFont typeface="Wingdings" charset="2"/>
              <a:buChar char="q"/>
            </a:pPr>
            <a:r>
              <a:rPr lang="en-US" sz="2000" dirty="0">
                <a:cs typeface="ＭＳ Ｐゴシック" charset="-128"/>
              </a:rPr>
              <a:t>Continuing SPHERES-</a:t>
            </a:r>
            <a:r>
              <a:rPr lang="en-US" sz="2000" dirty="0" err="1">
                <a:cs typeface="ＭＳ Ｐゴシック" charset="-128"/>
              </a:rPr>
              <a:t>ReSWARM</a:t>
            </a:r>
            <a:endParaRPr lang="en-US" sz="2000" dirty="0">
              <a:cs typeface="ＭＳ Ｐゴシック" charset="-128"/>
            </a:endParaRPr>
          </a:p>
          <a:p>
            <a:pPr marL="342900" lvl="1" indent="-342900">
              <a:spcBef>
                <a:spcPts val="0"/>
              </a:spcBef>
              <a:buFont typeface="Wingdings" pitchFamily="2" charset="2"/>
              <a:buChar char="q"/>
            </a:pPr>
            <a:r>
              <a:rPr lang="en-US" sz="2000" b="1" dirty="0">
                <a:cs typeface="ＭＳ Ｐゴシック" charset="-128"/>
              </a:rPr>
              <a:t>Continue work transitioning to Astrobee</a:t>
            </a:r>
          </a:p>
          <a:p>
            <a:pPr marL="723900" lvl="2" indent="-342900">
              <a:spcBef>
                <a:spcPts val="0"/>
              </a:spcBef>
              <a:buFont typeface="Wingdings" pitchFamily="2" charset="2"/>
              <a:buChar char="q"/>
            </a:pPr>
            <a:r>
              <a:rPr lang="en-US" sz="2000" dirty="0">
                <a:cs typeface="ＭＳ Ｐゴシック" charset="-128"/>
              </a:rPr>
              <a:t>Goal: Fully operational in 2019</a:t>
            </a:r>
          </a:p>
          <a:p>
            <a:pPr marL="342900" lvl="1" indent="-342900">
              <a:spcBef>
                <a:spcPts val="0"/>
              </a:spcBef>
              <a:buFont typeface="Wingdings" pitchFamily="2" charset="2"/>
              <a:buChar char="q"/>
            </a:pPr>
            <a:r>
              <a:rPr lang="en-US" sz="2000" dirty="0"/>
              <a:t>Astrobee and </a:t>
            </a:r>
            <a:r>
              <a:rPr lang="en-US" sz="2000" dirty="0" err="1"/>
              <a:t>Int</a:t>
            </a:r>
            <a:r>
              <a:rPr lang="en-US" sz="2000" dirty="0"/>
              <a:t>-Ball joint-activity discussions continuing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8409D55-6EA7-C941-A15D-ED5CC686648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95" t="10373" r="29095" b="14648"/>
          <a:stretch/>
        </p:blipFill>
        <p:spPr>
          <a:xfrm rot="5400000">
            <a:off x="5787857" y="3315930"/>
            <a:ext cx="3200401" cy="296934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4BA075C-9C59-EC40-B2C4-4909BC328330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25126"/>
          <a:stretch/>
        </p:blipFill>
        <p:spPr bwMode="auto">
          <a:xfrm>
            <a:off x="76199" y="3193168"/>
            <a:ext cx="4269659" cy="3207633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789344905"/>
      </p:ext>
    </p:extLst>
  </p:cSld>
  <p:clrMapOvr>
    <a:masterClrMapping/>
  </p:clrMapOvr>
</p:sld>
</file>

<file path=ppt/theme/theme1.xml><?xml version="1.0" encoding="utf-8"?>
<a:theme xmlns:a="http://schemas.openxmlformats.org/drawingml/2006/main" name="irg-overview-mar08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FFCC66"/>
      </a:accent1>
      <a:accent2>
        <a:srgbClr val="0B489C"/>
      </a:accent2>
      <a:accent3>
        <a:srgbClr val="FFFFFF"/>
      </a:accent3>
      <a:accent4>
        <a:srgbClr val="000000"/>
      </a:accent4>
      <a:accent5>
        <a:srgbClr val="FFE2B8"/>
      </a:accent5>
      <a:accent6>
        <a:srgbClr val="09408D"/>
      </a:accent6>
      <a:hlink>
        <a:srgbClr val="FC0019"/>
      </a:hlink>
      <a:folHlink>
        <a:srgbClr val="C0C0C0"/>
      </a:folHlink>
    </a:clrScheme>
    <a:fontScheme name="irg-overview-mar08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AD9"/>
        </a:solidFill>
        <a:ln w="1905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r" defTabSz="914400" rtl="0" eaLnBrk="0" fontAlgn="base" latinLnBrk="0" hangingPunct="0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-25000">
            <a:ln>
              <a:noFill/>
            </a:ln>
            <a:solidFill>
              <a:srgbClr val="000000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AD9"/>
        </a:solidFill>
        <a:ln w="1905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r" defTabSz="914400" rtl="0" eaLnBrk="0" fontAlgn="base" latinLnBrk="0" hangingPunct="0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-25000">
            <a:ln>
              <a:noFill/>
            </a:ln>
            <a:solidFill>
              <a:srgbClr val="000000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irg-overview-mar08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rg-overview-mar08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rg-overview-mar08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rg-overview-mar08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rg-overview-mar08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rg-overview-mar08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rg-overview-mar08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65753</TotalTime>
  <Words>767</Words>
  <Application>Microsoft Macintosh PowerPoint</Application>
  <PresentationFormat>On-screen Show (4:3)</PresentationFormat>
  <Paragraphs>190</Paragraphs>
  <Slides>13</Slides>
  <Notes>12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13</vt:i4>
      </vt:variant>
      <vt:variant>
        <vt:lpstr>Custom Shows</vt:lpstr>
      </vt:variant>
      <vt:variant>
        <vt:i4>1</vt:i4>
      </vt:variant>
    </vt:vector>
  </HeadingPairs>
  <TitlesOfParts>
    <vt:vector size="21" baseType="lpstr">
      <vt:lpstr>ＭＳ Ｐゴシック</vt:lpstr>
      <vt:lpstr>Arial</vt:lpstr>
      <vt:lpstr>Calibri</vt:lpstr>
      <vt:lpstr>Times New Roman</vt:lpstr>
      <vt:lpstr>Wingdings</vt:lpstr>
      <vt:lpstr>irg-overview-mar08</vt:lpstr>
      <vt:lpstr>3_Office Theme</vt:lpstr>
      <vt:lpstr>PowerPoint Presentation</vt:lpstr>
      <vt:lpstr>Agenda</vt:lpstr>
      <vt:lpstr>SPHERES Community</vt:lpstr>
      <vt:lpstr>Guest Science Program (GSP) </vt:lpstr>
      <vt:lpstr>Guest Scientists</vt:lpstr>
      <vt:lpstr>Astrobee Team</vt:lpstr>
      <vt:lpstr>SPHERES/Astrobee Facility Team</vt:lpstr>
      <vt:lpstr>Highlights</vt:lpstr>
      <vt:lpstr>What’s next … </vt:lpstr>
      <vt:lpstr>Orange First Look</vt:lpstr>
      <vt:lpstr>PowerPoint Presentation</vt:lpstr>
      <vt:lpstr>Ground Lab Status</vt:lpstr>
      <vt:lpstr>Hardware Status (Astrobee)</vt:lpstr>
      <vt:lpstr>short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Martinez, Andres (ARC-RE)</dc:creator>
  <cp:lastModifiedBy>Jose Benavides</cp:lastModifiedBy>
  <cp:revision>3872</cp:revision>
  <cp:lastPrinted>2018-02-27T06:18:41Z</cp:lastPrinted>
  <dcterms:created xsi:type="dcterms:W3CDTF">2011-03-16T04:56:42Z</dcterms:created>
  <dcterms:modified xsi:type="dcterms:W3CDTF">2018-10-03T14:21:51Z</dcterms:modified>
</cp:coreProperties>
</file>