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96" r:id="rId4"/>
    <p:sldId id="299" r:id="rId5"/>
    <p:sldId id="283" r:id="rId6"/>
    <p:sldId id="290" r:id="rId7"/>
    <p:sldId id="298" r:id="rId8"/>
    <p:sldId id="291" r:id="rId9"/>
    <p:sldId id="2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85"/>
    <a:srgbClr val="FEC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814" autoAdjust="0"/>
  </p:normalViewPr>
  <p:slideViewPr>
    <p:cSldViewPr snapToGrid="0">
      <p:cViewPr varScale="1">
        <p:scale>
          <a:sx n="71" d="100"/>
          <a:sy n="71" d="100"/>
        </p:scale>
        <p:origin x="1090" y="67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5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0A40-42BE-4EE6-8DBB-AE5F3DB4871A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7129-7B3A-4196-810A-173A4AC799ED}" type="slidenum">
              <a:rPr lang="en-US" smtClean="0"/>
              <a:t>‹#›</a:t>
            </a:fld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32956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67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6D80-4DB5-4E4C-B1CD-6CA613F6C049}" type="datetime1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8A49B-9FD5-452E-B759-C338905EA67E}" type="datetime1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4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7008"/>
            <a:ext cx="10515600" cy="101368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6A9B-25B8-4978-B3F7-7F8561F8C4DD}" type="datetime1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18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66A8-1697-4829-A955-1FC93296FCE4}" type="datetime1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7129-7B3A-4196-810A-173A4AC799ED}" type="slidenum">
              <a:rPr lang="en-US" smtClean="0"/>
              <a:t>‹#›</a:t>
            </a:fld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32956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9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6350"/>
            <a:ext cx="10515600" cy="10143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AA9C9-9AF0-4181-8BC1-97C60318CBF3}" type="datetime1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5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6350"/>
            <a:ext cx="10515600" cy="10143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18E7-BBB1-462E-BF9C-6CAD93A862B0}" type="datetime1">
              <a:rPr lang="en-US" smtClean="0"/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86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3385"/>
            <a:ext cx="10515600" cy="98730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8886-A7E4-4FBA-B18B-D5D7448CB7FA}" type="datetime1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06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B17E-B18A-41EB-BA89-0D866F44A618}" type="datetime1">
              <a:rPr lang="en-US" smtClean="0"/>
              <a:t>10/3/2018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7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6350"/>
            <a:ext cx="3932237" cy="13810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898A-2221-40BD-B398-B494FEEE181A}" type="datetime1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1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29762"/>
            <a:ext cx="3932237" cy="13276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5DFD2-C018-4646-ADAB-94233EF6B0C4}" type="datetime1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Altius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7129-7B3A-4196-810A-173A4AC799E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0" descr="logo-CROPP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28" y="36270"/>
            <a:ext cx="170359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93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5EDCC-3BBD-4DA6-BC1F-275857F2BFDB}" type="datetime1">
              <a:rPr lang="en-US" smtClean="0"/>
              <a:t>10/3/2018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 bwMode="hidden">
          <a:xfrm>
            <a:off x="-34152" y="0"/>
            <a:ext cx="12226153" cy="6878872"/>
            <a:chOff x="-34152" y="0"/>
            <a:chExt cx="12226153" cy="6878872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34152" y="0"/>
              <a:ext cx="12226152" cy="6878872"/>
              <a:chOff x="-34152" y="0"/>
              <a:chExt cx="12226152" cy="6878872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34152" y="1032927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Connector 5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ooter Placeholder 4">
            <a:extLst>
              <a:ext uri="{FF2B5EF4-FFF2-40B4-BE49-F238E27FC236}">
                <a16:creationId xmlns:a16="http://schemas.microsoft.com/office/drawing/2014/main" id="{1E971E9D-76F7-4DAF-B1CC-AF0ADBE23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Altius Proprietary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22381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ongoff@Altius-space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ongoff@Altius-space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jongoff@Altius-space.com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jongoff@Altius-spac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jongoff@Altius-space.com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ongoff@Altius-space.co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jongoff@Altius-space.com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8" y="5444095"/>
            <a:ext cx="9144000" cy="624758"/>
          </a:xfrm>
        </p:spPr>
        <p:txBody>
          <a:bodyPr anchor="ctr">
            <a:noAutofit/>
          </a:bodyPr>
          <a:lstStyle/>
          <a:p>
            <a:r>
              <a:rPr lang="en-US" sz="3200" dirty="0" err="1"/>
              <a:t>MagTags</a:t>
            </a:r>
            <a:r>
              <a:rPr lang="en-US" sz="3200" dirty="0"/>
              <a:t>™ Modular Servicing Interface </a:t>
            </a:r>
            <a:br>
              <a:rPr lang="en-US" sz="3200" dirty="0"/>
            </a:br>
            <a:r>
              <a:rPr lang="en-US" sz="3200" dirty="0"/>
              <a:t>Overview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DDA8087-24D9-48B6-9282-2826C95ED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A69-1918-4741-B586-3580A8AC87DA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861CD25-FBFE-4FB8-B59E-9755BC712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7129-7B3A-4196-810A-173A4AC799ED}" type="slidenum">
              <a:rPr lang="en-US" smtClean="0"/>
              <a:t>1</a:t>
            </a:fld>
            <a:endParaRPr lang="en-US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08DE05F-8571-4BA7-B505-72705E998EEF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2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036A8-CBEA-41C3-9E25-C0346C2B80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8" t="5817" r="14975" b="2521"/>
          <a:stretch/>
        </p:blipFill>
        <p:spPr>
          <a:xfrm>
            <a:off x="3182514" y="1452672"/>
            <a:ext cx="5603035" cy="35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2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7780-DD9E-41E6-AA9F-8E374FFB8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MagTags</a:t>
            </a:r>
            <a:r>
              <a:rPr lang="en-US" dirty="0"/>
              <a:t>? (Satellite Applications)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54D85-5AA2-4A27-9045-7010CD38C8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3646118" cy="4351338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Extend life </a:t>
            </a:r>
            <a:r>
              <a:rPr lang="en-US" dirty="0"/>
              <a:t>by refueling and installation of modular replacement parts</a:t>
            </a:r>
          </a:p>
          <a:p>
            <a:r>
              <a:rPr lang="en-US" u="sng" dirty="0"/>
              <a:t>Avoid technology obsolescence</a:t>
            </a:r>
            <a:r>
              <a:rPr lang="en-US" dirty="0"/>
              <a:t> via modular upgrades</a:t>
            </a:r>
          </a:p>
          <a:p>
            <a:r>
              <a:rPr lang="en-US" u="sng" dirty="0"/>
              <a:t>Enhance business flexibility</a:t>
            </a:r>
            <a:r>
              <a:rPr lang="en-US" dirty="0"/>
              <a:t> via on-orbit swap-out of hosted payloads</a:t>
            </a:r>
          </a:p>
          <a:p>
            <a:r>
              <a:rPr lang="en-US" u="sng" dirty="0"/>
              <a:t>Enable persistent platforms</a:t>
            </a:r>
            <a:r>
              <a:rPr lang="en-US" dirty="0"/>
              <a:t> via plug and play modules for assemblies and upgrades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ED0A4-F6A6-404E-8C4B-F04B003C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54A-3D1B-46CD-9B65-FB67C4472B55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96791-8D3A-4940-A8A2-6EDB520AC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0CEF06-D819-4D18-BD3A-8D24B4FDDF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257" y="1783986"/>
            <a:ext cx="6760286" cy="38026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C5ECB75-5866-486F-BF58-88B80CED9362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3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</p:spTree>
    <p:extLst>
      <p:ext uri="{BB962C8B-B14F-4D97-AF65-F5344CB8AC3E}">
        <p14:creationId xmlns:p14="http://schemas.microsoft.com/office/powerpoint/2010/main" val="130965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7780-DD9E-41E6-AA9F-8E374FFB8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MagTags</a:t>
            </a:r>
            <a:r>
              <a:rPr lang="en-US" dirty="0"/>
              <a:t>? (ISS/Gateway/</a:t>
            </a:r>
            <a:r>
              <a:rPr lang="en-US" dirty="0" err="1"/>
              <a:t>Comm’l</a:t>
            </a:r>
            <a:r>
              <a:rPr lang="en-US" dirty="0"/>
              <a:t> Habitat Applications)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54D85-5AA2-4A27-9045-7010CD38C8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690688"/>
            <a:ext cx="5029199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Low-profile robotically installable hosted payload interface (internal or external)</a:t>
            </a:r>
          </a:p>
          <a:p>
            <a:r>
              <a:rPr lang="en-US" dirty="0"/>
              <a:t>Low-profile ORU interface for modularly interchangeable internal/external components</a:t>
            </a:r>
          </a:p>
          <a:p>
            <a:r>
              <a:rPr lang="en-US" dirty="0"/>
              <a:t>Modularly repairable life support systems/consumable canister interfaces</a:t>
            </a:r>
          </a:p>
          <a:p>
            <a:r>
              <a:rPr lang="en-US" dirty="0"/>
              <a:t>Grappling point for robotic outfitting panel manipulation</a:t>
            </a:r>
          </a:p>
          <a:p>
            <a:r>
              <a:rPr lang="en-US" dirty="0"/>
              <a:t>Low-profile power/data anchor point for internal robotics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ED0A4-F6A6-404E-8C4B-F04B003C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54A-3D1B-46CD-9B65-FB67C4472B55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96791-8D3A-4940-A8A2-6EDB520AC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3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C5ECB75-5866-486F-BF58-88B80CED9362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2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3D22090-0436-4BDC-A80A-2021AB679C21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74625"/>
            <a:ext cx="5181600" cy="2795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89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A98C9-4A4B-4530-BA5B-7EE7BAAC6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6350"/>
            <a:ext cx="10515600" cy="1014338"/>
          </a:xfrm>
        </p:spPr>
        <p:txBody>
          <a:bodyPr/>
          <a:lstStyle/>
          <a:p>
            <a:r>
              <a:rPr lang="en-US" dirty="0" err="1"/>
              <a:t>MagTags</a:t>
            </a:r>
            <a:r>
              <a:rPr lang="en-US" dirty="0"/>
              <a:t> Modular Interface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F305CE8-DF08-4824-A65B-69A4C683F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32055" y="1690688"/>
            <a:ext cx="4831070" cy="400894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“USB Ports” for satellites</a:t>
            </a:r>
          </a:p>
          <a:p>
            <a:r>
              <a:rPr lang="en-US" dirty="0"/>
              <a:t>Low profile</a:t>
            </a:r>
          </a:p>
          <a:p>
            <a:pPr lvl="1"/>
            <a:r>
              <a:rPr lang="en-US" dirty="0"/>
              <a:t>75mm x 75mm x 15-25mm</a:t>
            </a:r>
          </a:p>
          <a:p>
            <a:pPr lvl="1"/>
            <a:r>
              <a:rPr lang="en-US" dirty="0"/>
              <a:t>75g target for passive half</a:t>
            </a:r>
          </a:p>
          <a:p>
            <a:pPr lvl="1"/>
            <a:r>
              <a:rPr lang="en-US" dirty="0"/>
              <a:t>&lt;150g target for active half</a:t>
            </a:r>
          </a:p>
          <a:p>
            <a:r>
              <a:rPr lang="en-US" dirty="0"/>
              <a:t>Switchable magnetic latching with 300-400N magnetic gripping force</a:t>
            </a:r>
          </a:p>
          <a:p>
            <a:r>
              <a:rPr lang="en-US" dirty="0"/>
              <a:t>Active/Passive Interface design</a:t>
            </a:r>
          </a:p>
          <a:p>
            <a:pPr lvl="1"/>
            <a:r>
              <a:rPr lang="en-US" dirty="0"/>
              <a:t>Passive interface on customer spacecraft </a:t>
            </a:r>
          </a:p>
          <a:p>
            <a:pPr lvl="1"/>
            <a:r>
              <a:rPr lang="en-US" dirty="0"/>
              <a:t>Active interface on installed modules</a:t>
            </a:r>
          </a:p>
          <a:p>
            <a:r>
              <a:rPr lang="en-US" dirty="0"/>
              <a:t>Ground interchangeable central core element to enable different </a:t>
            </a:r>
            <a:r>
              <a:rPr lang="en-US" dirty="0" err="1"/>
              <a:t>MagTag</a:t>
            </a:r>
            <a:r>
              <a:rPr lang="en-US" dirty="0"/>
              <a:t> types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F66CB-C26B-438F-B12B-EBA5BE984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14E-3F89-4089-A91B-FD016FE30B5F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210DF-B1AF-4D5A-84D5-EA05E577E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4</a:t>
            </a:fld>
            <a:endParaRPr lang="en-US"/>
          </a:p>
        </p:txBody>
      </p:sp>
      <p:sp>
        <p:nvSpPr>
          <p:cNvPr id="47" name="Footer Placeholder 3">
            <a:extLst>
              <a:ext uri="{FF2B5EF4-FFF2-40B4-BE49-F238E27FC236}">
                <a16:creationId xmlns:a16="http://schemas.microsoft.com/office/drawing/2014/main" id="{DA3563AE-3CEF-4C5F-99A0-39DD6E56072B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3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C5766D-7B12-44BE-A3FF-21D9E4AF9630}"/>
              </a:ext>
            </a:extLst>
          </p:cNvPr>
          <p:cNvGrpSpPr/>
          <p:nvPr/>
        </p:nvGrpSpPr>
        <p:grpSpPr>
          <a:xfrm>
            <a:off x="1149069" y="1658231"/>
            <a:ext cx="5606752" cy="3834500"/>
            <a:chOff x="1149069" y="1658231"/>
            <a:chExt cx="5606752" cy="38345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86483CD-DC89-44F6-B4AE-D187370F77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48" t="6288" r="15816" b="3696"/>
            <a:stretch/>
          </p:blipFill>
          <p:spPr>
            <a:xfrm>
              <a:off x="1273815" y="1999261"/>
              <a:ext cx="5257613" cy="339179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E79B41-22CF-488E-A45B-49D53122A731}"/>
                </a:ext>
              </a:extLst>
            </p:cNvPr>
            <p:cNvSpPr txBox="1"/>
            <p:nvPr/>
          </p:nvSpPr>
          <p:spPr>
            <a:xfrm>
              <a:off x="5633719" y="1889063"/>
              <a:ext cx="1122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Active Side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E7B7F69-BDBF-436C-A739-9E09708D49FC}"/>
                </a:ext>
              </a:extLst>
            </p:cNvPr>
            <p:cNvSpPr txBox="1"/>
            <p:nvPr/>
          </p:nvSpPr>
          <p:spPr>
            <a:xfrm>
              <a:off x="1149069" y="1868570"/>
              <a:ext cx="12094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Passive Side</a:t>
              </a:r>
              <a:endParaRPr lang="en-US" sz="2000" b="1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92B6C7B-1983-4162-85C3-4B8C55837634}"/>
                </a:ext>
              </a:extLst>
            </p:cNvPr>
            <p:cNvCxnSpPr>
              <a:cxnSpLocks/>
            </p:cNvCxnSpPr>
            <p:nvPr/>
          </p:nvCxnSpPr>
          <p:spPr>
            <a:xfrm>
              <a:off x="3887380" y="2900872"/>
              <a:ext cx="832683" cy="71906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526E34B-6CD8-4B95-8777-B1BAEF7B9C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7073" y="2904421"/>
              <a:ext cx="799942" cy="70789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87B982-928D-471A-A430-E2B45DBF27E2}"/>
                </a:ext>
              </a:extLst>
            </p:cNvPr>
            <p:cNvSpPr txBox="1"/>
            <p:nvPr/>
          </p:nvSpPr>
          <p:spPr>
            <a:xfrm>
              <a:off x="2927963" y="1658231"/>
              <a:ext cx="19493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/>
                <a:t>MagTag</a:t>
              </a:r>
              <a:r>
                <a:rPr lang="en-US" sz="1200" dirty="0"/>
                <a:t> Core Element</a:t>
              </a:r>
            </a:p>
            <a:p>
              <a:pPr algn="ctr"/>
              <a:r>
                <a:rPr lang="en-US" sz="1200" dirty="0"/>
                <a:t>(power/data version shown)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5C05764-BB3E-45E5-8C5D-73862B872A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753" y="4908458"/>
              <a:ext cx="20323" cy="29131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1C81178-94E6-4B3C-9450-BA8D85514579}"/>
                </a:ext>
              </a:extLst>
            </p:cNvPr>
            <p:cNvSpPr txBox="1"/>
            <p:nvPr/>
          </p:nvSpPr>
          <p:spPr>
            <a:xfrm>
              <a:off x="4191465" y="5149108"/>
              <a:ext cx="14422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Switchable Magnets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AFE031F-01D5-4975-BA44-0CBF4959C7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2620" y="4396838"/>
              <a:ext cx="263778" cy="21493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2B5953D-316F-4CFA-B482-F767E4A16A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89846" y="4269030"/>
              <a:ext cx="412774" cy="34274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33E6D1-2CF9-493B-A827-4DDB5E5DB45D}"/>
                </a:ext>
              </a:extLst>
            </p:cNvPr>
            <p:cNvSpPr txBox="1"/>
            <p:nvPr/>
          </p:nvSpPr>
          <p:spPr>
            <a:xfrm>
              <a:off x="3265721" y="4599631"/>
              <a:ext cx="13195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Alignment/Power </a:t>
              </a:r>
            </a:p>
            <a:p>
              <a:pPr algn="ctr"/>
              <a:r>
                <a:rPr lang="en-US" sz="1200" dirty="0"/>
                <a:t>Pins/Sockets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3E2A4C0-0998-42A1-95D4-B2D59CB1ED9D}"/>
                </a:ext>
              </a:extLst>
            </p:cNvPr>
            <p:cNvCxnSpPr/>
            <p:nvPr/>
          </p:nvCxnSpPr>
          <p:spPr>
            <a:xfrm flipH="1" flipV="1">
              <a:off x="2570345" y="4758612"/>
              <a:ext cx="135533" cy="48234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92D7BAB-26A6-428A-B22B-73F8BA1C91A9}"/>
                </a:ext>
              </a:extLst>
            </p:cNvPr>
            <p:cNvSpPr txBox="1"/>
            <p:nvPr/>
          </p:nvSpPr>
          <p:spPr>
            <a:xfrm>
              <a:off x="2092296" y="5215732"/>
              <a:ext cx="1784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Ferrous Gripping Surfaces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9A8A6BB-64A2-4DE8-962C-9F6B74E13704}"/>
                </a:ext>
              </a:extLst>
            </p:cNvPr>
            <p:cNvCxnSpPr/>
            <p:nvPr/>
          </p:nvCxnSpPr>
          <p:spPr>
            <a:xfrm>
              <a:off x="3887768" y="2144944"/>
              <a:ext cx="0" cy="76597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1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5E64A-CA87-4F80-B789-5AABEB449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Configurable Cores Enable Many Types of </a:t>
            </a:r>
            <a:r>
              <a:rPr lang="en-US" dirty="0" err="1"/>
              <a:t>MagTags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D0417-25C5-4F35-A3D3-B31E6C62CE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262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Potential </a:t>
            </a:r>
            <a:r>
              <a:rPr lang="en-US" dirty="0" err="1"/>
              <a:t>MagTag</a:t>
            </a:r>
            <a:r>
              <a:rPr lang="en-US" dirty="0"/>
              <a:t> core types:</a:t>
            </a:r>
          </a:p>
          <a:p>
            <a:pPr lvl="1"/>
            <a:r>
              <a:rPr lang="en-US" dirty="0"/>
              <a:t>Power/Data</a:t>
            </a:r>
          </a:p>
          <a:p>
            <a:pPr lvl="1"/>
            <a:r>
              <a:rPr lang="en-US" dirty="0"/>
              <a:t>Fiber optic</a:t>
            </a:r>
          </a:p>
          <a:p>
            <a:pPr lvl="1"/>
            <a:r>
              <a:rPr lang="en-US" dirty="0"/>
              <a:t>Low-pressure liquid transfer (Water,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Low-to-high pressure gas transfer (Xenon, Helium, Oxygen, Nitrogen,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Motorized rotary drives</a:t>
            </a:r>
          </a:p>
          <a:p>
            <a:pPr lvl="1"/>
            <a:r>
              <a:rPr lang="en-US" dirty="0"/>
              <a:t>Motorized linear drives/solenoids</a:t>
            </a:r>
          </a:p>
          <a:p>
            <a:pPr lvl="1"/>
            <a:r>
              <a:rPr lang="en-US" dirty="0"/>
              <a:t>No fluid-transfer heat transfer connections</a:t>
            </a:r>
          </a:p>
          <a:p>
            <a:pPr lvl="1"/>
            <a:r>
              <a:rPr lang="en-US" dirty="0"/>
              <a:t>Adapters to other interface standards (</a:t>
            </a:r>
            <a:r>
              <a:rPr lang="en-US" dirty="0" err="1"/>
              <a:t>HiSats</a:t>
            </a:r>
            <a:r>
              <a:rPr lang="en-US" dirty="0"/>
              <a:t>, etc.)</a:t>
            </a:r>
          </a:p>
          <a:p>
            <a:pPr lvl="1"/>
            <a:r>
              <a:rPr lang="en-US" dirty="0"/>
              <a:t>Combination cores (fluid + electrical, dual-fluid,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Etc.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CD46AE-44CA-4162-9A0B-B11910D7F35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Potential </a:t>
            </a:r>
            <a:r>
              <a:rPr lang="en-US" dirty="0" err="1"/>
              <a:t>MagTag</a:t>
            </a:r>
            <a:r>
              <a:rPr lang="en-US" dirty="0"/>
              <a:t>-enabled plug and play modules:</a:t>
            </a:r>
          </a:p>
          <a:p>
            <a:pPr lvl="1"/>
            <a:r>
              <a:rPr lang="en-US" dirty="0"/>
              <a:t>Swappable hosted payloads</a:t>
            </a:r>
          </a:p>
          <a:p>
            <a:pPr lvl="1"/>
            <a:r>
              <a:rPr lang="en-US" dirty="0"/>
              <a:t>Battery extender</a:t>
            </a:r>
          </a:p>
          <a:p>
            <a:pPr lvl="1"/>
            <a:r>
              <a:rPr lang="en-US" dirty="0"/>
              <a:t>Reaction wheel replacements</a:t>
            </a:r>
          </a:p>
          <a:p>
            <a:pPr lvl="1"/>
            <a:r>
              <a:rPr lang="en-US" dirty="0"/>
              <a:t>Laser comms upgrades</a:t>
            </a:r>
          </a:p>
          <a:p>
            <a:pPr lvl="1"/>
            <a:r>
              <a:rPr lang="en-US" dirty="0"/>
              <a:t>Avionics upgrades/backups</a:t>
            </a:r>
          </a:p>
          <a:p>
            <a:pPr lvl="1"/>
            <a:r>
              <a:rPr lang="en-US" dirty="0"/>
              <a:t>Sensor modules</a:t>
            </a:r>
          </a:p>
          <a:p>
            <a:pPr lvl="1"/>
            <a:r>
              <a:rPr lang="en-US" dirty="0"/>
              <a:t>Solar array + rotary drive</a:t>
            </a:r>
          </a:p>
          <a:p>
            <a:pPr lvl="1"/>
            <a:r>
              <a:rPr lang="en-US" dirty="0"/>
              <a:t>Expendable refueling tank</a:t>
            </a:r>
          </a:p>
          <a:p>
            <a:pPr lvl="1"/>
            <a:r>
              <a:rPr lang="en-US" dirty="0"/>
              <a:t>Hall Effect Thruster replacement</a:t>
            </a:r>
          </a:p>
          <a:p>
            <a:pPr lvl="1"/>
            <a:r>
              <a:rPr lang="en-US" dirty="0"/>
              <a:t>Etc.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2D12-D481-4073-A024-0963B872E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9CC0-6F8D-4808-AD08-5CF17707AD8F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154C4-B1C8-43E5-BF36-E2E74159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000178B-1FC0-4A33-969C-DFC750BFAD1A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2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</p:spTree>
    <p:extLst>
      <p:ext uri="{BB962C8B-B14F-4D97-AF65-F5344CB8AC3E}">
        <p14:creationId xmlns:p14="http://schemas.microsoft.com/office/powerpoint/2010/main" val="190376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5EAD5-6654-4564-8127-BD4292F92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MagTags</a:t>
            </a:r>
            <a:r>
              <a:rPr lang="en-US" dirty="0"/>
              <a:t>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E79C4-725A-4A98-A0F7-D545E287AD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Pre-Alpha prototype built and demoed at USU </a:t>
            </a:r>
            <a:r>
              <a:rPr lang="en-US" dirty="0" err="1"/>
              <a:t>Smallsat</a:t>
            </a:r>
            <a:r>
              <a:rPr lang="en-US" dirty="0"/>
              <a:t> Conference in early Aug 2018</a:t>
            </a:r>
          </a:p>
          <a:p>
            <a:pPr lvl="1"/>
            <a:r>
              <a:rPr lang="en-US" dirty="0"/>
              <a:t>Successful workshop held with 54 participants </a:t>
            </a:r>
          </a:p>
          <a:p>
            <a:r>
              <a:rPr lang="en-US" dirty="0"/>
              <a:t>NASA SBIR Phase I for </a:t>
            </a:r>
            <a:r>
              <a:rPr lang="en-US" dirty="0" err="1"/>
              <a:t>MagTags</a:t>
            </a:r>
            <a:r>
              <a:rPr lang="en-US" dirty="0"/>
              <a:t> started in early Aug 2018</a:t>
            </a:r>
          </a:p>
          <a:p>
            <a:pPr lvl="1"/>
            <a:r>
              <a:rPr lang="en-US" dirty="0"/>
              <a:t>Focused on power/data version of DogTags</a:t>
            </a:r>
          </a:p>
          <a:p>
            <a:r>
              <a:rPr lang="en-US" dirty="0"/>
              <a:t>AFRL SBIR Phase I for </a:t>
            </a:r>
            <a:r>
              <a:rPr lang="en-US" dirty="0" err="1"/>
              <a:t>MagTags</a:t>
            </a:r>
            <a:r>
              <a:rPr lang="en-US" dirty="0"/>
              <a:t> awarded in Sep 2018</a:t>
            </a:r>
          </a:p>
          <a:p>
            <a:pPr lvl="1"/>
            <a:r>
              <a:rPr lang="en-US" dirty="0"/>
              <a:t>Customer discovery for other core types</a:t>
            </a:r>
          </a:p>
          <a:p>
            <a:pPr lvl="1"/>
            <a:r>
              <a:rPr lang="en-US" dirty="0"/>
              <a:t>Proof of concept demo of Xenon transfer core</a:t>
            </a:r>
          </a:p>
          <a:p>
            <a:r>
              <a:rPr lang="en-US" dirty="0"/>
              <a:t>Alpha prototype built and delivered to </a:t>
            </a:r>
            <a:r>
              <a:rPr lang="en-US" dirty="0" err="1"/>
              <a:t>Orbitfab</a:t>
            </a:r>
            <a:r>
              <a:rPr lang="en-US" dirty="0"/>
              <a:t> in Sep 2018 for ISS qualification and flight-demo</a:t>
            </a:r>
          </a:p>
          <a:p>
            <a:pPr lvl="1"/>
            <a:r>
              <a:rPr lang="en-US" dirty="0"/>
              <a:t>Passed EMI/EMC tests at MSFC during week of 9/24/2018</a:t>
            </a:r>
          </a:p>
          <a:p>
            <a:pPr lvl="1"/>
            <a:r>
              <a:rPr lang="en-US" dirty="0"/>
              <a:t>Planned to launch on CRS-16 in Dec 2018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FA467EB-ACC0-4030-9387-73CFB2B948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43969"/>
            <a:ext cx="5181600" cy="291465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96EF1-F813-4109-96DE-852DAB86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AAEF-A96D-491F-A183-33C2D7E875A9}" type="datetime1">
              <a:rPr lang="en-US" smtClean="0"/>
              <a:t>10/3/2018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81DD10-C2D3-491E-9C08-E741CDF94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6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3E10B30-ED29-4434-879E-AD60895054BD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3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</p:spTree>
    <p:extLst>
      <p:ext uri="{BB962C8B-B14F-4D97-AF65-F5344CB8AC3E}">
        <p14:creationId xmlns:p14="http://schemas.microsoft.com/office/powerpoint/2010/main" val="377593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13D63-199C-439D-892C-356C7D2A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MagTag</a:t>
            </a:r>
            <a:r>
              <a:rPr lang="en-US" dirty="0"/>
              <a:t> Early Access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AD4DC-4003-4FB4-8C96-B04354AE7A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$15k participation fee</a:t>
            </a:r>
          </a:p>
          <a:p>
            <a:r>
              <a:rPr lang="en-US" dirty="0"/>
              <a:t>Participants receive a prototype active/passive coupling pair for each of three generations of </a:t>
            </a:r>
            <a:r>
              <a:rPr lang="en-US" dirty="0" err="1"/>
              <a:t>MagTag</a:t>
            </a:r>
            <a:r>
              <a:rPr lang="en-US" dirty="0"/>
              <a:t>:</a:t>
            </a:r>
          </a:p>
          <a:p>
            <a:pPr lvl="1"/>
            <a:r>
              <a:rPr lang="en-US" sz="1900" dirty="0"/>
              <a:t>“Alpha” version – based on lessons learned from the “pre-alpha” version developed for the USU </a:t>
            </a:r>
            <a:r>
              <a:rPr lang="en-US" sz="1900" dirty="0" err="1"/>
              <a:t>SmallSat</a:t>
            </a:r>
            <a:r>
              <a:rPr lang="en-US" sz="1900" dirty="0"/>
              <a:t> conference. Available late Oct/Nov 2018</a:t>
            </a:r>
          </a:p>
          <a:p>
            <a:pPr lvl="1"/>
            <a:r>
              <a:rPr lang="en-US" sz="1900" dirty="0"/>
              <a:t>“Beta” version – based on feedback from customers and a NASA SBIR Phase I effort (July 2018-Jan 2019). Available Feb/Mar 2019.</a:t>
            </a:r>
          </a:p>
          <a:p>
            <a:pPr lvl="1"/>
            <a:r>
              <a:rPr lang="en-US" sz="1900" dirty="0"/>
              <a:t>Flight-qualified </a:t>
            </a:r>
            <a:r>
              <a:rPr lang="en-US" sz="1900" dirty="0" err="1"/>
              <a:t>MagTag</a:t>
            </a:r>
            <a:r>
              <a:rPr lang="en-US" sz="1900" dirty="0"/>
              <a:t> hardware – including vibe, thermal-vac and EMC qualification testing. Available late 2019/early 2020. </a:t>
            </a:r>
          </a:p>
          <a:p>
            <a:pPr lvl="1"/>
            <a:endParaRPr lang="en-US" sz="1900" dirty="0"/>
          </a:p>
          <a:p>
            <a:pPr marL="457200" lvl="1" indent="0">
              <a:buNone/>
            </a:pPr>
            <a:endParaRPr lang="en-US" sz="19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E1A4C-34DC-44BA-8001-206F73D132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Program to provide interested customers with early </a:t>
            </a:r>
            <a:r>
              <a:rPr lang="en-US" dirty="0" err="1"/>
              <a:t>MagTag</a:t>
            </a:r>
            <a:r>
              <a:rPr lang="en-US" dirty="0"/>
              <a:t> prototypes to experiment with</a:t>
            </a:r>
          </a:p>
          <a:p>
            <a:pPr lvl="1"/>
            <a:r>
              <a:rPr lang="en-US" sz="1900" dirty="0"/>
              <a:t>Enhances feedback to Altius to guarantee </a:t>
            </a:r>
            <a:r>
              <a:rPr lang="en-US" sz="1900" dirty="0" err="1"/>
              <a:t>MagTag</a:t>
            </a:r>
            <a:r>
              <a:rPr lang="en-US" sz="1900" dirty="0"/>
              <a:t> compatibility with your system</a:t>
            </a:r>
          </a:p>
          <a:p>
            <a:pPr lvl="1"/>
            <a:r>
              <a:rPr lang="en-US" sz="1900" dirty="0"/>
              <a:t>Early prototypes to enable integration work with your spacecraft HW/SW</a:t>
            </a:r>
          </a:p>
          <a:p>
            <a:pPr lvl="1"/>
            <a:r>
              <a:rPr lang="en-US" sz="1900" dirty="0"/>
              <a:t>Early prototypes to allow customers to develop their own cores or work with Altius to develop custom cores for different applications</a:t>
            </a: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41245-E9BE-46B7-A2B9-F3B32058C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DDD1D-F684-4C41-AF0E-3FB05AA1F237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DBC92-B7EA-4E3D-B399-4B457DFA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7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450F696-B58B-40FA-8BCF-F161C0459A64}"/>
              </a:ext>
            </a:extLst>
          </p:cNvPr>
          <p:cNvSpPr txBox="1">
            <a:spLocks/>
          </p:cNvSpPr>
          <p:nvPr/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Altius Space Machines, Inc.</a:t>
            </a:r>
          </a:p>
          <a:p>
            <a:r>
              <a:rPr lang="en-US" b="0" dirty="0"/>
              <a:t>Jonathan Goff | President/CEO | </a:t>
            </a:r>
            <a:r>
              <a:rPr lang="en-US" b="0" dirty="0">
                <a:hlinkClick r:id="rId2"/>
              </a:rPr>
              <a:t>jongoff@altius-space.com</a:t>
            </a:r>
            <a:r>
              <a:rPr lang="en-US" b="0" dirty="0"/>
              <a:t> | 801-362-2310</a:t>
            </a:r>
          </a:p>
        </p:txBody>
      </p:sp>
    </p:spTree>
    <p:extLst>
      <p:ext uri="{BB962C8B-B14F-4D97-AF65-F5344CB8AC3E}">
        <p14:creationId xmlns:p14="http://schemas.microsoft.com/office/powerpoint/2010/main" val="268219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577DA06-93E7-4B03-BEE7-4E7B76653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2B8F0-3E36-4C6A-A049-DEE8B5D51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>
                <a:latin typeface="+mj-lt"/>
              </a:rPr>
              <a:t>Jonathan Goff (CEO)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jongoff@altius-space.com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801-362-2310</a:t>
            </a:r>
          </a:p>
          <a:p>
            <a:pPr marL="0" indent="0" algn="ctr">
              <a:buNone/>
            </a:pPr>
            <a:endParaRPr lang="en-US" sz="3600" dirty="0">
              <a:latin typeface="+mj-lt"/>
            </a:endParaRPr>
          </a:p>
          <a:p>
            <a:pPr marL="0" indent="0" algn="ctr">
              <a:buNone/>
            </a:pPr>
            <a:r>
              <a:rPr lang="en-US" sz="3600" dirty="0">
                <a:latin typeface="+mj-lt"/>
              </a:rPr>
              <a:t>Joshua Nelson (PI)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nelsonj@altius-space.com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303-913-4387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81F1E-05E2-4E86-8B11-390C62DA2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3AA5-0297-44E4-A657-AFD288C7ACB8}" type="datetime1">
              <a:rPr lang="en-US" smtClean="0"/>
              <a:t>10/3/2018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FCA9F-1A13-4A5E-9BDF-32F6A25A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5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742</Words>
  <Application>Microsoft Office PowerPoint</Application>
  <PresentationFormat>Widescreen</PresentationFormat>
  <Paragraphs>114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MagTags™ Modular Servicing Interface  Overview</vt:lpstr>
      <vt:lpstr>Why MagTags? (Satellite Applications)</vt:lpstr>
      <vt:lpstr>Why MagTags? (ISS/Gateway/Comm’l Habitat Applications)</vt:lpstr>
      <vt:lpstr>MagTags Modular Interface</vt:lpstr>
      <vt:lpstr>Configurable Cores Enable Many Types of MagTags</vt:lpstr>
      <vt:lpstr>MagTags Progress</vt:lpstr>
      <vt:lpstr>MagTag Early Access Program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MagTags Introduction</dc:title>
  <dc:creator/>
  <cp:keywords/>
  <cp:lastModifiedBy/>
  <cp:revision>1</cp:revision>
  <dcterms:created xsi:type="dcterms:W3CDTF">2017-03-29T02:30:23Z</dcterms:created>
  <dcterms:modified xsi:type="dcterms:W3CDTF">2018-10-03T16:39:22Z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