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</p:sldMasterIdLst>
  <p:notesMasterIdLst>
    <p:notesMasterId r:id="rId15"/>
  </p:notesMasterIdLst>
  <p:sldIdLst>
    <p:sldId id="357" r:id="rId2"/>
    <p:sldId id="346" r:id="rId3"/>
    <p:sldId id="260" r:id="rId4"/>
    <p:sldId id="355" r:id="rId5"/>
    <p:sldId id="354" r:id="rId6"/>
    <p:sldId id="350" r:id="rId7"/>
    <p:sldId id="356" r:id="rId8"/>
    <p:sldId id="266" r:id="rId9"/>
    <p:sldId id="267" r:id="rId10"/>
    <p:sldId id="340" r:id="rId11"/>
    <p:sldId id="358" r:id="rId12"/>
    <p:sldId id="316" r:id="rId13"/>
    <p:sldId id="317" r:id="rId14"/>
  </p:sldIdLst>
  <p:sldSz cx="9144000" cy="6858000" type="screen4x3"/>
  <p:notesSz cx="7010400" cy="9296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k Cutkosky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571A6D9-030A-4957-918E-4B4F1F6344E0}">
  <a:tblStyle styleId="{A571A6D9-030A-4957-918E-4B4F1F6344E0}" styleName="Table_0">
    <a:wholeTbl>
      <a:tcTxStyle>
        <a:font>
          <a:latin typeface="Calibri"/>
          <a:ea typeface="Calibri"/>
          <a:cs typeface="Calibri"/>
        </a:font>
        <a:schemeClr val="tx1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69"/>
    <p:restoredTop sz="60549" autoAdjust="0"/>
  </p:normalViewPr>
  <p:slideViewPr>
    <p:cSldViewPr snapToGrid="0" snapToObjects="1">
      <p:cViewPr varScale="1">
        <p:scale>
          <a:sx n="76" d="100"/>
          <a:sy n="76" d="100"/>
        </p:scale>
        <p:origin x="327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99" cy="418337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127272"/>
              <a:buChar char="●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SzPct val="127272"/>
              <a:buChar char="○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SzPct val="127272"/>
              <a:buChar char="■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SzPct val="127272"/>
              <a:buChar char="●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SzPct val="127272"/>
              <a:buChar char="○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SzPct val="127272"/>
              <a:buChar char="■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SzPct val="127272"/>
              <a:buChar char="●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SzPct val="127272"/>
              <a:buChar char="○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SzPct val="127272"/>
              <a:buChar char="■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99" cy="418337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11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Shape 130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097471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99" cy="4183374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171450" lvl="0" indent="-171450">
              <a:spcBef>
                <a:spcPts val="0"/>
              </a:spcBef>
              <a:buFontTx/>
              <a:buChar char="-"/>
            </a:pPr>
            <a:r>
              <a:rPr lang="en-US" dirty="0"/>
              <a:t>So the research objectives of this work on the </a:t>
            </a:r>
            <a:r>
              <a:rPr lang="en-US" dirty="0" err="1"/>
              <a:t>Astrobee</a:t>
            </a:r>
            <a:r>
              <a:rPr lang="en-US" dirty="0"/>
              <a:t> are as follows:</a:t>
            </a:r>
          </a:p>
          <a:p>
            <a:pPr marL="628650" lvl="1" indent="-171450">
              <a:spcBef>
                <a:spcPts val="0"/>
              </a:spcBef>
              <a:buFontTx/>
              <a:buChar char="-"/>
            </a:pPr>
            <a:r>
              <a:rPr lang="en-US" dirty="0"/>
              <a:t>First is the mechanism design, analysis, and testing of adhesive grippers for assistive free-flyer applications</a:t>
            </a:r>
          </a:p>
          <a:p>
            <a:pPr marL="628650" lvl="1" indent="-171450">
              <a:spcBef>
                <a:spcPts val="0"/>
              </a:spcBef>
              <a:buFontTx/>
              <a:buChar char="-"/>
            </a:pPr>
            <a:r>
              <a:rPr lang="en-US" dirty="0"/>
              <a:t>Second, making use of the new capabilities of these grippers through new control and planning algorithms</a:t>
            </a:r>
          </a:p>
          <a:p>
            <a:pPr marL="628650" lvl="1" indent="-171450">
              <a:spcBef>
                <a:spcPts val="0"/>
              </a:spcBef>
              <a:buFontTx/>
              <a:buChar char="-"/>
            </a:pPr>
            <a:r>
              <a:rPr lang="en-US" dirty="0"/>
              <a:t>Third, validating these on state of the art testbeds, both in our lab at Stanford and on </a:t>
            </a:r>
            <a:r>
              <a:rPr lang="en-US" dirty="0" err="1"/>
              <a:t>Astrobee</a:t>
            </a:r>
            <a:endParaRPr lang="en-US"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9030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1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99" cy="41833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49488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2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99" cy="41833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512021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7272"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7272"/>
              <a:buFontTx/>
              <a:buNone/>
              <a:tabLst/>
              <a:defRPr/>
            </a:pPr>
            <a:r>
              <a:rPr lang="en-US" dirty="0"/>
              <a:t>-- Convex optimization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7272"/>
              <a:buFontTx/>
              <a:buNone/>
              <a:tabLst/>
              <a:defRPr/>
            </a:pPr>
            <a:r>
              <a:rPr lang="en-US" dirty="0"/>
              <a:t>This is a brief update on some very recent work we have been doing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7272"/>
              <a:buFontTx/>
              <a:buChar char="-"/>
              <a:tabLst/>
              <a:defRPr/>
            </a:pPr>
            <a:r>
              <a:rPr lang="en-US" dirty="0"/>
              <a:t>This quarter, we implemented our recent sequential convex programming (SCP) algorithm </a:t>
            </a:r>
            <a:r>
              <a:rPr lang="en-US" dirty="0" err="1"/>
              <a:t>GuSTO</a:t>
            </a:r>
            <a:r>
              <a:rPr lang="en-US" dirty="0"/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7272"/>
              <a:buFontTx/>
              <a:buChar char="-"/>
              <a:tabLst/>
              <a:defRPr/>
            </a:pPr>
            <a:r>
              <a:rPr lang="en-US" dirty="0"/>
              <a:t>SCP is a framework capable of generating collision-free trajectories in real time while satisfying dynamics and actuator constraints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7272"/>
              <a:buFontTx/>
              <a:buChar char="-"/>
              <a:tabLst/>
              <a:defRPr/>
            </a:pPr>
            <a:r>
              <a:rPr lang="en-US" dirty="0"/>
              <a:t>We implemented </a:t>
            </a:r>
            <a:r>
              <a:rPr lang="en-US" dirty="0" err="1"/>
              <a:t>GuSTO</a:t>
            </a:r>
            <a:r>
              <a:rPr lang="en-US" dirty="0"/>
              <a:t> on the Stanford free-flyer testbed (start video here</a:t>
            </a:r>
          </a:p>
        </p:txBody>
      </p:sp>
    </p:spTree>
    <p:extLst>
      <p:ext uri="{BB962C8B-B14F-4D97-AF65-F5344CB8AC3E}">
        <p14:creationId xmlns:p14="http://schemas.microsoft.com/office/powerpoint/2010/main" val="19760010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Shape 719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00" cy="4183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720" name="Shape 720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316922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Shape 838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99" cy="4183374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39" name="Shape 839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Shape 849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299" cy="4183374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50" name="Shape 850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7777"/>
              <a:buNone/>
              <a:defRPr sz="1800"/>
            </a:lvl2pPr>
            <a:lvl3pPr lvl="2" indent="0">
              <a:spcBef>
                <a:spcPts val="0"/>
              </a:spcBef>
              <a:buSzPct val="77777"/>
              <a:buNone/>
              <a:defRPr sz="1800"/>
            </a:lvl3pPr>
            <a:lvl4pPr lvl="3" indent="0">
              <a:spcBef>
                <a:spcPts val="0"/>
              </a:spcBef>
              <a:buSzPct val="77777"/>
              <a:buNone/>
              <a:defRPr sz="1800"/>
            </a:lvl4pPr>
            <a:lvl5pPr lvl="4" indent="0">
              <a:spcBef>
                <a:spcPts val="0"/>
              </a:spcBef>
              <a:buSzPct val="77777"/>
              <a:buNone/>
              <a:defRPr sz="1800"/>
            </a:lvl5pPr>
            <a:lvl6pPr lvl="5" indent="0">
              <a:spcBef>
                <a:spcPts val="0"/>
              </a:spcBef>
              <a:buSzPct val="77777"/>
              <a:buNone/>
              <a:defRPr sz="1800"/>
            </a:lvl6pPr>
            <a:lvl7pPr lvl="6" indent="0">
              <a:spcBef>
                <a:spcPts val="0"/>
              </a:spcBef>
              <a:buSzPct val="77777"/>
              <a:buNone/>
              <a:defRPr sz="1800"/>
            </a:lvl7pPr>
            <a:lvl8pPr lvl="7" indent="0">
              <a:spcBef>
                <a:spcPts val="0"/>
              </a:spcBef>
              <a:buSzPct val="77777"/>
              <a:buNone/>
              <a:defRPr sz="1800"/>
            </a:lvl8pPr>
            <a:lvl9pPr lvl="8" indent="0">
              <a:spcBef>
                <a:spcPts val="0"/>
              </a:spcBef>
              <a:buSzPct val="77777"/>
              <a:buNone/>
              <a:defRPr sz="1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90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227330" y="9874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71450" marR="0" lvl="0" indent="-57150" algn="l" rtl="0">
              <a:lnSpc>
                <a:spcPct val="90000"/>
              </a:lnSpc>
              <a:spcBef>
                <a:spcPts val="750"/>
              </a:spcBef>
              <a:buClr>
                <a:srgbClr val="202064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rgbClr val="202064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L="857250" marR="0" lvl="2" indent="-82550" algn="l" rtl="0">
              <a:lnSpc>
                <a:spcPct val="90000"/>
              </a:lnSpc>
              <a:spcBef>
                <a:spcPts val="375"/>
              </a:spcBef>
              <a:buClr>
                <a:srgbClr val="202064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L="1200150" marR="0" lvl="3" indent="-95250" algn="l" rtl="0">
              <a:lnSpc>
                <a:spcPct val="90000"/>
              </a:lnSpc>
              <a:spcBef>
                <a:spcPts val="375"/>
              </a:spcBef>
              <a:buClr>
                <a:srgbClr val="202064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L="1543050" marR="0" lvl="4" indent="-95250" algn="l" rtl="0">
              <a:lnSpc>
                <a:spcPct val="90000"/>
              </a:lnSpc>
              <a:spcBef>
                <a:spcPts val="375"/>
              </a:spcBef>
              <a:buClr>
                <a:srgbClr val="202064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Shape 18"/>
          <p:cNvSpPr/>
          <p:nvPr/>
        </p:nvSpPr>
        <p:spPr>
          <a:xfrm>
            <a:off x="0" y="0"/>
            <a:ext cx="9144000" cy="701040"/>
          </a:xfrm>
          <a:prstGeom prst="rect">
            <a:avLst/>
          </a:prstGeom>
          <a:solidFill>
            <a:srgbClr val="595959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88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90170" y="118746"/>
            <a:ext cx="7886700" cy="5324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100000"/>
              <a:buFont typeface="Corbel"/>
              <a:buNone/>
              <a:defRPr sz="3000" b="0" i="0" u="none" strike="noStrike" cap="non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indent="0">
              <a:spcBef>
                <a:spcPts val="0"/>
              </a:spcBef>
              <a:buSzPct val="77777"/>
              <a:buNone/>
              <a:defRPr sz="1800"/>
            </a:lvl2pPr>
            <a:lvl3pPr lvl="2" indent="0">
              <a:spcBef>
                <a:spcPts val="0"/>
              </a:spcBef>
              <a:buSzPct val="77777"/>
              <a:buNone/>
              <a:defRPr sz="1800"/>
            </a:lvl3pPr>
            <a:lvl4pPr lvl="3" indent="0">
              <a:spcBef>
                <a:spcPts val="0"/>
              </a:spcBef>
              <a:buSzPct val="77777"/>
              <a:buNone/>
              <a:defRPr sz="1800"/>
            </a:lvl4pPr>
            <a:lvl5pPr lvl="4" indent="0">
              <a:spcBef>
                <a:spcPts val="0"/>
              </a:spcBef>
              <a:buSzPct val="77777"/>
              <a:buNone/>
              <a:defRPr sz="1800"/>
            </a:lvl5pPr>
            <a:lvl6pPr lvl="5" indent="0">
              <a:spcBef>
                <a:spcPts val="0"/>
              </a:spcBef>
              <a:buSzPct val="77777"/>
              <a:buNone/>
              <a:defRPr sz="1800"/>
            </a:lvl6pPr>
            <a:lvl7pPr lvl="6" indent="0">
              <a:spcBef>
                <a:spcPts val="0"/>
              </a:spcBef>
              <a:buSzPct val="77777"/>
              <a:buNone/>
              <a:defRPr sz="1800"/>
            </a:lvl7pPr>
            <a:lvl8pPr lvl="7" indent="0">
              <a:spcBef>
                <a:spcPts val="0"/>
              </a:spcBef>
              <a:buSzPct val="77777"/>
              <a:buNone/>
              <a:defRPr sz="1800"/>
            </a:lvl8pPr>
            <a:lvl9pPr lvl="8" indent="0">
              <a:spcBef>
                <a:spcPts val="0"/>
              </a:spcBef>
              <a:buSzPct val="77777"/>
              <a:buNone/>
              <a:defRPr sz="1800"/>
            </a:lvl9pPr>
          </a:lstStyle>
          <a:p>
            <a:endParaRPr/>
          </a:p>
        </p:txBody>
      </p:sp>
      <p:sp>
        <p:nvSpPr>
          <p:cNvPr id="20" name="Shape 20"/>
          <p:cNvSpPr/>
          <p:nvPr/>
        </p:nvSpPr>
        <p:spPr>
          <a:xfrm>
            <a:off x="0" y="6563360"/>
            <a:ext cx="9144000" cy="29464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88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1" name="Shape 21"/>
          <p:cNvSpPr txBox="1"/>
          <p:nvPr/>
        </p:nvSpPr>
        <p:spPr>
          <a:xfrm>
            <a:off x="0" y="6563360"/>
            <a:ext cx="1628972" cy="30777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rbel"/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Stanford University</a:t>
            </a:r>
          </a:p>
        </p:txBody>
      </p:sp>
      <p:sp>
        <p:nvSpPr>
          <p:cNvPr id="22" name="Shape 22"/>
          <p:cNvSpPr txBox="1"/>
          <p:nvPr/>
        </p:nvSpPr>
        <p:spPr>
          <a:xfrm>
            <a:off x="5661572" y="6563360"/>
            <a:ext cx="2797863" cy="30777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rbel"/>
              <a:buNone/>
            </a:pPr>
            <a:r>
              <a:rPr lang="en-US" sz="1400" b="0" i="0" u="none" strike="noStrike" cap="none" dirty="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SPHERES/</a:t>
            </a:r>
            <a:r>
              <a:rPr lang="en-US" sz="1400" b="0" i="0" u="none" strike="noStrike" cap="none" dirty="0" err="1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Astrobee</a:t>
            </a:r>
            <a:r>
              <a:rPr lang="en-US" sz="1400" b="0" i="0" u="none" strike="noStrike" cap="none" dirty="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 Working Group</a:t>
            </a:r>
          </a:p>
        </p:txBody>
      </p:sp>
      <p:sp>
        <p:nvSpPr>
          <p:cNvPr id="23" name="Shape 23"/>
          <p:cNvSpPr txBox="1"/>
          <p:nvPr/>
        </p:nvSpPr>
        <p:spPr>
          <a:xfrm>
            <a:off x="8702040" y="6558280"/>
            <a:ext cx="407484" cy="30777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fld id="{00000000-1234-1234-1234-123412341234}" type="slidenum">
              <a:rPr lang="en-US"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Shape 24" descr="https://upload.wikimedia.org/wikipedia/commons/thumb/e/e5/NASA_logo.svg/1237px-NASA_logo.svg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04028" y="81551"/>
            <a:ext cx="653552" cy="54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42350" y="5982968"/>
            <a:ext cx="382068" cy="460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ctrTitle"/>
          </p:nvPr>
        </p:nvSpPr>
        <p:spPr>
          <a:xfrm>
            <a:off x="197918" y="374250"/>
            <a:ext cx="9278471" cy="1004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5080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30769"/>
              <a:buFont typeface="Calibri"/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Assistive Free-Flyers with Gecko-Inspired</a:t>
            </a:r>
            <a:r>
              <a:rPr lang="en-US" sz="2800" b="1" dirty="0">
                <a:latin typeface="Corbel"/>
                <a:ea typeface="Corbel"/>
                <a:cs typeface="Corbel"/>
                <a:sym typeface="Corbel"/>
              </a:rPr>
              <a:t> </a:t>
            </a:r>
            <a:r>
              <a:rPr lang="en-US" sz="2800" b="1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Grippers for </a:t>
            </a:r>
            <a:br>
              <a:rPr lang="en-US" sz="2800" b="1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</a:br>
            <a:r>
              <a:rPr lang="en-US" sz="2800" b="1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Automated</a:t>
            </a:r>
            <a:r>
              <a:rPr lang="en-US" sz="2800" b="1" dirty="0">
                <a:latin typeface="Corbel"/>
                <a:ea typeface="Corbel"/>
                <a:cs typeface="Corbel"/>
                <a:sym typeface="Corbel"/>
              </a:rPr>
              <a:t> </a:t>
            </a:r>
            <a:r>
              <a:rPr lang="en-US" sz="2800" b="1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Logistics in Space</a:t>
            </a:r>
          </a:p>
        </p:txBody>
      </p:sp>
      <p:grpSp>
        <p:nvGrpSpPr>
          <p:cNvPr id="135" name="Shape 135"/>
          <p:cNvGrpSpPr/>
          <p:nvPr/>
        </p:nvGrpSpPr>
        <p:grpSpPr>
          <a:xfrm>
            <a:off x="145367" y="5429024"/>
            <a:ext cx="1473225" cy="1310619"/>
            <a:chOff x="209880" y="231972"/>
            <a:chExt cx="1762849" cy="1568275"/>
          </a:xfrm>
        </p:grpSpPr>
        <p:pic>
          <p:nvPicPr>
            <p:cNvPr id="136" name="Shape 13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09880" y="1252157"/>
              <a:ext cx="1517070" cy="5480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7" name="Shape 137" descr="https://yt3.ggpht.com/-jqRbHDYAnMc/AAAAAAAAAAI/AAAAAAAAAAA/o1ocWztTfSE/s900-c-k-no-rj-c0xffffff/photo.jp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957576" y="231972"/>
              <a:ext cx="1015153" cy="10151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8" name="Shape 13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89522" y="233763"/>
              <a:ext cx="698555" cy="104054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9" name="Shape 139" descr="http://www.meteo.psu.edu/~rms5539/figures/nasa_logo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499131" y="5391168"/>
            <a:ext cx="1550201" cy="1285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Shape 141" descr="iss_planning_scenario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78900" y="1994882"/>
            <a:ext cx="4192521" cy="3089179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Shape 142"/>
          <p:cNvSpPr txBox="1"/>
          <p:nvPr/>
        </p:nvSpPr>
        <p:spPr>
          <a:xfrm flipH="1">
            <a:off x="126875" y="330150"/>
            <a:ext cx="174600" cy="1092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111125" marR="0" lvl="0" indent="-1397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orbel"/>
              <a:buNone/>
            </a:pPr>
            <a:endParaRPr sz="1800" b="1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3" name="Shape 64">
            <a:extLst>
              <a:ext uri="{FF2B5EF4-FFF2-40B4-BE49-F238E27FC236}">
                <a16:creationId xmlns:a16="http://schemas.microsoft.com/office/drawing/2014/main" id="{A8D9ED2C-DA92-447A-BEEB-31EFE500FDAE}"/>
              </a:ext>
            </a:extLst>
          </p:cNvPr>
          <p:cNvSpPr>
            <a:spLocks noGrp="1"/>
          </p:cNvSpPr>
          <p:nvPr/>
        </p:nvSpPr>
        <p:spPr>
          <a:xfrm>
            <a:off x="295495" y="1466550"/>
            <a:ext cx="5001563" cy="4326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ln>
                  <a:noFill/>
                </a:ln>
                <a:solidFill>
                  <a:srgbClr val="60606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ln>
                  <a:noFill/>
                </a:ln>
                <a:solidFill>
                  <a:srgbClr val="60606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ln>
                  <a:noFill/>
                </a:ln>
                <a:solidFill>
                  <a:srgbClr val="60606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ln>
                  <a:noFill/>
                </a:ln>
                <a:solidFill>
                  <a:srgbClr val="60606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0" i="0" u="none" strike="noStrike" cap="none" spc="0" baseline="0">
                <a:ln>
                  <a:noFill/>
                </a:ln>
                <a:solidFill>
                  <a:srgbClr val="60606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17800" marR="0" indent="-495300" algn="l" defTabSz="584200" rtl="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600" b="0" i="0" u="none" strike="noStrike" cap="none" spc="0" baseline="0">
                <a:ln>
                  <a:noFill/>
                </a:ln>
                <a:solidFill>
                  <a:srgbClr val="44444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162300" marR="0" indent="-495300" algn="l" defTabSz="584200" rtl="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600" b="0" i="0" u="none" strike="noStrike" cap="none" spc="0" baseline="0">
                <a:ln>
                  <a:noFill/>
                </a:ln>
                <a:solidFill>
                  <a:srgbClr val="44444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06800" marR="0" indent="-495300" algn="l" defTabSz="584200" rtl="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600" b="0" i="0" u="none" strike="noStrike" cap="none" spc="0" baseline="0">
                <a:ln>
                  <a:noFill/>
                </a:ln>
                <a:solidFill>
                  <a:srgbClr val="44444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051300" marR="0" indent="-495300" algn="l" defTabSz="584200" rtl="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600" b="0" i="0" u="none" strike="noStrike" cap="none" spc="0" baseline="0">
                <a:ln>
                  <a:noFill/>
                </a:ln>
                <a:solidFill>
                  <a:srgbClr val="444444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r>
              <a:rPr lang="en-US" sz="2200" dirty="0">
                <a:solidFill>
                  <a:schemeClr val="tx1"/>
                </a:solidFill>
                <a:latin typeface="Corbel" panose="020B0503020204020204" pitchFamily="34" charset="0"/>
              </a:rPr>
              <a:t>Mark Cutkosky</a:t>
            </a:r>
          </a:p>
          <a:p>
            <a:pPr>
              <a:defRPr sz="2100">
                <a:solidFill>
                  <a:srgbClr val="5E5E5E"/>
                </a:solidFill>
              </a:defRPr>
            </a:pPr>
            <a:r>
              <a:rPr lang="en-US" sz="1800" dirty="0" err="1">
                <a:solidFill>
                  <a:schemeClr val="tx1"/>
                </a:solidFill>
                <a:latin typeface="Corbel" panose="020B0503020204020204" pitchFamily="34" charset="0"/>
              </a:rPr>
              <a:t>Biomimetics</a:t>
            </a:r>
            <a:r>
              <a:rPr lang="en-US" sz="1800" dirty="0">
                <a:solidFill>
                  <a:schemeClr val="tx1"/>
                </a:solidFill>
                <a:latin typeface="Corbel" panose="020B0503020204020204" pitchFamily="34" charset="0"/>
              </a:rPr>
              <a:t> and </a:t>
            </a:r>
            <a:r>
              <a:rPr lang="en-US" sz="1800" dirty="0" err="1">
                <a:solidFill>
                  <a:schemeClr val="tx1"/>
                </a:solidFill>
                <a:latin typeface="Corbel" panose="020B0503020204020204" pitchFamily="34" charset="0"/>
              </a:rPr>
              <a:t>Dextrous</a:t>
            </a:r>
            <a:r>
              <a:rPr lang="en-US" sz="1800" dirty="0">
                <a:solidFill>
                  <a:schemeClr val="tx1"/>
                </a:solidFill>
                <a:latin typeface="Corbel" panose="020B0503020204020204" pitchFamily="34" charset="0"/>
              </a:rPr>
              <a:t> Manipulation Lab</a:t>
            </a:r>
          </a:p>
          <a:p>
            <a:pPr>
              <a:defRPr sz="2100">
                <a:solidFill>
                  <a:srgbClr val="5E5E5E"/>
                </a:solidFill>
              </a:defRPr>
            </a:pPr>
            <a:r>
              <a:rPr lang="en-US" sz="1800" dirty="0">
                <a:solidFill>
                  <a:schemeClr val="tx1"/>
                </a:solidFill>
                <a:latin typeface="Corbel" panose="020B0503020204020204" pitchFamily="34" charset="0"/>
              </a:rPr>
              <a:t>Department of Mechanical Engineering</a:t>
            </a:r>
          </a:p>
          <a:p>
            <a:pPr>
              <a:defRPr sz="2100">
                <a:solidFill>
                  <a:srgbClr val="5E5E5E"/>
                </a:solidFill>
              </a:defRPr>
            </a:pP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  <a:ea typeface="Courier New" charset="0"/>
                <a:cs typeface="Courier New" charset="0"/>
              </a:rPr>
              <a:t>cutkosky@stanford.edu</a:t>
            </a:r>
            <a:endParaRPr lang="en-US" sz="200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r>
              <a:rPr sz="2200" dirty="0">
                <a:solidFill>
                  <a:schemeClr val="tx1"/>
                </a:solidFill>
                <a:latin typeface="Corbel" panose="020B0503020204020204" pitchFamily="34" charset="0"/>
              </a:rPr>
              <a:t>Marco Pavone</a:t>
            </a:r>
          </a:p>
          <a:p>
            <a:pPr>
              <a:defRPr sz="2100">
                <a:solidFill>
                  <a:srgbClr val="5E5E5E"/>
                </a:solidFill>
              </a:defRPr>
            </a:pPr>
            <a:r>
              <a:rPr sz="1800" dirty="0">
                <a:solidFill>
                  <a:schemeClr val="tx1"/>
                </a:solidFill>
                <a:latin typeface="Corbel" panose="020B0503020204020204" pitchFamily="34" charset="0"/>
              </a:rPr>
              <a:t>Autonomous Systems Laboratory </a:t>
            </a:r>
          </a:p>
          <a:p>
            <a:pPr>
              <a:defRPr sz="2100">
                <a:solidFill>
                  <a:srgbClr val="5E5E5E"/>
                </a:solidFill>
              </a:defRPr>
            </a:pPr>
            <a:r>
              <a:rPr sz="1800" dirty="0">
                <a:solidFill>
                  <a:schemeClr val="tx1"/>
                </a:solidFill>
                <a:latin typeface="Corbel" panose="020B0503020204020204" pitchFamily="34" charset="0"/>
              </a:rPr>
              <a:t>Department of Aeronautics and Astronautics</a:t>
            </a:r>
          </a:p>
          <a:p>
            <a:pPr>
              <a:defRPr sz="2100">
                <a:solidFill>
                  <a:srgbClr val="5E5E5E"/>
                </a:solidFill>
              </a:defRPr>
            </a:pPr>
            <a:r>
              <a:rPr lang="en-US" sz="1800" dirty="0" err="1">
                <a:solidFill>
                  <a:schemeClr val="tx1"/>
                </a:solidFill>
                <a:latin typeface="Consolas" panose="020B0609020204030204" pitchFamily="49" charset="0"/>
                <a:ea typeface="Courier New" charset="0"/>
                <a:cs typeface="Courier New" charset="0"/>
              </a:rPr>
              <a:t>pavone@stanford.edu</a:t>
            </a:r>
            <a:endParaRPr sz="1800" dirty="0">
              <a:solidFill>
                <a:schemeClr val="tx1"/>
              </a:solidFill>
              <a:latin typeface="Consolas" panose="020B0609020204030204" pitchFamily="49" charset="0"/>
              <a:ea typeface="Courier New" charset="0"/>
              <a:cs typeface="Courier New" charset="0"/>
            </a:endParaRPr>
          </a:p>
          <a:p>
            <a:pPr>
              <a:defRPr sz="1000">
                <a:solidFill>
                  <a:srgbClr val="5E5E5E"/>
                </a:solidFill>
              </a:defRPr>
            </a:pPr>
            <a:endParaRPr sz="800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>
              <a:defRPr sz="1000">
                <a:solidFill>
                  <a:srgbClr val="5E5E5E"/>
                </a:solidFill>
              </a:defRPr>
            </a:pPr>
            <a:endParaRPr sz="800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>
              <a:defRPr sz="1000">
                <a:solidFill>
                  <a:srgbClr val="5E5E5E"/>
                </a:solidFill>
              </a:defRPr>
            </a:pPr>
            <a:endParaRPr sz="800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>
              <a:defRPr>
                <a:solidFill>
                  <a:srgbClr val="5E5E5E"/>
                </a:solidFill>
              </a:defRPr>
            </a:pPr>
            <a:r>
              <a:rPr lang="en-US" sz="2000" dirty="0">
                <a:solidFill>
                  <a:schemeClr val="tx1"/>
                </a:solidFill>
                <a:latin typeface="Corbel" panose="020B0503020204020204" pitchFamily="34" charset="0"/>
              </a:rPr>
              <a:t>October 3</a:t>
            </a:r>
            <a:r>
              <a:rPr sz="2000" dirty="0">
                <a:solidFill>
                  <a:schemeClr val="tx1"/>
                </a:solidFill>
                <a:latin typeface="Corbel" panose="020B0503020204020204" pitchFamily="34" charset="0"/>
              </a:rPr>
              <a:t>, 201</a:t>
            </a:r>
            <a:r>
              <a:rPr lang="en-US" sz="2000" dirty="0">
                <a:solidFill>
                  <a:schemeClr val="tx1"/>
                </a:solidFill>
                <a:latin typeface="Corbel" panose="020B0503020204020204" pitchFamily="34" charset="0"/>
              </a:rPr>
              <a:t>8</a:t>
            </a:r>
            <a:endParaRPr sz="2000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>
              <a:defRPr>
                <a:solidFill>
                  <a:srgbClr val="5E5E5E"/>
                </a:solidFill>
              </a:defRPr>
            </a:pPr>
            <a:endParaRPr sz="2000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pPr>
              <a:defRPr sz="2100">
                <a:solidFill>
                  <a:srgbClr val="5E5E5E"/>
                </a:solidFill>
              </a:defRPr>
            </a:pPr>
            <a:endParaRPr sz="1800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endParaRPr sz="2000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endParaRPr sz="2000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endParaRPr sz="2000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endParaRPr sz="2000" dirty="0">
              <a:solidFill>
                <a:schemeClr val="tx1"/>
              </a:solidFill>
              <a:latin typeface="Corbel" panose="020B0503020204020204" pitchFamily="34" charset="0"/>
            </a:endParaRPr>
          </a:p>
          <a:p>
            <a:endParaRPr sz="2000" dirty="0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405A801-025B-4614-9880-77BCFEC577DA}"/>
              </a:ext>
            </a:extLst>
          </p:cNvPr>
          <p:cNvCxnSpPr>
            <a:cxnSpLocks/>
          </p:cNvCxnSpPr>
          <p:nvPr/>
        </p:nvCxnSpPr>
        <p:spPr>
          <a:xfrm>
            <a:off x="295495" y="1290458"/>
            <a:ext cx="8160077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349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AB22106-E5CD-7C42-A3FD-9E21F4BCE2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7330" y="987425"/>
            <a:ext cx="7659370" cy="4351338"/>
          </a:xfrm>
        </p:spPr>
        <p:txBody>
          <a:bodyPr/>
          <a:lstStyle/>
          <a:p>
            <a:r>
              <a:rPr lang="en-US" sz="2000" dirty="0"/>
              <a:t>Sequential convex optimization for free-flyer trajectory generation</a:t>
            </a:r>
          </a:p>
          <a:p>
            <a:pPr lvl="1"/>
            <a:r>
              <a:rPr lang="en-US" dirty="0"/>
              <a:t>Extends previous work by providing convergence guarantees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034B7D3-DF17-984D-A467-2D1492EBD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Recent Work</a:t>
            </a:r>
          </a:p>
        </p:txBody>
      </p:sp>
      <p:pic>
        <p:nvPicPr>
          <p:cNvPr id="9" name="GuSTO.mp4">
            <a:hlinkClick r:id="" action="ppaction://media"/>
            <a:extLst>
              <a:ext uri="{FF2B5EF4-FFF2-40B4-BE49-F238E27FC236}">
                <a16:creationId xmlns:a16="http://schemas.microsoft.com/office/drawing/2014/main" id="{16A339EA-BFDD-EA45-A2A6-86AC7B8C20D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5756" y="1698782"/>
            <a:ext cx="8216904" cy="462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74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6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Shape 73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 indent="-190500"/>
            <a:r>
              <a:rPr lang="en-US" dirty="0"/>
              <a:t>Preliminary Schedule</a:t>
            </a:r>
            <a:endParaRPr lang="en-US" sz="3000" b="0" i="0" u="none" strike="noStrike" cap="none" dirty="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BC46944-DB07-4800-B4EA-B47B5C03E1E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07132" y="939215"/>
          <a:ext cx="6098570" cy="4839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6375">
                  <a:extLst>
                    <a:ext uri="{9D8B030D-6E8A-4147-A177-3AD203B41FA5}">
                      <a16:colId xmlns:a16="http://schemas.microsoft.com/office/drawing/2014/main" val="1290409647"/>
                    </a:ext>
                  </a:extLst>
                </a:gridCol>
                <a:gridCol w="2443277">
                  <a:extLst>
                    <a:ext uri="{9D8B030D-6E8A-4147-A177-3AD203B41FA5}">
                      <a16:colId xmlns:a16="http://schemas.microsoft.com/office/drawing/2014/main" val="3598333168"/>
                    </a:ext>
                  </a:extLst>
                </a:gridCol>
                <a:gridCol w="2318918">
                  <a:extLst>
                    <a:ext uri="{9D8B030D-6E8A-4147-A177-3AD203B41FA5}">
                      <a16:colId xmlns:a16="http://schemas.microsoft.com/office/drawing/2014/main" val="586168583"/>
                    </a:ext>
                  </a:extLst>
                </a:gridCol>
              </a:tblGrid>
              <a:tr h="3116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Active Dates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Activities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Deliverables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5379840"/>
                  </a:ext>
                </a:extLst>
              </a:tr>
              <a:tr h="4608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April 23, 2018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Systems Requirements Review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Document of known systems requirements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574947"/>
                  </a:ext>
                </a:extLst>
              </a:tr>
              <a:tr h="4608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July 2018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Preliminary Design Review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First iteration of monolithic 3D-printed gripper prototype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291228"/>
                  </a:ext>
                </a:extLst>
              </a:tr>
              <a:tr h="2377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August 2018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Critical Design Review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(1) Updated gripper design to meet safety and operational requirements, (2) Initial safety and operational documentation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227596"/>
                  </a:ext>
                </a:extLst>
              </a:tr>
              <a:tr h="471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Sept. 2018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Systems Integration Review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Intended final gripper design and manufacture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3250045"/>
                  </a:ext>
                </a:extLst>
              </a:tr>
              <a:tr h="4645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Oct. 2018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Operational Readiness Review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(1) Flight-ready gripper and other payload elements, (2) Additional documentation to prepare for flight experiments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97025"/>
                  </a:ext>
                </a:extLst>
              </a:tr>
              <a:tr h="4864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Dec. 2018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Flight Readiness Review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Finalized payload and documentation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792368"/>
                  </a:ext>
                </a:extLst>
              </a:tr>
              <a:tr h="5120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April 2019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Launch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8443821"/>
                  </a:ext>
                </a:extLst>
              </a:tr>
              <a:tr h="4901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April-Sept. 2019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ISS Experiments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652544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CDFDF14B-D906-42F4-A9CC-6F3B12C04F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1826" y="939215"/>
            <a:ext cx="2455042" cy="18969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FF938C-8B7D-4851-AE6B-7E16F652CE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3551" y="3024048"/>
            <a:ext cx="2463317" cy="1613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759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1" name="Shape 841"/>
          <p:cNvPicPr preferRelativeResize="0"/>
          <p:nvPr/>
        </p:nvPicPr>
        <p:blipFill rotWithShape="1">
          <a:blip r:embed="rId3">
            <a:alphaModFix amt="41000"/>
          </a:blip>
          <a:srcRect/>
          <a:stretch/>
        </p:blipFill>
        <p:spPr>
          <a:xfrm>
            <a:off x="1798816" y="2896886"/>
            <a:ext cx="5429684" cy="3595794"/>
          </a:xfrm>
          <a:prstGeom prst="rect">
            <a:avLst/>
          </a:prstGeom>
          <a:noFill/>
          <a:ln>
            <a:noFill/>
          </a:ln>
        </p:spPr>
      </p:pic>
      <p:sp>
        <p:nvSpPr>
          <p:cNvPr id="842" name="Shape 842"/>
          <p:cNvSpPr txBox="1">
            <a:spLocks noGrp="1"/>
          </p:cNvSpPr>
          <p:nvPr>
            <p:ph type="title"/>
          </p:nvPr>
        </p:nvSpPr>
        <p:spPr>
          <a:xfrm>
            <a:off x="90170" y="118746"/>
            <a:ext cx="7886700" cy="53244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905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100000"/>
              <a:buFont typeface="Corbel"/>
              <a:buNone/>
            </a:pPr>
            <a:r>
              <a:rPr lang="en-US" sz="3000" b="0" i="0" u="none" strike="noStrike" cap="non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Conclusion</a:t>
            </a:r>
            <a:r>
              <a:rPr lang="en-US"/>
              <a:t>s</a:t>
            </a:r>
          </a:p>
        </p:txBody>
      </p:sp>
      <p:sp>
        <p:nvSpPr>
          <p:cNvPr id="843" name="Shape 843"/>
          <p:cNvSpPr txBox="1"/>
          <p:nvPr/>
        </p:nvSpPr>
        <p:spPr>
          <a:xfrm>
            <a:off x="218068" y="914399"/>
            <a:ext cx="8591100" cy="5388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27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064"/>
              </a:buClr>
              <a:buSzPct val="100000"/>
              <a:buFont typeface="Arial"/>
              <a:buNone/>
            </a:pPr>
            <a:r>
              <a:rPr lang="en-US" sz="2000" b="1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Implement and demonstrate award-winning STMD technologies on assistive free-flyer platforms</a:t>
            </a:r>
            <a:endParaRPr lang="en-US" sz="2000" b="1" i="0" u="none" strike="noStrike" cap="none" dirty="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marL="171450" marR="0" lvl="0" indent="-1714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202064"/>
              </a:buClr>
              <a:buSzPct val="1000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Year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&amp; 2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– Developed and tested necessary components</a:t>
            </a:r>
          </a:p>
          <a:p>
            <a:pPr marL="171450" marR="0" lvl="0" indent="-1714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202064"/>
              </a:buClr>
              <a:buSzPct val="1000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Years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– Integration and validation</a:t>
            </a:r>
          </a:p>
          <a:p>
            <a:pPr marL="171450" marR="0" lvl="0" indent="-1714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202064"/>
              </a:buClr>
              <a:buSzPct val="1000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Future: Pursue flight opportunities on </a:t>
            </a:r>
            <a:r>
              <a:rPr lang="en-US" sz="1800" dirty="0" err="1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Astrobee</a:t>
            </a:r>
            <a:r>
              <a:rPr lang="en-US" sz="1800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for ISS deployment and testing in 2019</a:t>
            </a:r>
            <a:endParaRPr lang="en-US" sz="1800" b="0" i="0" u="none" strike="noStrike" cap="none" dirty="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844" name="Shape 8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78900" y="4690331"/>
            <a:ext cx="2159699" cy="1220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45" name="Shape 84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553740">
            <a:off x="4637690" y="3198987"/>
            <a:ext cx="921769" cy="520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46" name="Shape 846"/>
          <p:cNvPicPr preferRelativeResize="0"/>
          <p:nvPr/>
        </p:nvPicPr>
        <p:blipFill rotWithShape="1">
          <a:blip r:embed="rId5">
            <a:alphaModFix/>
          </a:blip>
          <a:srcRect l="33068" r="41780"/>
          <a:stretch/>
        </p:blipFill>
        <p:spPr>
          <a:xfrm rot="-7228475" flipH="1">
            <a:off x="4862993" y="2856109"/>
            <a:ext cx="975987" cy="1371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47" name="Shape 847"/>
          <p:cNvPicPr preferRelativeResize="0"/>
          <p:nvPr/>
        </p:nvPicPr>
        <p:blipFill rotWithShape="1">
          <a:blip r:embed="rId6">
            <a:alphaModFix/>
          </a:blip>
          <a:srcRect l="33068" r="41780"/>
          <a:stretch/>
        </p:blipFill>
        <p:spPr>
          <a:xfrm rot="-5674733" flipH="1">
            <a:off x="2016470" y="3709386"/>
            <a:ext cx="2606275" cy="3661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Shape 852"/>
          <p:cNvSpPr txBox="1">
            <a:spLocks noGrp="1"/>
          </p:cNvSpPr>
          <p:nvPr>
            <p:ph type="body" idx="1"/>
          </p:nvPr>
        </p:nvSpPr>
        <p:spPr>
          <a:xfrm>
            <a:off x="218093" y="1069193"/>
            <a:ext cx="7966200" cy="531816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 indent="-165417">
              <a:lnSpc>
                <a:spcPct val="80000"/>
              </a:lnSpc>
              <a:buFont typeface="Corbel"/>
              <a:buChar char="•"/>
            </a:pPr>
            <a:r>
              <a:rPr lang="en-US" sz="1400" dirty="0"/>
              <a:t>P. Glick, S.A. Suresh, D. </a:t>
            </a:r>
            <a:r>
              <a:rPr lang="en-US" sz="1400" dirty="0" err="1"/>
              <a:t>Ruffatto</a:t>
            </a:r>
            <a:r>
              <a:rPr lang="en-US" sz="1400" dirty="0"/>
              <a:t>, M.R. Cutkosky, M.T. </a:t>
            </a:r>
            <a:r>
              <a:rPr lang="en-US" sz="1400" dirty="0" err="1"/>
              <a:t>Tolley</a:t>
            </a:r>
            <a:r>
              <a:rPr lang="en-US" sz="1400" dirty="0"/>
              <a:t>, A. Parness, “</a:t>
            </a:r>
            <a:r>
              <a:rPr lang="en-US" sz="1400" dirty="0">
                <a:solidFill>
                  <a:srgbClr val="222222"/>
                </a:solidFill>
                <a:highlight>
                  <a:srgbClr val="FFFFFF"/>
                </a:highlight>
              </a:rPr>
              <a:t>A soft robotic gripper with gecko-like adhesives</a:t>
            </a:r>
            <a:r>
              <a:rPr lang="en-US" sz="1400" dirty="0"/>
              <a:t>” </a:t>
            </a:r>
            <a:r>
              <a:rPr lang="en-US" sz="1400" i="1" dirty="0"/>
              <a:t>IEEE RA-Letters &amp; ICRA 2018</a:t>
            </a:r>
            <a:r>
              <a:rPr lang="en-US" sz="1400" dirty="0"/>
              <a:t>.</a:t>
            </a:r>
          </a:p>
          <a:p>
            <a:pPr lvl="0" indent="-165417">
              <a:lnSpc>
                <a:spcPct val="80000"/>
              </a:lnSpc>
              <a:buFont typeface="Corbel"/>
              <a:buChar char="•"/>
            </a:pPr>
            <a:r>
              <a:rPr lang="en-US" sz="1400" dirty="0"/>
              <a:t>J-P </a:t>
            </a:r>
            <a:r>
              <a:rPr lang="en-US" sz="1400" dirty="0" err="1"/>
              <a:t>Roberge</a:t>
            </a:r>
            <a:r>
              <a:rPr lang="en-US" sz="1400" dirty="0"/>
              <a:t>, W. </a:t>
            </a:r>
            <a:r>
              <a:rPr lang="en-US" sz="1400" dirty="0" err="1"/>
              <a:t>Ruotolo</a:t>
            </a:r>
            <a:r>
              <a:rPr lang="en-US" sz="1400" dirty="0"/>
              <a:t>, V. </a:t>
            </a:r>
            <a:r>
              <a:rPr lang="en-US" sz="1400" dirty="0" err="1"/>
              <a:t>Duchaine</a:t>
            </a:r>
            <a:r>
              <a:rPr lang="en-US" sz="1400" dirty="0"/>
              <a:t>, M.R. Cutkosky, “Improving Industrial Grippers with Adhesion-Controlled Friction,” </a:t>
            </a:r>
            <a:r>
              <a:rPr lang="en-US" sz="1400" i="1" dirty="0"/>
              <a:t>IEEE RA-Letters &amp; ICRA 2018</a:t>
            </a:r>
            <a:r>
              <a:rPr lang="en-US" sz="1400" dirty="0"/>
              <a:t>.</a:t>
            </a:r>
          </a:p>
          <a:p>
            <a:pPr indent="-165417">
              <a:lnSpc>
                <a:spcPct val="80000"/>
              </a:lnSpc>
              <a:buFont typeface="Corbel"/>
              <a:buChar char="•"/>
            </a:pPr>
            <a:r>
              <a:rPr lang="en-US" sz="1400" dirty="0"/>
              <a:t>A. </a:t>
            </a:r>
            <a:r>
              <a:rPr lang="en-US" sz="1400" dirty="0" err="1"/>
              <a:t>Bylard</a:t>
            </a:r>
            <a:r>
              <a:rPr lang="en-US" sz="1400" dirty="0"/>
              <a:t>, R. MacPherson, B. </a:t>
            </a:r>
            <a:r>
              <a:rPr lang="en-US" sz="1400" dirty="0" err="1"/>
              <a:t>Hockman</a:t>
            </a:r>
            <a:r>
              <a:rPr lang="en-US" sz="1400" dirty="0"/>
              <a:t>, M. R. Cutkosky, and M. </a:t>
            </a:r>
            <a:r>
              <a:rPr lang="en-US" sz="1400" dirty="0" err="1"/>
              <a:t>Pavone</a:t>
            </a:r>
            <a:r>
              <a:rPr lang="en-US" sz="1400" dirty="0"/>
              <a:t>, </a:t>
            </a:r>
            <a:r>
              <a:rPr lang="en-US" sz="1400" dirty="0">
                <a:solidFill>
                  <a:srgbClr val="222222"/>
                </a:solidFill>
                <a:highlight>
                  <a:srgbClr val="FFFFFF"/>
                </a:highlight>
              </a:rPr>
              <a:t>"Robust capture and deorbit of rocket body debris using controllable dry adhesion." </a:t>
            </a:r>
            <a:r>
              <a:rPr lang="en-US" sz="1400" i="1" dirty="0">
                <a:solidFill>
                  <a:srgbClr val="222222"/>
                </a:solidFill>
                <a:highlight>
                  <a:srgbClr val="FFFFFF"/>
                </a:highlight>
              </a:rPr>
              <a:t>IEEE</a:t>
            </a:r>
            <a:r>
              <a:rPr lang="en-US" sz="1400" dirty="0">
                <a:solidFill>
                  <a:srgbClr val="222222"/>
                </a:solidFill>
                <a:highlight>
                  <a:srgbClr val="FFFFFF"/>
                </a:highlight>
              </a:rPr>
              <a:t> </a:t>
            </a:r>
            <a:r>
              <a:rPr lang="en-US" sz="1400" i="1" dirty="0">
                <a:solidFill>
                  <a:srgbClr val="222222"/>
                </a:solidFill>
                <a:highlight>
                  <a:srgbClr val="FFFFFF"/>
                </a:highlight>
              </a:rPr>
              <a:t>Aerospace Conference, March 2017.</a:t>
            </a:r>
            <a:endParaRPr lang="en-US" sz="1400" dirty="0"/>
          </a:p>
          <a:p>
            <a:pPr marL="171450" marR="0" lvl="0" indent="-165417" algn="l" rtl="0">
              <a:lnSpc>
                <a:spcPct val="80000"/>
              </a:lnSpc>
              <a:spcBef>
                <a:spcPts val="750"/>
              </a:spcBef>
              <a:spcAft>
                <a:spcPts val="0"/>
              </a:spcAft>
              <a:buClr>
                <a:srgbClr val="202064"/>
              </a:buClr>
              <a:buSzPct val="100000"/>
              <a:buFont typeface="Corbel"/>
              <a:buChar char="•"/>
            </a:pPr>
            <a:r>
              <a:rPr lang="en-US" sz="1400" dirty="0"/>
              <a:t>H. Jiang, E. W. Hawkes, C. Fuller, M. A. Estrada, S. A. Suresh, N. </a:t>
            </a:r>
            <a:r>
              <a:rPr lang="en-US" sz="1400" dirty="0" err="1"/>
              <a:t>Abcouwer</a:t>
            </a:r>
            <a:r>
              <a:rPr lang="en-US" sz="1400" dirty="0"/>
              <a:t>, A. K. Han, S. Wang, C. J. </a:t>
            </a:r>
            <a:r>
              <a:rPr lang="en-US" sz="1400" dirty="0" err="1"/>
              <a:t>Ploch</a:t>
            </a:r>
            <a:r>
              <a:rPr lang="en-US" sz="1400" dirty="0"/>
              <a:t>, A. Parness, M. R. Cutkosky, “A Robotic Device using Gecko-Inspired Adhesives can Grasp and Manipulate Large Objects in Microgravity,” in </a:t>
            </a:r>
            <a:r>
              <a:rPr lang="en-US" sz="1400" i="1" dirty="0"/>
              <a:t>Science Robotics</a:t>
            </a:r>
            <a:r>
              <a:rPr lang="en-US" sz="1400" dirty="0"/>
              <a:t> (AAAS), July 2017.</a:t>
            </a:r>
          </a:p>
          <a:p>
            <a:pPr marL="171450" marR="0" lvl="0" indent="-165417" algn="l" rtl="0">
              <a:lnSpc>
                <a:spcPct val="80000"/>
              </a:lnSpc>
              <a:spcBef>
                <a:spcPts val="750"/>
              </a:spcBef>
              <a:spcAft>
                <a:spcPts val="0"/>
              </a:spcAft>
              <a:buClr>
                <a:srgbClr val="202064"/>
              </a:buClr>
              <a:buSzPct val="100000"/>
              <a:buFont typeface="Corbel"/>
              <a:buChar char="•"/>
            </a:pPr>
            <a:r>
              <a:rPr lang="en-US" sz="1400" dirty="0"/>
              <a:t>R. MacPherson, B. </a:t>
            </a:r>
            <a:r>
              <a:rPr lang="en-US" sz="1400" dirty="0" err="1"/>
              <a:t>Hockman</a:t>
            </a:r>
            <a:r>
              <a:rPr lang="en-US" sz="1400" dirty="0"/>
              <a:t>, A. </a:t>
            </a:r>
            <a:r>
              <a:rPr lang="en-US" sz="1400" dirty="0" err="1"/>
              <a:t>Bylard</a:t>
            </a:r>
            <a:r>
              <a:rPr lang="en-US" sz="1400" dirty="0"/>
              <a:t>, M. A. Estrada, M. R. Cutkosky, and M. </a:t>
            </a:r>
            <a:r>
              <a:rPr lang="en-US" sz="1400" dirty="0" err="1"/>
              <a:t>Pavone</a:t>
            </a:r>
            <a:r>
              <a:rPr lang="en-US" sz="1400" dirty="0"/>
              <a:t>, “Trajectory Optimization for Dynamic Grasping in Space using Adhesive Grippers,” </a:t>
            </a:r>
            <a:r>
              <a:rPr lang="en-US" sz="1400" i="1" dirty="0"/>
              <a:t>Field and Service Robotics</a:t>
            </a:r>
            <a:r>
              <a:rPr lang="en-US" sz="1400" dirty="0"/>
              <a:t>, November 2017.</a:t>
            </a:r>
          </a:p>
          <a:p>
            <a:pPr lvl="0" indent="-165417">
              <a:lnSpc>
                <a:spcPct val="80000"/>
              </a:lnSpc>
              <a:buFont typeface="Corbel"/>
              <a:buChar char="•"/>
            </a:pPr>
            <a:r>
              <a:rPr lang="en-US" sz="1400" dirty="0"/>
              <a:t>M. A. Estrada, H. Jiang, B. Noll, E. W. Hawkes, M. Pavone, and M. R. Cutkosky, “Force and moment constraints of a curved surface gripper and wrist for assistive free flyers,” in </a:t>
            </a:r>
            <a:r>
              <a:rPr lang="en-US" sz="1400" i="1" dirty="0"/>
              <a:t>Proc. IEEE Conf. on Robotics and Automation</a:t>
            </a:r>
            <a:r>
              <a:rPr lang="en-US" sz="1400" dirty="0"/>
              <a:t>, 2017. </a:t>
            </a:r>
          </a:p>
          <a:p>
            <a:pPr lvl="0" indent="-165417">
              <a:lnSpc>
                <a:spcPct val="80000"/>
              </a:lnSpc>
              <a:buFont typeface="Corbel"/>
              <a:buChar char="•"/>
            </a:pPr>
            <a:r>
              <a:rPr lang="en-US" sz="1400" dirty="0"/>
              <a:t>M. A. Estrada, B. </a:t>
            </a:r>
            <a:r>
              <a:rPr lang="en-US" sz="1400" dirty="0" err="1"/>
              <a:t>Hockman</a:t>
            </a:r>
            <a:r>
              <a:rPr lang="en-US" sz="1400" dirty="0"/>
              <a:t>, A. </a:t>
            </a:r>
            <a:r>
              <a:rPr lang="en-US" sz="1400" dirty="0" err="1"/>
              <a:t>Bylard</a:t>
            </a:r>
            <a:r>
              <a:rPr lang="en-US" sz="1400" dirty="0"/>
              <a:t>, E. W. Hawkes, M. R. Cutkosky, and M. Pavone, “Free-flyer acquisition of spinning objects with gecko-inspired adhesives,” in </a:t>
            </a:r>
            <a:r>
              <a:rPr lang="en-US" sz="1400" i="1" dirty="0"/>
              <a:t>Proc. IEEE Conf. on Robotics and Automation</a:t>
            </a:r>
            <a:r>
              <a:rPr lang="en-US" sz="1400" dirty="0"/>
              <a:t>, 2016.</a:t>
            </a:r>
          </a:p>
          <a:p>
            <a:pPr indent="-165417">
              <a:lnSpc>
                <a:spcPct val="80000"/>
              </a:lnSpc>
              <a:buFont typeface="Corbel"/>
              <a:buChar char="•"/>
            </a:pPr>
            <a:r>
              <a:rPr lang="en-US" sz="1400" dirty="0"/>
              <a:t>A. Cauligi, A. </a:t>
            </a:r>
            <a:r>
              <a:rPr lang="en-US" sz="1400" dirty="0" err="1"/>
              <a:t>Bylard</a:t>
            </a:r>
            <a:r>
              <a:rPr lang="en-US" sz="1400" dirty="0"/>
              <a:t>, R. </a:t>
            </a:r>
            <a:r>
              <a:rPr lang="en-US" sz="1400" dirty="0" err="1"/>
              <a:t>Bonalli</a:t>
            </a:r>
            <a:r>
              <a:rPr lang="en-US" sz="1400" dirty="0"/>
              <a:t>, and M. </a:t>
            </a:r>
            <a:r>
              <a:rPr lang="en-US" sz="1400" dirty="0" err="1"/>
              <a:t>Pavone</a:t>
            </a:r>
            <a:r>
              <a:rPr lang="en-US" sz="1400" dirty="0"/>
              <a:t>, “A Sequential Convex Programming Approach for Free-Flying Robot Trajectory Generation,” in </a:t>
            </a:r>
            <a:r>
              <a:rPr lang="en-US" sz="1400" i="1" dirty="0"/>
              <a:t>Int. </a:t>
            </a:r>
            <a:r>
              <a:rPr lang="en-US" sz="1400" i="1" dirty="0" err="1"/>
              <a:t>Symp</a:t>
            </a:r>
            <a:r>
              <a:rPr lang="en-US" sz="1400" i="1" dirty="0"/>
              <a:t>. On Artificial Intelligence, Robotics and Automation in Space</a:t>
            </a:r>
            <a:r>
              <a:rPr lang="en-US" sz="1400" dirty="0"/>
              <a:t>, 2018.</a:t>
            </a:r>
          </a:p>
          <a:p>
            <a:pPr indent="-165417">
              <a:lnSpc>
                <a:spcPct val="80000"/>
              </a:lnSpc>
              <a:buFont typeface="Corbel"/>
              <a:buChar char="•"/>
            </a:pPr>
            <a:r>
              <a:rPr lang="en-US" sz="1400" dirty="0"/>
              <a:t>R. </a:t>
            </a:r>
            <a:r>
              <a:rPr lang="en-US" sz="1400" dirty="0" err="1"/>
              <a:t>Bonalli</a:t>
            </a:r>
            <a:r>
              <a:rPr lang="en-US" sz="1400" dirty="0"/>
              <a:t>, A. Cauligi, A. </a:t>
            </a:r>
            <a:r>
              <a:rPr lang="en-US" sz="1400" dirty="0" err="1"/>
              <a:t>Bylard</a:t>
            </a:r>
            <a:r>
              <a:rPr lang="en-US" sz="1400" dirty="0"/>
              <a:t>, and M. </a:t>
            </a:r>
            <a:r>
              <a:rPr lang="en-US" sz="1400" dirty="0" err="1"/>
              <a:t>Pavone</a:t>
            </a:r>
            <a:r>
              <a:rPr lang="en-US" sz="1400" dirty="0"/>
              <a:t>, “Sequential Convex Programming: Generalized Method and Theoretical Convergence Guarantees for Trajectory Optimization,” in </a:t>
            </a:r>
            <a:r>
              <a:rPr lang="en-US" sz="1400" i="1" dirty="0"/>
              <a:t>Proc. IEEE Conf. on Robotics and Automation</a:t>
            </a:r>
            <a:r>
              <a:rPr lang="en-US" sz="1400" dirty="0"/>
              <a:t>, 2018 (submitted).</a:t>
            </a:r>
          </a:p>
          <a:p>
            <a:pPr lvl="0" indent="-165417">
              <a:lnSpc>
                <a:spcPct val="80000"/>
              </a:lnSpc>
              <a:buFont typeface="Corbel"/>
              <a:buChar char="•"/>
            </a:pPr>
            <a:endParaRPr lang="en-US" sz="1400" dirty="0"/>
          </a:p>
        </p:txBody>
      </p:sp>
      <p:sp>
        <p:nvSpPr>
          <p:cNvPr id="853" name="Shape 853"/>
          <p:cNvSpPr txBox="1">
            <a:spLocks noGrp="1"/>
          </p:cNvSpPr>
          <p:nvPr>
            <p:ph type="title"/>
          </p:nvPr>
        </p:nvSpPr>
        <p:spPr>
          <a:xfrm>
            <a:off x="90175" y="118752"/>
            <a:ext cx="7886700" cy="511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905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125000"/>
              <a:buFont typeface="Corbel"/>
              <a:buNone/>
            </a:pPr>
            <a:r>
              <a:rPr lang="en-US" dirty="0"/>
              <a:t>Publications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BDD9E0-DBDE-4ABD-99E0-EC46205850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7329" y="987424"/>
            <a:ext cx="5593607" cy="53092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50" b="1" dirty="0"/>
              <a:t>Research Goal:</a:t>
            </a:r>
          </a:p>
          <a:p>
            <a:pPr marL="342900" indent="-342900"/>
            <a:r>
              <a:rPr lang="en-US" sz="2250" dirty="0"/>
              <a:t>Integrate adhesion-based grasping with adhesive robots to enable them to grasp and manipulate payloads and perch on walls in a microgravity space environment</a:t>
            </a:r>
          </a:p>
          <a:p>
            <a:pPr marL="342900" indent="-342900"/>
            <a:endParaRPr lang="en-US" sz="2250" dirty="0"/>
          </a:p>
          <a:p>
            <a:pPr marL="0" indent="0">
              <a:buNone/>
            </a:pPr>
            <a:r>
              <a:rPr lang="en-US" sz="2250" b="1" dirty="0"/>
              <a:t>Key Investigation Objectives:</a:t>
            </a:r>
          </a:p>
          <a:p>
            <a:pPr marL="342900" indent="-342900"/>
            <a:r>
              <a:rPr lang="en-US" sz="2250" dirty="0"/>
              <a:t>Integrate a flat-surface gecko-inspired adhesive gripper with the </a:t>
            </a:r>
            <a:r>
              <a:rPr lang="en-US" sz="2250" dirty="0" err="1"/>
              <a:t>Astrobee</a:t>
            </a:r>
            <a:r>
              <a:rPr lang="en-US" sz="2250" dirty="0"/>
              <a:t> robot on the ISS</a:t>
            </a:r>
          </a:p>
          <a:p>
            <a:pPr marL="342900" indent="-342900"/>
            <a:r>
              <a:rPr lang="en-US" sz="2250" dirty="0"/>
              <a:t>Test the capabilities of the gripper for manual and autonomous perching of the robot onto the ISS walls and other flat surfaces</a:t>
            </a:r>
          </a:p>
          <a:p>
            <a:pPr marL="0" indent="0">
              <a:buNone/>
            </a:pPr>
            <a:endParaRPr lang="en-US" sz="2250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CA1AB9-1E44-4740-A1C3-F991BA08B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Payload Summary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44B492-D3D7-4DE1-A87B-19A7CF087F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0936" y="3739989"/>
            <a:ext cx="2767627" cy="2255382"/>
          </a:xfrm>
          <a:prstGeom prst="rect">
            <a:avLst/>
          </a:prstGeom>
        </p:spPr>
      </p:pic>
      <p:pic>
        <p:nvPicPr>
          <p:cNvPr id="5" name="Content Placeholder 1">
            <a:extLst>
              <a:ext uri="{FF2B5EF4-FFF2-40B4-BE49-F238E27FC236}">
                <a16:creationId xmlns:a16="http://schemas.microsoft.com/office/drawing/2014/main" id="{4577FF18-60A5-423F-B8A4-3C0890929B58}"/>
              </a:ext>
            </a:extLst>
          </p:cNvPr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936" y="987424"/>
            <a:ext cx="2959737" cy="208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789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227330" y="933637"/>
            <a:ext cx="8741858" cy="435133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lvl="0" indent="-127000">
              <a:spcBef>
                <a:spcPts val="0"/>
              </a:spcBef>
              <a:buNone/>
            </a:pPr>
            <a:r>
              <a:rPr lang="en-US" sz="2200" b="1" i="0" u="none" strike="noStrike" cap="none" dirty="0">
                <a:solidFill>
                  <a:schemeClr val="dk1"/>
                </a:solidFill>
                <a:sym typeface="Corbel"/>
              </a:rPr>
              <a:t>Objective </a:t>
            </a:r>
            <a:r>
              <a:rPr lang="en-US" sz="2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US" sz="2200" b="1" i="0" u="none" strike="noStrike" cap="none" dirty="0">
                <a:solidFill>
                  <a:schemeClr val="dk1"/>
                </a:solidFill>
                <a:sym typeface="Corbel"/>
              </a:rPr>
              <a:t>:</a:t>
            </a:r>
            <a:r>
              <a:rPr lang="en-US" sz="2200" b="0" i="0" u="none" strike="noStrike" cap="none" dirty="0">
                <a:solidFill>
                  <a:schemeClr val="dk1"/>
                </a:solidFill>
                <a:sym typeface="Corbel"/>
              </a:rPr>
              <a:t> </a:t>
            </a:r>
            <a:r>
              <a:rPr lang="en-US" sz="2200" dirty="0"/>
              <a:t>Design, analyze, and test mechanisms  for grasping and manipulation that employ controllable adhesion </a:t>
            </a:r>
          </a:p>
          <a:p>
            <a:pPr marL="0" lvl="0" indent="-127000">
              <a:spcBef>
                <a:spcPts val="0"/>
              </a:spcBef>
              <a:buNone/>
            </a:pPr>
            <a:endParaRPr lang="en-US" sz="2200" b="1" dirty="0"/>
          </a:p>
          <a:p>
            <a:pPr marL="0" lvl="0" indent="-127000">
              <a:spcBef>
                <a:spcPts val="0"/>
              </a:spcBef>
              <a:buNone/>
            </a:pPr>
            <a:r>
              <a:rPr lang="en-US" sz="2200" b="1" dirty="0"/>
              <a:t>Objective </a:t>
            </a:r>
            <a:r>
              <a:rPr lang="en-US" sz="2200" b="1" dirty="0"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-US" sz="2200" b="1" dirty="0"/>
              <a:t>:</a:t>
            </a:r>
            <a:r>
              <a:rPr lang="en-US" sz="2200" dirty="0"/>
              <a:t> Devise control and planning algorithms that allow free-flyers to  grasp and manipulate payloads with adhesion-based appendages</a:t>
            </a:r>
          </a:p>
          <a:p>
            <a:pPr marL="0" lvl="0" indent="-127000">
              <a:spcBef>
                <a:spcPts val="0"/>
              </a:spcBef>
              <a:buNone/>
            </a:pPr>
            <a:endParaRPr lang="en-US" sz="2200" b="1" dirty="0"/>
          </a:p>
          <a:p>
            <a:pPr marL="0" lvl="0" indent="-127000">
              <a:spcBef>
                <a:spcPts val="0"/>
              </a:spcBef>
              <a:buNone/>
            </a:pPr>
            <a:r>
              <a:rPr lang="en-US" sz="2200" b="1" dirty="0"/>
              <a:t>Objective </a:t>
            </a:r>
            <a:r>
              <a:rPr lang="en-US" sz="2200" b="1" dirty="0"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-US" sz="2200" b="1" dirty="0"/>
              <a:t>:</a:t>
            </a:r>
            <a:r>
              <a:rPr lang="en-US" sz="2200" dirty="0"/>
              <a:t> Validate the technology on a state-of-the-art test bed at Stanford and on the </a:t>
            </a:r>
            <a:r>
              <a:rPr lang="en-US" sz="2200" dirty="0" err="1"/>
              <a:t>Astrobee</a:t>
            </a:r>
            <a:r>
              <a:rPr lang="en-US" sz="2200" dirty="0"/>
              <a:t> platforms</a:t>
            </a:r>
            <a:endParaRPr lang="en-US" sz="2200" b="0" u="none" strike="noStrike" cap="none" dirty="0">
              <a:solidFill>
                <a:schemeClr val="dk1"/>
              </a:solidFill>
              <a:sym typeface="Corbel"/>
            </a:endParaRPr>
          </a:p>
        </p:txBody>
      </p:sp>
      <p:sp>
        <p:nvSpPr>
          <p:cNvPr id="177" name="Shape 17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905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ct val="100000"/>
              <a:buFont typeface="Corbel"/>
              <a:buNone/>
            </a:pPr>
            <a:r>
              <a:rPr lang="en-US" sz="3000" b="0" i="0" u="none" strike="noStrike" cap="none" dirty="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Technical Research Objectives</a:t>
            </a:r>
          </a:p>
        </p:txBody>
      </p:sp>
      <p:pic>
        <p:nvPicPr>
          <p:cNvPr id="179" name="Shape 1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12084" y="3722914"/>
            <a:ext cx="5155368" cy="2710662"/>
          </a:xfrm>
          <a:prstGeom prst="rect">
            <a:avLst/>
          </a:prstGeom>
          <a:noFill/>
          <a:ln>
            <a:noFill/>
          </a:ln>
          <a:effectLst>
            <a:outerShdw blurRad="50799" dist="38100" dir="2700000" algn="tl" rotWithShape="0">
              <a:srgbClr val="000000">
                <a:alpha val="42352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BED36-C487-5149-AE24-E65E07A756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7330" y="987425"/>
            <a:ext cx="7992222" cy="4351338"/>
          </a:xfrm>
        </p:spPr>
        <p:txBody>
          <a:bodyPr/>
          <a:lstStyle/>
          <a:p>
            <a:pPr marL="457200" lvl="0" indent="-342900">
              <a:spcBef>
                <a:spcPts val="0"/>
              </a:spcBef>
              <a:buSzPts val="1800"/>
              <a:buChar char="●"/>
            </a:pPr>
            <a:r>
              <a:rPr lang="en-US" sz="2400" dirty="0"/>
              <a:t>Fits within the stowage packaging of Astrobee gripper</a:t>
            </a:r>
          </a:p>
          <a:p>
            <a:pPr marL="457200" lvl="0" indent="-342900">
              <a:spcBef>
                <a:spcPts val="0"/>
              </a:spcBef>
              <a:buSzPts val="1800"/>
              <a:buChar char="●"/>
            </a:pPr>
            <a:endParaRPr lang="en-US" sz="2400" dirty="0"/>
          </a:p>
          <a:p>
            <a:pPr marL="457200" lvl="0" indent="-342900">
              <a:spcBef>
                <a:spcPts val="0"/>
              </a:spcBef>
              <a:buSzPts val="1800"/>
              <a:buChar char="●"/>
            </a:pPr>
            <a:r>
              <a:rPr lang="en-US" sz="2400" dirty="0"/>
              <a:t>Overall planar size 3.7” by 3.77”</a:t>
            </a:r>
          </a:p>
          <a:p>
            <a:pPr marL="114300" lvl="0" indent="0">
              <a:spcBef>
                <a:spcPts val="0"/>
              </a:spcBef>
              <a:buSzPts val="1800"/>
              <a:buNone/>
            </a:pPr>
            <a:endParaRPr lang="en-US" sz="2400" dirty="0"/>
          </a:p>
          <a:p>
            <a:pPr marL="457200" lvl="0" indent="-342900">
              <a:spcBef>
                <a:spcPts val="0"/>
              </a:spcBef>
              <a:buSzPts val="1800"/>
              <a:buChar char="●"/>
            </a:pPr>
            <a:r>
              <a:rPr lang="en-US" sz="2400" dirty="0"/>
              <a:t>Interfaces with Astrobee arm through 6 captive screws in the interface plate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EDC253-5D3C-6244-AC63-08083D6AE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Integration with Astrobee Arm</a:t>
            </a:r>
          </a:p>
        </p:txBody>
      </p:sp>
      <p:pic>
        <p:nvPicPr>
          <p:cNvPr id="5" name="Google Shape;62;p14">
            <a:extLst>
              <a:ext uri="{FF2B5EF4-FFF2-40B4-BE49-F238E27FC236}">
                <a16:creationId xmlns:a16="http://schemas.microsoft.com/office/drawing/2014/main" id="{1C8E5D0E-F660-1B4E-AE6C-859A6339970B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930" y="3394618"/>
            <a:ext cx="2392650" cy="2280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63;p14">
            <a:extLst>
              <a:ext uri="{FF2B5EF4-FFF2-40B4-BE49-F238E27FC236}">
                <a16:creationId xmlns:a16="http://schemas.microsoft.com/office/drawing/2014/main" id="{39B312A5-0569-8F4A-B016-E9EC586E6439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58430" y="3641845"/>
            <a:ext cx="2856474" cy="257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64;p14">
            <a:extLst>
              <a:ext uri="{FF2B5EF4-FFF2-40B4-BE49-F238E27FC236}">
                <a16:creationId xmlns:a16="http://schemas.microsoft.com/office/drawing/2014/main" id="{3A35C049-C883-BC49-BACD-E06492E4518F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83880" y="3698670"/>
            <a:ext cx="1520675" cy="1799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2927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BED36-C487-5149-AE24-E65E07A756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7330" y="987425"/>
            <a:ext cx="8243430" cy="4351338"/>
          </a:xfrm>
        </p:spPr>
        <p:txBody>
          <a:bodyPr/>
          <a:lstStyle/>
          <a:p>
            <a:pPr marL="457200" lvl="0" indent="-342900">
              <a:spcBef>
                <a:spcPts val="0"/>
              </a:spcBef>
              <a:buSzPts val="1800"/>
              <a:buChar char="●"/>
            </a:pPr>
            <a:r>
              <a:rPr lang="en-US" sz="2400" dirty="0"/>
              <a:t>Fits within the stowage packaging of Astrobee gripper</a:t>
            </a:r>
          </a:p>
          <a:p>
            <a:pPr marL="457200" lvl="0" indent="-342900">
              <a:spcBef>
                <a:spcPts val="0"/>
              </a:spcBef>
              <a:buSzPts val="1800"/>
              <a:buChar char="●"/>
            </a:pPr>
            <a:endParaRPr lang="en-US" sz="2400" dirty="0"/>
          </a:p>
          <a:p>
            <a:pPr marL="457200" lvl="0" indent="-342900">
              <a:spcBef>
                <a:spcPts val="0"/>
              </a:spcBef>
              <a:buSzPts val="1800"/>
              <a:buChar char="●"/>
            </a:pPr>
            <a:r>
              <a:rPr lang="en-US" sz="2400" dirty="0"/>
              <a:t>Overall planar size 3.7” by 3.77”</a:t>
            </a:r>
          </a:p>
          <a:p>
            <a:pPr marL="114300" lvl="0" indent="0">
              <a:spcBef>
                <a:spcPts val="0"/>
              </a:spcBef>
              <a:buSzPts val="1800"/>
              <a:buNone/>
            </a:pPr>
            <a:endParaRPr lang="en-US" sz="2400" dirty="0"/>
          </a:p>
          <a:p>
            <a:pPr marL="457200" lvl="0" indent="-342900">
              <a:spcBef>
                <a:spcPts val="0"/>
              </a:spcBef>
              <a:buSzPts val="1800"/>
              <a:buChar char="●"/>
            </a:pPr>
            <a:r>
              <a:rPr lang="en-US" sz="2400" dirty="0"/>
              <a:t>Interfaces with Astrobee arm through 6 captive screws in the interface plate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EDC253-5D3C-6244-AC63-08083D6AE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Integration with Astrobee Arm</a:t>
            </a:r>
          </a:p>
        </p:txBody>
      </p:sp>
      <p:pic>
        <p:nvPicPr>
          <p:cNvPr id="4" name="Google Shape;56;p13">
            <a:extLst>
              <a:ext uri="{FF2B5EF4-FFF2-40B4-BE49-F238E27FC236}">
                <a16:creationId xmlns:a16="http://schemas.microsoft.com/office/drawing/2014/main" id="{82BA9419-A649-2342-B8D4-F4ED6DD938D3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896250" y="3528812"/>
            <a:ext cx="3662725" cy="2489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2248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59BD6C-DF63-3B4E-99C1-58186AE217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7330" y="987425"/>
            <a:ext cx="5285964" cy="4351338"/>
          </a:xfrm>
        </p:spPr>
        <p:txBody>
          <a:bodyPr/>
          <a:lstStyle/>
          <a:p>
            <a:pPr marL="457200" lvl="0" indent="-342900">
              <a:spcBef>
                <a:spcPts val="0"/>
              </a:spcBef>
              <a:buSzPts val="1800"/>
              <a:buChar char="●"/>
            </a:pPr>
            <a:r>
              <a:rPr lang="en-US" sz="2400" dirty="0"/>
              <a:t>2 servos control 2 different load tendons, one for each pair of adhesive tiles</a:t>
            </a:r>
          </a:p>
          <a:p>
            <a:pPr marL="457200" lvl="0" indent="-342900">
              <a:spcBef>
                <a:spcPts val="0"/>
              </a:spcBef>
              <a:buSzPts val="1800"/>
              <a:buChar char="●"/>
            </a:pPr>
            <a:endParaRPr lang="en-US" sz="2400" dirty="0"/>
          </a:p>
          <a:p>
            <a:pPr marL="457200" lvl="0" indent="-342900">
              <a:spcBef>
                <a:spcPts val="0"/>
              </a:spcBef>
              <a:buSzPts val="1800"/>
              <a:buChar char="●"/>
            </a:pPr>
            <a:r>
              <a:rPr lang="en-US" sz="2400" dirty="0"/>
              <a:t>1 servo control all the release tendons</a:t>
            </a:r>
          </a:p>
          <a:p>
            <a:pPr marL="457200" lvl="0" indent="-342900">
              <a:spcBef>
                <a:spcPts val="0"/>
              </a:spcBef>
              <a:buSzPts val="1800"/>
              <a:buChar char="●"/>
            </a:pPr>
            <a:endParaRPr lang="en-US" sz="2400" dirty="0"/>
          </a:p>
          <a:p>
            <a:pPr marL="457200" lvl="0" indent="-342900">
              <a:spcBef>
                <a:spcPts val="0"/>
              </a:spcBef>
              <a:buSzPts val="1800"/>
              <a:buChar char="●"/>
            </a:pPr>
            <a:r>
              <a:rPr lang="en-US" sz="2400" dirty="0"/>
              <a:t>Passive locking wrist provides ~7.5° compliance in all rotational directions</a:t>
            </a:r>
          </a:p>
          <a:p>
            <a:pPr marL="457200" lvl="0" indent="-342900">
              <a:spcBef>
                <a:spcPts val="0"/>
              </a:spcBef>
              <a:buSzPts val="1800"/>
              <a:buChar char="●"/>
            </a:pPr>
            <a:endParaRPr lang="en-US" sz="2400" dirty="0"/>
          </a:p>
          <a:p>
            <a:pPr marL="457200" lvl="0" indent="-342900">
              <a:spcBef>
                <a:spcPts val="0"/>
              </a:spcBef>
              <a:buSzPts val="1800"/>
              <a:buChar char="●"/>
            </a:pPr>
            <a:r>
              <a:rPr lang="en-US" sz="2400" dirty="0"/>
              <a:t>1 servo controls 3 pairs of tendons to lock pitch, roll and yaw </a:t>
            </a:r>
            <a:r>
              <a:rPr lang="en-US" sz="2400" dirty="0" err="1"/>
              <a:t>DoF</a:t>
            </a:r>
            <a:r>
              <a:rPr lang="en-US" sz="2400" dirty="0"/>
              <a:t> when activated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699CF6D-B48C-0047-849D-4D5B535AE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Engineering Unit</a:t>
            </a:r>
          </a:p>
        </p:txBody>
      </p:sp>
      <p:pic>
        <p:nvPicPr>
          <p:cNvPr id="4" name="Google Shape;77;p16">
            <a:extLst>
              <a:ext uri="{FF2B5EF4-FFF2-40B4-BE49-F238E27FC236}">
                <a16:creationId xmlns:a16="http://schemas.microsoft.com/office/drawing/2014/main" id="{5FA7A1A4-CB96-A64D-BBBF-6FC2B821897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05185" y="1163748"/>
            <a:ext cx="2662754" cy="1997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8;p16">
            <a:extLst>
              <a:ext uri="{FF2B5EF4-FFF2-40B4-BE49-F238E27FC236}">
                <a16:creationId xmlns:a16="http://schemas.microsoft.com/office/drawing/2014/main" id="{005A4168-5390-3543-8210-393E529FA63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05193" y="3341698"/>
            <a:ext cx="2662754" cy="19970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7219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699CF6D-B48C-0047-849D-4D5B535AE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Engineering Unit</a:t>
            </a:r>
          </a:p>
        </p:txBody>
      </p:sp>
      <p:pic>
        <p:nvPicPr>
          <p:cNvPr id="10" name="Gecko Perching Gripper Demo (low_res).mp4">
            <a:hlinkClick r:id="" action="ppaction://media"/>
            <a:extLst>
              <a:ext uri="{FF2B5EF4-FFF2-40B4-BE49-F238E27FC236}">
                <a16:creationId xmlns:a16="http://schemas.microsoft.com/office/drawing/2014/main" id="{56BECDC5-A440-D14A-BA6A-BEF43A3723F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8838"/>
            <a:ext cx="9144000" cy="513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88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30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4"/>
          <p:cNvSpPr txBox="1">
            <a:spLocks noGrp="1"/>
          </p:cNvSpPr>
          <p:nvPr>
            <p:ph type="body" idx="1"/>
          </p:nvPr>
        </p:nvSpPr>
        <p:spPr>
          <a:xfrm>
            <a:off x="227329" y="987425"/>
            <a:ext cx="8082658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064"/>
              </a:buClr>
              <a:buSzPts val="1800"/>
              <a:buFont typeface="Arial"/>
              <a:buChar char="●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Two custom designed PCB integrating all the circuits needed onboard</a:t>
            </a:r>
          </a:p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064"/>
              </a:buClr>
              <a:buSzPts val="1800"/>
              <a:buNone/>
            </a:pPr>
            <a:endParaRPr sz="2400" dirty="0"/>
          </a:p>
          <a:p>
            <a: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064"/>
              </a:buClr>
              <a:buSzPts val="1800"/>
              <a:buFont typeface="Arial"/>
              <a:buChar char="●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4 lines connecting the top and bottom PCB</a:t>
            </a:r>
            <a:endParaRPr sz="2400" dirty="0"/>
          </a:p>
          <a:p>
            <a:pPr marL="171450" marR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202064"/>
              </a:buClr>
              <a:buSzPts val="18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24" name="Google Shape;124;p14"/>
          <p:cNvSpPr txBox="1">
            <a:spLocks noGrp="1"/>
          </p:cNvSpPr>
          <p:nvPr>
            <p:ph type="title"/>
          </p:nvPr>
        </p:nvSpPr>
        <p:spPr>
          <a:xfrm>
            <a:off x="90170" y="118746"/>
            <a:ext cx="7886700" cy="532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Corbel"/>
              <a:buNone/>
            </a:pPr>
            <a:r>
              <a:rPr lang="en-US" sz="3000" b="0" i="0" u="none" strike="noStrike" cap="non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On-Board Electronics</a:t>
            </a:r>
            <a:endParaRPr/>
          </a:p>
        </p:txBody>
      </p:sp>
      <p:pic>
        <p:nvPicPr>
          <p:cNvPr id="125" name="Google Shape;125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969" y="2919375"/>
            <a:ext cx="2727848" cy="2885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14867" y="2878263"/>
            <a:ext cx="2361652" cy="31488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9365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5"/>
          <p:cNvSpPr txBox="1">
            <a:spLocks noGrp="1"/>
          </p:cNvSpPr>
          <p:nvPr>
            <p:ph type="body" idx="1"/>
          </p:nvPr>
        </p:nvSpPr>
        <p:spPr>
          <a:xfrm>
            <a:off x="227329" y="987425"/>
            <a:ext cx="843434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064"/>
              </a:buClr>
              <a:buSzPts val="1800"/>
              <a:buFont typeface="Arial"/>
              <a:buChar char="●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Teensy 3.2 Microcontroller</a:t>
            </a:r>
            <a:endParaRPr sz="2400" dirty="0"/>
          </a:p>
          <a:p>
            <a: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064"/>
              </a:buClr>
              <a:buSzPts val="1800"/>
              <a:buFont typeface="Arial"/>
              <a:buChar char="●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INA219 High Side DC Current Sensor</a:t>
            </a:r>
            <a:endParaRPr sz="2400" dirty="0"/>
          </a:p>
          <a:p>
            <a: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064"/>
              </a:buClr>
              <a:buSzPts val="1800"/>
              <a:buFont typeface="Arial"/>
              <a:buChar char="●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PCA9685 12-bit I2C Servo Driver</a:t>
            </a:r>
            <a:endParaRPr sz="2400" dirty="0"/>
          </a:p>
          <a:p>
            <a: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2064"/>
              </a:buClr>
              <a:buSzPts val="1800"/>
              <a:buFont typeface="Arial"/>
              <a:buChar char="●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VL6180X Time-of-Flight Sensor</a:t>
            </a:r>
            <a:endParaRPr sz="2400" dirty="0"/>
          </a:p>
          <a:p>
            <a:pPr marL="457200" marR="0" lvl="0" indent="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202064"/>
              </a:buClr>
              <a:buSzPts val="18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32" name="Google Shape;132;p15"/>
          <p:cNvSpPr txBox="1">
            <a:spLocks noGrp="1"/>
          </p:cNvSpPr>
          <p:nvPr>
            <p:ph type="title"/>
          </p:nvPr>
        </p:nvSpPr>
        <p:spPr>
          <a:xfrm>
            <a:off x="90170" y="118746"/>
            <a:ext cx="7886700" cy="532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Corbel"/>
              <a:buNone/>
            </a:pPr>
            <a:r>
              <a:rPr lang="en-US" sz="3000" b="0" i="0" u="none" strike="noStrike" cap="non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On-Board Electronics</a:t>
            </a:r>
            <a:endParaRPr/>
          </a:p>
        </p:txBody>
      </p:sp>
      <p:pic>
        <p:nvPicPr>
          <p:cNvPr id="133" name="Google Shape;133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19186" y="2576548"/>
            <a:ext cx="2611875" cy="34838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71217" y="2577887"/>
            <a:ext cx="2611875" cy="34825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5" name="Google Shape;135;p15"/>
          <p:cNvGrpSpPr/>
          <p:nvPr/>
        </p:nvGrpSpPr>
        <p:grpSpPr>
          <a:xfrm>
            <a:off x="602587" y="3131269"/>
            <a:ext cx="2473770" cy="1374850"/>
            <a:chOff x="584312" y="4179794"/>
            <a:chExt cx="3684495" cy="2029599"/>
          </a:xfrm>
        </p:grpSpPr>
        <p:pic>
          <p:nvPicPr>
            <p:cNvPr id="136" name="Google Shape;136;p15" descr="https://www.pjrc.com/teensy/teensy32_front_small.jp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84312" y="4179794"/>
              <a:ext cx="3657600" cy="1752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7" name="Google Shape;137;p15"/>
            <p:cNvSpPr txBox="1"/>
            <p:nvPr/>
          </p:nvSpPr>
          <p:spPr>
            <a:xfrm>
              <a:off x="584312" y="5932394"/>
              <a:ext cx="3684495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-US"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https://www.pjrc.com/teensy/teensy31.html</a:t>
              </a: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5782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2331</TotalTime>
  <Words>1096</Words>
  <Application>Microsoft Office PowerPoint</Application>
  <PresentationFormat>On-screen Show (4:3)</PresentationFormat>
  <Paragraphs>117</Paragraphs>
  <Slides>13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Helvetica Neue</vt:lpstr>
      <vt:lpstr>Arial</vt:lpstr>
      <vt:lpstr>Calibri</vt:lpstr>
      <vt:lpstr>Consolas</vt:lpstr>
      <vt:lpstr>Corbel</vt:lpstr>
      <vt:lpstr>Courier New</vt:lpstr>
      <vt:lpstr>Office Theme</vt:lpstr>
      <vt:lpstr>Assistive Free-Flyers with Gecko-Inspired Grippers for  Automated Logistics in Space</vt:lpstr>
      <vt:lpstr>Payload Summary</vt:lpstr>
      <vt:lpstr>Technical Research Objectives</vt:lpstr>
      <vt:lpstr>Integration with Astrobee Arm</vt:lpstr>
      <vt:lpstr>Integration with Astrobee Arm</vt:lpstr>
      <vt:lpstr>Engineering Unit</vt:lpstr>
      <vt:lpstr>Engineering Unit</vt:lpstr>
      <vt:lpstr>On-Board Electronics</vt:lpstr>
      <vt:lpstr>On-Board Electronics</vt:lpstr>
      <vt:lpstr>Recent Work</vt:lpstr>
      <vt:lpstr>Preliminary Schedule</vt:lpstr>
      <vt:lpstr>Conclusions</vt:lpstr>
      <vt:lpstr>Publications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Chen</dc:creator>
  <cp:lastModifiedBy>Tony Chen</cp:lastModifiedBy>
  <cp:revision>245</cp:revision>
  <cp:lastPrinted>2017-12-10T02:31:09Z</cp:lastPrinted>
  <dcterms:modified xsi:type="dcterms:W3CDTF">2018-10-03T04:24:03Z</dcterms:modified>
</cp:coreProperties>
</file>