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2" r:id="rId1"/>
    <p:sldMasterId id="2147484121" r:id="rId2"/>
    <p:sldMasterId id="2147483979" r:id="rId3"/>
    <p:sldMasterId id="2147484133" r:id="rId4"/>
    <p:sldMasterId id="2147484108" r:id="rId5"/>
  </p:sldMasterIdLst>
  <p:notesMasterIdLst>
    <p:notesMasterId r:id="rId12"/>
  </p:notesMasterIdLst>
  <p:handoutMasterIdLst>
    <p:handoutMasterId r:id="rId13"/>
  </p:handoutMasterIdLst>
  <p:sldIdLst>
    <p:sldId id="1552" r:id="rId6"/>
    <p:sldId id="1595" r:id="rId7"/>
    <p:sldId id="1592" r:id="rId8"/>
    <p:sldId id="1588" r:id="rId9"/>
    <p:sldId id="1590" r:id="rId10"/>
    <p:sldId id="1591" r:id="rId11"/>
  </p:sldIdLst>
  <p:sldSz cx="9144000" cy="6858000" type="screen4x3"/>
  <p:notesSz cx="6946900" cy="9220200"/>
  <p:custShowLst>
    <p:custShow name="short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5pPr>
    <a:lvl6pPr marL="22860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6pPr>
    <a:lvl7pPr marL="27432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7pPr>
    <a:lvl8pPr marL="32004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8pPr>
    <a:lvl9pPr marL="36576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7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A0"/>
    <a:srgbClr val="0000FF"/>
    <a:srgbClr val="DCEAFC"/>
    <a:srgbClr val="D8EEC0"/>
    <a:srgbClr val="E1F2CE"/>
    <a:srgbClr val="C5D9F1"/>
    <a:srgbClr val="008400"/>
    <a:srgbClr val="A6CBFC"/>
    <a:srgbClr val="B3B3B3"/>
    <a:srgbClr val="FFC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04" autoAdjust="0"/>
    <p:restoredTop sz="86957" autoAdjust="0"/>
  </p:normalViewPr>
  <p:slideViewPr>
    <p:cSldViewPr>
      <p:cViewPr varScale="1">
        <p:scale>
          <a:sx n="101" d="100"/>
          <a:sy n="101" d="100"/>
        </p:scale>
        <p:origin x="1070" y="-86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1518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912" y="208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34B3C51-F4F2-3E45-B02B-DBFD2B33F1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794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2150"/>
            <a:ext cx="4605338" cy="345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943" y="4379259"/>
            <a:ext cx="5093015" cy="414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BF6285-ECD6-164C-BA57-C08D2D07079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9043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468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4" name="Picture 3" descr="SPHERESpatchFINAL (wARC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90800" y="457200"/>
            <a:ext cx="3810716" cy="4038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152400"/>
            <a:ext cx="222885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53415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4" name="Picture 3" descr="SPHERESpatchFINAL (wARC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90800" y="457200"/>
            <a:ext cx="3810716" cy="4038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015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4842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8113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779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  <a:lvl3pPr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52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701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1383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598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72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7564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5040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62948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22098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770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2164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2627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8373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968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2326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6794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7387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67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62578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0852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1291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0776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4047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8211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015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81930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57144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829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3843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11095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95273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82526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04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8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6200" y="91440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676400" y="6537960"/>
            <a:ext cx="6477000" cy="2539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0" kern="1200" baseline="-25000" dirty="0">
                <a:solidFill>
                  <a:srgbClr val="000000"/>
                </a:solidFill>
                <a:latin typeface="Arial" pitchFamily="-106" charset="0"/>
                <a:ea typeface="ＭＳ Ｐゴシック" pitchFamily="-108" charset="-128"/>
                <a:cs typeface="ＭＳ Ｐゴシック" pitchFamily="-108" charset="-128"/>
              </a:rPr>
              <a:t>NASA    –   MIT SSL   –   UMD SPPL  –  DARPA   –   NRL   –   AFS   –   FIT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76200" y="649224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8305800" y="6583680"/>
            <a:ext cx="83820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fld id="{B47A5473-A697-FC40-96E7-A3018A7738A6}" type="slidenum">
              <a:rPr lang="en-US" sz="1200" b="1" baseline="0" smtClean="0">
                <a:latin typeface="Arial" pitchFamily="-106" charset="0"/>
              </a:rPr>
              <a:pPr eaLnBrk="0" hangingPunct="0">
                <a:defRPr/>
              </a:pPr>
              <a:t>‹#›</a:t>
            </a:fld>
            <a:endParaRPr lang="en-US" sz="1200" b="1" baseline="0" dirty="0">
              <a:latin typeface="Arial" pitchFamily="-106" charset="0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0" y="6583680"/>
            <a:ext cx="1752600" cy="6437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1200" baseline="0" dirty="0" smtClean="0"/>
              <a:t>Oct. 2, </a:t>
            </a:r>
            <a:r>
              <a:rPr lang="en-US" sz="1200" baseline="0" dirty="0"/>
              <a:t>2018</a:t>
            </a:r>
          </a:p>
          <a:p>
            <a:pPr eaLnBrk="0" hangingPunct="0">
              <a:defRPr/>
            </a:pPr>
            <a:endParaRPr lang="en-US" sz="1200" baseline="0" dirty="0"/>
          </a:p>
          <a:p>
            <a:pPr eaLnBrk="0" hangingPunct="0">
              <a:defRPr/>
            </a:pPr>
            <a:endParaRPr lang="en-US" sz="1200" baseline="0" dirty="0"/>
          </a:p>
        </p:txBody>
      </p:sp>
      <p:pic>
        <p:nvPicPr>
          <p:cNvPr id="13" name="Picture 12" descr="SPHERESpatchFINAL (wARC)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0" y="0"/>
            <a:ext cx="797114" cy="8447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4120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  <p:sldLayoutId id="2147483954" r:id="rId14"/>
    <p:sldLayoutId id="2147484107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476250" indent="-1905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857250" indent="-1905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-108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10/2/2018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63B82-5EB8-42E1-9F34-37879CCBFA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61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865188"/>
            <a:ext cx="8640763" cy="134937"/>
            <a:chOff x="0" y="534"/>
            <a:chExt cx="5443" cy="85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auto">
            <a:xfrm>
              <a:off x="3739" y="534"/>
              <a:ext cx="24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4012" y="534"/>
              <a:ext cx="22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4260" y="534"/>
              <a:ext cx="19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4484" y="534"/>
              <a:ext cx="174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4684" y="534"/>
              <a:ext cx="15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4859" y="534"/>
              <a:ext cx="12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0" y="534"/>
              <a:ext cx="371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5350" y="534"/>
              <a:ext cx="45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5254" y="534"/>
              <a:ext cx="7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5139" y="534"/>
              <a:ext cx="9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5011" y="534"/>
              <a:ext cx="102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5420" y="534"/>
              <a:ext cx="23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</p:grp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6400800" cy="477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Style:</a:t>
            </a:r>
            <a:br>
              <a:rPr lang="en-US"/>
            </a:br>
            <a:r>
              <a:rPr lang="en-US"/>
              <a:t>Multiple Lines</a:t>
            </a:r>
          </a:p>
        </p:txBody>
      </p:sp>
      <p:sp>
        <p:nvSpPr>
          <p:cNvPr id="102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8382000" y="6553200"/>
            <a:ext cx="496888" cy="20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7312" tIns="42862" rIns="87312" bIns="42862">
            <a:spAutoFit/>
          </a:bodyPr>
          <a:lstStyle/>
          <a:p>
            <a:pPr defTabSz="814388" eaLnBrk="0" hangingPunct="0">
              <a:defRPr/>
            </a:pPr>
            <a:fld id="{05E6025B-2DE2-4DEB-ABAD-D8E923D85AFC}" type="slidenum">
              <a:rPr lang="en-US" sz="800" b="0" baseline="0">
                <a:latin typeface="Arial" pitchFamily="34" charset="0"/>
                <a:ea typeface="+mn-ea"/>
                <a:cs typeface="Arial" pitchFamily="34" charset="0"/>
              </a:rPr>
              <a:pPr defTabSz="814388" eaLnBrk="0" hangingPunct="0">
                <a:defRPr/>
              </a:pPr>
              <a:t>‹#›</a:t>
            </a:fld>
            <a:endParaRPr lang="en-US" sz="800" b="0" baseline="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30" name="Picture 4" descr="STP Shield - Transparent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924800" y="0"/>
            <a:ext cx="1001713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0" y="0"/>
            <a:ext cx="1323975" cy="1025525"/>
            <a:chOff x="0" y="165100"/>
            <a:chExt cx="4473389" cy="3796695"/>
          </a:xfrm>
        </p:grpSpPr>
        <p:pic>
          <p:nvPicPr>
            <p:cNvPr id="1032" name="Picture 45" descr="AFSPC_SMC TRNS"/>
            <p:cNvPicPr>
              <a:picLocks noChangeAspect="1" noChangeArrowheads="1"/>
            </p:cNvPicPr>
            <p:nvPr userDrawn="1"/>
          </p:nvPicPr>
          <p:blipFill>
            <a:blip r:embed="rId18" cstate="print">
              <a:lum bright="10000" contrast="10000"/>
            </a:blip>
            <a:srcRect/>
            <a:stretch>
              <a:fillRect/>
            </a:stretch>
          </p:blipFill>
          <p:spPr bwMode="auto">
            <a:xfrm>
              <a:off x="0" y="165100"/>
              <a:ext cx="3356339" cy="3202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3"/>
            <p:cNvPicPr>
              <a:picLocks noChangeAspect="1" noChangeArrowheads="1"/>
            </p:cNvPicPr>
            <p:nvPr userDrawn="1"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956922" y="1445326"/>
              <a:ext cx="2516467" cy="2516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93" r:id="rId14"/>
    <p:sldLayoutId id="2147483994" r:id="rId15"/>
  </p:sldLayoutIdLst>
  <p:txStyles>
    <p:titleStyle>
      <a:lvl1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2pPr>
      <a:lvl3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3pPr>
      <a:lvl4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4pPr>
      <a:lvl5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5pPr>
      <a:lvl6pPr marL="4572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6pPr>
      <a:lvl7pPr marL="9144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7pPr>
      <a:lvl8pPr marL="13716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8pPr>
      <a:lvl9pPr marL="18288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2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6A2F6-6246-4F7F-927B-7F5D142FA1BE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ABA1-A8F8-4534-BF0C-30A00807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640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00F2D-7C11-4C71-8F8D-CD5D59B1C193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6545B-493B-4F08-9141-61C6C72C4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32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sa.gov/spheres" TargetMode="External"/><Relationship Id="rId2" Type="http://schemas.openxmlformats.org/officeDocument/2006/relationships/hyperlink" Target="https://twitter.com/NASA_SPHER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ct val="60000"/>
              </a:spcBef>
            </a:pPr>
            <a:r>
              <a:rPr lang="en-US" sz="3600" dirty="0">
                <a:solidFill>
                  <a:srgbClr val="0048A0"/>
                </a:solidFill>
              </a:rPr>
              <a:t>SPHERES &amp; Astrobee  </a:t>
            </a:r>
            <a:r>
              <a:rPr lang="en-US" sz="3600" dirty="0" smtClean="0">
                <a:solidFill>
                  <a:srgbClr val="0048A0"/>
                </a:solidFill>
              </a:rPr>
              <a:t>Operations-PIM updates</a:t>
            </a:r>
            <a:endParaRPr lang="en-US" sz="3600" b="1" dirty="0">
              <a:solidFill>
                <a:srgbClr val="0048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>
                <a:solidFill>
                  <a:srgbClr val="0048A0"/>
                </a:solidFill>
              </a:rPr>
              <a:t>Increments 55/56 (since last SWG </a:t>
            </a:r>
            <a:r>
              <a:rPr lang="en-US" sz="2800" dirty="0" smtClean="0">
                <a:solidFill>
                  <a:srgbClr val="0048A0"/>
                </a:solidFill>
              </a:rPr>
              <a:t>6.19.18</a:t>
            </a:r>
            <a:r>
              <a:rPr lang="en-US" sz="2800" dirty="0" smtClean="0">
                <a:solidFill>
                  <a:srgbClr val="0048A0"/>
                </a:solidFill>
              </a:rPr>
              <a:t>)</a:t>
            </a:r>
            <a:endParaRPr lang="en-US" sz="2800" dirty="0">
              <a:solidFill>
                <a:srgbClr val="0048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86400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endParaRPr lang="en-US" sz="200" b="1" dirty="0" smtClean="0">
              <a:solidFill>
                <a:srgbClr val="0048A0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0048A0"/>
                </a:solidFill>
              </a:rPr>
              <a:t>  Test Sessions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48A0"/>
                </a:solidFill>
              </a:rPr>
              <a:t>  </a:t>
            </a:r>
            <a:r>
              <a:rPr lang="en-US" b="1" dirty="0" smtClean="0">
                <a:solidFill>
                  <a:srgbClr val="0048A0"/>
                </a:solidFill>
              </a:rPr>
              <a:t>SPHERES Maintenance 				June 28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48A0"/>
                </a:solidFill>
              </a:rPr>
              <a:t>  Zero </a:t>
            </a:r>
            <a:r>
              <a:rPr lang="en-US" b="1" dirty="0">
                <a:solidFill>
                  <a:srgbClr val="0048A0"/>
                </a:solidFill>
              </a:rPr>
              <a:t>Robotics High School Units Test		</a:t>
            </a:r>
            <a:r>
              <a:rPr lang="en-US" b="1" dirty="0" smtClean="0">
                <a:solidFill>
                  <a:srgbClr val="0048A0"/>
                </a:solidFill>
              </a:rPr>
              <a:t>July 31</a:t>
            </a:r>
            <a:endParaRPr lang="en-US" b="1" dirty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48A0"/>
                </a:solidFill>
              </a:rPr>
              <a:t>  Zero </a:t>
            </a:r>
            <a:r>
              <a:rPr lang="en-US" b="1" dirty="0">
                <a:solidFill>
                  <a:srgbClr val="0048A0"/>
                </a:solidFill>
              </a:rPr>
              <a:t>Robotics High School Dry Run 		</a:t>
            </a:r>
            <a:r>
              <a:rPr lang="en-US" b="1" dirty="0" smtClean="0">
                <a:solidFill>
                  <a:srgbClr val="0048A0"/>
                </a:solidFill>
              </a:rPr>
              <a:t>	August 7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48A0"/>
                </a:solidFill>
              </a:rPr>
              <a:t>  Tether </a:t>
            </a:r>
            <a:r>
              <a:rPr lang="en-US" b="1" dirty="0">
                <a:solidFill>
                  <a:srgbClr val="0048A0"/>
                </a:solidFill>
              </a:rPr>
              <a:t>Slosh Science 3			</a:t>
            </a:r>
            <a:r>
              <a:rPr lang="en-US" b="1" dirty="0" smtClean="0">
                <a:solidFill>
                  <a:srgbClr val="0048A0"/>
                </a:solidFill>
              </a:rPr>
              <a:t>	</a:t>
            </a:r>
            <a:r>
              <a:rPr lang="en-US" b="1" dirty="0">
                <a:solidFill>
                  <a:srgbClr val="0048A0"/>
                </a:solidFill>
              </a:rPr>
              <a:t>August 9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48A0"/>
                </a:solidFill>
              </a:rPr>
              <a:t>  Zero Robotics High School Finals  		</a:t>
            </a:r>
            <a:r>
              <a:rPr lang="en-US" b="1" dirty="0" smtClean="0">
                <a:solidFill>
                  <a:srgbClr val="0048A0"/>
                </a:solidFill>
              </a:rPr>
              <a:t>	August </a:t>
            </a:r>
            <a:r>
              <a:rPr lang="en-US" b="1" dirty="0">
                <a:solidFill>
                  <a:srgbClr val="0048A0"/>
                </a:solidFill>
              </a:rPr>
              <a:t>10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48A0"/>
                </a:solidFill>
              </a:rPr>
              <a:t> </a:t>
            </a:r>
            <a:r>
              <a:rPr lang="en-US" b="1" dirty="0" smtClean="0">
                <a:solidFill>
                  <a:srgbClr val="0048A0"/>
                </a:solidFill>
              </a:rPr>
              <a:t> </a:t>
            </a:r>
            <a:r>
              <a:rPr lang="en-US" b="1" dirty="0" err="1" smtClean="0">
                <a:solidFill>
                  <a:srgbClr val="0048A0"/>
                </a:solidFill>
              </a:rPr>
              <a:t>ReSwarm</a:t>
            </a:r>
            <a:r>
              <a:rPr lang="en-US" b="1" dirty="0" smtClean="0">
                <a:solidFill>
                  <a:srgbClr val="0048A0"/>
                </a:solidFill>
              </a:rPr>
              <a:t> </a:t>
            </a:r>
            <a:r>
              <a:rPr lang="en-US" b="1" dirty="0">
                <a:solidFill>
                  <a:srgbClr val="0048A0"/>
                </a:solidFill>
              </a:rPr>
              <a:t>Science 1			</a:t>
            </a:r>
            <a:r>
              <a:rPr lang="en-US" b="1" dirty="0" smtClean="0">
                <a:solidFill>
                  <a:srgbClr val="0048A0"/>
                </a:solidFill>
              </a:rPr>
              <a:t>	August 17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48A0"/>
                </a:solidFill>
              </a:rPr>
              <a:t>  </a:t>
            </a:r>
            <a:r>
              <a:rPr lang="en-US" b="1" dirty="0" err="1" smtClean="0">
                <a:solidFill>
                  <a:srgbClr val="0048A0"/>
                </a:solidFill>
              </a:rPr>
              <a:t>SmoothNav</a:t>
            </a:r>
            <a:r>
              <a:rPr lang="en-US" b="1" dirty="0" smtClean="0">
                <a:solidFill>
                  <a:srgbClr val="0048A0"/>
                </a:solidFill>
              </a:rPr>
              <a:t> </a:t>
            </a:r>
            <a:r>
              <a:rPr lang="en-US" b="1" dirty="0">
                <a:solidFill>
                  <a:srgbClr val="0048A0"/>
                </a:solidFill>
              </a:rPr>
              <a:t>Science </a:t>
            </a:r>
            <a:r>
              <a:rPr lang="en-US" b="1" dirty="0" smtClean="0">
                <a:solidFill>
                  <a:srgbClr val="0048A0"/>
                </a:solidFill>
              </a:rPr>
              <a:t>3</a:t>
            </a:r>
            <a:r>
              <a:rPr lang="en-US" b="1" dirty="0">
                <a:solidFill>
                  <a:srgbClr val="0048A0"/>
                </a:solidFill>
              </a:rPr>
              <a:t>			</a:t>
            </a:r>
            <a:r>
              <a:rPr lang="en-US" b="1" dirty="0" smtClean="0">
                <a:solidFill>
                  <a:srgbClr val="0048A0"/>
                </a:solidFill>
              </a:rPr>
              <a:t>	</a:t>
            </a:r>
            <a:r>
              <a:rPr lang="en-US" b="1" dirty="0">
                <a:solidFill>
                  <a:srgbClr val="0048A0"/>
                </a:solidFill>
              </a:rPr>
              <a:t>August </a:t>
            </a:r>
            <a:r>
              <a:rPr lang="en-US" b="1" dirty="0" smtClean="0">
                <a:solidFill>
                  <a:srgbClr val="0048A0"/>
                </a:solidFill>
              </a:rPr>
              <a:t>24</a:t>
            </a:r>
            <a:r>
              <a:rPr lang="en-US" b="1" dirty="0" smtClean="0">
                <a:solidFill>
                  <a:srgbClr val="0048A0"/>
                </a:solidFill>
              </a:rPr>
              <a:t> </a:t>
            </a:r>
          </a:p>
          <a:p>
            <a:pPr marL="285750" lvl="1" indent="0">
              <a:spcBef>
                <a:spcPts val="600"/>
              </a:spcBef>
              <a:buNone/>
            </a:pPr>
            <a:r>
              <a:rPr lang="en-US" b="1" dirty="0" smtClean="0">
                <a:solidFill>
                  <a:srgbClr val="0048A0"/>
                </a:solidFill>
              </a:rPr>
              <a:t> </a:t>
            </a:r>
            <a:endParaRPr lang="en-US" sz="800" dirty="0">
              <a:solidFill>
                <a:srgbClr val="0048A0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0048A0"/>
                </a:solidFill>
              </a:rPr>
              <a:t>Other work/updates</a:t>
            </a:r>
            <a:endParaRPr lang="en-US" sz="1800" dirty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48A0"/>
                </a:solidFill>
              </a:rPr>
              <a:t>  </a:t>
            </a:r>
            <a:r>
              <a:rPr lang="en-US" b="1" dirty="0" smtClean="0">
                <a:solidFill>
                  <a:srgbClr val="0048A0"/>
                </a:solidFill>
              </a:rPr>
              <a:t>Attended and presented poster at the ISS conference July 24, 2018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48A0"/>
                </a:solidFill>
              </a:rPr>
              <a:t> </a:t>
            </a:r>
            <a:r>
              <a:rPr lang="en-US" b="1" dirty="0" smtClean="0">
                <a:solidFill>
                  <a:srgbClr val="0048A0"/>
                </a:solidFill>
              </a:rPr>
              <a:t> CEF submitted to return RINGS hardware on SpX-17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48A0"/>
                </a:solidFill>
              </a:rPr>
              <a:t>  Dock Installation products being developed – see next slide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48A0"/>
                </a:solidFill>
              </a:rPr>
              <a:t>  Two Crew Onboard Training (OBT) Videos in final stages (great work DW!)</a:t>
            </a:r>
            <a:endParaRPr lang="en-US" b="1" dirty="0">
              <a:solidFill>
                <a:srgbClr val="0048A0"/>
              </a:solidFill>
            </a:endParaRPr>
          </a:p>
          <a:p>
            <a:pPr lvl="3">
              <a:spcBef>
                <a:spcPts val="600"/>
              </a:spcBef>
              <a:buFont typeface="Wingdings" pitchFamily="2" charset="2"/>
              <a:buChar char="Ø"/>
            </a:pPr>
            <a:endParaRPr lang="en-US" sz="1200" b="1" dirty="0" smtClean="0">
              <a:solidFill>
                <a:srgbClr val="004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42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>
                <a:solidFill>
                  <a:srgbClr val="0048A0"/>
                </a:solidFill>
              </a:rPr>
              <a:t>Increments </a:t>
            </a:r>
            <a:r>
              <a:rPr lang="en-US" sz="2800" dirty="0" smtClean="0">
                <a:solidFill>
                  <a:srgbClr val="0048A0"/>
                </a:solidFill>
              </a:rPr>
              <a:t>57/58 Look Ops Ahead</a:t>
            </a:r>
            <a:endParaRPr lang="en-US" sz="2800" dirty="0">
              <a:solidFill>
                <a:srgbClr val="0048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86400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48A0"/>
                </a:solidFill>
              </a:rPr>
              <a:t>Increments </a:t>
            </a:r>
            <a:r>
              <a:rPr lang="en-US" sz="1600" b="1" dirty="0" smtClean="0">
                <a:solidFill>
                  <a:srgbClr val="0048A0"/>
                </a:solidFill>
              </a:rPr>
              <a:t>57/58 (</a:t>
            </a:r>
            <a:r>
              <a:rPr lang="en-US" sz="1600" dirty="0" smtClean="0">
                <a:solidFill>
                  <a:srgbClr val="0048A0"/>
                </a:solidFill>
              </a:rPr>
              <a:t>October</a:t>
            </a:r>
            <a:r>
              <a:rPr lang="en-US" sz="1600" b="1" dirty="0" smtClean="0">
                <a:solidFill>
                  <a:srgbClr val="0048A0"/>
                </a:solidFill>
              </a:rPr>
              <a:t> 2018 – April 2019)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</a:t>
            </a:r>
            <a:r>
              <a:rPr lang="en-US" sz="1500" b="1" dirty="0">
                <a:solidFill>
                  <a:srgbClr val="0048A0"/>
                </a:solidFill>
              </a:rPr>
              <a:t>Tether Slosh Science 4</a:t>
            </a:r>
            <a:r>
              <a:rPr lang="en-US" sz="1500" b="1" dirty="0" smtClean="0">
                <a:solidFill>
                  <a:srgbClr val="0048A0"/>
                </a:solidFill>
              </a:rPr>
              <a:t>			</a:t>
            </a:r>
            <a:r>
              <a:rPr lang="en-US" sz="1500" b="1" dirty="0" smtClean="0">
                <a:solidFill>
                  <a:srgbClr val="0048A0"/>
                </a:solidFill>
              </a:rPr>
              <a:t>TBD (October ??)</a:t>
            </a:r>
            <a:endParaRPr lang="en-US" sz="1500" b="1" dirty="0" smtClean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SmoothNav </a:t>
            </a:r>
            <a:r>
              <a:rPr lang="en-US" sz="1500" b="1" dirty="0">
                <a:solidFill>
                  <a:srgbClr val="0048A0"/>
                </a:solidFill>
              </a:rPr>
              <a:t>Science </a:t>
            </a:r>
            <a:r>
              <a:rPr lang="en-US" sz="1500" b="1" dirty="0" smtClean="0">
                <a:solidFill>
                  <a:srgbClr val="0048A0"/>
                </a:solidFill>
              </a:rPr>
              <a:t>4</a:t>
            </a:r>
            <a:r>
              <a:rPr lang="en-US" sz="1500" b="1" dirty="0">
                <a:solidFill>
                  <a:srgbClr val="0048A0"/>
                </a:solidFill>
              </a:rPr>
              <a:t>			</a:t>
            </a:r>
            <a:r>
              <a:rPr lang="en-US" sz="1500" b="1" dirty="0" smtClean="0">
                <a:solidFill>
                  <a:srgbClr val="0048A0"/>
                </a:solidFill>
              </a:rPr>
              <a:t>TBD (NET November)</a:t>
            </a:r>
            <a:endParaRPr lang="en-US" sz="1500" b="1" dirty="0" smtClean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</a:t>
            </a:r>
            <a:r>
              <a:rPr lang="en-US" sz="1500" b="1" dirty="0" smtClean="0">
                <a:solidFill>
                  <a:srgbClr val="0048A0"/>
                </a:solidFill>
              </a:rPr>
              <a:t> ReSwarm </a:t>
            </a:r>
            <a:r>
              <a:rPr lang="en-US" sz="1500" b="1" dirty="0">
                <a:solidFill>
                  <a:srgbClr val="0048A0"/>
                </a:solidFill>
              </a:rPr>
              <a:t>Science </a:t>
            </a:r>
            <a:r>
              <a:rPr lang="en-US" sz="1500" b="1" dirty="0" smtClean="0">
                <a:solidFill>
                  <a:srgbClr val="0048A0"/>
                </a:solidFill>
              </a:rPr>
              <a:t>2			</a:t>
            </a:r>
            <a:r>
              <a:rPr lang="en-US" sz="1500" b="1" dirty="0" smtClean="0">
                <a:solidFill>
                  <a:srgbClr val="0048A0"/>
                </a:solidFill>
              </a:rPr>
              <a:t>TBD (contingent on Orange Satellite repair)</a:t>
            </a:r>
            <a:endParaRPr lang="en-US" sz="1500" b="1" dirty="0" smtClean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Zero </a:t>
            </a:r>
            <a:r>
              <a:rPr lang="en-US" sz="1500" b="1" dirty="0">
                <a:solidFill>
                  <a:srgbClr val="0048A0"/>
                </a:solidFill>
              </a:rPr>
              <a:t>Robotics High School Units Test 	</a:t>
            </a:r>
            <a:r>
              <a:rPr lang="en-US" sz="1500" b="1" dirty="0" smtClean="0">
                <a:solidFill>
                  <a:srgbClr val="0048A0"/>
                </a:solidFill>
              </a:rPr>
              <a:t>Oct 29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Zero </a:t>
            </a:r>
            <a:r>
              <a:rPr lang="en-US" sz="1500" b="1" dirty="0">
                <a:solidFill>
                  <a:srgbClr val="0048A0"/>
                </a:solidFill>
              </a:rPr>
              <a:t>Robotics High School Dry Run 	</a:t>
            </a:r>
            <a:r>
              <a:rPr lang="en-US" sz="1500" b="1" dirty="0" smtClean="0">
                <a:solidFill>
                  <a:srgbClr val="0048A0"/>
                </a:solidFill>
              </a:rPr>
              <a:t>Jan </a:t>
            </a:r>
            <a:r>
              <a:rPr lang="en-US" sz="1500" b="1" dirty="0" smtClean="0">
                <a:solidFill>
                  <a:srgbClr val="0048A0"/>
                </a:solidFill>
              </a:rPr>
              <a:t>7-9</a:t>
            </a:r>
            <a:r>
              <a:rPr lang="en-US" sz="1500" b="1" dirty="0" smtClean="0">
                <a:solidFill>
                  <a:srgbClr val="0048A0"/>
                </a:solidFill>
              </a:rPr>
              <a:t>, </a:t>
            </a:r>
            <a:r>
              <a:rPr lang="en-US" sz="1500" b="1" dirty="0" smtClean="0">
                <a:solidFill>
                  <a:srgbClr val="0048A0"/>
                </a:solidFill>
              </a:rPr>
              <a:t>2019</a:t>
            </a:r>
            <a:endParaRPr lang="en-US" sz="1500" b="1" dirty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 Zero Robotics High School Finals  	</a:t>
            </a:r>
            <a:r>
              <a:rPr lang="en-US" sz="1500" b="1" dirty="0" smtClean="0">
                <a:solidFill>
                  <a:srgbClr val="0048A0"/>
                </a:solidFill>
              </a:rPr>
              <a:t>Jan </a:t>
            </a:r>
            <a:r>
              <a:rPr lang="en-US" sz="1500" b="1" dirty="0" smtClean="0">
                <a:solidFill>
                  <a:srgbClr val="0048A0"/>
                </a:solidFill>
              </a:rPr>
              <a:t>11, 2019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</a:t>
            </a:r>
            <a:r>
              <a:rPr lang="en-US" sz="1500" b="1" dirty="0" smtClean="0">
                <a:solidFill>
                  <a:srgbClr val="0048A0"/>
                </a:solidFill>
              </a:rPr>
              <a:t> </a:t>
            </a:r>
            <a:r>
              <a:rPr lang="en-US" sz="1500" b="1" dirty="0" smtClean="0">
                <a:solidFill>
                  <a:srgbClr val="0048A0"/>
                </a:solidFill>
              </a:rPr>
              <a:t>Astrobee Dock Installation Session 1 of 2	TBD (NET December) 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Astrobee </a:t>
            </a:r>
            <a:r>
              <a:rPr lang="en-US" sz="1500" b="1" dirty="0">
                <a:solidFill>
                  <a:srgbClr val="0048A0"/>
                </a:solidFill>
              </a:rPr>
              <a:t>Dock Installation Session </a:t>
            </a:r>
            <a:r>
              <a:rPr lang="en-US" sz="1500" b="1" dirty="0" smtClean="0">
                <a:solidFill>
                  <a:srgbClr val="0048A0"/>
                </a:solidFill>
              </a:rPr>
              <a:t>2 </a:t>
            </a:r>
            <a:r>
              <a:rPr lang="en-US" sz="1500" b="1" dirty="0">
                <a:solidFill>
                  <a:srgbClr val="0048A0"/>
                </a:solidFill>
              </a:rPr>
              <a:t>of 2	TBD (NET December)</a:t>
            </a:r>
            <a:endParaRPr lang="en-US" sz="1500" b="1" dirty="0" smtClean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</a:t>
            </a:r>
            <a:r>
              <a:rPr lang="en-US" sz="1500" b="1" dirty="0" smtClean="0">
                <a:solidFill>
                  <a:srgbClr val="0048A0"/>
                </a:solidFill>
              </a:rPr>
              <a:t> </a:t>
            </a:r>
            <a:r>
              <a:rPr lang="en-US" sz="1500" b="1" dirty="0" smtClean="0">
                <a:solidFill>
                  <a:srgbClr val="0048A0"/>
                </a:solidFill>
              </a:rPr>
              <a:t>Slosh Coating (4X </a:t>
            </a:r>
            <a:r>
              <a:rPr lang="en-US" sz="1500" b="1" dirty="0" smtClean="0">
                <a:solidFill>
                  <a:srgbClr val="0048A0"/>
                </a:solidFill>
              </a:rPr>
              <a:t>? Sessions)	</a:t>
            </a:r>
            <a:r>
              <a:rPr lang="en-US" sz="1500" b="1" dirty="0" smtClean="0">
                <a:solidFill>
                  <a:srgbClr val="0048A0"/>
                </a:solidFill>
              </a:rPr>
              <a:t>	TBD</a:t>
            </a:r>
            <a:endParaRPr lang="en-US" sz="1500" b="1" dirty="0" smtClean="0">
              <a:solidFill>
                <a:srgbClr val="0048A0"/>
              </a:solidFill>
            </a:endParaRPr>
          </a:p>
          <a:p>
            <a:pPr marL="285750" lvl="1" indent="0">
              <a:spcBef>
                <a:spcPts val="600"/>
              </a:spcBef>
              <a:buNone/>
            </a:pPr>
            <a:endParaRPr lang="en-US" sz="1200" b="1" dirty="0">
              <a:solidFill>
                <a:srgbClr val="0048A0"/>
              </a:solidFill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48A0"/>
                </a:solidFill>
              </a:rPr>
              <a:t>Ops Products for Astrobee Dock Installation in work</a:t>
            </a:r>
            <a:endParaRPr lang="en-US" sz="1600" dirty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 </a:t>
            </a:r>
            <a:r>
              <a:rPr lang="en-US" sz="1500" b="1" dirty="0" smtClean="0">
                <a:solidFill>
                  <a:srgbClr val="0048A0"/>
                </a:solidFill>
              </a:rPr>
              <a:t>Installation Procedure 1 of 2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Installation </a:t>
            </a:r>
            <a:r>
              <a:rPr lang="en-US" sz="1500" b="1" dirty="0">
                <a:solidFill>
                  <a:srgbClr val="0048A0"/>
                </a:solidFill>
              </a:rPr>
              <a:t>Procedure </a:t>
            </a:r>
            <a:r>
              <a:rPr lang="en-US" sz="1500" b="1" dirty="0" smtClean="0">
                <a:solidFill>
                  <a:srgbClr val="0048A0"/>
                </a:solidFill>
              </a:rPr>
              <a:t>2 </a:t>
            </a:r>
            <a:r>
              <a:rPr lang="en-US" sz="1500" b="1" dirty="0">
                <a:solidFill>
                  <a:srgbClr val="0048A0"/>
                </a:solidFill>
              </a:rPr>
              <a:t>of </a:t>
            </a:r>
            <a:r>
              <a:rPr lang="en-US" sz="1500" b="1" dirty="0" smtClean="0">
                <a:solidFill>
                  <a:srgbClr val="0048A0"/>
                </a:solidFill>
              </a:rPr>
              <a:t>2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Template mounting video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Dock hardware familiarization PPT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PARD/PPO </a:t>
            </a:r>
            <a:endParaRPr lang="en-US" sz="1500" b="1" dirty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endParaRPr lang="en-US" sz="1200" b="1" dirty="0" smtClean="0">
              <a:solidFill>
                <a:srgbClr val="004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48A0"/>
                </a:solidFill>
              </a:rPr>
              <a:t>SPHERES Calendar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90600"/>
            <a:ext cx="8763000" cy="5394460"/>
          </a:xfrm>
        </p:spPr>
      </p:pic>
    </p:spTree>
    <p:extLst>
      <p:ext uri="{BB962C8B-B14F-4D97-AF65-F5344CB8AC3E}">
        <p14:creationId xmlns:p14="http://schemas.microsoft.com/office/powerpoint/2010/main" val="2612231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48A0"/>
                </a:solidFill>
              </a:rPr>
              <a:t>Safety-Verification &amp; Consumables</a:t>
            </a:r>
            <a:endParaRPr lang="en-US" dirty="0">
              <a:solidFill>
                <a:srgbClr val="0048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Safety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SPHERES </a:t>
            </a:r>
            <a:r>
              <a:rPr lang="en-US" dirty="0" err="1"/>
              <a:t>ReSwarm</a:t>
            </a:r>
            <a:r>
              <a:rPr lang="en-US" dirty="0"/>
              <a:t> SDP (approved: 8/9/2018, submitted: 8/8/2018</a:t>
            </a:r>
            <a:r>
              <a:rPr lang="en-US" dirty="0" smtClean="0"/>
              <a:t>),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SPHERES </a:t>
            </a:r>
            <a:r>
              <a:rPr lang="en-US" dirty="0"/>
              <a:t>Hook Integrated SDP (Under review, submitted: 9/19/2018</a:t>
            </a:r>
            <a:r>
              <a:rPr lang="en-US" dirty="0" smtClean="0"/>
              <a:t>)</a:t>
            </a:r>
          </a:p>
          <a:p>
            <a:pPr marL="285750" lvl="1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CO2 </a:t>
            </a:r>
            <a:r>
              <a:rPr lang="en-US" dirty="0">
                <a:solidFill>
                  <a:schemeClr val="tx1"/>
                </a:solidFill>
              </a:rPr>
              <a:t>Tank Inventory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48A0"/>
                </a:solidFill>
              </a:rPr>
              <a:t>53</a:t>
            </a:r>
            <a:r>
              <a:rPr lang="en-US" b="1" dirty="0" smtClean="0">
                <a:solidFill>
                  <a:srgbClr val="0048A0"/>
                </a:solidFill>
              </a:rPr>
              <a:t> </a:t>
            </a:r>
            <a:r>
              <a:rPr lang="en-US" b="1" dirty="0">
                <a:solidFill>
                  <a:srgbClr val="0048A0"/>
                </a:solidFill>
              </a:rPr>
              <a:t>Tanks on orbit </a:t>
            </a:r>
            <a:r>
              <a:rPr lang="en-US" b="1" dirty="0">
                <a:solidFill>
                  <a:srgbClr val="00B050"/>
                </a:solidFill>
              </a:rPr>
              <a:t>– </a:t>
            </a:r>
            <a:r>
              <a:rPr lang="en-US" b="1" dirty="0" smtClean="0">
                <a:solidFill>
                  <a:srgbClr val="00B050"/>
                </a:solidFill>
              </a:rPr>
              <a:t>will easily support remaining sessions (~31 needed)</a:t>
            </a:r>
            <a:endParaRPr lang="en-US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rgbClr val="000000"/>
                </a:solidFill>
              </a:rPr>
              <a:t>Battery Pack Inventory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48A0"/>
                </a:solidFill>
                <a:sym typeface="Wingdings" panose="05000000000000000000" pitchFamily="2" charset="2"/>
              </a:rPr>
              <a:t>42</a:t>
            </a:r>
            <a:r>
              <a:rPr lang="en-US" b="1" dirty="0" smtClean="0">
                <a:solidFill>
                  <a:srgbClr val="0048A0"/>
                </a:solidFill>
                <a:sym typeface="Wingdings" panose="05000000000000000000" pitchFamily="2" charset="2"/>
              </a:rPr>
              <a:t> </a:t>
            </a:r>
            <a:r>
              <a:rPr lang="en-US" b="1" dirty="0">
                <a:solidFill>
                  <a:srgbClr val="0048A0"/>
                </a:solidFill>
                <a:sym typeface="Wingdings" panose="05000000000000000000" pitchFamily="2" charset="2"/>
              </a:rPr>
              <a:t>Batteries on orbit 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- </a:t>
            </a:r>
            <a:r>
              <a:rPr lang="en-US" b="1" dirty="0">
                <a:solidFill>
                  <a:srgbClr val="00B050"/>
                </a:solidFill>
              </a:rPr>
              <a:t>should support </a:t>
            </a:r>
            <a:r>
              <a:rPr lang="en-US" b="1" dirty="0" smtClean="0">
                <a:solidFill>
                  <a:srgbClr val="00B050"/>
                </a:solidFill>
              </a:rPr>
              <a:t>remaining sessions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48A0"/>
                </a:solidFill>
              </a:rPr>
              <a:t>10 </a:t>
            </a:r>
            <a:r>
              <a:rPr lang="en-US" dirty="0">
                <a:solidFill>
                  <a:srgbClr val="0048A0"/>
                </a:solidFill>
              </a:rPr>
              <a:t>SPHERES Rechargeable Batteries </a:t>
            </a:r>
            <a:r>
              <a:rPr lang="en-US" dirty="0" smtClean="0">
                <a:solidFill>
                  <a:srgbClr val="0048A0"/>
                </a:solidFill>
              </a:rPr>
              <a:t>– checked out and used several times</a:t>
            </a:r>
          </a:p>
          <a:p>
            <a:pPr marL="285750" lvl="1" indent="0">
              <a:buNone/>
            </a:pPr>
            <a:endParaRPr lang="en-US" dirty="0" smtClean="0">
              <a:solidFill>
                <a:srgbClr val="0048A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Consumables </a:t>
            </a:r>
            <a:r>
              <a:rPr lang="en-US" dirty="0" err="1" smtClean="0">
                <a:solidFill>
                  <a:schemeClr val="tx1"/>
                </a:solidFill>
              </a:rPr>
              <a:t>downmass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48A0"/>
                </a:solidFill>
              </a:rPr>
              <a:t>Returned </a:t>
            </a:r>
            <a:r>
              <a:rPr lang="en-US" dirty="0">
                <a:solidFill>
                  <a:srgbClr val="0048A0"/>
                </a:solidFill>
              </a:rPr>
              <a:t>14 empty gray tanks </a:t>
            </a:r>
            <a:r>
              <a:rPr lang="en-US" dirty="0" smtClean="0">
                <a:solidFill>
                  <a:srgbClr val="0048A0"/>
                </a:solidFill>
              </a:rPr>
              <a:t>on SpX-15</a:t>
            </a:r>
            <a:endParaRPr lang="en-US" dirty="0">
              <a:solidFill>
                <a:srgbClr val="0048A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48A0"/>
                </a:solidFill>
              </a:rPr>
              <a:t>Planning to return 20 </a:t>
            </a:r>
            <a:r>
              <a:rPr lang="en-US" dirty="0">
                <a:solidFill>
                  <a:srgbClr val="0048A0"/>
                </a:solidFill>
              </a:rPr>
              <a:t>empty gray tanks </a:t>
            </a:r>
            <a:r>
              <a:rPr lang="en-US" dirty="0" smtClean="0">
                <a:solidFill>
                  <a:srgbClr val="0048A0"/>
                </a:solidFill>
              </a:rPr>
              <a:t>on SpX-16</a:t>
            </a:r>
            <a:endParaRPr lang="en-US" dirty="0">
              <a:solidFill>
                <a:srgbClr val="004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371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48A0"/>
                </a:solidFill>
              </a:rPr>
              <a:t>SPHERES on Social Media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1295400"/>
            <a:ext cx="41148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200" dirty="0"/>
              <a:t>Twitter</a:t>
            </a:r>
          </a:p>
          <a:p>
            <a:pPr marL="285750" lvl="1" indent="0" algn="ctr">
              <a:buNone/>
            </a:pPr>
            <a:r>
              <a:rPr lang="en-US" sz="1200" u="sng" dirty="0">
                <a:hlinkClick r:id="rId2"/>
              </a:rPr>
              <a:t>https://twitter.com/NASA_SPHERES</a:t>
            </a:r>
            <a:endParaRPr lang="en-US" sz="2800" dirty="0"/>
          </a:p>
          <a:p>
            <a:pPr marL="0" indent="0" algn="ctr">
              <a:buNone/>
            </a:pPr>
            <a:r>
              <a:rPr lang="en-US" sz="1200" dirty="0"/>
              <a:t>Website</a:t>
            </a:r>
          </a:p>
          <a:p>
            <a:pPr marL="285750" lvl="1" indent="0" algn="ctr">
              <a:buNone/>
            </a:pPr>
            <a:r>
              <a:rPr lang="en-US" sz="1200" u="sng" dirty="0">
                <a:hlinkClick r:id="rId3"/>
              </a:rPr>
              <a:t>http://www.nasa.gov/spheres</a:t>
            </a:r>
            <a:endParaRPr lang="en-US" sz="1200" u="sng" dirty="0"/>
          </a:p>
          <a:p>
            <a:pPr marL="285750" lvl="1" indent="0" algn="ctr">
              <a:buNone/>
            </a:pPr>
            <a:r>
              <a:rPr lang="en-US" sz="1200" u="sng" dirty="0">
                <a:hlinkClick r:id="rId3"/>
              </a:rPr>
              <a:t>http://www.nasa.gov/</a:t>
            </a:r>
            <a:r>
              <a:rPr lang="en-US" sz="1200" u="sng" dirty="0">
                <a:solidFill>
                  <a:srgbClr val="FF0000"/>
                </a:solidFill>
              </a:rPr>
              <a:t>astrobee</a:t>
            </a:r>
          </a:p>
          <a:p>
            <a:pPr marL="285750" lvl="1" indent="0" algn="ctr">
              <a:buNone/>
            </a:pPr>
            <a:endParaRPr lang="en-US" sz="1200" u="sng" dirty="0"/>
          </a:p>
          <a:p>
            <a:pPr marL="285750" lvl="1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ED1989-6521-5E45-969C-07343E1A8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1371600"/>
            <a:ext cx="6321904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3792"/>
      </p:ext>
    </p:extLst>
  </p:cSld>
  <p:clrMapOvr>
    <a:masterClrMapping/>
  </p:clrMapOvr>
</p:sld>
</file>

<file path=ppt/theme/theme1.xml><?xml version="1.0" encoding="utf-8"?>
<a:theme xmlns:a="http://schemas.openxmlformats.org/drawingml/2006/main" name="irg-overview-mar08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B489C"/>
      </a:accent2>
      <a:accent3>
        <a:srgbClr val="FFFFFF"/>
      </a:accent3>
      <a:accent4>
        <a:srgbClr val="000000"/>
      </a:accent4>
      <a:accent5>
        <a:srgbClr val="FFE2B8"/>
      </a:accent5>
      <a:accent6>
        <a:srgbClr val="09408D"/>
      </a:accent6>
      <a:hlink>
        <a:srgbClr val="FC0019"/>
      </a:hlink>
      <a:folHlink>
        <a:srgbClr val="C0C0C0"/>
      </a:folHlink>
    </a:clrScheme>
    <a:fontScheme name="irg-overview-mar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rg-overview-mar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rg-overview-mar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Generic">
  <a:themeElements>
    <a:clrScheme name="Generic 3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chemeClr val="accent6"/>
          </a:solidFill>
          <a:round/>
          <a:headEnd type="none" w="sm" len="sm"/>
          <a:tailEnd type="stealth" w="med" len="lg"/>
        </a:ln>
      </a:spPr>
      <a:bodyPr wrap="none" anchor="ctr"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5725" tIns="39688" rIns="85725" bIns="39688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>
    <a:extraClrScheme>
      <a:clrScheme name="Generi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2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Blah:Users:terry:irg:talks:irg-overview-mar08.ppt</Template>
  <TotalTime>67533</TotalTime>
  <Words>142</Words>
  <Application>Microsoft Office PowerPoint</Application>
  <PresentationFormat>On-screen Show (4:3)</PresentationFormat>
  <Paragraphs>58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6</vt:i4>
      </vt:variant>
      <vt:variant>
        <vt:lpstr>Custom Shows</vt:lpstr>
      </vt:variant>
      <vt:variant>
        <vt:i4>1</vt:i4>
      </vt:variant>
    </vt:vector>
  </HeadingPairs>
  <TitlesOfParts>
    <vt:vector size="18" baseType="lpstr">
      <vt:lpstr>ＭＳ Ｐゴシック</vt:lpstr>
      <vt:lpstr>Arial</vt:lpstr>
      <vt:lpstr>Calibri</vt:lpstr>
      <vt:lpstr>Calibri Light</vt:lpstr>
      <vt:lpstr>Times New Roman</vt:lpstr>
      <vt:lpstr>Wingdings</vt:lpstr>
      <vt:lpstr>irg-overview-mar08</vt:lpstr>
      <vt:lpstr>1_Custom Design</vt:lpstr>
      <vt:lpstr>Generic</vt:lpstr>
      <vt:lpstr>2_Custom Design</vt:lpstr>
      <vt:lpstr>Custom Design</vt:lpstr>
      <vt:lpstr>PowerPoint Presentation</vt:lpstr>
      <vt:lpstr>Increments 55/56 (since last SWG 6.19.18)</vt:lpstr>
      <vt:lpstr>Increments 57/58 Look Ops Ahead</vt:lpstr>
      <vt:lpstr>SPHERES Calendar</vt:lpstr>
      <vt:lpstr>Safety-Verification &amp; Consumables</vt:lpstr>
      <vt:lpstr>SPHERES on Social Media</vt:lpstr>
      <vt:lpstr>short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Martinez, Andres (ARC-RE)</dc:creator>
  <cp:lastModifiedBy>Katterhagen, Aric James. (ARC-TI)[WYLE LABS]</cp:lastModifiedBy>
  <cp:revision>4029</cp:revision>
  <cp:lastPrinted>2001-05-16T14:20:40Z</cp:lastPrinted>
  <dcterms:created xsi:type="dcterms:W3CDTF">2011-03-16T04:56:42Z</dcterms:created>
  <dcterms:modified xsi:type="dcterms:W3CDTF">2018-10-03T00:51:35Z</dcterms:modified>
</cp:coreProperties>
</file>