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395" r:id="rId3"/>
    <p:sldId id="570" r:id="rId4"/>
    <p:sldId id="574" r:id="rId5"/>
    <p:sldId id="571" r:id="rId6"/>
    <p:sldId id="572" r:id="rId7"/>
    <p:sldId id="573" r:id="rId8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4"/>
    <p:restoredTop sz="94682"/>
  </p:normalViewPr>
  <p:slideViewPr>
    <p:cSldViewPr snapToGrid="0" snapToObjects="1" showGuides="1">
      <p:cViewPr varScale="1">
        <p:scale>
          <a:sx n="156" d="100"/>
          <a:sy n="156" d="100"/>
        </p:scale>
        <p:origin x="176" y="2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BB5EAD-BC74-574A-A379-CD0850A16833}" type="datetimeFigureOut">
              <a:rPr lang="en-US" smtClean="0"/>
              <a:t>10/2/18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7E6BCA-8EBC-9541-AF76-BCB24397B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23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AEBCAE-0345-1F4B-AF5B-AFC84B023E8C}" type="slidenum">
              <a:rPr lang="en-US" altLang="x-none" smtClean="0"/>
              <a:pPr>
                <a:defRPr/>
              </a:pPr>
              <a:t>2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278111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AEBCAE-0345-1F4B-AF5B-AFC84B023E8C}" type="slidenum">
              <a:rPr lang="en-US" altLang="x-none" smtClean="0"/>
              <a:pPr>
                <a:defRPr/>
              </a:pPr>
              <a:t>3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105031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AEBCAE-0345-1F4B-AF5B-AFC84B023E8C}" type="slidenum">
              <a:rPr lang="en-US" altLang="x-none" smtClean="0"/>
              <a:pPr>
                <a:defRPr/>
              </a:pPr>
              <a:t>5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034700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AEBCAE-0345-1F4B-AF5B-AFC84B023E8C}" type="slidenum">
              <a:rPr lang="en-US" altLang="x-none" smtClean="0"/>
              <a:pPr>
                <a:defRPr/>
              </a:pPr>
              <a:t>6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4625696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AEBCAE-0345-1F4B-AF5B-AFC84B023E8C}" type="slidenum">
              <a:rPr lang="en-US" altLang="x-none" smtClean="0"/>
              <a:pPr>
                <a:defRPr/>
              </a:pPr>
              <a:t>7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321941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457200"/>
            <a:ext cx="4176195" cy="2107579"/>
          </a:xfrm>
        </p:spPr>
        <p:txBody>
          <a:bodyPr anchor="ctr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2575859"/>
            <a:ext cx="4176196" cy="180657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1483B23-3838-764E-9595-BA9DBA549F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7200"/>
            <a:ext cx="3831336" cy="423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04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679" y="273844"/>
            <a:ext cx="7363670" cy="99417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F0CB-993A-E944-A660-E9B673B5434A}" type="datetimeFigureOut">
              <a:rPr lang="en-US" smtClean="0"/>
              <a:t>10/2/18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52D7-2AB2-7E40-8AD5-E27978FFA94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C8241-8690-8A43-AD79-D1565C8A21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2" y="92792"/>
            <a:ext cx="1074827" cy="118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866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140143"/>
            <a:ext cx="1971675" cy="349258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F0CB-993A-E944-A660-E9B673B5434A}" type="datetimeFigureOut">
              <a:rPr lang="en-US" smtClean="0"/>
              <a:t>10/2/18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52D7-2AB2-7E40-8AD5-E27978FFA94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D7233A-1FE4-044A-8E85-EB48AF0F6C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77937" y="8369"/>
            <a:ext cx="1074827" cy="118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9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679" y="273844"/>
            <a:ext cx="7363670" cy="99417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F0CB-993A-E944-A660-E9B673B5434A}" type="datetimeFigureOut">
              <a:rPr lang="en-US" smtClean="0"/>
              <a:t>10/2/18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52D7-2AB2-7E40-8AD5-E27978FFA94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13A8B7-B370-9045-887B-B5AD31A206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2" y="92792"/>
            <a:ext cx="1074827" cy="118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219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F0CB-993A-E944-A660-E9B673B5434A}" type="datetimeFigureOut">
              <a:rPr lang="en-US" smtClean="0"/>
              <a:t>10/2/18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52D7-2AB2-7E40-8AD5-E27978FFA94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824982-920D-8542-97A4-C8CCC5B3DE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2" y="92792"/>
            <a:ext cx="1074827" cy="118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647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679" y="273844"/>
            <a:ext cx="7363670" cy="99417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F0CB-993A-E944-A660-E9B673B5434A}" type="datetimeFigureOut">
              <a:rPr lang="en-US" smtClean="0"/>
              <a:t>10/2/18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52D7-2AB2-7E40-8AD5-E27978FFA94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4343B7-678A-F747-B225-FFCE77BCC2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2" y="92792"/>
            <a:ext cx="1074827" cy="118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355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679" y="273844"/>
            <a:ext cx="7364862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F0CB-993A-E944-A660-E9B673B5434A}" type="datetimeFigureOut">
              <a:rPr lang="en-US" smtClean="0"/>
              <a:t>10/2/18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52D7-2AB2-7E40-8AD5-E27978FFA942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A421765-B0E0-1042-A68F-D4136145B9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2" y="92792"/>
            <a:ext cx="1074827" cy="118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547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457200"/>
            <a:ext cx="4114800" cy="42336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F0CB-993A-E944-A660-E9B673B5434A}" type="datetimeFigureOut">
              <a:rPr lang="en-US" smtClean="0"/>
              <a:t>10/2/18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52D7-2AB2-7E40-8AD5-E27978FFA942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AACD6F-2C34-2B46-AD4A-B365360C09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7200"/>
            <a:ext cx="3831336" cy="423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310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F0CB-993A-E944-A660-E9B673B5434A}" type="datetimeFigureOut">
              <a:rPr lang="en-US" smtClean="0"/>
              <a:t>10/2/18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52D7-2AB2-7E40-8AD5-E27978FFA942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387847-921F-C44C-BB8A-C19523D304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2" y="92792"/>
            <a:ext cx="1074827" cy="118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30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F0CB-993A-E944-A660-E9B673B5434A}" type="datetimeFigureOut">
              <a:rPr lang="en-US" smtClean="0"/>
              <a:t>10/2/18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52D7-2AB2-7E40-8AD5-E27978FFA94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C44281-C70F-5D49-BFAF-8D82540133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2" y="92792"/>
            <a:ext cx="1074827" cy="11887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679" y="342900"/>
            <a:ext cx="242734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0653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F0CB-993A-E944-A660-E9B673B5434A}" type="datetimeFigureOut">
              <a:rPr lang="en-US" smtClean="0"/>
              <a:t>10/2/18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52D7-2AB2-7E40-8AD5-E27978FFA94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4114E2-2803-204A-BE7B-853B77E21B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2" y="92792"/>
            <a:ext cx="1074827" cy="11887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679" y="342900"/>
            <a:ext cx="242734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88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699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5F0CB-993A-E944-A660-E9B673B5434A}" type="datetimeFigureOut">
              <a:rPr lang="en-US" smtClean="0"/>
              <a:t>10/2/18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B52D7-2AB2-7E40-8AD5-E27978FFA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00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/Users/mbualat/Documents/Projects/STMD/HET2/Astrobee/Free%20Flyer%20Docs/1%20ProjectManagement/1.7%20Communications/SAWG-2018-10-03/cert-unit-2018-08-23.mp4" TargetMode="External"/><Relationship Id="rId1" Type="http://schemas.microsoft.com/office/2007/relationships/media" Target="file:////Users/mbualat/Documents/Projects/STMD/HET2/Astrobee/Free%20Flyer%20Docs/1%20ProjectManagement/1.7%20Communications/SAWG-2018-10-03/cert-unit-2018-08-23.mp4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E0781-114F-BC48-AC98-387DA4FC42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Astrobee</a:t>
            </a:r>
            <a:r>
              <a:rPr lang="en-US" dirty="0"/>
              <a:t> Status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A3E9C0-94EC-3E41-B30B-DE9DB16A9D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SPHERES/</a:t>
            </a:r>
            <a:r>
              <a:rPr lang="en-US" dirty="0" err="1"/>
              <a:t>Astrobee</a:t>
            </a:r>
            <a:r>
              <a:rPr lang="en-US" dirty="0"/>
              <a:t> Working Group</a:t>
            </a:r>
          </a:p>
          <a:p>
            <a:r>
              <a:rPr lang="en-US" dirty="0"/>
              <a:t>October 3, 2018</a:t>
            </a:r>
          </a:p>
        </p:txBody>
      </p:sp>
    </p:spTree>
    <p:extLst>
      <p:ext uri="{BB962C8B-B14F-4D97-AF65-F5344CB8AC3E}">
        <p14:creationId xmlns:p14="http://schemas.microsoft.com/office/powerpoint/2010/main" val="2404755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13D49-2B6F-174C-9E1E-1013A06E5C50}" type="slidenum">
              <a:rPr lang="uk-UA" smtClean="0"/>
              <a:pPr>
                <a:defRPr/>
              </a:pPr>
              <a:t>2</a:t>
            </a:fld>
            <a:endParaRPr lang="uk-UA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79588" y="32789"/>
            <a:ext cx="7364412" cy="993775"/>
          </a:xfrm>
        </p:spPr>
        <p:txBody>
          <a:bodyPr/>
          <a:lstStyle/>
          <a:p>
            <a:r>
              <a:rPr lang="en-US" sz="3000" dirty="0"/>
              <a:t>Technical Status:  Integration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47272" y="1387930"/>
            <a:ext cx="5067678" cy="365317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Free Flyer Cert Unit</a:t>
            </a:r>
          </a:p>
          <a:p>
            <a:pPr lvl="1"/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Temporary fix (motor isolator) allowed initial testing with the Cert Unit</a:t>
            </a:r>
          </a:p>
          <a:p>
            <a:pPr lvl="1"/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Propulsion module rework and reintegration with Cert Unit is nearly complete</a:t>
            </a:r>
          </a:p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Free Flyer Flight Unit</a:t>
            </a:r>
          </a:p>
          <a:p>
            <a:pPr lvl="1"/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2 core stacks complete and burnt-in</a:t>
            </a:r>
          </a:p>
          <a:p>
            <a:pPr lvl="1"/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350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 stack currently in burn-in</a:t>
            </a:r>
          </a:p>
          <a:p>
            <a:pPr lvl="1"/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Core harness assemblies nearly complete</a:t>
            </a:r>
          </a:p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Docking Station</a:t>
            </a:r>
          </a:p>
          <a:p>
            <a:pPr lvl="1"/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Completed builds of cert and 1</a:t>
            </a:r>
            <a:r>
              <a:rPr lang="en-US" sz="135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 flight units</a:t>
            </a:r>
          </a:p>
          <a:p>
            <a:pPr lvl="1"/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Flight spare DC/DC board failed during qualification vibration testing.  A replacement board is currently being integrated.</a:t>
            </a:r>
          </a:p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Ground Server</a:t>
            </a:r>
          </a:p>
          <a:p>
            <a:pPr lvl="1"/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Installed and ready for Operational Readiness Testing</a:t>
            </a:r>
          </a:p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DDS Server</a:t>
            </a:r>
          </a:p>
          <a:p>
            <a:pPr lvl="1"/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Primary machine received at MSFC</a:t>
            </a:r>
            <a:endParaRPr lang="en-US" sz="13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E1D054-2FBA-C044-A83E-DB8591ED8F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7800" y="976290"/>
            <a:ext cx="2743200" cy="19466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6AC84F-4463-F047-B80A-7D47B23B8E0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4244" y="2786946"/>
            <a:ext cx="2743200" cy="18963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1A9799-691C-A94D-8CC6-69F1BB8F6BA3}"/>
              </a:ext>
            </a:extLst>
          </p:cNvPr>
          <p:cNvSpPr txBox="1"/>
          <p:nvPr/>
        </p:nvSpPr>
        <p:spPr>
          <a:xfrm>
            <a:off x="6196465" y="4729632"/>
            <a:ext cx="2653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Cert Unit (Dock &amp; Free Flyer) on granite table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1EAC09-3D82-0D4E-9127-D0DFAE1DEE94}"/>
              </a:ext>
            </a:extLst>
          </p:cNvPr>
          <p:cNvSpPr txBox="1"/>
          <p:nvPr/>
        </p:nvSpPr>
        <p:spPr>
          <a:xfrm>
            <a:off x="5170829" y="2976730"/>
            <a:ext cx="10098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Flight stack #3 burn-in</a:t>
            </a:r>
          </a:p>
        </p:txBody>
      </p:sp>
    </p:spTree>
    <p:extLst>
      <p:ext uri="{BB962C8B-B14F-4D97-AF65-F5344CB8AC3E}">
        <p14:creationId xmlns:p14="http://schemas.microsoft.com/office/powerpoint/2010/main" val="92948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EF752173-E748-B54E-B546-9384DEA96D3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43031" y="1174675"/>
            <a:ext cx="2215694" cy="2182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13D49-2B6F-174C-9E1E-1013A06E5C50}" type="slidenum">
              <a:rPr lang="uk-UA" smtClean="0"/>
              <a:pPr>
                <a:defRPr/>
              </a:pPr>
              <a:t>3</a:t>
            </a:fld>
            <a:endParaRPr lang="uk-UA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79588" y="23840"/>
            <a:ext cx="7364412" cy="993775"/>
          </a:xfrm>
        </p:spPr>
        <p:txBody>
          <a:bodyPr/>
          <a:lstStyle/>
          <a:p>
            <a:r>
              <a:rPr lang="en-US" sz="3000" dirty="0"/>
              <a:t>Technical Status:  Testing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94667" y="971550"/>
            <a:ext cx="5046134" cy="393065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100" dirty="0"/>
              <a:t>Crew Control Station passed Payload Software Integration and Verification Facility (PSIVF) testing for </a:t>
            </a:r>
            <a:r>
              <a:rPr lang="en-US" sz="2100" dirty="0" err="1"/>
              <a:t>Incr</a:t>
            </a:r>
            <a:r>
              <a:rPr lang="en-US" sz="2100" dirty="0"/>
              <a:t> 59.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100" dirty="0"/>
              <a:t>Completed risk reduction vibe of core stack and prop module.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100" dirty="0"/>
              <a:t>Completed qualification vibe testing of the cert Dock, and acceptance vibe testing of Dock S/N 002.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100" dirty="0"/>
              <a:t>Completed thermal testing of cert Dock.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100" dirty="0"/>
              <a:t>Completed Joint Station LAN (JSL), Dock Power Quality, Dock EMI, flight Dock acoustic testing, and flight Dock human factors inspection at JSC.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100" dirty="0"/>
              <a:t>Completed test of ground segment communications path from ARC through the Huntsville Operations Support Center (HOSC) at MSFC.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100" dirty="0"/>
              <a:t>Successfully tested the REALM RFID Recon payload on the Free Flyer.  The REALM payload flew the robot while searching for RFID tags.</a:t>
            </a:r>
            <a:endParaRPr lang="en-US" sz="33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B76A9B-B216-3543-A7BF-07E941AF88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6429" y="2917622"/>
            <a:ext cx="2418238" cy="1873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20EF97-2F3B-7B41-B818-37A0DEF13958}"/>
              </a:ext>
            </a:extLst>
          </p:cNvPr>
          <p:cNvSpPr txBox="1"/>
          <p:nvPr/>
        </p:nvSpPr>
        <p:spPr>
          <a:xfrm>
            <a:off x="1609715" y="4826942"/>
            <a:ext cx="20778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Dock S/N 002 acceptance vibe test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FCBD76-3298-054D-AA63-D7A98E4E9F77}"/>
              </a:ext>
            </a:extLst>
          </p:cNvPr>
          <p:cNvSpPr txBox="1"/>
          <p:nvPr/>
        </p:nvSpPr>
        <p:spPr>
          <a:xfrm>
            <a:off x="147550" y="3452891"/>
            <a:ext cx="120511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Flight Dock S/N 002 in JSC EMI test chamber</a:t>
            </a:r>
          </a:p>
        </p:txBody>
      </p:sp>
    </p:spTree>
    <p:extLst>
      <p:ext uri="{BB962C8B-B14F-4D97-AF65-F5344CB8AC3E}">
        <p14:creationId xmlns:p14="http://schemas.microsoft.com/office/powerpoint/2010/main" val="1118244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060710-B074-C840-87F4-0F61F2D5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13D49-2B6F-174C-9E1E-1013A06E5C50}" type="slidenum">
              <a:rPr lang="uk-UA" smtClean="0"/>
              <a:pPr>
                <a:defRPr/>
              </a:pPr>
              <a:t>4</a:t>
            </a:fld>
            <a:endParaRPr lang="uk-U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906DFF-14B4-C942-8D0B-540C739500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79588" y="0"/>
            <a:ext cx="7364412" cy="993775"/>
          </a:xfrm>
        </p:spPr>
        <p:txBody>
          <a:bodyPr/>
          <a:lstStyle/>
          <a:p>
            <a:r>
              <a:rPr lang="en-US" dirty="0"/>
              <a:t>Administrator Demo Flight</a:t>
            </a:r>
          </a:p>
        </p:txBody>
      </p:sp>
      <p:pic>
        <p:nvPicPr>
          <p:cNvPr id="5" name="cert-unit-2018-08-23.mp4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98576" y="849750"/>
            <a:ext cx="7546848" cy="424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1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0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13D49-2B6F-174C-9E1E-1013A06E5C50}" type="slidenum">
              <a:rPr lang="uk-UA" smtClean="0"/>
              <a:pPr>
                <a:defRPr/>
              </a:pPr>
              <a:t>5</a:t>
            </a:fld>
            <a:endParaRPr lang="uk-UA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79588" y="0"/>
            <a:ext cx="7364412" cy="993775"/>
          </a:xfrm>
        </p:spPr>
        <p:txBody>
          <a:bodyPr/>
          <a:lstStyle/>
          <a:p>
            <a:r>
              <a:rPr lang="en-US" sz="3000" dirty="0"/>
              <a:t>Technical Status:  Safety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90121" y="1258775"/>
            <a:ext cx="8716811" cy="29718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Completed Payload Safety Review Panel (PSRP) #3</a:t>
            </a:r>
          </a:p>
          <a:p>
            <a:pPr lvl="1"/>
            <a:r>
              <a:rPr lang="en-US" sz="2100" dirty="0"/>
              <a:t>Discussed all open hazards</a:t>
            </a:r>
          </a:p>
          <a:p>
            <a:pPr lvl="1"/>
            <a:r>
              <a:rPr lang="en-US" sz="2100" dirty="0"/>
              <a:t>Board approved most, pending final verification</a:t>
            </a:r>
          </a:p>
          <a:p>
            <a:pPr lvl="1"/>
            <a:r>
              <a:rPr lang="en-US" sz="2100" dirty="0"/>
              <a:t>Board agreed we would try to close all remaining hazards out of board (i.e. no delta Phase 3)</a:t>
            </a:r>
          </a:p>
          <a:p>
            <a:r>
              <a:rPr lang="en-US" sz="2400" dirty="0"/>
              <a:t>On 5/9/2018, we met with a Payload Safety Review Panel (PSRP) splinter to discuss collision testing results.  We received verbal approval to close our collision hazard.  This means that, from a safety perspective, </a:t>
            </a:r>
            <a:r>
              <a:rPr lang="en-US" sz="2400" dirty="0" err="1"/>
              <a:t>Astrobee</a:t>
            </a:r>
            <a:r>
              <a:rPr lang="en-US" sz="2400" dirty="0"/>
              <a:t> will be allowed to operate autonomously.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64E444-280D-EF4F-B52E-41867D4F90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79750" y="4183857"/>
            <a:ext cx="3937555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182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13D49-2B6F-174C-9E1E-1013A06E5C50}" type="slidenum">
              <a:rPr lang="uk-UA" smtClean="0"/>
              <a:pPr>
                <a:defRPr/>
              </a:pPr>
              <a:t>6</a:t>
            </a:fld>
            <a:endParaRPr lang="uk-UA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79588" y="0"/>
            <a:ext cx="7364412" cy="993775"/>
          </a:xfrm>
        </p:spPr>
        <p:txBody>
          <a:bodyPr/>
          <a:lstStyle/>
          <a:p>
            <a:r>
              <a:rPr lang="en-US" sz="3000" dirty="0"/>
              <a:t>Technical Status:  Operations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65629" y="1326357"/>
            <a:ext cx="5558745" cy="371475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/>
              <a:t>Docking Station S/N 002 was delivered to the Cargo Mission Contract (CMC) at JSC on 9/18/2018.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/>
              <a:t>The </a:t>
            </a:r>
            <a:r>
              <a:rPr lang="en-US" sz="2400" dirty="0" err="1"/>
              <a:t>Astrobee</a:t>
            </a:r>
            <a:r>
              <a:rPr lang="en-US" sz="2400" dirty="0"/>
              <a:t> Mapping Activity, the first </a:t>
            </a:r>
            <a:r>
              <a:rPr lang="en-US" sz="2400" dirty="0" err="1"/>
              <a:t>Astrobee</a:t>
            </a:r>
            <a:r>
              <a:rPr lang="en-US" sz="2400" dirty="0"/>
              <a:t> ISS Ops activity, successfully occurred on 11/6/2017.</a:t>
            </a:r>
          </a:p>
          <a:p>
            <a:pPr marL="514350" lvl="1">
              <a:buFont typeface="Arial" panose="020B0604020202020204" pitchFamily="34" charset="0"/>
              <a:buChar char="•"/>
            </a:pPr>
            <a:r>
              <a:rPr lang="en-US" sz="2100" dirty="0"/>
              <a:t>This activity involved the crew completing camera and environmental calibration steps followed by the collection of a series of 14 panoramic photos in the JEM module.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 err="1"/>
              <a:t>Astrobee</a:t>
            </a:r>
            <a:r>
              <a:rPr lang="en-US" sz="2400" dirty="0"/>
              <a:t> Robot Software released on 12/22/2017.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 err="1"/>
              <a:t>Astrobee</a:t>
            </a:r>
            <a:r>
              <a:rPr lang="en-US" sz="2400" dirty="0"/>
              <a:t> received approval from JAXA for installation of the Docking Station in the Japanese Exploration Module (JEM).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/>
              <a:t>We delivered a draft of the Dock installation procedure to Payload Operations.  We are currently working to refine the procedure.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494B8C-D61F-1449-A697-9C4E2BE5646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1445" y="1326357"/>
            <a:ext cx="3110586" cy="24680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A7492C3-1405-F349-B02C-268AA2FEA80F}"/>
              </a:ext>
            </a:extLst>
          </p:cNvPr>
          <p:cNvSpPr txBox="1"/>
          <p:nvPr/>
        </p:nvSpPr>
        <p:spPr>
          <a:xfrm>
            <a:off x="6239214" y="3830182"/>
            <a:ext cx="22750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Part of JEM map with image poses </a:t>
            </a:r>
          </a:p>
        </p:txBody>
      </p:sp>
    </p:spTree>
    <p:extLst>
      <p:ext uri="{BB962C8B-B14F-4D97-AF65-F5344CB8AC3E}">
        <p14:creationId xmlns:p14="http://schemas.microsoft.com/office/powerpoint/2010/main" val="474946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13D49-2B6F-174C-9E1E-1013A06E5C50}" type="slidenum">
              <a:rPr lang="uk-UA" smtClean="0"/>
              <a:pPr>
                <a:defRPr/>
              </a:pPr>
              <a:t>7</a:t>
            </a:fld>
            <a:endParaRPr lang="uk-UA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79588" y="43088"/>
            <a:ext cx="7364412" cy="993775"/>
          </a:xfrm>
        </p:spPr>
        <p:txBody>
          <a:bodyPr/>
          <a:lstStyle/>
          <a:p>
            <a:r>
              <a:rPr lang="en-US" dirty="0"/>
              <a:t>PRACAs (Anomaly Reports)</a:t>
            </a:r>
            <a:endParaRPr lang="en-US" sz="3000" dirty="0">
              <a:solidFill>
                <a:schemeClr val="bg1">
                  <a:lumMod val="85000"/>
                </a:schemeClr>
              </a:solidFill>
            </a:endParaRPr>
          </a:p>
        </p:txBody>
      </p:sp>
      <p:graphicFrame>
        <p:nvGraphicFramePr>
          <p:cNvPr id="6" name="Content Placeholder 6">
            <a:extLst>
              <a:ext uri="{FF2B5EF4-FFF2-40B4-BE49-F238E27FC236}">
                <a16:creationId xmlns:a16="http://schemas.microsoft.com/office/drawing/2014/main" id="{A90EA763-45B2-1B48-952F-1072F5954B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3059571"/>
              </p:ext>
            </p:extLst>
          </p:nvPr>
        </p:nvGraphicFramePr>
        <p:xfrm>
          <a:off x="172573" y="1305870"/>
          <a:ext cx="8833380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805">
                  <a:extLst>
                    <a:ext uri="{9D8B030D-6E8A-4147-A177-3AD203B41FA5}">
                      <a16:colId xmlns:a16="http://schemas.microsoft.com/office/drawing/2014/main" val="3886571512"/>
                    </a:ext>
                  </a:extLst>
                </a:gridCol>
                <a:gridCol w="4814728">
                  <a:extLst>
                    <a:ext uri="{9D8B030D-6E8A-4147-A177-3AD203B41FA5}">
                      <a16:colId xmlns:a16="http://schemas.microsoft.com/office/drawing/2014/main" val="3366747475"/>
                    </a:ext>
                  </a:extLst>
                </a:gridCol>
                <a:gridCol w="1083020">
                  <a:extLst>
                    <a:ext uri="{9D8B030D-6E8A-4147-A177-3AD203B41FA5}">
                      <a16:colId xmlns:a16="http://schemas.microsoft.com/office/drawing/2014/main" val="3276844433"/>
                    </a:ext>
                  </a:extLst>
                </a:gridCol>
                <a:gridCol w="2344827">
                  <a:extLst>
                    <a:ext uri="{9D8B030D-6E8A-4147-A177-3AD203B41FA5}">
                      <a16:colId xmlns:a16="http://schemas.microsoft.com/office/drawing/2014/main" val="250590088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ID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Title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Element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Status</a:t>
                      </a:r>
                    </a:p>
                  </a:txBody>
                  <a:tcPr marL="34290" marR="34290" marT="34290" marB="34290"/>
                </a:tc>
                <a:extLst>
                  <a:ext uri="{0D108BD9-81ED-4DB2-BD59-A6C34878D82A}">
                    <a16:rowId xmlns:a16="http://schemas.microsoft.com/office/drawing/2014/main" val="22537453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1962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Pink Poly Waiver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Free Flyer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OPEN</a:t>
                      </a:r>
                    </a:p>
                  </a:txBody>
                  <a:tcPr marL="34290" marR="34290" marT="34290" marB="34290"/>
                </a:tc>
                <a:extLst>
                  <a:ext uri="{0D108BD9-81ED-4DB2-BD59-A6C34878D82A}">
                    <a16:rowId xmlns:a16="http://schemas.microsoft.com/office/drawing/2014/main" val="367175535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2052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M211 Frame Holes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Free Flyer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CLOSED</a:t>
                      </a:r>
                    </a:p>
                  </a:txBody>
                  <a:tcPr marL="34290" marR="34290" marT="34290" marB="34290"/>
                </a:tc>
                <a:extLst>
                  <a:ext uri="{0D108BD9-81ED-4DB2-BD59-A6C34878D82A}">
                    <a16:rowId xmlns:a16="http://schemas.microsoft.com/office/drawing/2014/main" val="303081209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2053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Drive Shafts out of round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Free Flyer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CLOSED</a:t>
                      </a:r>
                    </a:p>
                  </a:txBody>
                  <a:tcPr marL="34290" marR="34290" marT="34290" marB="34290"/>
                </a:tc>
                <a:extLst>
                  <a:ext uri="{0D108BD9-81ED-4DB2-BD59-A6C34878D82A}">
                    <a16:rowId xmlns:a16="http://schemas.microsoft.com/office/drawing/2014/main" val="30798168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2067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1st Article Inspection Reports received from outside Vendor for machined parts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Free Flyer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OPEN</a:t>
                      </a:r>
                    </a:p>
                  </a:txBody>
                  <a:tcPr marL="34290" marR="34290" marT="34290" marB="34290"/>
                </a:tc>
                <a:extLst>
                  <a:ext uri="{0D108BD9-81ED-4DB2-BD59-A6C34878D82A}">
                    <a16:rowId xmlns:a16="http://schemas.microsoft.com/office/drawing/2014/main" val="22384462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2076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Payload Connector Cutout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Free Flyer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CLOSED</a:t>
                      </a:r>
                    </a:p>
                  </a:txBody>
                  <a:tcPr marL="34290" marR="34290" marT="34290" marB="34290"/>
                </a:tc>
                <a:extLst>
                  <a:ext uri="{0D108BD9-81ED-4DB2-BD59-A6C34878D82A}">
                    <a16:rowId xmlns:a16="http://schemas.microsoft.com/office/drawing/2014/main" val="13022137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2077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M210 &amp; M211 Payload Connector Cutout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Free Flyer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CLOSED</a:t>
                      </a:r>
                    </a:p>
                  </a:txBody>
                  <a:tcPr marL="34290" marR="34290" marT="34290" marB="34290"/>
                </a:tc>
                <a:extLst>
                  <a:ext uri="{0D108BD9-81ED-4DB2-BD59-A6C34878D82A}">
                    <a16:rowId xmlns:a16="http://schemas.microsoft.com/office/drawing/2014/main" val="373080395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2086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Dock AR Target Plate Corners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Dock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CLOSED</a:t>
                      </a:r>
                    </a:p>
                  </a:txBody>
                  <a:tcPr marL="34290" marR="34290" marT="34290" marB="34290"/>
                </a:tc>
                <a:extLst>
                  <a:ext uri="{0D108BD9-81ED-4DB2-BD59-A6C34878D82A}">
                    <a16:rowId xmlns:a16="http://schemas.microsoft.com/office/drawing/2014/main" val="245691445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2114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Propulsion Module Anomaly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Free Flyer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OPEN</a:t>
                      </a:r>
                    </a:p>
                  </a:txBody>
                  <a:tcPr marL="34290" marR="34290" marT="34290" marB="34290"/>
                </a:tc>
                <a:extLst>
                  <a:ext uri="{0D108BD9-81ED-4DB2-BD59-A6C34878D82A}">
                    <a16:rowId xmlns:a16="http://schemas.microsoft.com/office/drawing/2014/main" val="105886327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2119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Dock vibration qualification test - wire detached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Dock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CLOSED</a:t>
                      </a:r>
                    </a:p>
                  </a:txBody>
                  <a:tcPr marL="34290" marR="34290" marT="34290" marB="34290"/>
                </a:tc>
                <a:extLst>
                  <a:ext uri="{0D108BD9-81ED-4DB2-BD59-A6C34878D82A}">
                    <a16:rowId xmlns:a16="http://schemas.microsoft.com/office/drawing/2014/main" val="60788962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2123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Dock Heat Sink Screws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Dock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CLOSED</a:t>
                      </a:r>
                    </a:p>
                  </a:txBody>
                  <a:tcPr marL="34290" marR="34290" marT="34290" marB="34290"/>
                </a:tc>
                <a:extLst>
                  <a:ext uri="{0D108BD9-81ED-4DB2-BD59-A6C34878D82A}">
                    <a16:rowId xmlns:a16="http://schemas.microsoft.com/office/drawing/2014/main" val="44118278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2129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Dock Controller Board Malfunction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Dock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VERIFICATIONS COMPLETE</a:t>
                      </a:r>
                    </a:p>
                  </a:txBody>
                  <a:tcPr marL="34290" marR="34290" marT="34290" marB="34290"/>
                </a:tc>
                <a:extLst>
                  <a:ext uri="{0D108BD9-81ED-4DB2-BD59-A6C34878D82A}">
                    <a16:rowId xmlns:a16="http://schemas.microsoft.com/office/drawing/2014/main" val="336146112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2130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Dock Back Top Plate (M747-1) Bonding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Dock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VERIFICATIONS COMPLETE</a:t>
                      </a:r>
                    </a:p>
                  </a:txBody>
                  <a:tcPr marL="34290" marR="34290" marT="34290" marB="34290"/>
                </a:tc>
                <a:extLst>
                  <a:ext uri="{0D108BD9-81ED-4DB2-BD59-A6C34878D82A}">
                    <a16:rowId xmlns:a16="http://schemas.microsoft.com/office/drawing/2014/main" val="315021559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2133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Dock Fastener Bonding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Dock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VERIFICATIONS COMPLETE</a:t>
                      </a:r>
                    </a:p>
                  </a:txBody>
                  <a:tcPr marL="34290" marR="34290" marT="34290" marB="34290"/>
                </a:tc>
                <a:extLst>
                  <a:ext uri="{0D108BD9-81ED-4DB2-BD59-A6C34878D82A}">
                    <a16:rowId xmlns:a16="http://schemas.microsoft.com/office/drawing/2014/main" val="11866584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2141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EMI Non-Conformance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Dock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TIA Approved by EMEP</a:t>
                      </a:r>
                    </a:p>
                  </a:txBody>
                  <a:tcPr marL="34290" marR="34290" marT="34290" marB="34290"/>
                </a:tc>
                <a:extLst>
                  <a:ext uri="{0D108BD9-81ED-4DB2-BD59-A6C34878D82A}">
                    <a16:rowId xmlns:a16="http://schemas.microsoft.com/office/drawing/2014/main" val="236319273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2144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Dock SN003 DC-DC Board Failure After Vibe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Dock</a:t>
                      </a:r>
                    </a:p>
                  </a:txBody>
                  <a:tcPr marL="34290" marR="3429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VERIFICATIONS COMPLETE</a:t>
                      </a:r>
                    </a:p>
                  </a:txBody>
                  <a:tcPr marL="34290" marR="34290" marT="34290" marB="34290"/>
                </a:tc>
                <a:extLst>
                  <a:ext uri="{0D108BD9-81ED-4DB2-BD59-A6C34878D82A}">
                    <a16:rowId xmlns:a16="http://schemas.microsoft.com/office/drawing/2014/main" val="397148003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30E0D12-7F51-7F42-B314-AF34B8BB3A1F}"/>
              </a:ext>
            </a:extLst>
          </p:cNvPr>
          <p:cNvSpPr txBox="1"/>
          <p:nvPr/>
        </p:nvSpPr>
        <p:spPr>
          <a:xfrm>
            <a:off x="177800" y="912759"/>
            <a:ext cx="628698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/>
              <a:t>PRACAs: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3B8426-4EF3-5448-B65B-CC992AF6724E}"/>
              </a:ext>
            </a:extLst>
          </p:cNvPr>
          <p:cNvSpPr txBox="1"/>
          <p:nvPr/>
        </p:nvSpPr>
        <p:spPr>
          <a:xfrm>
            <a:off x="7083824" y="1004147"/>
            <a:ext cx="19221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Green are latest changes</a:t>
            </a:r>
          </a:p>
        </p:txBody>
      </p:sp>
    </p:spTree>
    <p:extLst>
      <p:ext uri="{BB962C8B-B14F-4D97-AF65-F5344CB8AC3E}">
        <p14:creationId xmlns:p14="http://schemas.microsoft.com/office/powerpoint/2010/main" val="2893605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659</Words>
  <Application>Microsoft Macintosh PowerPoint</Application>
  <PresentationFormat>On-screen Show (16:9)</PresentationFormat>
  <Paragraphs>123</Paragraphs>
  <Slides>7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Office Theme</vt:lpstr>
      <vt:lpstr>Astrobee Status</vt:lpstr>
      <vt:lpstr>Technical Status:  Integration</vt:lpstr>
      <vt:lpstr>Technical Status:  Testing</vt:lpstr>
      <vt:lpstr>Administrator Demo Flight</vt:lpstr>
      <vt:lpstr>Technical Status:  Safety</vt:lpstr>
      <vt:lpstr>Technical Status:  Operations</vt:lpstr>
      <vt:lpstr>PRACAs (Anomaly Reports)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Bualat</dc:creator>
  <cp:lastModifiedBy>Maria Bualat</cp:lastModifiedBy>
  <cp:revision>34</cp:revision>
  <dcterms:created xsi:type="dcterms:W3CDTF">2018-05-02T17:35:46Z</dcterms:created>
  <dcterms:modified xsi:type="dcterms:W3CDTF">2018-10-03T00:42:25Z</dcterms:modified>
</cp:coreProperties>
</file>