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6" r:id="rId2"/>
  </p:sldMasterIdLst>
  <p:notesMasterIdLst>
    <p:notesMasterId r:id="rId11"/>
  </p:notesMasterIdLst>
  <p:handoutMasterIdLst>
    <p:handoutMasterId r:id="rId12"/>
  </p:handoutMasterIdLst>
  <p:sldIdLst>
    <p:sldId id="314" r:id="rId3"/>
    <p:sldId id="320" r:id="rId4"/>
    <p:sldId id="360" r:id="rId5"/>
    <p:sldId id="357" r:id="rId6"/>
    <p:sldId id="356" r:id="rId7"/>
    <p:sldId id="348" r:id="rId8"/>
    <p:sldId id="358" r:id="rId9"/>
    <p:sldId id="359" r:id="rId10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ink, Patrick W. (JSC-EV811)" initials="FPW(" lastIdx="1" clrIdx="0">
    <p:extLst>
      <p:ext uri="{19B8F6BF-5375-455C-9EA6-DF929625EA0E}">
        <p15:presenceInfo xmlns:p15="http://schemas.microsoft.com/office/powerpoint/2012/main" userId="S-1-5-21-330711430-3775241029-4075259233-2463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00"/>
    <a:srgbClr val="B941EF"/>
    <a:srgbClr val="00FF00"/>
    <a:srgbClr val="0000FF"/>
    <a:srgbClr val="0066FF"/>
    <a:srgbClr val="FFFF00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176" autoAdjust="0"/>
    <p:restoredTop sz="88979" autoAdjust="0"/>
  </p:normalViewPr>
  <p:slideViewPr>
    <p:cSldViewPr snapToGrid="0">
      <p:cViewPr varScale="1">
        <p:scale>
          <a:sx n="79" d="100"/>
          <a:sy n="79" d="100"/>
        </p:scale>
        <p:origin x="5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060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commentAuthors" Target="commentAuthor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372" cy="465774"/>
          </a:xfrm>
          <a:prstGeom prst="rect">
            <a:avLst/>
          </a:prstGeom>
        </p:spPr>
        <p:txBody>
          <a:bodyPr vert="horz" lIns="91650" tIns="45825" rIns="91650" bIns="4582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436" y="0"/>
            <a:ext cx="3038372" cy="465774"/>
          </a:xfrm>
          <a:prstGeom prst="rect">
            <a:avLst/>
          </a:prstGeom>
        </p:spPr>
        <p:txBody>
          <a:bodyPr vert="horz" lIns="91650" tIns="45825" rIns="91650" bIns="45825" rtlCol="0"/>
          <a:lstStyle>
            <a:lvl1pPr algn="r">
              <a:defRPr sz="1200"/>
            </a:lvl1pPr>
          </a:lstStyle>
          <a:p>
            <a:fld id="{7D6DE588-543F-4758-ACF5-2AFC1BE36ED5}" type="datetimeFigureOut">
              <a:rPr lang="en-US" smtClean="0"/>
              <a:t>6/18/2018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30627"/>
            <a:ext cx="3038372" cy="465773"/>
          </a:xfrm>
          <a:prstGeom prst="rect">
            <a:avLst/>
          </a:prstGeom>
        </p:spPr>
        <p:txBody>
          <a:bodyPr vert="horz" lIns="91650" tIns="45825" rIns="91650" bIns="4582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436" y="8830627"/>
            <a:ext cx="3038372" cy="465773"/>
          </a:xfrm>
          <a:prstGeom prst="rect">
            <a:avLst/>
          </a:prstGeom>
        </p:spPr>
        <p:txBody>
          <a:bodyPr vert="horz" lIns="91650" tIns="45825" rIns="91650" bIns="45825" rtlCol="0" anchor="b"/>
          <a:lstStyle>
            <a:lvl1pPr algn="r">
              <a:defRPr sz="1200"/>
            </a:lvl1pPr>
          </a:lstStyle>
          <a:p>
            <a:fld id="{57ACE6F7-1BFA-4F33-9670-63EA465606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6374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4"/>
            <a:ext cx="3037840" cy="466434"/>
          </a:xfrm>
          <a:prstGeom prst="rect">
            <a:avLst/>
          </a:prstGeom>
        </p:spPr>
        <p:txBody>
          <a:bodyPr vert="horz" lIns="93170" tIns="46585" rIns="93170" bIns="46585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9" y="4"/>
            <a:ext cx="3037840" cy="466434"/>
          </a:xfrm>
          <a:prstGeom prst="rect">
            <a:avLst/>
          </a:prstGeom>
        </p:spPr>
        <p:txBody>
          <a:bodyPr vert="horz" lIns="93170" tIns="46585" rIns="93170" bIns="46585" rtlCol="0"/>
          <a:lstStyle>
            <a:lvl1pPr algn="r">
              <a:defRPr sz="1200"/>
            </a:lvl1pPr>
          </a:lstStyle>
          <a:p>
            <a:fld id="{7E1CC276-3607-47C5-9B07-2B55DF0F26EF}" type="datetimeFigureOut">
              <a:rPr lang="en-US" smtClean="0"/>
              <a:t>6/18/2018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5963" y="1162050"/>
            <a:ext cx="5578475" cy="3138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0" tIns="46585" rIns="93170" bIns="46585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6"/>
            <a:ext cx="5608320" cy="3660458"/>
          </a:xfrm>
          <a:prstGeom prst="rect">
            <a:avLst/>
          </a:prstGeom>
        </p:spPr>
        <p:txBody>
          <a:bodyPr vert="horz" lIns="93170" tIns="46585" rIns="93170" bIns="46585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8829967"/>
            <a:ext cx="3037840" cy="466433"/>
          </a:xfrm>
          <a:prstGeom prst="rect">
            <a:avLst/>
          </a:prstGeom>
        </p:spPr>
        <p:txBody>
          <a:bodyPr vert="horz" lIns="93170" tIns="46585" rIns="93170" bIns="46585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9" y="8829967"/>
            <a:ext cx="3037840" cy="466433"/>
          </a:xfrm>
          <a:prstGeom prst="rect">
            <a:avLst/>
          </a:prstGeom>
        </p:spPr>
        <p:txBody>
          <a:bodyPr vert="horz" lIns="93170" tIns="46585" rIns="93170" bIns="46585" rtlCol="0" anchor="b"/>
          <a:lstStyle>
            <a:lvl1pPr algn="r">
              <a:defRPr sz="1200"/>
            </a:lvl1pPr>
          </a:lstStyle>
          <a:p>
            <a:fld id="{A4F0AEF4-94C9-4648-A51F-6AA39D7120F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56543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F0AEF4-94C9-4648-A51F-6AA39D7120F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89107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F0AEF4-94C9-4648-A51F-6AA39D7120F9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97011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F0AEF4-94C9-4648-A51F-6AA39D7120F9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7738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F0AEF4-94C9-4648-A51F-6AA39D7120F9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8959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8C432-BC8F-4A38-AB5E-0EEFE93CFC6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6288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2B487-742B-45C6-B201-65FC98BE41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41143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2B487-742B-45C6-B201-65FC98BE41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6878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2B487-742B-45C6-B201-65FC98BE41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701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2 Progra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lide1.bkgd.4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Subtitle 2"/>
          <p:cNvSpPr txBox="1">
            <a:spLocks/>
          </p:cNvSpPr>
          <p:nvPr userDrawn="1"/>
        </p:nvSpPr>
        <p:spPr>
          <a:xfrm>
            <a:off x="1828799" y="4848225"/>
            <a:ext cx="9004300" cy="14859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ＭＳ Ｐゴシック" pitchFamily="-109" charset="-128"/>
                <a:cs typeface="ＭＳ Ｐゴシック" pitchFamily="-109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9pPr>
          </a:lstStyle>
          <a:p>
            <a:pPr marL="0" indent="0" algn="ctr">
              <a:buFontTx/>
              <a:buNone/>
            </a:pPr>
            <a:endParaRPr lang="en-US" sz="1600" kern="0" dirty="0">
              <a:solidFill>
                <a:srgbClr val="000000"/>
              </a:solidFill>
            </a:endParaRPr>
          </a:p>
        </p:txBody>
      </p:sp>
      <p:pic>
        <p:nvPicPr>
          <p:cNvPr id="9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0530" y="121497"/>
            <a:ext cx="754062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 descr="https://upload.wikimedia.org/wikipedia/commons/thumb/e/e5/NASA_logo.svg/1237px-NASA_logo.svg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470" y="162219"/>
            <a:ext cx="888807" cy="73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90295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F140C-6FF9-4831-B390-4B4D5C6E385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88295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F140C-6FF9-4831-B390-4B4D5C6E385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46545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F140C-6FF9-4831-B390-4B4D5C6E385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41125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F140C-6FF9-4831-B390-4B4D5C6E385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98057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F140C-6FF9-4831-B390-4B4D5C6E385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65347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F140C-6FF9-4831-B390-4B4D5C6E385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14239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F140C-6FF9-4831-B390-4B4D5C6E385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1505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85533" y="6604000"/>
            <a:ext cx="6714067" cy="24447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2B487-742B-45C6-B201-65FC98BE419E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194733" y="1309688"/>
            <a:ext cx="11802534" cy="0"/>
          </a:xfrm>
          <a:prstGeom prst="line">
            <a:avLst/>
          </a:prstGeom>
          <a:ln w="762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5272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F140C-6FF9-4831-B390-4B4D5C6E385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15797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F140C-6FF9-4831-B390-4B4D5C6E385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91426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F140C-6FF9-4831-B390-4B4D5C6E385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409541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F140C-6FF9-4831-B390-4B4D5C6E385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63600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2B487-742B-45C6-B201-65FC98BE41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67065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85533" y="6604000"/>
            <a:ext cx="6714067" cy="24447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2B487-742B-45C6-B201-65FC98BE41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16026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662152"/>
            <a:ext cx="10515600" cy="102853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785533" y="6604000"/>
            <a:ext cx="6714067" cy="24447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2B487-742B-45C6-B201-65FC98BE419E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194733" y="1690688"/>
            <a:ext cx="11802534" cy="0"/>
          </a:xfrm>
          <a:prstGeom prst="line">
            <a:avLst/>
          </a:prstGeom>
          <a:ln w="762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8974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785533" y="6604000"/>
            <a:ext cx="6714067" cy="24447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2B487-742B-45C6-B201-65FC98BE41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00866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785533" y="6604000"/>
            <a:ext cx="6714067" cy="24447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2B487-742B-45C6-B201-65FC98BE41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6348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711200"/>
            <a:ext cx="3932237" cy="84984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 smtClean="0"/>
              <a:t>Click to edit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30800" y="1566333"/>
            <a:ext cx="6224588" cy="429471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1808694"/>
            <a:ext cx="3932237" cy="40602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85533" y="6604000"/>
            <a:ext cx="6714067" cy="24447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2B487-742B-45C6-B201-65FC98BE41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3109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711200"/>
            <a:ext cx="3932237" cy="9794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 smtClean="0"/>
              <a:t>Click to edit Mast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1690688"/>
            <a:ext cx="6172200" cy="417036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1811338"/>
            <a:ext cx="3932237" cy="393065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2B487-742B-45C6-B201-65FC98BE41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43476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493385"/>
            <a:ext cx="10515600" cy="9433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85533" y="6477000"/>
            <a:ext cx="6714067" cy="244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/>
                </a:solidFill>
              </a:defRPr>
            </a:lvl1pPr>
          </a:lstStyle>
          <a:p>
            <a:pPr algn="l" fontAlgn="base">
              <a:spcBef>
                <a:spcPct val="0"/>
              </a:spcBef>
              <a:spcAft>
                <a:spcPct val="0"/>
              </a:spcAft>
            </a:pPr>
            <a:endParaRPr lang="en-US" b="1" dirty="0" smtClean="0">
              <a:latin typeface="Calibri (Body)"/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D2B487-742B-45C6-B201-65FC98BE419E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194733" y="1309688"/>
            <a:ext cx="11802534" cy="0"/>
          </a:xfrm>
          <a:prstGeom prst="line">
            <a:avLst/>
          </a:prstGeom>
          <a:ln w="762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10" name="Picture 41" descr="Meatball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87313"/>
            <a:ext cx="752475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0530" y="121497"/>
            <a:ext cx="754062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3393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CF140C-6FF9-4831-B390-4B4D5C6E385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1038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lide1.bkgd.4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1"/>
          <a:stretch/>
        </p:blipFill>
        <p:spPr>
          <a:xfrm>
            <a:off x="0" y="1190220"/>
            <a:ext cx="12192000" cy="194678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718669" y="1013348"/>
            <a:ext cx="825208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</a:rPr>
              <a:t>RFID-Enabled Autonomous Logistics Management</a:t>
            </a:r>
          </a:p>
          <a:p>
            <a:pPr algn="ctr"/>
            <a:r>
              <a:rPr lang="en-US" sz="5400" b="1" dirty="0">
                <a:solidFill>
                  <a:schemeClr val="bg1"/>
                </a:solidFill>
              </a:rPr>
              <a:t>(REALM</a:t>
            </a:r>
            <a:r>
              <a:rPr lang="en-US" sz="5400" b="1" dirty="0" smtClean="0">
                <a:solidFill>
                  <a:schemeClr val="bg1"/>
                </a:solidFill>
              </a:rPr>
              <a:t>)</a:t>
            </a:r>
          </a:p>
          <a:p>
            <a:pPr algn="ctr"/>
            <a:r>
              <a:rPr lang="en-US" sz="5400" b="1" dirty="0" smtClean="0">
                <a:solidFill>
                  <a:schemeClr val="bg1"/>
                </a:solidFill>
              </a:rPr>
              <a:t>Status </a:t>
            </a:r>
            <a:r>
              <a:rPr lang="en-US" sz="5400" b="1" dirty="0" smtClean="0">
                <a:solidFill>
                  <a:schemeClr val="bg1"/>
                </a:solidFill>
              </a:rPr>
              <a:t>6/19/18</a:t>
            </a:r>
            <a:endParaRPr lang="en-US" sz="5400" b="1" dirty="0" smtClean="0">
              <a:solidFill>
                <a:schemeClr val="bg1"/>
              </a:solidFill>
            </a:endParaRPr>
          </a:p>
          <a:p>
            <a:pPr algn="ctr"/>
            <a:r>
              <a:rPr lang="en-US" sz="5400" b="1" dirty="0" smtClean="0">
                <a:solidFill>
                  <a:schemeClr val="bg1"/>
                </a:solidFill>
              </a:rPr>
              <a:t>(update from </a:t>
            </a:r>
            <a:r>
              <a:rPr lang="en-US" sz="5400" b="1" dirty="0" smtClean="0">
                <a:solidFill>
                  <a:schemeClr val="bg1"/>
                </a:solidFill>
              </a:rPr>
              <a:t>2/28/18)</a:t>
            </a:r>
            <a:endParaRPr lang="en-US" sz="5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93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REALM-2</a:t>
            </a:r>
            <a:r>
              <a:rPr lang="en-US" dirty="0"/>
              <a:t>: </a:t>
            </a:r>
            <a:r>
              <a:rPr lang="en-US" dirty="0" smtClean="0"/>
              <a:t>RFID Recon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452601" y="1537208"/>
            <a:ext cx="11059695" cy="5461000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>
            <a:defPPr>
              <a:defRPr lang="en-US"/>
            </a:defPPr>
            <a:lvl1pPr marL="293065" indent="-293065">
              <a:buFont typeface="Arial" panose="020B0604020202020204" pitchFamily="34" charset="0"/>
              <a:buChar char="•"/>
              <a:defRPr sz="2400"/>
            </a:lvl1pPr>
          </a:lstStyle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2900" b="1" dirty="0">
                <a:solidFill>
                  <a:srgbClr val="0000FF"/>
                </a:solidFill>
              </a:rPr>
              <a:t>Concept</a:t>
            </a:r>
            <a:r>
              <a:rPr lang="en-US" dirty="0"/>
              <a:t>:  </a:t>
            </a:r>
            <a:r>
              <a:rPr lang="en-US" dirty="0" smtClean="0"/>
              <a:t>Astrobee </a:t>
            </a:r>
            <a:r>
              <a:rPr lang="en-US" dirty="0"/>
              <a:t>equipped with RFID reader and antennas is used to conduct autonomous inventories and searches</a:t>
            </a:r>
          </a:p>
          <a:p>
            <a:endParaRPr lang="en-US" dirty="0"/>
          </a:p>
          <a:p>
            <a:r>
              <a:rPr lang="en-US" dirty="0"/>
              <a:t>REALM-2 is an experimental payload module that attaches to </a:t>
            </a:r>
            <a:r>
              <a:rPr lang="en-US" dirty="0" smtClean="0"/>
              <a:t>the front bottom payload bay of Astrobee</a:t>
            </a:r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sz="2900" b="1" dirty="0">
                <a:solidFill>
                  <a:srgbClr val="0000FF"/>
                </a:solidFill>
              </a:rPr>
              <a:t>Objective 1</a:t>
            </a:r>
            <a:r>
              <a:rPr lang="en-US" dirty="0"/>
              <a:t>: expand RFID coverage area, both in </a:t>
            </a:r>
            <a:r>
              <a:rPr lang="en-US" dirty="0" smtClean="0"/>
              <a:t>REALM-1 instrumented </a:t>
            </a:r>
            <a:r>
              <a:rPr lang="en-US" dirty="0"/>
              <a:t>and non-instrumented modules</a:t>
            </a:r>
          </a:p>
          <a:p>
            <a:pPr marL="742950" lvl="1" indent="-2857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</a:pPr>
            <a:r>
              <a:rPr lang="en-US" sz="2200" dirty="0">
                <a:ea typeface="ＭＳ Ｐゴシック" charset="0"/>
              </a:rPr>
              <a:t>example: can provide another mobile coverage zone during logistics activities</a:t>
            </a:r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sz="2900" b="1" dirty="0">
                <a:solidFill>
                  <a:srgbClr val="0000FF"/>
                </a:solidFill>
              </a:rPr>
              <a:t>Objective 2</a:t>
            </a:r>
            <a:r>
              <a:rPr lang="en-US" dirty="0"/>
              <a:t>: refine item location beyond REALM-1 capability</a:t>
            </a:r>
          </a:p>
          <a:p>
            <a:pPr marL="742950" lvl="1" indent="-2857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</a:pPr>
            <a:r>
              <a:rPr lang="en-US" sz="2100" dirty="0">
                <a:ea typeface="ＭＳ Ｐゴシック" charset="0"/>
              </a:rPr>
              <a:t>Additional CEP context for REALM-1 localization engines on ground</a:t>
            </a:r>
          </a:p>
          <a:p>
            <a:pPr marL="742950" lvl="1" indent="-2857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</a:pPr>
            <a:r>
              <a:rPr lang="en-US" sz="2100" dirty="0">
                <a:ea typeface="ＭＳ Ｐゴシック" charset="0"/>
              </a:rPr>
              <a:t>Homing on specific tag</a:t>
            </a:r>
          </a:p>
        </p:txBody>
      </p:sp>
      <p:sp>
        <p:nvSpPr>
          <p:cNvPr id="7" name="Footer Placeholder 1"/>
          <p:cNvSpPr txBox="1">
            <a:spLocks/>
          </p:cNvSpPr>
          <p:nvPr/>
        </p:nvSpPr>
        <p:spPr>
          <a:xfrm>
            <a:off x="2785533" y="6604000"/>
            <a:ext cx="6714067" cy="244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2B487-742B-45C6-B201-65FC98BE419E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3945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REALM-2</a:t>
            </a:r>
            <a:r>
              <a:rPr lang="en-US" dirty="0"/>
              <a:t>: </a:t>
            </a:r>
            <a:r>
              <a:rPr lang="en-US" dirty="0" smtClean="0"/>
              <a:t>Hardware</a:t>
            </a:r>
            <a:endParaRPr lang="en-US" dirty="0"/>
          </a:p>
        </p:txBody>
      </p:sp>
      <p:sp>
        <p:nvSpPr>
          <p:cNvPr id="7" name="Footer Placeholder 1"/>
          <p:cNvSpPr txBox="1">
            <a:spLocks/>
          </p:cNvSpPr>
          <p:nvPr/>
        </p:nvSpPr>
        <p:spPr>
          <a:xfrm>
            <a:off x="2785533" y="6604000"/>
            <a:ext cx="6714067" cy="244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2B487-742B-45C6-B201-65FC98BE419E}" type="slidenum">
              <a:rPr lang="en-US" smtClean="0"/>
              <a:t>3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3840" y="1394471"/>
            <a:ext cx="2667599" cy="231394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44" r="10741"/>
          <a:stretch/>
        </p:blipFill>
        <p:spPr>
          <a:xfrm>
            <a:off x="9982200" y="3733716"/>
            <a:ext cx="2036064" cy="197510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9760" y="3733716"/>
            <a:ext cx="1992440" cy="1984172"/>
          </a:xfrm>
          <a:prstGeom prst="rect">
            <a:avLst/>
          </a:prstGeom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158496" y="1615292"/>
            <a:ext cx="7607808" cy="455386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400" dirty="0" smtClean="0"/>
              <a:t>RFID Recon Hardware has three project-supplied components:</a:t>
            </a:r>
          </a:p>
          <a:p>
            <a:pPr marL="914400" lvl="1" indent="-457200">
              <a:buFont typeface="Calibri" panose="020F0502020204030204" pitchFamily="34" charset="0"/>
              <a:buAutoNum type="arabicPeriod"/>
            </a:pPr>
            <a:r>
              <a:rPr lang="en-US" altLang="en-US" sz="2000" dirty="0" smtClean="0"/>
              <a:t>Main Module (</a:t>
            </a:r>
            <a:r>
              <a:rPr lang="en-US" altLang="en-US" sz="2000" dirty="0" err="1" smtClean="0"/>
              <a:t>qty</a:t>
            </a:r>
            <a:r>
              <a:rPr lang="en-US" altLang="en-US" sz="2000" dirty="0" smtClean="0"/>
              <a:t> 1) - RFID reader with two installed antennas</a:t>
            </a:r>
          </a:p>
          <a:p>
            <a:pPr marL="914400" lvl="1" indent="-457200">
              <a:buFont typeface="Calibri" panose="020F0502020204030204" pitchFamily="34" charset="0"/>
              <a:buAutoNum type="arabicPeriod"/>
            </a:pPr>
            <a:r>
              <a:rPr lang="en-US" altLang="en-US" sz="2000" dirty="0" smtClean="0"/>
              <a:t>E-textile Antenna Astrobee Skin Assembly (</a:t>
            </a:r>
            <a:r>
              <a:rPr lang="en-US" altLang="en-US" sz="2000" dirty="0" err="1" smtClean="0"/>
              <a:t>qty</a:t>
            </a:r>
            <a:r>
              <a:rPr lang="en-US" altLang="en-US" sz="2000" dirty="0" smtClean="0"/>
              <a:t> 2)</a:t>
            </a:r>
          </a:p>
          <a:p>
            <a:pPr lvl="2"/>
            <a:r>
              <a:rPr lang="en-US" altLang="en-US" sz="1800" dirty="0" smtClean="0"/>
              <a:t>Textile antenna fabricated and embedded into Astrobee Propulsion Module skin by JSC </a:t>
            </a:r>
            <a:r>
              <a:rPr lang="en-US" altLang="en-US" sz="1800" dirty="0" err="1" smtClean="0"/>
              <a:t>Softgoods</a:t>
            </a:r>
            <a:r>
              <a:rPr lang="en-US" altLang="en-US" sz="1800" dirty="0" smtClean="0"/>
              <a:t> Lab</a:t>
            </a:r>
          </a:p>
          <a:p>
            <a:pPr lvl="2"/>
            <a:r>
              <a:rPr lang="en-US" altLang="en-US" sz="1800" dirty="0" smtClean="0"/>
              <a:t>Assembly includes COTS RF coaxial cable</a:t>
            </a:r>
          </a:p>
          <a:p>
            <a:pPr marL="914400" lvl="1" indent="-457200">
              <a:buFont typeface="Calibri" panose="020F0502020204030204" pitchFamily="34" charset="0"/>
              <a:buAutoNum type="arabicPeriod"/>
            </a:pPr>
            <a:r>
              <a:rPr lang="en-US" altLang="en-US" sz="2000" dirty="0" smtClean="0"/>
              <a:t>SD Card (</a:t>
            </a:r>
            <a:r>
              <a:rPr lang="en-US" altLang="en-US" sz="2000" dirty="0" err="1" smtClean="0"/>
              <a:t>qty</a:t>
            </a:r>
            <a:r>
              <a:rPr lang="en-US" altLang="en-US" sz="2000" dirty="0" smtClean="0"/>
              <a:t> 1) - </a:t>
            </a:r>
            <a:r>
              <a:rPr lang="en-US" altLang="en-US" sz="2000" dirty="0"/>
              <a:t>Used for OS and data storage onboard Reader</a:t>
            </a:r>
          </a:p>
          <a:p>
            <a:pPr marL="457200" lvl="1" indent="0">
              <a:buNone/>
            </a:pPr>
            <a:endParaRPr lang="en-US" alt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544475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2B487-742B-45C6-B201-65FC98BE419E}" type="slidenum">
              <a:rPr lang="en-US" smtClean="0"/>
              <a:t>4</a:t>
            </a:fld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493385"/>
            <a:ext cx="10515600" cy="943303"/>
          </a:xfrm>
        </p:spPr>
        <p:txBody>
          <a:bodyPr/>
          <a:lstStyle/>
          <a:p>
            <a:r>
              <a:rPr lang="en-US" dirty="0" smtClean="0"/>
              <a:t>REALM-2</a:t>
            </a:r>
            <a:r>
              <a:rPr lang="en-US" dirty="0"/>
              <a:t>: </a:t>
            </a:r>
            <a:r>
              <a:rPr lang="en-US" dirty="0" smtClean="0"/>
              <a:t>Status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99533" y="1596689"/>
            <a:ext cx="744485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9748" lvl="2" indent="-229748" defTabSz="818381">
              <a:buClr>
                <a:srgbClr val="005DAA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charset="0"/>
              </a:rPr>
              <a:t>Performed basic integration test with Astrobee flat sat</a:t>
            </a:r>
          </a:p>
          <a:p>
            <a:pPr marL="686948" lvl="3" indent="-229748" defTabSz="818381">
              <a:buClr>
                <a:srgbClr val="005DAA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charset="0"/>
              </a:rPr>
              <a:t>Lever lock to clevis</a:t>
            </a:r>
          </a:p>
          <a:p>
            <a:pPr marL="686948" lvl="3" indent="-229748" defTabSz="818381">
              <a:buClr>
                <a:srgbClr val="005DAA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charset="0"/>
              </a:rPr>
              <a:t>Power up with Astrobee battery and </a:t>
            </a:r>
            <a:r>
              <a:rPr lang="en-US" dirty="0" err="1" smtClean="0">
                <a:latin typeface="Arial" charset="0"/>
              </a:rPr>
              <a:t>comm</a:t>
            </a:r>
            <a:r>
              <a:rPr lang="en-US" dirty="0" smtClean="0">
                <a:latin typeface="Arial" charset="0"/>
              </a:rPr>
              <a:t> with HLP</a:t>
            </a:r>
          </a:p>
          <a:p>
            <a:pPr marL="229748" lvl="2" indent="-229748" defTabSz="818381">
              <a:buClr>
                <a:srgbClr val="005DAA"/>
              </a:buClr>
              <a:buSzPct val="120000"/>
              <a:buFont typeface="Arial" panose="020B0604020202020204" pitchFamily="34" charset="0"/>
              <a:buChar char="•"/>
            </a:pPr>
            <a:endParaRPr lang="en-US" dirty="0">
              <a:latin typeface="Arial" charset="0"/>
            </a:endParaRPr>
          </a:p>
          <a:p>
            <a:pPr marL="229748" lvl="2" indent="-229748" defTabSz="818381">
              <a:buClr>
                <a:srgbClr val="005DAA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charset="0"/>
              </a:rPr>
              <a:t>Held System Requirements Review and System Design Review</a:t>
            </a:r>
          </a:p>
          <a:p>
            <a:pPr marL="229748" lvl="2" indent="-229748" defTabSz="818381">
              <a:buClr>
                <a:srgbClr val="005DAA"/>
              </a:buClr>
              <a:buSzPct val="120000"/>
              <a:buFont typeface="Arial" panose="020B0604020202020204" pitchFamily="34" charset="0"/>
              <a:buChar char="•"/>
            </a:pPr>
            <a:endParaRPr lang="en-US" dirty="0">
              <a:latin typeface="Arial" charset="0"/>
            </a:endParaRPr>
          </a:p>
          <a:p>
            <a:pPr marL="229748" lvl="2" indent="-229748" defTabSz="818381">
              <a:buClr>
                <a:srgbClr val="005DAA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charset="0"/>
              </a:rPr>
              <a:t>Participate with Payload Safety Review Panel phase I/II</a:t>
            </a:r>
          </a:p>
          <a:p>
            <a:pPr marL="686948" lvl="3" indent="-229748" defTabSz="818381">
              <a:buClr>
                <a:srgbClr val="005DAA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charset="0"/>
              </a:rPr>
              <a:t>Need to finalize grounding and bonding strategy</a:t>
            </a:r>
          </a:p>
          <a:p>
            <a:pPr marL="686948" lvl="3" indent="-229748" defTabSz="818381">
              <a:buClr>
                <a:srgbClr val="005DAA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charset="0"/>
              </a:rPr>
              <a:t>Need to verify no exceedance of 45 </a:t>
            </a:r>
            <a:r>
              <a:rPr lang="en-US" dirty="0" err="1" smtClean="0">
                <a:latin typeface="Arial" charset="0"/>
              </a:rPr>
              <a:t>deg</a:t>
            </a:r>
            <a:r>
              <a:rPr lang="en-US" dirty="0" smtClean="0">
                <a:latin typeface="Arial" charset="0"/>
              </a:rPr>
              <a:t> C touch temperature</a:t>
            </a:r>
          </a:p>
          <a:p>
            <a:pPr marL="457200" lvl="3" defTabSz="818381">
              <a:buClr>
                <a:srgbClr val="005DAA"/>
              </a:buClr>
              <a:buSzPct val="120000"/>
            </a:pPr>
            <a:endParaRPr lang="en-US" dirty="0" smtClean="0">
              <a:latin typeface="Arial" charset="0"/>
            </a:endParaRPr>
          </a:p>
          <a:p>
            <a:pPr marL="229748" lvl="2" indent="-229748" defTabSz="818381">
              <a:buClr>
                <a:srgbClr val="005DAA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altLang="en-US" dirty="0" smtClean="0">
                <a:latin typeface="Arial" panose="020B0604020202020204" pitchFamily="34" charset="0"/>
              </a:rPr>
              <a:t>Met </a:t>
            </a:r>
            <a:r>
              <a:rPr lang="en-US" altLang="en-US" dirty="0">
                <a:latin typeface="Arial" panose="020B0604020202020204" pitchFamily="34" charset="0"/>
              </a:rPr>
              <a:t>with Human Factors Implementation </a:t>
            </a:r>
            <a:r>
              <a:rPr lang="en-US" altLang="en-US" dirty="0" smtClean="0">
                <a:latin typeface="Arial" panose="020B0604020202020204" pitchFamily="34" charset="0"/>
              </a:rPr>
              <a:t>Team</a:t>
            </a:r>
          </a:p>
          <a:p>
            <a:pPr marL="229748" lvl="2" indent="-229748" defTabSz="818381">
              <a:buClr>
                <a:srgbClr val="005DAA"/>
              </a:buClr>
              <a:buSzPct val="120000"/>
              <a:buFont typeface="Arial" panose="020B0604020202020204" pitchFamily="34" charset="0"/>
              <a:buChar char="•"/>
            </a:pPr>
            <a:endParaRPr lang="en-US" altLang="en-US" dirty="0">
              <a:latin typeface="Arial" panose="020B0604020202020204" pitchFamily="34" charset="0"/>
            </a:endParaRPr>
          </a:p>
          <a:p>
            <a:pPr marL="229748" lvl="2" indent="-229748" defTabSz="818381">
              <a:buClr>
                <a:srgbClr val="005DAA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altLang="en-US" dirty="0" smtClean="0">
                <a:latin typeface="Arial" panose="020B0604020202020204" pitchFamily="34" charset="0"/>
              </a:rPr>
              <a:t>Looking at routing of coaxial cable from main module to propulsion module antennas</a:t>
            </a:r>
            <a:endParaRPr lang="en-US" altLang="en-US" dirty="0" smtClean="0">
              <a:latin typeface="Arial" panose="020B0604020202020204" pitchFamily="34" charset="0"/>
            </a:endParaRPr>
          </a:p>
          <a:p>
            <a:pPr marL="229748" lvl="2" indent="-229748" defTabSz="818381">
              <a:buClr>
                <a:srgbClr val="005DAA"/>
              </a:buClr>
              <a:buSzPct val="120000"/>
              <a:buFont typeface="Arial" panose="020B0604020202020204" pitchFamily="34" charset="0"/>
              <a:buChar char="•"/>
            </a:pPr>
            <a:endParaRPr lang="en-US" altLang="en-US" dirty="0" smtClean="0">
              <a:latin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1143" y="1436688"/>
            <a:ext cx="4278901" cy="342312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949564" y="4859809"/>
            <a:ext cx="3840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REALM-2 prototype integrated with Astrobee flat sat – March 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93862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4141" y="3246012"/>
            <a:ext cx="2564878" cy="930061"/>
          </a:xfrm>
        </p:spPr>
        <p:txBody>
          <a:bodyPr>
            <a:normAutofit/>
          </a:bodyPr>
          <a:lstStyle/>
          <a:p>
            <a:r>
              <a:rPr lang="en-US" sz="3200" dirty="0" smtClean="0"/>
              <a:t>Backup</a:t>
            </a:r>
            <a:endParaRPr lang="en-US" sz="32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2B487-742B-45C6-B201-65FC98BE419E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11007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ea typeface="ＭＳ Ｐゴシック" panose="020B0600070205080204" pitchFamily="34" charset="-128"/>
              </a:rPr>
              <a:t>REALM-2 Con-Ops: Missions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7FEAA-4205-42E0-960B-8219B776F42F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  <p:sp>
        <p:nvSpPr>
          <p:cNvPr id="8" name="Flowchart: Manual Operation 7"/>
          <p:cNvSpPr/>
          <p:nvPr/>
        </p:nvSpPr>
        <p:spPr>
          <a:xfrm flipV="1">
            <a:off x="5608639" y="2593607"/>
            <a:ext cx="1266825" cy="230187"/>
          </a:xfrm>
          <a:prstGeom prst="flowChartManualOperation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509" name="TextBox 8"/>
          <p:cNvSpPr txBox="1">
            <a:spLocks noChangeArrowheads="1"/>
          </p:cNvSpPr>
          <p:nvPr/>
        </p:nvSpPr>
        <p:spPr bwMode="auto">
          <a:xfrm>
            <a:off x="5762625" y="1979244"/>
            <a:ext cx="9223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b="1">
                <a:latin typeface="Arial" panose="020B0604020202020204" pitchFamily="34" charset="0"/>
              </a:rPr>
              <a:t>Astrobee Docking Station</a:t>
            </a:r>
          </a:p>
        </p:txBody>
      </p:sp>
      <p:pic>
        <p:nvPicPr>
          <p:cNvPr id="21510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9926" y="2593606"/>
            <a:ext cx="538163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1" name="TextBox 16"/>
          <p:cNvSpPr txBox="1">
            <a:spLocks noChangeArrowheads="1"/>
          </p:cNvSpPr>
          <p:nvPr/>
        </p:nvSpPr>
        <p:spPr bwMode="auto">
          <a:xfrm>
            <a:off x="6902451" y="1749057"/>
            <a:ext cx="5127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1">
                <a:latin typeface="Arial" panose="020B0604020202020204" pitchFamily="34" charset="0"/>
              </a:rPr>
              <a:t>JSL</a:t>
            </a:r>
          </a:p>
        </p:txBody>
      </p:sp>
      <p:pic>
        <p:nvPicPr>
          <p:cNvPr id="21512" name="Picture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9775" y="5051056"/>
            <a:ext cx="693738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3" name="Picture 2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3889" y="3131769"/>
            <a:ext cx="542925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4" name="Picture 2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9964" y="3708032"/>
            <a:ext cx="561975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5" name="TextBox 43"/>
          <p:cNvSpPr txBox="1">
            <a:spLocks noChangeArrowheads="1"/>
          </p:cNvSpPr>
          <p:nvPr/>
        </p:nvSpPr>
        <p:spPr bwMode="auto">
          <a:xfrm>
            <a:off x="10128251" y="3630243"/>
            <a:ext cx="5937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100" b="1">
                <a:latin typeface="Arial" panose="020B0604020202020204" pitchFamily="34" charset="0"/>
              </a:rPr>
              <a:t>HOSC</a:t>
            </a:r>
          </a:p>
        </p:txBody>
      </p:sp>
      <p:cxnSp>
        <p:nvCxnSpPr>
          <p:cNvPr id="23" name="Straight Connector 22"/>
          <p:cNvCxnSpPr/>
          <p:nvPr/>
        </p:nvCxnSpPr>
        <p:spPr>
          <a:xfrm flipV="1">
            <a:off x="10090150" y="4244606"/>
            <a:ext cx="115888" cy="576262"/>
          </a:xfrm>
          <a:prstGeom prst="line">
            <a:avLst/>
          </a:prstGeom>
          <a:ln w="28575"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21514" idx="0"/>
          </p:cNvCxnSpPr>
          <p:nvPr/>
        </p:nvCxnSpPr>
        <p:spPr>
          <a:xfrm flipH="1" flipV="1">
            <a:off x="9974264" y="3554043"/>
            <a:ext cx="166687" cy="153988"/>
          </a:xfrm>
          <a:prstGeom prst="line">
            <a:avLst/>
          </a:prstGeom>
          <a:ln w="28575"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518" name="Picture 4" descr="http://spacecraftkits.com/tdrss.gif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9526" y="1979244"/>
            <a:ext cx="633413" cy="906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0" name="Straight Connector 29"/>
          <p:cNvCxnSpPr/>
          <p:nvPr/>
        </p:nvCxnSpPr>
        <p:spPr>
          <a:xfrm flipH="1" flipV="1">
            <a:off x="9399588" y="2901582"/>
            <a:ext cx="152400" cy="230187"/>
          </a:xfrm>
          <a:prstGeom prst="line">
            <a:avLst/>
          </a:prstGeom>
          <a:ln w="28575"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 flipV="1">
            <a:off x="7862889" y="2055443"/>
            <a:ext cx="960437" cy="300038"/>
          </a:xfrm>
          <a:prstGeom prst="line">
            <a:avLst/>
          </a:prstGeom>
          <a:ln w="28575"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6710364" y="2593606"/>
            <a:ext cx="460375" cy="0"/>
          </a:xfrm>
          <a:prstGeom prst="line">
            <a:avLst/>
          </a:prstGeom>
          <a:ln w="28575">
            <a:solidFill>
              <a:srgbClr val="000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V="1">
            <a:off x="7170738" y="2095132"/>
            <a:ext cx="0" cy="498475"/>
          </a:xfrm>
          <a:prstGeom prst="line">
            <a:avLst/>
          </a:prstGeom>
          <a:ln w="28575">
            <a:solidFill>
              <a:srgbClr val="000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6786563" y="2095131"/>
            <a:ext cx="806450" cy="0"/>
          </a:xfrm>
          <a:prstGeom prst="line">
            <a:avLst/>
          </a:prstGeom>
          <a:ln w="28575">
            <a:solidFill>
              <a:srgbClr val="000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24" name="TextBox 39"/>
          <p:cNvSpPr txBox="1">
            <a:spLocks noChangeArrowheads="1"/>
          </p:cNvSpPr>
          <p:nvPr/>
        </p:nvSpPr>
        <p:spPr bwMode="auto">
          <a:xfrm>
            <a:off x="9629775" y="5819406"/>
            <a:ext cx="9207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b="1">
                <a:latin typeface="Arial" panose="020B0604020202020204" pitchFamily="34" charset="0"/>
              </a:rPr>
              <a:t>REALM-2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200" b="1">
                <a:latin typeface="Arial" panose="020B0604020202020204" pitchFamily="34" charset="0"/>
              </a:rPr>
              <a:t>Control Station</a:t>
            </a:r>
          </a:p>
        </p:txBody>
      </p:sp>
      <p:grpSp>
        <p:nvGrpSpPr>
          <p:cNvPr id="21525" name="Group 46"/>
          <p:cNvGrpSpPr>
            <a:grpSpLocks/>
          </p:cNvGrpSpPr>
          <p:nvPr/>
        </p:nvGrpSpPr>
        <p:grpSpPr bwMode="auto">
          <a:xfrm>
            <a:off x="8631238" y="5090744"/>
            <a:ext cx="844550" cy="1198563"/>
            <a:chOff x="6914705" y="3083355"/>
            <a:chExt cx="844910" cy="1198987"/>
          </a:xfrm>
        </p:grpSpPr>
        <p:pic>
          <p:nvPicPr>
            <p:cNvPr id="21537" name="Picture 4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14705" y="3083355"/>
              <a:ext cx="817460" cy="817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38" name="TextBox 44"/>
            <p:cNvSpPr txBox="1">
              <a:spLocks noChangeArrowheads="1"/>
            </p:cNvSpPr>
            <p:nvPr/>
          </p:nvSpPr>
          <p:spPr bwMode="auto">
            <a:xfrm>
              <a:off x="7029920" y="3851455"/>
              <a:ext cx="72969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100" b="1">
                  <a:latin typeface="Arial" panose="020B0604020202020204" pitchFamily="34" charset="0"/>
                </a:rPr>
                <a:t>CEP System</a:t>
              </a:r>
            </a:p>
          </p:txBody>
        </p:sp>
      </p:grpSp>
      <p:sp>
        <p:nvSpPr>
          <p:cNvPr id="53" name="Right Arrow 52"/>
          <p:cNvSpPr/>
          <p:nvPr/>
        </p:nvSpPr>
        <p:spPr>
          <a:xfrm rot="11954021">
            <a:off x="7913688" y="2388818"/>
            <a:ext cx="654050" cy="192088"/>
          </a:xfrm>
          <a:prstGeom prst="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527" name="TextBox 53"/>
          <p:cNvSpPr txBox="1">
            <a:spLocks noChangeArrowheads="1"/>
          </p:cNvSpPr>
          <p:nvPr/>
        </p:nvSpPr>
        <p:spPr bwMode="auto">
          <a:xfrm>
            <a:off x="7747000" y="2631707"/>
            <a:ext cx="14605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1">
                <a:solidFill>
                  <a:srgbClr val="0000FF"/>
                </a:solidFill>
                <a:latin typeface="Arial" panose="020B0604020202020204" pitchFamily="34" charset="0"/>
              </a:rPr>
              <a:t>Mission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1">
                <a:solidFill>
                  <a:srgbClr val="0000FF"/>
                </a:solidFill>
                <a:latin typeface="Arial" panose="020B0604020202020204" pitchFamily="34" charset="0"/>
              </a:rPr>
              <a:t>File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1">
                <a:solidFill>
                  <a:srgbClr val="0000FF"/>
                </a:solidFill>
                <a:latin typeface="Arial" panose="020B0604020202020204" pitchFamily="34" charset="0"/>
              </a:rPr>
              <a:t>- Contains Block Types</a:t>
            </a:r>
          </a:p>
        </p:txBody>
      </p:sp>
      <p:pic>
        <p:nvPicPr>
          <p:cNvPr id="21528" name="Picture 5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75844">
            <a:off x="5598320" y="3672313"/>
            <a:ext cx="536575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9" name="Picture 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563741">
            <a:off x="5182395" y="4343825"/>
            <a:ext cx="536575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30" name="Picture 5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9114" y="4820869"/>
            <a:ext cx="536575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32" name="TextBox 59"/>
          <p:cNvSpPr txBox="1">
            <a:spLocks noChangeArrowheads="1"/>
          </p:cNvSpPr>
          <p:nvPr/>
        </p:nvSpPr>
        <p:spPr bwMode="auto">
          <a:xfrm>
            <a:off x="692179" y="4458355"/>
            <a:ext cx="23050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i="1" dirty="0">
                <a:latin typeface="Arial" panose="020B0604020202020204" pitchFamily="34" charset="0"/>
              </a:rPr>
              <a:t>*Hooks only - not currently in scope</a:t>
            </a:r>
          </a:p>
        </p:txBody>
      </p:sp>
      <p:grpSp>
        <p:nvGrpSpPr>
          <p:cNvPr id="21533" name="Group 60"/>
          <p:cNvGrpSpPr>
            <a:grpSpLocks/>
          </p:cNvGrpSpPr>
          <p:nvPr/>
        </p:nvGrpSpPr>
        <p:grpSpPr bwMode="auto">
          <a:xfrm>
            <a:off x="7747000" y="5081218"/>
            <a:ext cx="844550" cy="1200150"/>
            <a:chOff x="6914705" y="3083355"/>
            <a:chExt cx="844910" cy="1198987"/>
          </a:xfrm>
        </p:grpSpPr>
        <p:pic>
          <p:nvPicPr>
            <p:cNvPr id="21535" name="Picture 6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14705" y="3083355"/>
              <a:ext cx="817460" cy="817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36" name="TextBox 62"/>
            <p:cNvSpPr txBox="1">
              <a:spLocks noChangeArrowheads="1"/>
            </p:cNvSpPr>
            <p:nvPr/>
          </p:nvSpPr>
          <p:spPr bwMode="auto">
            <a:xfrm>
              <a:off x="7029920" y="3851455"/>
              <a:ext cx="72969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100" b="1">
                  <a:latin typeface="Arial" panose="020B0604020202020204" pitchFamily="34" charset="0"/>
                </a:rPr>
                <a:t>IMS Clone</a:t>
              </a:r>
            </a:p>
          </p:txBody>
        </p:sp>
      </p:grpSp>
      <p:sp>
        <p:nvSpPr>
          <p:cNvPr id="21534" name="TextBox 63"/>
          <p:cNvSpPr txBox="1">
            <a:spLocks noChangeArrowheads="1"/>
          </p:cNvSpPr>
          <p:nvPr/>
        </p:nvSpPr>
        <p:spPr bwMode="auto">
          <a:xfrm>
            <a:off x="8016875" y="1979243"/>
            <a:ext cx="444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35" name="TextBox 58"/>
          <p:cNvSpPr txBox="1">
            <a:spLocks noChangeArrowheads="1"/>
          </p:cNvSpPr>
          <p:nvPr/>
        </p:nvSpPr>
        <p:spPr bwMode="auto">
          <a:xfrm>
            <a:off x="644467" y="1958606"/>
            <a:ext cx="3322637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 u="sng" dirty="0">
                <a:latin typeface="Arial" panose="020B0604020202020204" pitchFamily="34" charset="0"/>
              </a:rPr>
              <a:t>REALM-2 Mission Types</a:t>
            </a:r>
            <a:endParaRPr lang="en-US" altLang="en-US" sz="18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dirty="0">
                <a:latin typeface="Arial" panose="020B0604020202020204" pitchFamily="34" charset="0"/>
              </a:rPr>
              <a:t>A -  Teleoperation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dirty="0">
                <a:latin typeface="Arial" panose="020B0604020202020204" pitchFamily="34" charset="0"/>
              </a:rPr>
              <a:t>B – Inventory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dirty="0">
                <a:latin typeface="Arial" panose="020B0604020202020204" pitchFamily="34" charset="0"/>
              </a:rPr>
              <a:t>C – Tag Search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dirty="0">
                <a:latin typeface="Arial" panose="020B0604020202020204" pitchFamily="34" charset="0"/>
              </a:rPr>
              <a:t>D – Ad hoc fixed reader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dirty="0">
                <a:latin typeface="Arial" panose="020B0604020202020204" pitchFamily="34" charset="0"/>
              </a:rPr>
              <a:t>E – Map REALM-1 fields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i="1" dirty="0">
                <a:latin typeface="Arial" panose="020B0604020202020204" pitchFamily="34" charset="0"/>
              </a:rPr>
              <a:t>F – RFID Sensing*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i="1" dirty="0">
                <a:latin typeface="Arial" panose="020B0604020202020204" pitchFamily="34" charset="0"/>
              </a:rPr>
              <a:t>G – 6-DoF WHISPER System*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8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1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73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REALM-1: Logistics Awareness Overview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486672" y="1504950"/>
            <a:ext cx="4628253" cy="53530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93065" indent="-293065"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rgbClr val="0000FF"/>
                </a:solidFill>
              </a:rPr>
              <a:t>1</a:t>
            </a:r>
            <a:r>
              <a:rPr lang="en-US" b="1" baseline="30000" dirty="0" smtClean="0">
                <a:solidFill>
                  <a:srgbClr val="0000FF"/>
                </a:solidFill>
              </a:rPr>
              <a:t>st</a:t>
            </a:r>
            <a:r>
              <a:rPr lang="en-US" b="1" dirty="0" smtClean="0">
                <a:solidFill>
                  <a:srgbClr val="0000FF"/>
                </a:solidFill>
              </a:rPr>
              <a:t> Goal</a:t>
            </a:r>
            <a:r>
              <a:rPr lang="en-US" sz="1600" dirty="0" smtClean="0"/>
              <a:t>: </a:t>
            </a:r>
            <a:r>
              <a:rPr lang="en-US" sz="1600" dirty="0"/>
              <a:t>localize tagged cargo with ½-module resolution or better using fixed RFID coverage </a:t>
            </a:r>
            <a:r>
              <a:rPr lang="en-US" sz="1600" dirty="0" smtClean="0"/>
              <a:t>zones</a:t>
            </a:r>
          </a:p>
          <a:p>
            <a:pPr marL="293065" indent="-293065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750265" lvl="1" indent="-293065">
              <a:buFont typeface="Arial" panose="020B0604020202020204" pitchFamily="34" charset="0"/>
              <a:buChar char="•"/>
            </a:pPr>
            <a:r>
              <a:rPr lang="en-US" sz="1600" dirty="0"/>
              <a:t>Element modules are ~ 3.5m </a:t>
            </a:r>
            <a:r>
              <a:rPr lang="en-US" sz="1600" dirty="0" smtClean="0"/>
              <a:t>diameter </a:t>
            </a:r>
            <a:r>
              <a:rPr lang="en-US" sz="1600" dirty="0"/>
              <a:t>and vary 5.5-8.5m in length</a:t>
            </a:r>
          </a:p>
          <a:p>
            <a:pPr marL="293065" indent="-293065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93065" indent="-293065">
              <a:buFont typeface="Arial" panose="020B0604020202020204" pitchFamily="34" charset="0"/>
              <a:buChar char="•"/>
            </a:pPr>
            <a:r>
              <a:rPr lang="en-US" sz="1600" dirty="0"/>
              <a:t>6 fixed RFID readers and 24 antennas in 3 modules</a:t>
            </a:r>
          </a:p>
          <a:p>
            <a:endParaRPr lang="en-US" sz="1600" dirty="0"/>
          </a:p>
          <a:p>
            <a:pPr marL="293065" indent="-293065">
              <a:buFont typeface="Arial" panose="020B0604020202020204" pitchFamily="34" charset="0"/>
              <a:buChar char="•"/>
            </a:pPr>
            <a:r>
              <a:rPr lang="en-US" sz="1600" dirty="0"/>
              <a:t>3 instrumented modules for experimental phase: N1, USL, </a:t>
            </a:r>
            <a:r>
              <a:rPr lang="en-US" sz="1600" dirty="0" smtClean="0"/>
              <a:t>N2</a:t>
            </a:r>
          </a:p>
          <a:p>
            <a:pPr marL="293065" indent="-293065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800100" lvl="1" indent="-342900">
              <a:buFont typeface="Calibri" panose="020F0502020204030204" pitchFamily="34" charset="0"/>
              <a:buChar char="–"/>
            </a:pPr>
            <a:r>
              <a:rPr lang="en-US" sz="1600" dirty="0"/>
              <a:t>Primary pathway for cargo translation following offload of visiting </a:t>
            </a:r>
            <a:r>
              <a:rPr lang="en-US" sz="1600" dirty="0" smtClean="0"/>
              <a:t>vehicle</a:t>
            </a:r>
          </a:p>
          <a:p>
            <a:pPr marL="800100" lvl="1" indent="-342900">
              <a:buFont typeface="Calibri" panose="020F0502020204030204" pitchFamily="34" charset="0"/>
              <a:buChar char="–"/>
            </a:pPr>
            <a:endParaRPr lang="en-US" sz="1600" dirty="0"/>
          </a:p>
          <a:p>
            <a:pPr marL="293065" indent="-293065">
              <a:buFont typeface="Arial" panose="020B0604020202020204" pitchFamily="34" charset="0"/>
              <a:buChar char="•"/>
            </a:pPr>
            <a:r>
              <a:rPr lang="en-US" sz="1600" dirty="0"/>
              <a:t>Data is downlinked to the ground for archival, mining, and Complex Event Processing (CEP)</a:t>
            </a:r>
          </a:p>
          <a:p>
            <a:pPr marL="800100" lvl="1" indent="-342900">
              <a:buFont typeface="Calibri" panose="020F0502020204030204" pitchFamily="34" charset="0"/>
              <a:buChar char="–"/>
            </a:pPr>
            <a:endParaRPr lang="en-US" sz="1600" dirty="0"/>
          </a:p>
          <a:p>
            <a:pPr marL="800100" lvl="1" indent="-342900">
              <a:buFont typeface="Calibri" panose="020F0502020204030204" pitchFamily="34" charset="0"/>
              <a:buChar char="–"/>
            </a:pPr>
            <a:endParaRPr lang="en-US" sz="1600" dirty="0"/>
          </a:p>
        </p:txBody>
      </p:sp>
      <p:sp>
        <p:nvSpPr>
          <p:cNvPr id="28" name="Lightning Bolt 27"/>
          <p:cNvSpPr/>
          <p:nvPr/>
        </p:nvSpPr>
        <p:spPr bwMode="auto">
          <a:xfrm rot="19304814">
            <a:off x="10236412" y="3621301"/>
            <a:ext cx="186181" cy="634990"/>
          </a:xfrm>
          <a:prstGeom prst="lightningBol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3486">
              <a:solidFill>
                <a:srgbClr val="FFFFFF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536219" y="3632201"/>
            <a:ext cx="1046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downlink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8675" y="4257428"/>
            <a:ext cx="3451189" cy="3781782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11201403" y="5200300"/>
            <a:ext cx="228599" cy="235300"/>
            <a:chOff x="8153402" y="3733800"/>
            <a:chExt cx="228599" cy="235300"/>
          </a:xfrm>
        </p:grpSpPr>
        <p:cxnSp>
          <p:nvCxnSpPr>
            <p:cNvPr id="17" name="Straight Arrow Connector 16"/>
            <p:cNvCxnSpPr/>
            <p:nvPr/>
          </p:nvCxnSpPr>
          <p:spPr bwMode="auto">
            <a:xfrm>
              <a:off x="8305801" y="3740500"/>
              <a:ext cx="76200" cy="228600"/>
            </a:xfrm>
            <a:prstGeom prst="straightConnector1">
              <a:avLst/>
            </a:prstGeom>
            <a:ln w="28575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/>
            <p:nvPr/>
          </p:nvCxnSpPr>
          <p:spPr bwMode="auto">
            <a:xfrm flipH="1" flipV="1">
              <a:off x="8153402" y="3733800"/>
              <a:ext cx="56168" cy="23530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24"/>
          <p:cNvGrpSpPr/>
          <p:nvPr/>
        </p:nvGrpSpPr>
        <p:grpSpPr>
          <a:xfrm>
            <a:off x="5642880" y="1304762"/>
            <a:ext cx="4621213" cy="2676525"/>
            <a:chOff x="2173287" y="1150938"/>
            <a:chExt cx="4621213" cy="2676525"/>
          </a:xfrm>
        </p:grpSpPr>
        <p:sp>
          <p:nvSpPr>
            <p:cNvPr id="26" name="AutoShape 40"/>
            <p:cNvSpPr>
              <a:spLocks noChangeArrowheads="1"/>
            </p:cNvSpPr>
            <p:nvPr/>
          </p:nvSpPr>
          <p:spPr bwMode="auto">
            <a:xfrm rot="6847560">
              <a:off x="3613150" y="1944687"/>
              <a:ext cx="971550" cy="631825"/>
            </a:xfrm>
            <a:prstGeom prst="flowChartMagneticDrum">
              <a:avLst/>
            </a:prstGeom>
            <a:solidFill>
              <a:schemeClr val="bg1">
                <a:lumMod val="8500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en-US" sz="110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endParaRPr>
            </a:p>
          </p:txBody>
        </p:sp>
        <p:sp>
          <p:nvSpPr>
            <p:cNvPr id="30" name="Text Box 67"/>
            <p:cNvSpPr txBox="1">
              <a:spLocks noChangeArrowheads="1"/>
            </p:cNvSpPr>
            <p:nvPr/>
          </p:nvSpPr>
          <p:spPr bwMode="auto">
            <a:xfrm>
              <a:off x="5829300" y="3295650"/>
              <a:ext cx="773112" cy="34607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ts val="1000"/>
                </a:spcAft>
                <a:buFontTx/>
                <a:buNone/>
              </a:pPr>
              <a:r>
                <a:rPr lang="en-US" altLang="en-US" sz="1000" b="1" dirty="0" smtClean="0">
                  <a:solidFill>
                    <a:srgbClr val="000000"/>
                  </a:solidFill>
                  <a:cs typeface="Arial" pitchFamily="34" charset="0"/>
                </a:rPr>
                <a:t>~430 CTBE/</a:t>
              </a:r>
              <a:r>
                <a:rPr lang="en-US" altLang="en-US" sz="1000" b="1" dirty="0" err="1" smtClean="0">
                  <a:solidFill>
                    <a:srgbClr val="000000"/>
                  </a:solidFill>
                  <a:cs typeface="Arial" pitchFamily="34" charset="0"/>
                </a:rPr>
                <a:t>yr</a:t>
              </a:r>
              <a:endParaRPr lang="en-US" altLang="en-US" sz="1400" dirty="0" smtClean="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31" name="Flowchart: Direct Access Storage 30"/>
            <p:cNvSpPr/>
            <p:nvPr/>
          </p:nvSpPr>
          <p:spPr bwMode="auto">
            <a:xfrm rot="7053479">
              <a:off x="4147343" y="1585119"/>
              <a:ext cx="415925" cy="306388"/>
            </a:xfrm>
            <a:prstGeom prst="flowChartMagneticDrum">
              <a:avLst/>
            </a:prstGeom>
            <a:solidFill>
              <a:schemeClr val="bg1">
                <a:lumMod val="8500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endParaRPr>
            </a:p>
          </p:txBody>
        </p:sp>
        <p:sp>
          <p:nvSpPr>
            <p:cNvPr id="32" name="Text Box 67"/>
            <p:cNvSpPr txBox="1">
              <a:spLocks noChangeArrowheads="1"/>
            </p:cNvSpPr>
            <p:nvPr/>
          </p:nvSpPr>
          <p:spPr bwMode="auto">
            <a:xfrm>
              <a:off x="4298950" y="1150938"/>
              <a:ext cx="733425" cy="201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ts val="1000"/>
                </a:spcAft>
                <a:buFontTx/>
                <a:buNone/>
              </a:pPr>
              <a:r>
                <a:rPr lang="en-US" altLang="en-US" sz="1000" b="1" smtClean="0">
                  <a:solidFill>
                    <a:srgbClr val="000000"/>
                  </a:solidFill>
                  <a:latin typeface="Candara" pitchFamily="34" charset="0"/>
                  <a:cs typeface="Arial" pitchFamily="34" charset="0"/>
                </a:rPr>
                <a:t>PMA-3</a:t>
              </a:r>
              <a:endParaRPr lang="en-US" altLang="en-US" sz="1400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endParaRPr>
            </a:p>
          </p:txBody>
        </p:sp>
        <p:cxnSp>
          <p:nvCxnSpPr>
            <p:cNvPr id="33" name="Straight Arrow Connector 32"/>
            <p:cNvCxnSpPr/>
            <p:nvPr/>
          </p:nvCxnSpPr>
          <p:spPr bwMode="auto">
            <a:xfrm flipH="1">
              <a:off x="4343400" y="1331913"/>
              <a:ext cx="152400" cy="300037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AutoShape 42"/>
            <p:cNvSpPr>
              <a:spLocks noChangeArrowheads="1"/>
            </p:cNvSpPr>
            <p:nvPr/>
          </p:nvSpPr>
          <p:spPr bwMode="auto">
            <a:xfrm>
              <a:off x="2200275" y="2509838"/>
              <a:ext cx="1308100" cy="517525"/>
            </a:xfrm>
            <a:prstGeom prst="flowChartMagneticDrum">
              <a:avLst/>
            </a:prstGeom>
            <a:solidFill>
              <a:schemeClr val="bg1">
                <a:lumMod val="8500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endParaRPr>
            </a:p>
          </p:txBody>
        </p:sp>
        <p:sp>
          <p:nvSpPr>
            <p:cNvPr id="35" name="AutoShape 43"/>
            <p:cNvSpPr>
              <a:spLocks noChangeArrowheads="1"/>
            </p:cNvSpPr>
            <p:nvPr/>
          </p:nvSpPr>
          <p:spPr bwMode="auto">
            <a:xfrm>
              <a:off x="3205162" y="2590800"/>
              <a:ext cx="484188" cy="338138"/>
            </a:xfrm>
            <a:prstGeom prst="flowChartMagneticDrum">
              <a:avLst/>
            </a:prstGeom>
            <a:solidFill>
              <a:schemeClr val="bg1">
                <a:lumMod val="8500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en-US" sz="110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endParaRPr>
            </a:p>
          </p:txBody>
        </p:sp>
        <p:sp>
          <p:nvSpPr>
            <p:cNvPr id="36" name="AutoShape 37"/>
            <p:cNvSpPr>
              <a:spLocks noChangeArrowheads="1"/>
            </p:cNvSpPr>
            <p:nvPr/>
          </p:nvSpPr>
          <p:spPr bwMode="auto">
            <a:xfrm rot="6847560">
              <a:off x="5548312" y="1935163"/>
              <a:ext cx="1074737" cy="630238"/>
            </a:xfrm>
            <a:prstGeom prst="flowChartMagneticDrum">
              <a:avLst/>
            </a:prstGeom>
            <a:solidFill>
              <a:schemeClr val="bg1">
                <a:lumMod val="8500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en-US" sz="110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endParaRPr>
            </a:p>
          </p:txBody>
        </p:sp>
        <p:sp>
          <p:nvSpPr>
            <p:cNvPr id="37" name="AutoShape 38"/>
            <p:cNvSpPr>
              <a:spLocks noChangeArrowheads="1"/>
            </p:cNvSpPr>
            <p:nvPr/>
          </p:nvSpPr>
          <p:spPr bwMode="auto">
            <a:xfrm rot="-5400000">
              <a:off x="5961062" y="1582738"/>
              <a:ext cx="442913" cy="630237"/>
            </a:xfrm>
            <a:prstGeom prst="flowChartMagneticDrum">
              <a:avLst/>
            </a:prstGeom>
            <a:solidFill>
              <a:schemeClr val="bg1">
                <a:lumMod val="8500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100" smtClean="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38" name="AutoShape 43"/>
            <p:cNvSpPr>
              <a:spLocks noChangeArrowheads="1"/>
            </p:cNvSpPr>
            <p:nvPr/>
          </p:nvSpPr>
          <p:spPr bwMode="auto">
            <a:xfrm>
              <a:off x="3502025" y="2509838"/>
              <a:ext cx="912812" cy="519112"/>
            </a:xfrm>
            <a:prstGeom prst="flowChartMagneticDrum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39" name="AutoShape 44"/>
            <p:cNvSpPr>
              <a:spLocks noChangeArrowheads="1"/>
            </p:cNvSpPr>
            <p:nvPr/>
          </p:nvSpPr>
          <p:spPr bwMode="auto">
            <a:xfrm>
              <a:off x="4208462" y="2511425"/>
              <a:ext cx="1309688" cy="515938"/>
            </a:xfrm>
            <a:prstGeom prst="flowChartMagneticDrum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40" name="AutoShape 45"/>
            <p:cNvSpPr>
              <a:spLocks noChangeArrowheads="1"/>
            </p:cNvSpPr>
            <p:nvPr/>
          </p:nvSpPr>
          <p:spPr bwMode="auto">
            <a:xfrm>
              <a:off x="5187950" y="2509838"/>
              <a:ext cx="1306512" cy="519112"/>
            </a:xfrm>
            <a:prstGeom prst="flowChartMagneticDrum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41" name="AutoShape 46"/>
            <p:cNvSpPr>
              <a:spLocks noChangeArrowheads="1"/>
            </p:cNvSpPr>
            <p:nvPr/>
          </p:nvSpPr>
          <p:spPr bwMode="auto">
            <a:xfrm rot="6847560">
              <a:off x="5051425" y="2974975"/>
              <a:ext cx="1073150" cy="631825"/>
            </a:xfrm>
            <a:prstGeom prst="flowChartMagneticDrum">
              <a:avLst/>
            </a:prstGeom>
            <a:solidFill>
              <a:schemeClr val="bg1">
                <a:lumMod val="8500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en-US" sz="110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endParaRPr>
            </a:p>
          </p:txBody>
        </p:sp>
        <p:sp>
          <p:nvSpPr>
            <p:cNvPr id="42" name="AutoShape 47"/>
            <p:cNvSpPr>
              <a:spLocks noChangeArrowheads="1"/>
            </p:cNvSpPr>
            <p:nvPr/>
          </p:nvSpPr>
          <p:spPr bwMode="auto">
            <a:xfrm rot="6847560">
              <a:off x="3590131" y="2751931"/>
              <a:ext cx="425450" cy="630238"/>
            </a:xfrm>
            <a:prstGeom prst="flowChartMagneticDrum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en-US" altLang="en-US" sz="1100" smtClean="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43" name="AutoShape 48"/>
            <p:cNvSpPr>
              <a:spLocks noChangeArrowheads="1"/>
            </p:cNvSpPr>
            <p:nvPr/>
          </p:nvSpPr>
          <p:spPr bwMode="auto">
            <a:xfrm rot="6847560">
              <a:off x="3544094" y="3120231"/>
              <a:ext cx="266700" cy="334963"/>
            </a:xfrm>
            <a:prstGeom prst="flowChartMagneticDrum">
              <a:avLst/>
            </a:prstGeom>
            <a:solidFill>
              <a:schemeClr val="bg1">
                <a:lumMod val="8500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altLang="en-US" sz="110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endParaRPr>
            </a:p>
          </p:txBody>
        </p:sp>
        <p:sp>
          <p:nvSpPr>
            <p:cNvPr id="44" name="Text Box 62"/>
            <p:cNvSpPr txBox="1">
              <a:spLocks noChangeArrowheads="1"/>
            </p:cNvSpPr>
            <p:nvPr/>
          </p:nvSpPr>
          <p:spPr bwMode="auto">
            <a:xfrm>
              <a:off x="5408612" y="2466975"/>
              <a:ext cx="461963" cy="239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ts val="1000"/>
                </a:spcAft>
                <a:buFontTx/>
                <a:buNone/>
              </a:pPr>
              <a:r>
                <a:rPr lang="en-US" altLang="en-US" sz="900" b="1" smtClean="0">
                  <a:solidFill>
                    <a:srgbClr val="000000"/>
                  </a:solidFill>
                  <a:latin typeface="Candara" pitchFamily="34" charset="0"/>
                  <a:cs typeface="Arial" pitchFamily="34" charset="0"/>
                </a:rPr>
                <a:t>N2</a:t>
              </a:r>
              <a:endParaRPr lang="en-US" altLang="en-US" sz="900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45" name="Text Box 63"/>
            <p:cNvSpPr txBox="1">
              <a:spLocks noChangeArrowheads="1"/>
            </p:cNvSpPr>
            <p:nvPr/>
          </p:nvSpPr>
          <p:spPr bwMode="auto">
            <a:xfrm>
              <a:off x="5086350" y="3182938"/>
              <a:ext cx="674687" cy="271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ts val="1000"/>
                </a:spcAft>
                <a:buFontTx/>
                <a:buNone/>
              </a:pPr>
              <a:r>
                <a:rPr lang="en-US" altLang="en-US" sz="900" b="1" smtClean="0">
                  <a:solidFill>
                    <a:srgbClr val="000000"/>
                  </a:solidFill>
                  <a:latin typeface="Candara" pitchFamily="34" charset="0"/>
                  <a:cs typeface="Arial" pitchFamily="34" charset="0"/>
                </a:rPr>
                <a:t>COL</a:t>
              </a:r>
              <a:endParaRPr lang="en-US" altLang="en-US" sz="900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46" name="Text Box 64"/>
            <p:cNvSpPr txBox="1">
              <a:spLocks noChangeArrowheads="1"/>
            </p:cNvSpPr>
            <p:nvPr/>
          </p:nvSpPr>
          <p:spPr bwMode="auto">
            <a:xfrm>
              <a:off x="5605462" y="2122488"/>
              <a:ext cx="676275" cy="271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ts val="1000"/>
                </a:spcAft>
                <a:buFontTx/>
                <a:buNone/>
              </a:pPr>
              <a:r>
                <a:rPr lang="en-US" altLang="en-US" sz="900" b="1" smtClean="0">
                  <a:solidFill>
                    <a:srgbClr val="000000"/>
                  </a:solidFill>
                  <a:latin typeface="Candara" pitchFamily="34" charset="0"/>
                  <a:cs typeface="Arial" pitchFamily="34" charset="0"/>
                </a:rPr>
                <a:t>JPM</a:t>
              </a:r>
              <a:endParaRPr lang="en-US" altLang="en-US" sz="900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47" name="Text Box 65"/>
            <p:cNvSpPr txBox="1">
              <a:spLocks noChangeArrowheads="1"/>
            </p:cNvSpPr>
            <p:nvPr/>
          </p:nvSpPr>
          <p:spPr bwMode="auto">
            <a:xfrm>
              <a:off x="5832475" y="1624013"/>
              <a:ext cx="733425" cy="27146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ts val="1000"/>
                </a:spcAft>
                <a:buFontTx/>
                <a:buNone/>
              </a:pPr>
              <a:r>
                <a:rPr lang="en-US" altLang="en-US" sz="900" b="1" dirty="0" smtClean="0">
                  <a:solidFill>
                    <a:srgbClr val="000000"/>
                  </a:solidFill>
                  <a:latin typeface="Candara" pitchFamily="34" charset="0"/>
                  <a:cs typeface="Arial" pitchFamily="34" charset="0"/>
                </a:rPr>
                <a:t>JLP</a:t>
              </a:r>
              <a:endParaRPr lang="en-US" altLang="en-US" sz="900" dirty="0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48" name="Text Box 66"/>
            <p:cNvSpPr txBox="1">
              <a:spLocks noChangeArrowheads="1"/>
            </p:cNvSpPr>
            <p:nvPr/>
          </p:nvSpPr>
          <p:spPr bwMode="auto">
            <a:xfrm>
              <a:off x="4410075" y="2466975"/>
              <a:ext cx="677862" cy="271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ts val="1000"/>
                </a:spcAft>
                <a:buFontTx/>
                <a:buNone/>
              </a:pPr>
              <a:r>
                <a:rPr lang="en-US" altLang="en-US" sz="900" b="1" smtClean="0">
                  <a:solidFill>
                    <a:srgbClr val="000000"/>
                  </a:solidFill>
                  <a:latin typeface="Candara" pitchFamily="34" charset="0"/>
                  <a:cs typeface="Arial" pitchFamily="34" charset="0"/>
                </a:rPr>
                <a:t>LAB</a:t>
              </a:r>
              <a:endParaRPr lang="en-US" altLang="en-US" sz="900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49" name="Text Box 67"/>
            <p:cNvSpPr txBox="1">
              <a:spLocks noChangeArrowheads="1"/>
            </p:cNvSpPr>
            <p:nvPr/>
          </p:nvSpPr>
          <p:spPr bwMode="auto">
            <a:xfrm>
              <a:off x="3970337" y="1835150"/>
              <a:ext cx="484188" cy="201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ts val="1000"/>
                </a:spcAft>
                <a:buFontTx/>
                <a:buNone/>
              </a:pPr>
              <a:r>
                <a:rPr lang="en-US" altLang="en-US" sz="1000" b="1" smtClean="0">
                  <a:solidFill>
                    <a:srgbClr val="000000"/>
                  </a:solidFill>
                  <a:latin typeface="Candara" pitchFamily="34" charset="0"/>
                  <a:cs typeface="Arial" pitchFamily="34" charset="0"/>
                </a:rPr>
                <a:t>N3</a:t>
              </a:r>
              <a:endParaRPr lang="en-US" altLang="en-US" sz="1400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50" name="Text Box 68"/>
            <p:cNvSpPr txBox="1">
              <a:spLocks noChangeArrowheads="1"/>
            </p:cNvSpPr>
            <p:nvPr/>
          </p:nvSpPr>
          <p:spPr bwMode="auto">
            <a:xfrm>
              <a:off x="3738562" y="2581275"/>
              <a:ext cx="450850" cy="174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ts val="1000"/>
                </a:spcAft>
                <a:buFontTx/>
                <a:buNone/>
              </a:pPr>
              <a:r>
                <a:rPr lang="en-US" altLang="en-US" sz="900" b="1" smtClean="0">
                  <a:solidFill>
                    <a:srgbClr val="000000"/>
                  </a:solidFill>
                  <a:latin typeface="Candara" pitchFamily="34" charset="0"/>
                  <a:cs typeface="Arial" pitchFamily="34" charset="0"/>
                </a:rPr>
                <a:t>N1</a:t>
              </a:r>
              <a:endParaRPr lang="en-US" altLang="en-US" sz="900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51" name="Text Box 69"/>
            <p:cNvSpPr txBox="1">
              <a:spLocks noChangeArrowheads="1"/>
            </p:cNvSpPr>
            <p:nvPr/>
          </p:nvSpPr>
          <p:spPr bwMode="auto">
            <a:xfrm>
              <a:off x="3757612" y="3038475"/>
              <a:ext cx="515938" cy="26670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ts val="1000"/>
                </a:spcAft>
                <a:buFontTx/>
                <a:buNone/>
              </a:pPr>
              <a:r>
                <a:rPr lang="en-US" altLang="en-US" sz="900" b="1" dirty="0" smtClean="0">
                  <a:solidFill>
                    <a:srgbClr val="000000"/>
                  </a:solidFill>
                  <a:latin typeface="Candara" pitchFamily="34" charset="0"/>
                  <a:cs typeface="Arial" pitchFamily="34" charset="0"/>
                </a:rPr>
                <a:t>A/L</a:t>
              </a:r>
              <a:endParaRPr lang="en-US" altLang="en-US" sz="900" dirty="0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52" name="Text Box 70"/>
            <p:cNvSpPr txBox="1">
              <a:spLocks noChangeArrowheads="1"/>
            </p:cNvSpPr>
            <p:nvPr/>
          </p:nvSpPr>
          <p:spPr bwMode="auto">
            <a:xfrm>
              <a:off x="2435225" y="2457450"/>
              <a:ext cx="676275" cy="271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ts val="1000"/>
                </a:spcAft>
                <a:buFontTx/>
                <a:buNone/>
              </a:pPr>
              <a:r>
                <a:rPr lang="ru-RU" altLang="en-US" sz="900" b="1" smtClean="0">
                  <a:solidFill>
                    <a:srgbClr val="000000"/>
                  </a:solidFill>
                  <a:latin typeface="Candara" pitchFamily="34" charset="0"/>
                  <a:cs typeface="Arial" pitchFamily="34" charset="0"/>
                </a:rPr>
                <a:t>ФГБ</a:t>
              </a:r>
              <a:endParaRPr lang="en-US" altLang="en-US" sz="900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53" name="Text Box 67"/>
            <p:cNvSpPr txBox="1">
              <a:spLocks noChangeArrowheads="1"/>
            </p:cNvSpPr>
            <p:nvPr/>
          </p:nvSpPr>
          <p:spPr bwMode="auto">
            <a:xfrm>
              <a:off x="2697162" y="3073400"/>
              <a:ext cx="731838" cy="203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ts val="1000"/>
                </a:spcAft>
                <a:buFontTx/>
                <a:buNone/>
              </a:pPr>
              <a:r>
                <a:rPr lang="en-US" altLang="en-US" sz="1000" b="1" dirty="0" smtClean="0">
                  <a:solidFill>
                    <a:srgbClr val="000000"/>
                  </a:solidFill>
                  <a:latin typeface="Candara" pitchFamily="34" charset="0"/>
                  <a:cs typeface="Arial" pitchFamily="34" charset="0"/>
                </a:rPr>
                <a:t>PMA-1</a:t>
              </a:r>
              <a:endParaRPr lang="en-US" altLang="en-US" sz="1400" dirty="0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endParaRPr>
            </a:p>
          </p:txBody>
        </p:sp>
        <p:cxnSp>
          <p:nvCxnSpPr>
            <p:cNvPr id="54" name="Straight Arrow Connector 53"/>
            <p:cNvCxnSpPr/>
            <p:nvPr/>
          </p:nvCxnSpPr>
          <p:spPr bwMode="auto">
            <a:xfrm flipV="1">
              <a:off x="3052874" y="2794466"/>
              <a:ext cx="304688" cy="340846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Cube 54"/>
            <p:cNvSpPr/>
            <p:nvPr/>
          </p:nvSpPr>
          <p:spPr bwMode="auto">
            <a:xfrm>
              <a:off x="3654425" y="2233613"/>
              <a:ext cx="458787" cy="347662"/>
            </a:xfrm>
            <a:prstGeom prst="cube">
              <a:avLst/>
            </a:prstGeom>
            <a:solidFill>
              <a:srgbClr val="FFFFFF">
                <a:alpha val="54118"/>
              </a:srgb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56" name="Text Box 68"/>
            <p:cNvSpPr txBox="1">
              <a:spLocks noChangeArrowheads="1"/>
            </p:cNvSpPr>
            <p:nvPr/>
          </p:nvSpPr>
          <p:spPr bwMode="auto">
            <a:xfrm>
              <a:off x="3654425" y="2373313"/>
              <a:ext cx="450850" cy="173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ts val="1000"/>
                </a:spcAft>
                <a:buFontTx/>
                <a:buNone/>
              </a:pPr>
              <a:r>
                <a:rPr lang="en-US" altLang="en-US" sz="900" b="1" smtClean="0">
                  <a:solidFill>
                    <a:srgbClr val="000000"/>
                  </a:solidFill>
                  <a:latin typeface="Candara" pitchFamily="34" charset="0"/>
                  <a:cs typeface="Arial" pitchFamily="34" charset="0"/>
                </a:rPr>
                <a:t>Z1</a:t>
              </a:r>
              <a:endParaRPr lang="en-US" altLang="en-US" sz="900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endParaRPr>
            </a:p>
          </p:txBody>
        </p:sp>
        <p:grpSp>
          <p:nvGrpSpPr>
            <p:cNvPr id="57" name="Group 86"/>
            <p:cNvGrpSpPr>
              <a:grpSpLocks/>
            </p:cNvGrpSpPr>
            <p:nvPr/>
          </p:nvGrpSpPr>
          <p:grpSpPr bwMode="auto">
            <a:xfrm>
              <a:off x="3302000" y="2455863"/>
              <a:ext cx="420687" cy="741362"/>
              <a:chOff x="3001249" y="2366967"/>
              <a:chExt cx="421660" cy="741872"/>
            </a:xfrm>
          </p:grpSpPr>
          <p:grpSp>
            <p:nvGrpSpPr>
              <p:cNvPr id="74" name="Group 75"/>
              <p:cNvGrpSpPr>
                <a:grpSpLocks/>
              </p:cNvGrpSpPr>
              <p:nvPr/>
            </p:nvGrpSpPr>
            <p:grpSpPr bwMode="auto">
              <a:xfrm>
                <a:off x="3074437" y="2366967"/>
                <a:ext cx="231837" cy="741872"/>
                <a:chOff x="3109949" y="3254767"/>
                <a:chExt cx="231837" cy="741872"/>
              </a:xfrm>
            </p:grpSpPr>
            <p:sp>
              <p:nvSpPr>
                <p:cNvPr id="78" name="Right Arrow 77"/>
                <p:cNvSpPr/>
                <p:nvPr/>
              </p:nvSpPr>
              <p:spPr>
                <a:xfrm rot="17020441">
                  <a:off x="3029045" y="3782071"/>
                  <a:ext cx="295478" cy="133658"/>
                </a:xfrm>
                <a:prstGeom prst="rightArrow">
                  <a:avLst/>
                </a:prstGeom>
                <a:solidFill>
                  <a:srgbClr val="000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9" name="Right Arrow 78"/>
                <p:cNvSpPr/>
                <p:nvPr/>
              </p:nvSpPr>
              <p:spPr>
                <a:xfrm rot="17020441" flipH="1">
                  <a:off x="3127697" y="3335677"/>
                  <a:ext cx="295478" cy="133658"/>
                </a:xfrm>
                <a:prstGeom prst="rightArrow">
                  <a:avLst/>
                </a:prstGeom>
                <a:solidFill>
                  <a:srgbClr val="000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75" name="Group 74"/>
              <p:cNvGrpSpPr/>
              <p:nvPr/>
            </p:nvGrpSpPr>
            <p:grpSpPr>
              <a:xfrm>
                <a:off x="3001249" y="2461507"/>
                <a:ext cx="421660" cy="540079"/>
                <a:chOff x="2752665" y="5320223"/>
                <a:chExt cx="421660" cy="540079"/>
              </a:xfrm>
              <a:solidFill>
                <a:srgbClr val="00CC00"/>
              </a:solidFill>
            </p:grpSpPr>
            <p:sp>
              <p:nvSpPr>
                <p:cNvPr id="76" name="Right Arrow 75"/>
                <p:cNvSpPr/>
                <p:nvPr/>
              </p:nvSpPr>
              <p:spPr>
                <a:xfrm rot="10800000" flipH="1">
                  <a:off x="2752665" y="5727137"/>
                  <a:ext cx="295894" cy="133165"/>
                </a:xfrm>
                <a:prstGeom prst="rightArrow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" name="Right Arrow 76"/>
                <p:cNvSpPr/>
                <p:nvPr/>
              </p:nvSpPr>
              <p:spPr>
                <a:xfrm rot="10800000" flipH="1">
                  <a:off x="2878431" y="5320223"/>
                  <a:ext cx="295894" cy="133165"/>
                </a:xfrm>
                <a:prstGeom prst="rightArrow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58" name="Group 57"/>
            <p:cNvGrpSpPr/>
            <p:nvPr/>
          </p:nvGrpSpPr>
          <p:grpSpPr>
            <a:xfrm>
              <a:off x="4121182" y="2410159"/>
              <a:ext cx="231837" cy="741872"/>
              <a:chOff x="3109949" y="3254767"/>
              <a:chExt cx="231837" cy="741872"/>
            </a:xfrm>
            <a:solidFill>
              <a:srgbClr val="FF0000"/>
            </a:solidFill>
          </p:grpSpPr>
          <p:sp>
            <p:nvSpPr>
              <p:cNvPr id="72" name="Right Arrow 71"/>
              <p:cNvSpPr/>
              <p:nvPr/>
            </p:nvSpPr>
            <p:spPr>
              <a:xfrm rot="17020441">
                <a:off x="3028585" y="3782109"/>
                <a:ext cx="295894" cy="133165"/>
              </a:xfrm>
              <a:prstGeom prst="rightArrow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3" name="Right Arrow 72"/>
              <p:cNvSpPr/>
              <p:nvPr/>
            </p:nvSpPr>
            <p:spPr>
              <a:xfrm rot="17020441" flipH="1">
                <a:off x="3127257" y="3336131"/>
                <a:ext cx="295894" cy="133165"/>
              </a:xfrm>
              <a:prstGeom prst="rightArrow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9" name="Group 70"/>
            <p:cNvGrpSpPr>
              <a:grpSpLocks/>
            </p:cNvGrpSpPr>
            <p:nvPr/>
          </p:nvGrpSpPr>
          <p:grpSpPr bwMode="auto">
            <a:xfrm>
              <a:off x="3956050" y="2513013"/>
              <a:ext cx="422275" cy="539750"/>
              <a:chOff x="3701137" y="3356711"/>
              <a:chExt cx="421660" cy="540079"/>
            </a:xfrm>
          </p:grpSpPr>
          <p:sp>
            <p:nvSpPr>
              <p:cNvPr id="70" name="Right Arrow 69"/>
              <p:cNvSpPr/>
              <p:nvPr/>
            </p:nvSpPr>
            <p:spPr>
              <a:xfrm rot="10800000">
                <a:off x="3701137" y="3763359"/>
                <a:ext cx="296430" cy="133431"/>
              </a:xfrm>
              <a:prstGeom prst="rightArrow">
                <a:avLst/>
              </a:pr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1" name="Right Arrow 70"/>
              <p:cNvSpPr/>
              <p:nvPr/>
            </p:nvSpPr>
            <p:spPr>
              <a:xfrm rot="10800000">
                <a:off x="3826366" y="3356711"/>
                <a:ext cx="296431" cy="133431"/>
              </a:xfrm>
              <a:prstGeom prst="rightArrow">
                <a:avLst/>
              </a:pr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</p:grpSp>
        <p:cxnSp>
          <p:nvCxnSpPr>
            <p:cNvPr id="60" name="Straight Arrow Connector 59"/>
            <p:cNvCxnSpPr>
              <a:endCxn id="61" idx="3"/>
            </p:cNvCxnSpPr>
            <p:nvPr/>
          </p:nvCxnSpPr>
          <p:spPr bwMode="auto">
            <a:xfrm flipH="1" flipV="1">
              <a:off x="6194425" y="3065463"/>
              <a:ext cx="1587" cy="265112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Oval 60"/>
            <p:cNvSpPr/>
            <p:nvPr/>
          </p:nvSpPr>
          <p:spPr>
            <a:xfrm rot="16200000">
              <a:off x="6007100" y="2860675"/>
              <a:ext cx="173038" cy="287337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srgbClr val="FFFFFF"/>
                </a:solidFill>
              </a:endParaRPr>
            </a:p>
          </p:txBody>
        </p:sp>
        <p:sp>
          <p:nvSpPr>
            <p:cNvPr id="62" name="Flowchart: Direct Access Storage 61"/>
            <p:cNvSpPr/>
            <p:nvPr/>
          </p:nvSpPr>
          <p:spPr bwMode="auto">
            <a:xfrm>
              <a:off x="6256337" y="2651125"/>
              <a:ext cx="458788" cy="277813"/>
            </a:xfrm>
            <a:prstGeom prst="flowChartMagneticDrum">
              <a:avLst/>
            </a:prstGeom>
            <a:solidFill>
              <a:schemeClr val="bg1">
                <a:lumMod val="8500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endParaRPr>
            </a:p>
          </p:txBody>
        </p:sp>
        <p:sp>
          <p:nvSpPr>
            <p:cNvPr id="63" name="TextBox 83"/>
            <p:cNvSpPr txBox="1">
              <a:spLocks noChangeArrowheads="1"/>
            </p:cNvSpPr>
            <p:nvPr/>
          </p:nvSpPr>
          <p:spPr bwMode="auto">
            <a:xfrm>
              <a:off x="2173287" y="2622550"/>
              <a:ext cx="839788" cy="261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en-US" sz="1100" dirty="0" smtClean="0">
                  <a:solidFill>
                    <a:srgbClr val="000000"/>
                  </a:solidFill>
                  <a:latin typeface="Calibri" pitchFamily="34" charset="0"/>
                  <a:cs typeface="Arial" pitchFamily="34" charset="0"/>
                </a:rPr>
                <a:t>FGB</a:t>
              </a:r>
            </a:p>
          </p:txBody>
        </p:sp>
        <p:sp>
          <p:nvSpPr>
            <p:cNvPr id="64" name="Text Box 67"/>
            <p:cNvSpPr txBox="1">
              <a:spLocks noChangeArrowheads="1"/>
            </p:cNvSpPr>
            <p:nvPr/>
          </p:nvSpPr>
          <p:spPr bwMode="auto">
            <a:xfrm>
              <a:off x="6151562" y="2693988"/>
              <a:ext cx="642938" cy="20161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ts val="1000"/>
                </a:spcAft>
                <a:buFontTx/>
                <a:buNone/>
              </a:pPr>
              <a:r>
                <a:rPr lang="en-US" altLang="en-US" sz="1000" b="1" smtClean="0">
                  <a:solidFill>
                    <a:srgbClr val="000000"/>
                  </a:solidFill>
                  <a:latin typeface="Candara" pitchFamily="34" charset="0"/>
                  <a:cs typeface="Arial" pitchFamily="34" charset="0"/>
                </a:rPr>
                <a:t>PMA-2</a:t>
              </a:r>
            </a:p>
          </p:txBody>
        </p:sp>
        <p:pic>
          <p:nvPicPr>
            <p:cNvPr id="65" name="Picture 62"/>
            <p:cNvPicPr>
              <a:picLocks noChangeAspect="1" noChangeArrowheads="1"/>
            </p:cNvPicPr>
            <p:nvPr/>
          </p:nvPicPr>
          <p:blipFill>
            <a:blip r:embed="rId4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37036" y="2428875"/>
              <a:ext cx="968376" cy="61454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</p:pic>
        <p:pic>
          <p:nvPicPr>
            <p:cNvPr id="66" name="Picture 62"/>
            <p:cNvPicPr>
              <a:picLocks noChangeAspect="1" noChangeArrowheads="1"/>
            </p:cNvPicPr>
            <p:nvPr/>
          </p:nvPicPr>
          <p:blipFill>
            <a:blip r:embed="rId4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27636" y="2447064"/>
              <a:ext cx="968376" cy="61454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</p:pic>
        <p:grpSp>
          <p:nvGrpSpPr>
            <p:cNvPr id="67" name="Group 66"/>
            <p:cNvGrpSpPr/>
            <p:nvPr/>
          </p:nvGrpSpPr>
          <p:grpSpPr>
            <a:xfrm>
              <a:off x="4343400" y="1981200"/>
              <a:ext cx="838200" cy="433831"/>
              <a:chOff x="4648200" y="1676400"/>
              <a:chExt cx="838200" cy="433831"/>
            </a:xfrm>
          </p:grpSpPr>
          <p:sp>
            <p:nvSpPr>
              <p:cNvPr id="68" name="AutoShape 39"/>
              <p:cNvSpPr>
                <a:spLocks noChangeArrowheads="1"/>
              </p:cNvSpPr>
              <p:nvPr/>
            </p:nvSpPr>
            <p:spPr bwMode="auto">
              <a:xfrm>
                <a:off x="4648200" y="1676400"/>
                <a:ext cx="838200" cy="433831"/>
              </a:xfrm>
              <a:prstGeom prst="flowChartMagneticDrum">
                <a:avLst/>
              </a:prstGeom>
              <a:solidFill>
                <a:schemeClr val="bg1">
                  <a:lumMod val="85000"/>
                </a:schemeClr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altLang="en-US" sz="1100">
                  <a:solidFill>
                    <a:srgbClr val="000000"/>
                  </a:solidFill>
                  <a:latin typeface="Arial" pitchFamily="34" charset="0"/>
                  <a:ea typeface="ＭＳ Ｐゴシック" pitchFamily="34" charset="-128"/>
                  <a:cs typeface="Arial" pitchFamily="34" charset="0"/>
                </a:endParaRPr>
              </a:p>
            </p:txBody>
          </p:sp>
          <p:sp>
            <p:nvSpPr>
              <p:cNvPr id="69" name="Text Box 69"/>
              <p:cNvSpPr txBox="1">
                <a:spLocks noChangeArrowheads="1"/>
              </p:cNvSpPr>
              <p:nvPr/>
            </p:nvSpPr>
            <p:spPr bwMode="auto">
              <a:xfrm>
                <a:off x="4648200" y="1752600"/>
                <a:ext cx="622300" cy="2667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ts val="1000"/>
                  </a:spcAft>
                  <a:buFontTx/>
                  <a:buNone/>
                </a:pPr>
                <a:r>
                  <a:rPr lang="en-US" altLang="en-US" sz="900" b="1" dirty="0" smtClean="0">
                    <a:solidFill>
                      <a:srgbClr val="000000"/>
                    </a:solidFill>
                    <a:latin typeface="Candara" pitchFamily="34" charset="0"/>
                    <a:cs typeface="Arial" pitchFamily="34" charset="0"/>
                  </a:rPr>
                  <a:t>PMM</a:t>
                </a:r>
                <a:endParaRPr lang="en-US" altLang="en-US" sz="900" dirty="0" smtClean="0">
                  <a:solidFill>
                    <a:srgbClr val="000000"/>
                  </a:solidFill>
                  <a:latin typeface="Calibri" pitchFamily="34" charset="0"/>
                  <a:cs typeface="Arial" pitchFamily="34" charset="0"/>
                </a:endParaRPr>
              </a:p>
            </p:txBody>
          </p:sp>
        </p:grp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83036" y="1527575"/>
            <a:ext cx="1523038" cy="745607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2B487-742B-45C6-B201-65FC98BE419E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41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REALM-1 On-Orbit Pic: Node 2 Port Reader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574457" y="2346280"/>
            <a:ext cx="5004889" cy="333117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64778" y="4281444"/>
            <a:ext cx="29910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Antenna looking into Node 2 end cone (</a:t>
            </a:r>
            <a:r>
              <a:rPr lang="en-US" dirty="0"/>
              <a:t>nadir 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193992" y="4339840"/>
            <a:ext cx="37259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Antenna looking into Columbus (nadir)</a:t>
            </a:r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2444097" y="5110385"/>
            <a:ext cx="2632105" cy="658026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7554482" y="4990744"/>
            <a:ext cx="974221" cy="282011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2B487-742B-45C6-B201-65FC98BE419E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066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29797</TotalTime>
  <Words>459</Words>
  <Application>Microsoft Office PowerPoint</Application>
  <PresentationFormat>Widescreen</PresentationFormat>
  <Paragraphs>103</Paragraphs>
  <Slides>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MS PGothic</vt:lpstr>
      <vt:lpstr>Arial</vt:lpstr>
      <vt:lpstr>Calibri</vt:lpstr>
      <vt:lpstr>Calibri (Body)</vt:lpstr>
      <vt:lpstr>Calibri Light</vt:lpstr>
      <vt:lpstr>Candara</vt:lpstr>
      <vt:lpstr>Office Theme</vt:lpstr>
      <vt:lpstr>Custom Design</vt:lpstr>
      <vt:lpstr>PowerPoint Presentation</vt:lpstr>
      <vt:lpstr>REALM-2: RFID Recon</vt:lpstr>
      <vt:lpstr>REALM-2: Hardware</vt:lpstr>
      <vt:lpstr>REALM-2: Status</vt:lpstr>
      <vt:lpstr>Backup</vt:lpstr>
      <vt:lpstr>REALM-2 Con-Ops: Missions</vt:lpstr>
      <vt:lpstr>REALM-1: Logistics Awareness Overview</vt:lpstr>
      <vt:lpstr>REALM-1 On-Orbit Pic: Node 2 Port Reader</vt:lpstr>
    </vt:vector>
  </TitlesOfParts>
  <Company>HPES ACES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RFID Smart Storage Enclosure</dc:title>
  <dc:creator>Hernandez-Moya, Sonia (JSC-AO521)[Jacobs Technology, Inc.]</dc:creator>
  <cp:lastModifiedBy>Chu, Andrew (JSC-EV811)</cp:lastModifiedBy>
  <cp:revision>316</cp:revision>
  <cp:lastPrinted>2017-11-30T16:04:20Z</cp:lastPrinted>
  <dcterms:created xsi:type="dcterms:W3CDTF">2016-04-04T17:14:31Z</dcterms:created>
  <dcterms:modified xsi:type="dcterms:W3CDTF">2018-06-18T21:59:18Z</dcterms:modified>
</cp:coreProperties>
</file>