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19"/>
  </p:notesMasterIdLst>
  <p:sldIdLst>
    <p:sldId id="295" r:id="rId2"/>
    <p:sldId id="296" r:id="rId3"/>
    <p:sldId id="297" r:id="rId4"/>
    <p:sldId id="310" r:id="rId5"/>
    <p:sldId id="311" r:id="rId6"/>
    <p:sldId id="300" r:id="rId7"/>
    <p:sldId id="318" r:id="rId8"/>
    <p:sldId id="319" r:id="rId9"/>
    <p:sldId id="320" r:id="rId10"/>
    <p:sldId id="313" r:id="rId11"/>
    <p:sldId id="308" r:id="rId12"/>
    <p:sldId id="307" r:id="rId13"/>
    <p:sldId id="309" r:id="rId14"/>
    <p:sldId id="312" r:id="rId15"/>
    <p:sldId id="294" r:id="rId16"/>
    <p:sldId id="306" r:id="rId17"/>
    <p:sldId id="292" r:id="rId18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ヒラギノ角ゴ Pro W3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ep Virgili" initials="JVL" lastIdx="1" clrIdx="0">
    <p:extLst>
      <p:ext uri="{19B8F6BF-5375-455C-9EA6-DF929625EA0E}">
        <p15:presenceInfo xmlns:p15="http://schemas.microsoft.com/office/powerpoint/2012/main" userId="Josep Virgil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7C"/>
    <a:srgbClr val="AF2226"/>
    <a:srgbClr val="6A0C00"/>
    <a:srgbClr val="000000"/>
    <a:srgbClr val="FFD503"/>
    <a:srgbClr val="FFC8C8"/>
    <a:srgbClr val="FF646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49"/>
    <p:restoredTop sz="96341"/>
  </p:normalViewPr>
  <p:slideViewPr>
    <p:cSldViewPr snapToGrid="0" snapToObjects="1">
      <p:cViewPr varScale="1">
        <p:scale>
          <a:sx n="71" d="100"/>
          <a:sy n="71" d="100"/>
        </p:scale>
        <p:origin x="344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ABAD9-0421-AE4F-8F24-20508FB435A2}" type="datetimeFigureOut">
              <a:rPr lang="en-US" smtClean="0"/>
              <a:t>6/19/18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F9D31D-64E7-9044-B124-A907E69B9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59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0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213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5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658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72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40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88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PoseiDYN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765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F9D31D-64E7-9044-B124-A907E69B96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01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4419600" y="2438400"/>
            <a:ext cx="4495800" cy="1066800"/>
          </a:xfrm>
        </p:spPr>
        <p:txBody>
          <a:bodyPr/>
          <a:lstStyle>
            <a:lvl1pPr algn="r">
              <a:defRPr sz="2300" cap="small" baseline="0">
                <a:solidFill>
                  <a:srgbClr val="00457C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3581400" y="3582988"/>
            <a:ext cx="5334000" cy="1371600"/>
          </a:xfrm>
        </p:spPr>
        <p:txBody>
          <a:bodyPr/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Authors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302000" y="133350"/>
            <a:ext cx="2641600" cy="787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0" tIns="0" rIns="0" bIns="0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9pPr>
          </a:lstStyle>
          <a:p>
            <a:pPr algn="ctr"/>
            <a:r>
              <a:rPr lang="en-US" sz="2000" b="0" i="0" cap="small" baseline="0">
                <a:solidFill>
                  <a:srgbClr val="AF2226"/>
                </a:solidFill>
                <a:latin typeface="Myriad Pro" charset="0"/>
                <a:ea typeface="Myriad Pro" charset="0"/>
                <a:cs typeface="Myriad Pro" charset="0"/>
              </a:rPr>
              <a:t>Spacecraft</a:t>
            </a:r>
            <a:r>
              <a:rPr lang="en-US" sz="2000" b="0" i="0" cap="small" baseline="0">
                <a:solidFill>
                  <a:srgbClr val="FF3300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  <a:r>
              <a:rPr lang="en-US" sz="2000" b="0" i="0" cap="small" baseline="0">
                <a:solidFill>
                  <a:srgbClr val="00457C"/>
                </a:solidFill>
                <a:latin typeface="Myriad Pro" charset="0"/>
                <a:ea typeface="Myriad Pro" charset="0"/>
                <a:cs typeface="Myriad Pro" charset="0"/>
              </a:rPr>
              <a:t>Robotics</a:t>
            </a:r>
            <a:r>
              <a:rPr lang="en-US" sz="2400" b="0" i="0" cap="small" baseline="0">
                <a:solidFill>
                  <a:schemeClr val="tx2"/>
                </a:solidFill>
                <a:latin typeface="Myriad Pro" charset="0"/>
                <a:ea typeface="Myriad Pro" charset="0"/>
                <a:cs typeface="Myriad Pro" charset="0"/>
              </a:rPr>
              <a:t> </a:t>
            </a:r>
            <a:br>
              <a:rPr lang="en-US" sz="2400" b="0" i="0" cap="small" baseline="0">
                <a:solidFill>
                  <a:schemeClr val="tx2"/>
                </a:solidFill>
                <a:latin typeface="Myriad Pro" charset="0"/>
                <a:ea typeface="Myriad Pro" charset="0"/>
                <a:cs typeface="Myriad Pro" charset="0"/>
              </a:rPr>
            </a:br>
            <a:r>
              <a:rPr lang="en-US" sz="1600" b="0" i="0" cap="small" baseline="0">
                <a:solidFill>
                  <a:schemeClr val="tx2"/>
                </a:solidFill>
                <a:latin typeface="Myriad Pro" charset="0"/>
                <a:ea typeface="Myriad Pro" charset="0"/>
                <a:cs typeface="Myriad Pro" charset="0"/>
              </a:rPr>
              <a:t>Laboratory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2700" y="0"/>
            <a:ext cx="901700" cy="9271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1032934" y="139700"/>
            <a:ext cx="2204156" cy="787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0" tIns="0" rIns="0" bIns="0" anchor="ctr" anchorCtr="1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Times New Roman" charset="0"/>
              </a:defRPr>
            </a:lvl9pPr>
          </a:lstStyle>
          <a:p>
            <a:pPr algn="ctr"/>
            <a:endParaRPr lang="en-US" sz="1600" b="0" i="0" cap="small" baseline="0">
              <a:solidFill>
                <a:schemeClr val="tx2"/>
              </a:solidFill>
              <a:latin typeface="Myriad Pro" charset="0"/>
              <a:ea typeface="Myriad Pro" charset="0"/>
              <a:cs typeface="Myriad Pro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5" y="197556"/>
            <a:ext cx="2163824" cy="657844"/>
          </a:xfrm>
          <a:prstGeom prst="rect">
            <a:avLst/>
          </a:prstGeom>
          <a:solidFill>
            <a:srgbClr val="FFFFFF"/>
          </a:solidFill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688" y="1219201"/>
            <a:ext cx="8725713" cy="4919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4"/>
          <p:cNvSpPr txBox="1">
            <a:spLocks/>
          </p:cNvSpPr>
          <p:nvPr userDrawn="1"/>
        </p:nvSpPr>
        <p:spPr bwMode="auto">
          <a:xfrm>
            <a:off x="7010400" y="6400802"/>
            <a:ext cx="2133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9pPr>
          </a:lstStyle>
          <a:p>
            <a:fld id="{DB38B7D7-400E-4C5D-B0C5-36F4B1C6D68A}" type="slidenum">
              <a:rPr lang="en-US" sz="1600" smtClean="0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28360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auto">
          <a:xfrm>
            <a:off x="7010400" y="6400802"/>
            <a:ext cx="21336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9pPr>
          </a:lstStyle>
          <a:p>
            <a:fld id="{DB38B7D7-400E-4C5D-B0C5-36F4B1C6D68A}" type="slidenum">
              <a:rPr lang="en-US" sz="1600" smtClean="0"/>
              <a:pPr/>
              <a:t>‹#›</a:t>
            </a:fld>
            <a:endParaRPr lang="en-US" sz="12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977901" y="101600"/>
            <a:ext cx="8166100" cy="844550"/>
          </a:xfrm>
          <a:prstGeom prst="rect">
            <a:avLst/>
          </a:prstGeom>
          <a:solidFill>
            <a:srgbClr val="FFD503">
              <a:alpha val="6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828800" y="19052"/>
            <a:ext cx="7315200" cy="80963"/>
          </a:xfrm>
          <a:prstGeom prst="rect">
            <a:avLst/>
          </a:prstGeom>
          <a:solidFill>
            <a:srgbClr val="0045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671080" y="980003"/>
            <a:ext cx="8472920" cy="152400"/>
          </a:xfrm>
          <a:prstGeom prst="rect">
            <a:avLst/>
          </a:prstGeom>
          <a:solidFill>
            <a:srgbClr val="0045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9688" y="1219201"/>
            <a:ext cx="8725713" cy="491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04901" y="132608"/>
            <a:ext cx="8026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6248400"/>
            <a:ext cx="9144000" cy="76200"/>
          </a:xfrm>
          <a:prstGeom prst="rect">
            <a:avLst/>
          </a:prstGeom>
          <a:solidFill>
            <a:srgbClr val="0045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366280" y="980003"/>
            <a:ext cx="304800" cy="152400"/>
          </a:xfrm>
          <a:prstGeom prst="rect">
            <a:avLst/>
          </a:prstGeom>
          <a:solidFill>
            <a:srgbClr val="00457C">
              <a:alpha val="6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1480" y="980003"/>
            <a:ext cx="304800" cy="152400"/>
          </a:xfrm>
          <a:prstGeom prst="rect">
            <a:avLst/>
          </a:prstGeom>
          <a:solidFill>
            <a:srgbClr val="FFD503">
              <a:alpha val="6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>
          <a:xfrm>
            <a:off x="7097713" y="6324600"/>
            <a:ext cx="1905000" cy="381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6784B2"/>
                </a:solidFill>
                <a:latin typeface="Arial" charset="0"/>
                <a:ea typeface="ヒラギノ角ゴ Pro W3" pitchFamily="1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pitchFamily="1" charset="-128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0" y="982802"/>
            <a:ext cx="61480" cy="152400"/>
          </a:xfrm>
          <a:prstGeom prst="rect">
            <a:avLst/>
          </a:prstGeom>
          <a:solidFill>
            <a:srgbClr val="00457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" y="192742"/>
            <a:ext cx="971778" cy="6622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2" r:id="rId3"/>
  </p:sldLayoutIdLst>
  <p:hf hd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600" b="0" i="0">
          <a:solidFill>
            <a:srgbClr val="00457C"/>
          </a:solidFill>
          <a:latin typeface="Minion Pro" charset="0"/>
          <a:ea typeface="Minion Pro" charset="0"/>
          <a:cs typeface="Minion Pro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1822CD"/>
          </a:solidFill>
          <a:latin typeface="Arial" charset="0"/>
        </a:defRPr>
      </a:lvl9pPr>
    </p:titleStyle>
    <p:bodyStyle>
      <a:lvl1pPr marL="228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2222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915988" indent="-231775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262063" indent="-231775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6049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0621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193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765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337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mromano@nps.edu)" TargetMode="Externa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NPS-SRL/SPART" TargetMode="External"/><Relationship Id="rId4" Type="http://schemas.openxmlformats.org/officeDocument/2006/relationships/hyperlink" Target="mailto:jvirgili@nps.edu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jvirgili@nps.edu" TargetMode="External"/><Relationship Id="rId4" Type="http://schemas.openxmlformats.org/officeDocument/2006/relationships/hyperlink" Target="mailto:mromano@nps.edu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mromano@nps.edu)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virgili@nps.edu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mromano@nps.edu)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virgili@nps.ed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5" Type="http://schemas.openxmlformats.org/officeDocument/2006/relationships/hyperlink" Target="mailto:jvirgili@nps.edu" TargetMode="External"/><Relationship Id="rId4" Type="http://schemas.openxmlformats.org/officeDocument/2006/relationships/hyperlink" Target="mailto:mromano@nps.edu)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jvirgili@nps.edu" TargetMode="External"/><Relationship Id="rId2" Type="http://schemas.openxmlformats.org/officeDocument/2006/relationships/hyperlink" Target="mailto:mromano@nps.edu)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hyperlink" Target="mailto:jvirgili@nps.edu" TargetMode="External"/><Relationship Id="rId4" Type="http://schemas.openxmlformats.org/officeDocument/2006/relationships/hyperlink" Target="mailto:mromano@nps.edu)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jvirgili@nps.edu" TargetMode="External"/><Relationship Id="rId5" Type="http://schemas.openxmlformats.org/officeDocument/2006/relationships/hyperlink" Target="mailto:mromano@nps.edu)" TargetMode="External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romano@nps.edu)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virgili@nps.ed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romano@nps.edu)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virgili@nps.edu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mailto:jvirgili@nps.edu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mailto:mromano@nps.edu)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jvirgili@nps.edu" TargetMode="External"/><Relationship Id="rId4" Type="http://schemas.openxmlformats.org/officeDocument/2006/relationships/hyperlink" Target="mailto:mromano@nps.edu)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jvirgili@nps.edu" TargetMode="External"/><Relationship Id="rId7" Type="http://schemas.openxmlformats.org/officeDocument/2006/relationships/image" Target="../media/image8.tiff"/><Relationship Id="rId2" Type="http://schemas.openxmlformats.org/officeDocument/2006/relationships/hyperlink" Target="mailto:mromano@nps.edu)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jvirgili@nps.edu" TargetMode="External"/><Relationship Id="rId5" Type="http://schemas.openxmlformats.org/officeDocument/2006/relationships/hyperlink" Target="mailto:mromano@nps.edu)" TargetMode="Externa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mailto:mromano@nps.edu)" TargetMode="External"/><Relationship Id="rId3" Type="http://schemas.openxmlformats.org/officeDocument/2006/relationships/image" Target="../media/image10.tiff"/><Relationship Id="rId7" Type="http://schemas.openxmlformats.org/officeDocument/2006/relationships/image" Target="../media/image14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Relationship Id="rId9" Type="http://schemas.openxmlformats.org/officeDocument/2006/relationships/hyperlink" Target="mailto:jvirgili@nps.edu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image" Target="../media/image10.tiff"/><Relationship Id="rId7" Type="http://schemas.openxmlformats.org/officeDocument/2006/relationships/image" Target="../media/image14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10" Type="http://schemas.openxmlformats.org/officeDocument/2006/relationships/hyperlink" Target="mailto:jvirgili@nps.edu" TargetMode="External"/><Relationship Id="rId4" Type="http://schemas.openxmlformats.org/officeDocument/2006/relationships/image" Target="../media/image11.tiff"/><Relationship Id="rId9" Type="http://schemas.openxmlformats.org/officeDocument/2006/relationships/hyperlink" Target="mailto:mromano@nps.edu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2100945" y="3804485"/>
            <a:ext cx="6814457" cy="601452"/>
          </a:xfrm>
        </p:spPr>
        <p:txBody>
          <a:bodyPr/>
          <a:lstStyle/>
          <a:p>
            <a:r>
              <a:rPr lang="en-US" b="1" dirty="0"/>
              <a:t>PI: </a:t>
            </a:r>
            <a:r>
              <a:rPr lang="en-US" dirty="0"/>
              <a:t>Marcello Romano, Professor</a:t>
            </a:r>
          </a:p>
          <a:p>
            <a:r>
              <a:rPr lang="en-US" b="1" dirty="0"/>
              <a:t>Co-I: </a:t>
            </a:r>
            <a:r>
              <a:rPr lang="en-US" dirty="0" err="1"/>
              <a:t>Josep</a:t>
            </a:r>
            <a:r>
              <a:rPr lang="en-US" dirty="0"/>
              <a:t> </a:t>
            </a:r>
            <a:r>
              <a:rPr lang="en-US" dirty="0" err="1"/>
              <a:t>Virgili-Llop</a:t>
            </a:r>
            <a:r>
              <a:rPr lang="en-US" dirty="0"/>
              <a:t>, NRC Postdoctoral Fellow</a:t>
            </a:r>
          </a:p>
          <a:p>
            <a:r>
              <a:rPr lang="en-US" dirty="0"/>
              <a:t>LT Katrina </a:t>
            </a:r>
            <a:r>
              <a:rPr lang="en-US" dirty="0" err="1"/>
              <a:t>Alsup</a:t>
            </a:r>
            <a:endParaRPr lang="en-US" dirty="0"/>
          </a:p>
          <a:p>
            <a:r>
              <a:rPr lang="en-US" dirty="0"/>
              <a:t>LT Justin </a:t>
            </a:r>
            <a:r>
              <a:rPr lang="en-US" dirty="0" err="1"/>
              <a:t>Komma</a:t>
            </a:r>
            <a:endParaRPr lang="en-US" dirty="0"/>
          </a:p>
          <a:p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348344" y="1130503"/>
            <a:ext cx="89154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latin typeface="Myriad Pro" charset="0"/>
                <a:ea typeface="Myriad Pro" charset="0"/>
                <a:cs typeface="Myriad Pro" charset="0"/>
              </a:rPr>
              <a:t>Stanford, June 19 2018</a:t>
            </a:r>
          </a:p>
          <a:p>
            <a:pPr algn="ctr"/>
            <a:r>
              <a:rPr lang="en-US" sz="2000" i="1" dirty="0" err="1">
                <a:latin typeface="Myriad Pro" charset="0"/>
                <a:ea typeface="Myriad Pro" charset="0"/>
                <a:cs typeface="Myriad Pro" charset="0"/>
              </a:rPr>
              <a:t>Astrobee</a:t>
            </a:r>
            <a:r>
              <a:rPr lang="en-US" sz="2000" i="1" dirty="0">
                <a:latin typeface="Myriad Pro" charset="0"/>
                <a:ea typeface="Myriad Pro" charset="0"/>
                <a:cs typeface="Myriad Pro" charset="0"/>
              </a:rPr>
              <a:t> Quarterly Meeting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5367869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i="1">
                <a:latin typeface="Myriad Pro" charset="0"/>
                <a:ea typeface="Myriad Pro" charset="0"/>
                <a:cs typeface="Myriad Pro" charset="0"/>
              </a:rPr>
              <a:t>Spacecraft Robotics Laboratory</a:t>
            </a:r>
          </a:p>
          <a:p>
            <a:pPr algn="r"/>
            <a:r>
              <a:rPr lang="en-US" sz="1600" i="1">
                <a:latin typeface="Myriad Pro" charset="0"/>
                <a:ea typeface="Myriad Pro" charset="0"/>
                <a:cs typeface="Myriad Pro" charset="0"/>
              </a:rPr>
              <a:t>Mechanical and Aerospace Engineering Department</a:t>
            </a:r>
          </a:p>
          <a:p>
            <a:pPr algn="r"/>
            <a:r>
              <a:rPr lang="en-US" sz="1600" i="1">
                <a:latin typeface="Myriad Pro" charset="0"/>
                <a:ea typeface="Myriad Pro" charset="0"/>
                <a:cs typeface="Myriad Pro" charset="0"/>
              </a:rPr>
              <a:t>Naval Postgraduate School, Monterey CA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1" y="2438400"/>
            <a:ext cx="8915400" cy="1066800"/>
          </a:xfrm>
        </p:spPr>
        <p:txBody>
          <a:bodyPr/>
          <a:lstStyle/>
          <a:p>
            <a:r>
              <a:rPr lang="en-US" sz="4400" b="1" dirty="0"/>
              <a:t>ASTROBATICS:</a:t>
            </a:r>
            <a:br>
              <a:rPr lang="en-US" sz="4400" b="1" dirty="0"/>
            </a:br>
            <a:r>
              <a:rPr lang="en-US" sz="2400" b="1" dirty="0"/>
              <a:t>demonstrating spacecraft robotic hopping</a:t>
            </a:r>
            <a:br>
              <a:rPr lang="en-US" sz="2400" b="1" dirty="0"/>
            </a:br>
            <a:r>
              <a:rPr lang="en-US" sz="2400" b="1" dirty="0"/>
              <a:t> on the ISS with </a:t>
            </a:r>
            <a:r>
              <a:rPr lang="en-US" sz="2400" b="1" dirty="0" err="1"/>
              <a:t>Astrobee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679209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Simulation Environment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BBD76A-4ED6-3F42-B414-97298BF5B199}"/>
              </a:ext>
            </a:extLst>
          </p:cNvPr>
          <p:cNvSpPr/>
          <p:nvPr/>
        </p:nvSpPr>
        <p:spPr>
          <a:xfrm>
            <a:off x="136266" y="1894592"/>
            <a:ext cx="91313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Sim. based on v0.3 of the GitHub public release.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Simplified environment to facilitate maneuver development.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Plugin for idealized handrail grasping or docking (released to Ames and available to other groups).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6C700A-23C9-F44E-B7FB-12315BE01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781" y="3186818"/>
            <a:ext cx="4819135" cy="30601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9B0DCB6-F2C9-8B4F-AC7F-6925B7943395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3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4"/>
              </a:rPr>
              <a:t>jvirgili@nps.edu</a:t>
            </a:r>
            <a:r>
              <a:rPr lang="en-US" sz="1600" dirty="0"/>
              <a:t>) 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0779FF5-759A-7C4C-A96E-8DD80B2DFE8A}"/>
              </a:ext>
            </a:extLst>
          </p:cNvPr>
          <p:cNvSpPr/>
          <p:nvPr/>
        </p:nvSpPr>
        <p:spPr>
          <a:xfrm>
            <a:off x="12699" y="1069932"/>
            <a:ext cx="91313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Open-source SPART for modelling:</a:t>
            </a:r>
          </a:p>
          <a:p>
            <a:pPr algn="ctr"/>
            <a:r>
              <a:rPr lang="en-US" b="1" dirty="0">
                <a:hlinkClick r:id="rId5"/>
              </a:rPr>
              <a:t>https://github.com/NPS-SRL/SPART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3823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ASTROBATICS </a:t>
            </a:r>
            <a:r>
              <a:rPr lang="en-US" b="1" err="1"/>
              <a:t>ConOps</a:t>
            </a:r>
            <a:r>
              <a:rPr lang="en-US" b="1"/>
              <a:t> 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501964-6BB9-9F47-96D9-CC6E11A564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130" y="1120877"/>
            <a:ext cx="6708482" cy="51881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6930D20-8EE2-6E4F-82FB-7EDAC69C666B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4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4111812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ASTROBATICS </a:t>
            </a:r>
            <a:r>
              <a:rPr lang="en-US" b="1" err="1"/>
              <a:t>ConOps</a:t>
            </a:r>
            <a:r>
              <a:rPr lang="en-US" b="1"/>
              <a:t> II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209369"/>
            <a:ext cx="9131300" cy="5235676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B7B73-2852-9F4E-A42D-78E37584327C}"/>
              </a:ext>
            </a:extLst>
          </p:cNvPr>
          <p:cNvSpPr txBox="1"/>
          <p:nvPr/>
        </p:nvSpPr>
        <p:spPr>
          <a:xfrm>
            <a:off x="0" y="1209369"/>
            <a:ext cx="91313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D49052-04CF-6044-B1C2-66DFD2D9F0A3}"/>
              </a:ext>
            </a:extLst>
          </p:cNvPr>
          <p:cNvSpPr/>
          <p:nvPr/>
        </p:nvSpPr>
        <p:spPr>
          <a:xfrm>
            <a:off x="12700" y="1209369"/>
            <a:ext cx="91313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cs typeface="Times New Roman"/>
              </a:rPr>
              <a:t>Experiment Description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Astrobee</a:t>
            </a:r>
            <a:r>
              <a:rPr lang="en-US" dirty="0"/>
              <a:t> starts the experiment perched to an ISS handrail.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Three phases of the hopping maneuver to be demonstrated with </a:t>
            </a:r>
            <a:r>
              <a:rPr lang="en-US" dirty="0" err="1"/>
              <a:t>Astrobee</a:t>
            </a:r>
            <a:r>
              <a:rPr lang="en-US" dirty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Self-toss/rail-release using </a:t>
            </a:r>
            <a:r>
              <a:rPr lang="en-US" dirty="0" err="1"/>
              <a:t>Astrobee’s</a:t>
            </a:r>
            <a:r>
              <a:rPr lang="en-US" dirty="0"/>
              <a:t> perching arm.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Free-flying coast phase (mid-course corrections possible).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Soft-landing/rail-perching using </a:t>
            </a:r>
            <a:r>
              <a:rPr lang="en-US" dirty="0" err="1"/>
              <a:t>Astrobee’s</a:t>
            </a:r>
            <a:r>
              <a:rPr lang="en-US" dirty="0"/>
              <a:t> perching arm.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Astrobee</a:t>
            </a:r>
            <a:r>
              <a:rPr lang="en-US" dirty="0"/>
              <a:t> telemetry recorded, downlinked, and analyzed on the ground. In addition to standard </a:t>
            </a:r>
            <a:r>
              <a:rPr lang="en-US" dirty="0" err="1"/>
              <a:t>Astrobee</a:t>
            </a:r>
            <a:r>
              <a:rPr lang="en-US" dirty="0"/>
              <a:t> telemetry: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ASTROBATICS </a:t>
            </a:r>
            <a:r>
              <a:rPr lang="en-US" dirty="0" err="1"/>
              <a:t>guid</a:t>
            </a:r>
            <a:r>
              <a:rPr lang="en-US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Video of experiment.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71A799-372F-7E4C-8702-4D4F18865854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3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4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129488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ASTROBATICS </a:t>
            </a:r>
            <a:r>
              <a:rPr lang="en-US" b="1" err="1"/>
              <a:t>ConOps</a:t>
            </a:r>
            <a:r>
              <a:rPr lang="en-US" b="1"/>
              <a:t> III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B7B73-2852-9F4E-A42D-78E37584327C}"/>
              </a:ext>
            </a:extLst>
          </p:cNvPr>
          <p:cNvSpPr txBox="1"/>
          <p:nvPr/>
        </p:nvSpPr>
        <p:spPr>
          <a:xfrm>
            <a:off x="0" y="1150377"/>
            <a:ext cx="91313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buSzPct val="50000"/>
            </a:pPr>
            <a:r>
              <a:rPr lang="en-US" sz="2000" b="1" dirty="0">
                <a:cs typeface="Times New Roman"/>
              </a:rPr>
              <a:t>Phased Demonstration Approach</a:t>
            </a:r>
          </a:p>
          <a:p>
            <a:pPr marL="342900" indent="-342900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Maneuvers grouped into 3 hour sessions with five sessions anticipated.</a:t>
            </a:r>
          </a:p>
          <a:p>
            <a:pPr marL="342900" indent="-342900"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Mission success criteria tied to each of session.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449FA3F-BD54-F843-8D39-53AF38DA4460}"/>
              </a:ext>
            </a:extLst>
          </p:cNvPr>
          <p:cNvCxnSpPr/>
          <p:nvPr/>
        </p:nvCxnSpPr>
        <p:spPr>
          <a:xfrm>
            <a:off x="789476" y="2952940"/>
            <a:ext cx="0" cy="154739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E36CE30-8646-6741-A277-E82DD7AB954B}"/>
              </a:ext>
            </a:extLst>
          </p:cNvPr>
          <p:cNvSpPr txBox="1"/>
          <p:nvPr/>
        </p:nvSpPr>
        <p:spPr>
          <a:xfrm>
            <a:off x="59431" y="3372693"/>
            <a:ext cx="146009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/>
              <a:t>increasing</a:t>
            </a:r>
          </a:p>
          <a:p>
            <a:r>
              <a:rPr lang="en-US" sz="2000" i="1"/>
              <a:t>complexity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FCA2FC-D220-3440-AFA8-3BEBF8044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69918"/>
              </p:ext>
            </p:extLst>
          </p:nvPr>
        </p:nvGraphicFramePr>
        <p:xfrm>
          <a:off x="1458526" y="2261056"/>
          <a:ext cx="4288284" cy="32004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98567">
                  <a:extLst>
                    <a:ext uri="{9D8B030D-6E8A-4147-A177-3AD203B41FA5}">
                      <a16:colId xmlns:a16="http://schemas.microsoft.com/office/drawing/2014/main" val="3430382904"/>
                    </a:ext>
                  </a:extLst>
                </a:gridCol>
                <a:gridCol w="3789717">
                  <a:extLst>
                    <a:ext uri="{9D8B030D-6E8A-4147-A177-3AD203B41FA5}">
                      <a16:colId xmlns:a16="http://schemas.microsoft.com/office/drawing/2014/main" val="1213947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1"/>
                        <a:t>S1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0" dirty="0"/>
                        <a:t>Explore self-toss maneuvers.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0" dirty="0"/>
                        <a:t>Termination during coast.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55716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1"/>
                        <a:t>S2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Self-toss aiming at target handrail. </a:t>
                      </a:r>
                      <a:r>
                        <a:rPr lang="en-US" b="0" dirty="0"/>
                        <a:t>Termination during coast.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04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1"/>
                        <a:t>S3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Hopping with mid-course correction and stabilization prior to rail-perch.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513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1"/>
                        <a:t>S4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Complete hop maneuvers.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Self-toss – coast – soft-land.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24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b="1"/>
                        <a:t>S5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Propulsive free-flying maneuvers.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dirty="0"/>
                        <a:t>Margin.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412434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EBED643C-AF8A-CA41-9E1C-83CFD371F09D}"/>
              </a:ext>
            </a:extLst>
          </p:cNvPr>
          <p:cNvGrpSpPr/>
          <p:nvPr/>
        </p:nvGrpSpPr>
        <p:grpSpPr>
          <a:xfrm>
            <a:off x="5133565" y="2659173"/>
            <a:ext cx="3185940" cy="421531"/>
            <a:chOff x="5878094" y="4345870"/>
            <a:chExt cx="3185940" cy="42153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04DD01E-CDE2-5F4C-A82E-C3AEEF44DB15}"/>
                </a:ext>
              </a:extLst>
            </p:cNvPr>
            <p:cNvSpPr txBox="1"/>
            <p:nvPr/>
          </p:nvSpPr>
          <p:spPr>
            <a:xfrm>
              <a:off x="7082401" y="4350809"/>
              <a:ext cx="19816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/>
                <a:t>lessons learned</a:t>
              </a:r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A77012AF-B508-574A-8C5E-67B0E9C51960}"/>
                </a:ext>
              </a:extLst>
            </p:cNvPr>
            <p:cNvSpPr/>
            <p:nvPr/>
          </p:nvSpPr>
          <p:spPr>
            <a:xfrm>
              <a:off x="5878094" y="4405601"/>
              <a:ext cx="1358020" cy="361800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EF52A3D6-6FD1-BB48-8B45-9546C82085E7}"/>
                </a:ext>
              </a:extLst>
            </p:cNvPr>
            <p:cNvSpPr/>
            <p:nvPr/>
          </p:nvSpPr>
          <p:spPr>
            <a:xfrm flipV="1">
              <a:off x="5878094" y="4345870"/>
              <a:ext cx="1358020" cy="364696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B8C7817-4352-914A-90EA-1ABEAC67446D}"/>
              </a:ext>
            </a:extLst>
          </p:cNvPr>
          <p:cNvSpPr txBox="1"/>
          <p:nvPr/>
        </p:nvSpPr>
        <p:spPr>
          <a:xfrm>
            <a:off x="5647124" y="5063341"/>
            <a:ext cx="3298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Days/Weeks between sessions to adjust </a:t>
            </a:r>
            <a:r>
              <a:rPr lang="en-US" i="1" dirty="0" err="1"/>
              <a:t>guid</a:t>
            </a:r>
            <a:r>
              <a:rPr lang="en-US" i="1" dirty="0"/>
              <a:t>. algorithms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DC2796A-5578-5E4F-B2C0-507A857D2062}"/>
              </a:ext>
            </a:extLst>
          </p:cNvPr>
          <p:cNvCxnSpPr>
            <a:cxnSpLocks/>
          </p:cNvCxnSpPr>
          <p:nvPr/>
        </p:nvCxnSpPr>
        <p:spPr>
          <a:xfrm>
            <a:off x="7188711" y="4490878"/>
            <a:ext cx="5972" cy="5280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258CE-DB8D-044B-96E4-3CFAECC85C2B}"/>
              </a:ext>
            </a:extLst>
          </p:cNvPr>
          <p:cNvGrpSpPr/>
          <p:nvPr/>
        </p:nvGrpSpPr>
        <p:grpSpPr>
          <a:xfrm>
            <a:off x="5076495" y="3341815"/>
            <a:ext cx="3185940" cy="421531"/>
            <a:chOff x="5878094" y="4345870"/>
            <a:chExt cx="3185940" cy="42153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17B956A-2BB7-6649-97DC-ED87B414DDDF}"/>
                </a:ext>
              </a:extLst>
            </p:cNvPr>
            <p:cNvSpPr txBox="1"/>
            <p:nvPr/>
          </p:nvSpPr>
          <p:spPr>
            <a:xfrm>
              <a:off x="7082401" y="4350809"/>
              <a:ext cx="19816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/>
                <a:t>lessons learned</a:t>
              </a: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5A73AB95-EFD8-3346-99DC-6E90766CE10F}"/>
                </a:ext>
              </a:extLst>
            </p:cNvPr>
            <p:cNvSpPr/>
            <p:nvPr/>
          </p:nvSpPr>
          <p:spPr>
            <a:xfrm>
              <a:off x="5878094" y="4405601"/>
              <a:ext cx="1358020" cy="361800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F12232F0-744A-6542-AB1E-311C070012DA}"/>
                </a:ext>
              </a:extLst>
            </p:cNvPr>
            <p:cNvSpPr/>
            <p:nvPr/>
          </p:nvSpPr>
          <p:spPr>
            <a:xfrm flipV="1">
              <a:off x="5878094" y="4345870"/>
              <a:ext cx="1358020" cy="364696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D3036AB-C2D3-D34E-9CC6-E2B636CAEF9A}"/>
              </a:ext>
            </a:extLst>
          </p:cNvPr>
          <p:cNvGrpSpPr/>
          <p:nvPr/>
        </p:nvGrpSpPr>
        <p:grpSpPr>
          <a:xfrm>
            <a:off x="5166260" y="4022396"/>
            <a:ext cx="3185940" cy="421531"/>
            <a:chOff x="5878094" y="4345870"/>
            <a:chExt cx="3185940" cy="421531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2C35773-1E5E-434E-B0CE-806402DA5FA2}"/>
                </a:ext>
              </a:extLst>
            </p:cNvPr>
            <p:cNvSpPr txBox="1"/>
            <p:nvPr/>
          </p:nvSpPr>
          <p:spPr>
            <a:xfrm>
              <a:off x="7082401" y="4350809"/>
              <a:ext cx="19816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/>
                <a:t>lessons learned</a:t>
              </a:r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78282A44-9784-074B-8CF3-68659C888B22}"/>
                </a:ext>
              </a:extLst>
            </p:cNvPr>
            <p:cNvSpPr/>
            <p:nvPr/>
          </p:nvSpPr>
          <p:spPr>
            <a:xfrm>
              <a:off x="5878094" y="4405601"/>
              <a:ext cx="1358020" cy="361800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550DAE8C-BA37-A64F-A333-7060F46EC431}"/>
                </a:ext>
              </a:extLst>
            </p:cNvPr>
            <p:cNvSpPr/>
            <p:nvPr/>
          </p:nvSpPr>
          <p:spPr>
            <a:xfrm flipV="1">
              <a:off x="5878094" y="4345870"/>
              <a:ext cx="1358020" cy="364696"/>
            </a:xfrm>
            <a:prstGeom prst="arc">
              <a:avLst>
                <a:gd name="adj1" fmla="val 16200000"/>
                <a:gd name="adj2" fmla="val 20790565"/>
              </a:avLst>
            </a:prstGeom>
            <a:ln w="38100">
              <a:solidFill>
                <a:schemeClr val="tx1"/>
              </a:solidFill>
              <a:headEnd type="triangl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i="1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D79A7411-7E91-1F4F-9A5A-028A5E021EB6}"/>
              </a:ext>
            </a:extLst>
          </p:cNvPr>
          <p:cNvSpPr txBox="1"/>
          <p:nvPr/>
        </p:nvSpPr>
        <p:spPr>
          <a:xfrm>
            <a:off x="0" y="5443773"/>
            <a:ext cx="4542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buSzPct val="50000"/>
            </a:pPr>
            <a:r>
              <a:rPr lang="en-US" sz="2000" b="1" dirty="0">
                <a:cs typeface="Times New Roman"/>
              </a:rPr>
              <a:t>Timeline: </a:t>
            </a:r>
            <a:r>
              <a:rPr lang="en-US" sz="2000" dirty="0"/>
              <a:t>targeting Increment 61/62 (February-September 2019) </a:t>
            </a:r>
            <a:endParaRPr lang="en-US" sz="2000" b="1" dirty="0">
              <a:cs typeface="Times New Roman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24178F-A05A-5B4C-B5E4-023ABF8D73AA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3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4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2155533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Live Demo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727CC9-79A9-A14A-83A8-97FA83D583B4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4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jvirgili@nps.edu</a:t>
            </a:r>
            <a:r>
              <a:rPr lang="en-US" sz="1600" dirty="0"/>
              <a:t>)   </a:t>
            </a:r>
          </a:p>
        </p:txBody>
      </p:sp>
      <p:pic>
        <p:nvPicPr>
          <p:cNvPr id="2" name="multhop_10x_June13_2018">
            <a:hlinkClick r:id="" action="ppaction://media"/>
            <a:extLst>
              <a:ext uri="{FF2B5EF4-FFF2-40B4-BE49-F238E27FC236}">
                <a16:creationId xmlns:a16="http://schemas.microsoft.com/office/drawing/2014/main" id="{9AB5DE50-88DD-3A46-87A6-438107A868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0640" y="1139394"/>
            <a:ext cx="8896863" cy="50987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2922C2-1A76-BD4C-941F-B9CDA7FC5E94}"/>
              </a:ext>
            </a:extLst>
          </p:cNvPr>
          <p:cNvSpPr txBox="1"/>
          <p:nvPr/>
        </p:nvSpPr>
        <p:spPr>
          <a:xfrm>
            <a:off x="6919784" y="5776434"/>
            <a:ext cx="2068195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10x real-time</a:t>
            </a:r>
          </a:p>
        </p:txBody>
      </p:sp>
    </p:spTree>
    <p:extLst>
      <p:ext uri="{BB962C8B-B14F-4D97-AF65-F5344CB8AC3E}">
        <p14:creationId xmlns:p14="http://schemas.microsoft.com/office/powerpoint/2010/main" val="77560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Perching Arm Replica for Ground Testing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B33329-621D-1E4F-902C-CB2A0CFC578B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2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3"/>
              </a:rPr>
              <a:t>jvirgili@nps.edu</a:t>
            </a:r>
            <a:r>
              <a:rPr lang="en-US" sz="1600" dirty="0"/>
              <a:t>)   </a:t>
            </a:r>
          </a:p>
        </p:txBody>
      </p:sp>
      <p:pic>
        <p:nvPicPr>
          <p:cNvPr id="1026" name="Picture 2" descr="https://lh3.googleusercontent.com/DPEcK8DmwaCT8xIckrIJT2nE5ZaDHKoZNJf3DywDIM6J_KS5SSzDADP5zVB3seHEXe81BadYrOj5Zx6SVdztphoXWUSY-RXmVoPvZqOoO135IgDqPVL1I2xGlnbBjMPqsRAqNabmMCIOlioCzq88RH7xP0dQODImF_IivzhV7BPZMO5oZ_dFusTCEBH1Vg6-JWBMH9crYGAi0PWEjtNV-33Pr1OdsDV_b0eitx1Lf8h5uMH_mbCpq35BpUFbz6h7ZYNmpJmdedpzfUKqa-4mOhYTtB2LzrkqYC0GkF6uze7ktrZxvLkDjl1AjWMLuFqEZlteBdDU0me30RGTYi2PvLrdohh9CU3j1ay-5MlbzkWAPKZ4YGlSEE8ksAsNdg3vZGV2qhXSA27XNvqqrPgCggvFRISkh4jtLmZGFrEcV6ZO-31Jmx8ACZaxuKzQAOytfln1uhmTXLy2CpR6zOcOpJhRpHjRq1Xis484cklSWdJaLt7kcBXadjES_y0i4Ct7ZjDJ_sI3xCkLo7HvuEu0GiKSvU8B4-yv0kbOuNCD-VhVlgc_i3yqLRKX6j1uYW4Nn6IABM7dFvTTZ-XE1e34boxf4zj_4eJeL8W9moLc=w1036-h777-no">
            <a:extLst>
              <a:ext uri="{FF2B5EF4-FFF2-40B4-BE49-F238E27FC236}">
                <a16:creationId xmlns:a16="http://schemas.microsoft.com/office/drawing/2014/main" id="{4B2E9742-C610-E847-8544-E2039A49E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219" y="1346824"/>
            <a:ext cx="6155140" cy="461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593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NPS POSEIDYN Test Bed (2004-2017)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1616707"/>
            <a:ext cx="6819900" cy="357780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4968" y="1258040"/>
            <a:ext cx="9083676" cy="463301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Elements: 1) granite table, 2) autonomous floating S/C simulators, 3) metrology system.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br>
              <a:rPr lang="en-US" sz="1800" dirty="0"/>
            </a:br>
            <a:r>
              <a:rPr lang="en-US" sz="1800" dirty="0"/>
              <a:t>Goal: testing of dynamic models and GN&amp;C algorithms for research and graduate education</a:t>
            </a:r>
            <a:br>
              <a:rPr lang="en-US" sz="1400" i="1" dirty="0"/>
            </a:br>
            <a:r>
              <a:rPr lang="en-US" sz="1400" i="1" dirty="0"/>
              <a:t>[Ref: </a:t>
            </a:r>
            <a:r>
              <a:rPr lang="en-US" sz="1400" i="1" dirty="0" err="1"/>
              <a:t>Zappulla</a:t>
            </a:r>
            <a:r>
              <a:rPr lang="en-US" sz="1400" i="1" dirty="0"/>
              <a:t>, </a:t>
            </a:r>
            <a:r>
              <a:rPr lang="en-US" sz="1400" i="1" dirty="0" err="1"/>
              <a:t>Virgili-Llop</a:t>
            </a:r>
            <a:r>
              <a:rPr lang="en-US" sz="1400" i="1" dirty="0"/>
              <a:t>, </a:t>
            </a:r>
            <a:r>
              <a:rPr lang="en-US" sz="1400" i="1" dirty="0" err="1"/>
              <a:t>Zagaris</a:t>
            </a:r>
            <a:r>
              <a:rPr lang="en-US" sz="1400" i="1" dirty="0"/>
              <a:t>, Park, Romano, POSEIDYN Air-Bearing Test Bed for Experimental Evaluation of Autonomous Spacecraft Proximity Maneuvers. Journal of Spacecraft and Rockets, 2017]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9B2425-0D79-6C47-BE78-31DADAF710E8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4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3823331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8FD632-FCB9-134B-90A9-0C5AFAAF9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789" y="1905242"/>
            <a:ext cx="4868562" cy="2742623"/>
          </a:xfrm>
          <a:prstGeom prst="rect">
            <a:avLst/>
          </a:prstGeo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0" y="1186430"/>
            <a:ext cx="9144000" cy="82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800">
                <a:solidFill>
                  <a:srgbClr val="000090"/>
                </a:solidFill>
                <a:latin typeface="+mn-lt"/>
                <a:ea typeface="+mn-ea"/>
                <a:cs typeface="+mn-cs"/>
              </a:defRPr>
            </a:lvl1pPr>
            <a:lvl2pPr marL="569913" indent="-2222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915988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262063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6049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0621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5193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29765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4337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4000" b="1"/>
              <a:t>Questions?</a:t>
            </a:r>
            <a:endParaRPr lang="en-US" sz="4000"/>
          </a:p>
        </p:txBody>
      </p:sp>
      <p:sp>
        <p:nvSpPr>
          <p:cNvPr id="9" name="Subtitle 2"/>
          <p:cNvSpPr>
            <a:spLocks noGrp="1"/>
          </p:cNvSpPr>
          <p:nvPr>
            <p:ph type="subTitle" sz="quarter" idx="1"/>
          </p:nvPr>
        </p:nvSpPr>
        <p:spPr>
          <a:xfrm>
            <a:off x="402771" y="5237445"/>
            <a:ext cx="8741229" cy="1371600"/>
          </a:xfrm>
        </p:spPr>
        <p:txBody>
          <a:bodyPr/>
          <a:lstStyle/>
          <a:p>
            <a:r>
              <a:rPr lang="en-US" sz="1600" dirty="0">
                <a:latin typeface="Helvetica"/>
                <a:cs typeface="Helvetica"/>
              </a:rPr>
              <a:t>Spacecraft Robotics Laboratory</a:t>
            </a:r>
          </a:p>
          <a:p>
            <a:r>
              <a:rPr lang="en-US" sz="1600" dirty="0">
                <a:latin typeface="Helvetica"/>
                <a:cs typeface="Helvetica"/>
              </a:rPr>
              <a:t>Mechanical and Aerospace Engineering Department</a:t>
            </a:r>
          </a:p>
          <a:p>
            <a:r>
              <a:rPr lang="en-US" sz="1600" dirty="0">
                <a:latin typeface="Helvetica"/>
                <a:cs typeface="Helvetica"/>
              </a:rPr>
              <a:t>Naval Postgraduate School, Monterey, CA</a:t>
            </a:r>
          </a:p>
          <a:p>
            <a:endParaRPr lang="en-US" sz="1600" dirty="0">
              <a:latin typeface="Helvetica"/>
              <a:cs typeface="Helvetica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E9F2C9-E520-6A41-9C57-D14F5CA9CD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175" y="1905242"/>
            <a:ext cx="4861560" cy="2736878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ADB5598A-D877-FB4B-B7C2-E12612DD0CF9}"/>
              </a:ext>
            </a:extLst>
          </p:cNvPr>
          <p:cNvSpPr txBox="1">
            <a:spLocks/>
          </p:cNvSpPr>
          <p:nvPr/>
        </p:nvSpPr>
        <p:spPr bwMode="auto">
          <a:xfrm>
            <a:off x="1" y="4570154"/>
            <a:ext cx="4861559" cy="3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2222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915988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262063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6049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0621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5193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29765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4337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1600" kern="0" dirty="0" err="1">
                <a:latin typeface="Helvetica"/>
                <a:cs typeface="Helvetica"/>
              </a:rPr>
              <a:t>Propellantless</a:t>
            </a:r>
            <a:r>
              <a:rPr lang="en-US" sz="1600" kern="0" dirty="0">
                <a:latin typeface="Helvetica"/>
                <a:cs typeface="Helvetica"/>
              </a:rPr>
              <a:t> hopping at NPS POSEIDYN test bed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A6C703-29F8-3043-8EF9-DBD6140AC7BA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5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6"/>
              </a:rPr>
              <a:t>jvirgili@nps.edu</a:t>
            </a:r>
            <a:r>
              <a:rPr lang="en-US" sz="1600" dirty="0"/>
              <a:t>)   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A6FE801-971D-5240-B4C8-58DA269F5F20}"/>
              </a:ext>
            </a:extLst>
          </p:cNvPr>
          <p:cNvSpPr txBox="1">
            <a:spLocks/>
          </p:cNvSpPr>
          <p:nvPr/>
        </p:nvSpPr>
        <p:spPr bwMode="auto">
          <a:xfrm>
            <a:off x="4773385" y="4585963"/>
            <a:ext cx="4548963" cy="3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9913" indent="-2222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915988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262063" indent="-231775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16049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0621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5193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29765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4337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en-US" sz="1600" kern="0" dirty="0" err="1">
                <a:latin typeface="Helvetica"/>
                <a:cs typeface="Helvetica"/>
              </a:rPr>
              <a:t>Astrobee</a:t>
            </a:r>
            <a:r>
              <a:rPr lang="en-US" sz="1600" kern="0" dirty="0">
                <a:latin typeface="Helvetica"/>
                <a:cs typeface="Helvetica"/>
              </a:rPr>
              <a:t> in the training simulator</a:t>
            </a:r>
          </a:p>
        </p:txBody>
      </p:sp>
    </p:spTree>
    <p:extLst>
      <p:ext uri="{BB962C8B-B14F-4D97-AF65-F5344CB8AC3E}">
        <p14:creationId xmlns:p14="http://schemas.microsoft.com/office/powerpoint/2010/main" val="115407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Team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416" y="1421027"/>
            <a:ext cx="7790643" cy="5569708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b="1" dirty="0"/>
              <a:t>PI:</a:t>
            </a:r>
            <a:r>
              <a:rPr lang="en-US" dirty="0"/>
              <a:t> </a:t>
            </a:r>
            <a:r>
              <a:rPr lang="en-US"/>
              <a:t>Prof. </a:t>
            </a:r>
            <a:r>
              <a:rPr lang="en-US" dirty="0"/>
              <a:t>Marcello Romano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b="1" dirty="0"/>
              <a:t>Co-I: </a:t>
            </a:r>
            <a:r>
              <a:rPr lang="en-US" dirty="0"/>
              <a:t>Dr. </a:t>
            </a:r>
            <a:r>
              <a:rPr lang="en-US" dirty="0" err="1"/>
              <a:t>Josep</a:t>
            </a:r>
            <a:r>
              <a:rPr lang="en-US" dirty="0"/>
              <a:t> </a:t>
            </a:r>
            <a:r>
              <a:rPr lang="en-US" dirty="0" err="1"/>
              <a:t>Virgili-Llop</a:t>
            </a:r>
            <a:endParaRPr lang="en-US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dirty="0"/>
              <a:t>ASTROBATICS team members:</a:t>
            </a:r>
            <a:endParaRPr lang="en-US" sz="16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	LT Katrina </a:t>
            </a:r>
            <a:r>
              <a:rPr lang="en-US" sz="2000" dirty="0" err="1"/>
              <a:t>Alsup</a:t>
            </a:r>
            <a:r>
              <a:rPr lang="en-US" sz="2000" dirty="0"/>
              <a:t>, USN, MS Student</a:t>
            </a:r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Guidance and control.</a:t>
            </a:r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	LT Justin </a:t>
            </a:r>
            <a:r>
              <a:rPr lang="en-US" sz="2000" dirty="0" err="1"/>
              <a:t>Komma</a:t>
            </a:r>
            <a:r>
              <a:rPr lang="en-US" sz="2000" dirty="0"/>
              <a:t>, USN, MS Student</a:t>
            </a:r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Evolved perching arm design.</a:t>
            </a:r>
          </a:p>
          <a:p>
            <a:pPr marL="1030288" lvl="3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dirty="0"/>
              <a:t>Past ASTROBATICS team members: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	LT Andrew Bradstreet, USN, MS Student</a:t>
            </a:r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Proof of concept.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EAF7E9-6242-5C43-810B-0F0C27BEB215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3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4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4294011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Mission Objectives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0130" y="1533835"/>
            <a:ext cx="8353167" cy="4616242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dirty="0"/>
              <a:t>Primary objectives:</a:t>
            </a:r>
            <a:endParaRPr lang="en-US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/>
              <a:t>To demonstrate robotic hopping maneuvers inside the ISS with </a:t>
            </a:r>
            <a:r>
              <a:rPr lang="en-US" sz="2000" dirty="0" err="1"/>
              <a:t>Astrobee</a:t>
            </a:r>
            <a:r>
              <a:rPr lang="en-US" sz="2000" dirty="0"/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dirty="0"/>
              <a:t>Secondary objectives: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sz="2000" dirty="0"/>
              <a:t>To quantify the propellant savings offered by hopping maneuvers when compared to a classic propulsive free-flying approach.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endParaRPr lang="en-US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sz="2000" dirty="0"/>
              <a:t>To demonstrate angular rate control during the free-flying coast phase by actively reconfiguring </a:t>
            </a:r>
            <a:r>
              <a:rPr lang="en-US" sz="2000" dirty="0" err="1"/>
              <a:t>Astrobee’s</a:t>
            </a:r>
            <a:r>
              <a:rPr lang="en-US" sz="2000" dirty="0"/>
              <a:t> robotic manipulator.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endParaRPr lang="en-US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sz="2000" dirty="0"/>
              <a:t>To support the Naval Postgraduate School educational mission.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i="1" dirty="0"/>
              <a:t>ASTROBATICS is a software-only experiment.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5314A9-1C65-4C4D-B930-AB3F648826B9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3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4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239817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ASTROBATICS Concept</a:t>
            </a:r>
          </a:p>
        </p:txBody>
      </p:sp>
      <p:pic>
        <p:nvPicPr>
          <p:cNvPr id="4" name="Hopping_18March_5x">
            <a:hlinkClick r:id="" action="ppaction://media"/>
            <a:extLst>
              <a:ext uri="{FF2B5EF4-FFF2-40B4-BE49-F238E27FC236}">
                <a16:creationId xmlns:a16="http://schemas.microsoft.com/office/drawing/2014/main" id="{A7597D84-ADEB-D14C-AB65-C88D0AE3FC0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" y="106683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AE08AD8-76CB-CA4E-B604-83089AD09BC7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6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7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353793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Schedule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209369"/>
            <a:ext cx="9131300" cy="5235676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lvl="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b="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AB7B73-2852-9F4E-A42D-78E37584327C}"/>
              </a:ext>
            </a:extLst>
          </p:cNvPr>
          <p:cNvSpPr txBox="1"/>
          <p:nvPr/>
        </p:nvSpPr>
        <p:spPr>
          <a:xfrm>
            <a:off x="0" y="1209369"/>
            <a:ext cx="9131300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  <a:p>
            <a:pPr>
              <a:spcBef>
                <a:spcPts val="400"/>
              </a:spcBef>
              <a:buSzPct val="50000"/>
            </a:pPr>
            <a:endParaRPr lang="en-US" sz="2000">
              <a:cs typeface="Times New Roman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D49052-04CF-6044-B1C2-66DFD2D9F0A3}"/>
              </a:ext>
            </a:extLst>
          </p:cNvPr>
          <p:cNvSpPr/>
          <p:nvPr/>
        </p:nvSpPr>
        <p:spPr>
          <a:xfrm>
            <a:off x="12700" y="1209369"/>
            <a:ext cx="91313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Times New Roman"/>
              </a:rPr>
              <a:t>Milestones achieved: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Draft ISF (March 2018)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SERB (April/May 2018)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Initial contact with JSC</a:t>
            </a:r>
          </a:p>
          <a:p>
            <a:pPr marL="344488"/>
            <a:r>
              <a:rPr lang="en-US" sz="2000" dirty="0"/>
              <a:t>via David </a:t>
            </a:r>
            <a:r>
              <a:rPr lang="en-US" sz="2000" dirty="0" err="1"/>
              <a:t>Hornyak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cs typeface="Times New Roman"/>
            </a:endParaRPr>
          </a:p>
          <a:p>
            <a:r>
              <a:rPr lang="en-US" sz="2000" b="1" dirty="0">
                <a:cs typeface="Times New Roman"/>
              </a:rPr>
              <a:t>Progress update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Definition of experiments and numerical simulations (in-progress)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cs typeface="Times New Roman"/>
              </a:rPr>
              <a:t>Integration with </a:t>
            </a:r>
            <a:r>
              <a:rPr lang="en-US" sz="2000" dirty="0" err="1">
                <a:cs typeface="Times New Roman"/>
              </a:rPr>
              <a:t>Astrobee</a:t>
            </a:r>
            <a:r>
              <a:rPr lang="en-US" sz="2000" dirty="0">
                <a:cs typeface="Times New Roman"/>
              </a:rPr>
              <a:t> flight SW (fall 2018).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Ground experimentation at Ames (fall/winter 2018).</a:t>
            </a:r>
            <a:endParaRPr lang="en-US" sz="2000" dirty="0">
              <a:cs typeface="Times New Roman"/>
            </a:endParaRPr>
          </a:p>
          <a:p>
            <a:endParaRPr lang="en-US" sz="2000" dirty="0"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39C4B5-798D-0544-9C88-AF5B9C876C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1" t="14325"/>
          <a:stretch/>
        </p:blipFill>
        <p:spPr>
          <a:xfrm>
            <a:off x="3134139" y="1209369"/>
            <a:ext cx="5950226" cy="22835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79BAC1-82EB-484A-B32F-BB267AD29FF3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4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2739863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18F1DB35-D775-014D-9CC8-AF5FFE0BEBB9}"/>
              </a:ext>
            </a:extLst>
          </p:cNvPr>
          <p:cNvCxnSpPr>
            <a:cxnSpLocks/>
            <a:stCxn id="49" idx="5"/>
            <a:endCxn id="29" idx="5"/>
          </p:cNvCxnSpPr>
          <p:nvPr/>
        </p:nvCxnSpPr>
        <p:spPr bwMode="auto">
          <a:xfrm flipV="1">
            <a:off x="6273321" y="2492794"/>
            <a:ext cx="1962727" cy="29023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Dynamics of a Hopping Maneuver I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BBD76A-4ED6-3F42-B414-97298BF5B199}"/>
              </a:ext>
            </a:extLst>
          </p:cNvPr>
          <p:cNvSpPr/>
          <p:nvPr/>
        </p:nvSpPr>
        <p:spPr>
          <a:xfrm>
            <a:off x="-6354711" y="6527229"/>
            <a:ext cx="9131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0C2F60-D5EB-1C40-94C3-49FC52CB17D1}"/>
              </a:ext>
            </a:extLst>
          </p:cNvPr>
          <p:cNvCxnSpPr/>
          <p:nvPr/>
        </p:nvCxnSpPr>
        <p:spPr bwMode="auto">
          <a:xfrm>
            <a:off x="4518715" y="6180857"/>
            <a:ext cx="4572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E6768-98EB-0044-B5B1-6D98F1FC0673}"/>
              </a:ext>
            </a:extLst>
          </p:cNvPr>
          <p:cNvCxnSpPr>
            <a:cxnSpLocks/>
          </p:cNvCxnSpPr>
          <p:nvPr/>
        </p:nvCxnSpPr>
        <p:spPr bwMode="auto">
          <a:xfrm>
            <a:off x="9073865" y="1608857"/>
            <a:ext cx="0" cy="45720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0F3876-F0BF-AA4D-953B-0D2492796C93}"/>
              </a:ext>
            </a:extLst>
          </p:cNvPr>
          <p:cNvGrpSpPr/>
          <p:nvPr/>
        </p:nvGrpSpPr>
        <p:grpSpPr>
          <a:xfrm>
            <a:off x="7776033" y="2030371"/>
            <a:ext cx="1177968" cy="713636"/>
            <a:chOff x="4787757" y="2311685"/>
            <a:chExt cx="1177968" cy="71363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FFC2B22-F741-D140-B4B7-86CB74D58592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5EE5A9E2-41C5-964D-8382-CB80D20E1B1E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4D89616-81E8-2B4D-AD94-D42A39CAD9D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52E03FB-2A87-CE48-BF2F-6C78133F34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21F05B1-893B-4442-989C-DE3953263521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0E67666-7AEA-9148-B14C-6FE57E780658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275886E-99ED-9744-9FDA-D3E1969163B1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4B43A1CB-1FC6-FD44-B4E5-23F8CF5DC367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DAE19F7-D3C7-3E4D-A697-A87B5AD7104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5A6AD5D-6010-AC48-AE88-D103607B395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6EE3DFE-6679-6444-8E5A-1444BEE78CD7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6727B13-55C0-ED4D-97F5-6C57059EEFD8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5D5C057-6CCA-354C-A93B-4AB7D10E8219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B02C608-A33B-A247-9AA6-063760C4F480}"/>
              </a:ext>
            </a:extLst>
          </p:cNvPr>
          <p:cNvGrpSpPr/>
          <p:nvPr/>
        </p:nvGrpSpPr>
        <p:grpSpPr>
          <a:xfrm rot="5400000">
            <a:off x="5789942" y="5167247"/>
            <a:ext cx="1177968" cy="713636"/>
            <a:chOff x="4940157" y="2464085"/>
            <a:chExt cx="1177968" cy="713636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059D102-9801-FB48-9FC3-25FCA6CB058E}"/>
                </a:ext>
              </a:extLst>
            </p:cNvPr>
            <p:cNvGrpSpPr/>
            <p:nvPr/>
          </p:nvGrpSpPr>
          <p:grpSpPr>
            <a:xfrm>
              <a:off x="4940157" y="2464085"/>
              <a:ext cx="685800" cy="685800"/>
              <a:chOff x="4787757" y="2311685"/>
              <a:chExt cx="685800" cy="685800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71FC910E-9546-D54B-8CE2-130369E5A831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C2F537D-1135-4F40-A769-07FE6EA0AE57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D4B70E6-511D-534E-B1E5-6BB0050556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0BB3EC6-21DB-904F-9934-38861BA91CE2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241FCE5-C8A9-FE44-B7BD-C02F9E164C1C}"/>
                </a:ext>
              </a:extLst>
            </p:cNvPr>
            <p:cNvGrpSpPr/>
            <p:nvPr/>
          </p:nvGrpSpPr>
          <p:grpSpPr>
            <a:xfrm>
              <a:off x="5511065" y="3040561"/>
              <a:ext cx="607060" cy="137160"/>
              <a:chOff x="5317390" y="2997485"/>
              <a:chExt cx="607060" cy="13716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8FED2C8-1D14-AE4B-8543-12F4EC0317D5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AA84AE2-8874-6146-9AE6-441DD8C13F08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27D3787A-0DE5-7E48-9A1B-80EE74C528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60A3A45-6740-074F-BF1C-40B15EF8B40E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4C6F7BC-4E74-9A46-8ED9-8633BB449980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CCFE1D-8CED-B14D-A5DF-2385BB860671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B25B8FE-5119-A440-AF16-C7313252AC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9C4FB73-7C33-2540-A7A1-834630EF4594}"/>
              </a:ext>
            </a:extLst>
          </p:cNvPr>
          <p:cNvGrpSpPr/>
          <p:nvPr/>
        </p:nvGrpSpPr>
        <p:grpSpPr>
          <a:xfrm>
            <a:off x="5510246" y="6036805"/>
            <a:ext cx="1828800" cy="137160"/>
            <a:chOff x="4535705" y="5732492"/>
            <a:chExt cx="1828800" cy="1371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D891C0C-D7CE-7E49-B9CA-1EDEDEDEF9A1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A8AEE13-C4E8-6F4E-B881-4566510AAB9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C30375A-4BD6-3045-9742-0932A42322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4576328-2838-7441-A41A-78435F6EC0A6}"/>
              </a:ext>
            </a:extLst>
          </p:cNvPr>
          <p:cNvGrpSpPr/>
          <p:nvPr/>
        </p:nvGrpSpPr>
        <p:grpSpPr>
          <a:xfrm rot="16200000">
            <a:off x="8068025" y="2766264"/>
            <a:ext cx="1828800" cy="137160"/>
            <a:chOff x="4535705" y="5732492"/>
            <a:chExt cx="1828800" cy="137160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323E24A-8C74-7441-8F76-E3E967169D67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CBFAC4C-C577-184A-9AB1-3CE7560AB1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3EBF263-0368-9446-A4C4-8A74E8889A0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74A79E4-EC63-354E-ABA7-F883927F9EF6}"/>
              </a:ext>
            </a:extLst>
          </p:cNvPr>
          <p:cNvGrpSpPr/>
          <p:nvPr/>
        </p:nvGrpSpPr>
        <p:grpSpPr>
          <a:xfrm rot="17982337">
            <a:off x="7033291" y="2941425"/>
            <a:ext cx="1177968" cy="713636"/>
            <a:chOff x="4787757" y="2311685"/>
            <a:chExt cx="1177968" cy="71363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67ACECC-5779-054E-9323-32582AD07716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80" name="Rounded Rectangle 79">
                <a:extLst>
                  <a:ext uri="{FF2B5EF4-FFF2-40B4-BE49-F238E27FC236}">
                    <a16:creationId xmlns:a16="http://schemas.microsoft.com/office/drawing/2014/main" id="{4C91FF45-195C-DA4F-A34C-542DD2AF38EC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54C245-864B-084F-B5B8-CF3D449890F5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1151685-C5D6-624D-8098-DDF5A15DC5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5D48FA-A446-2446-B6B3-58278250FF7E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F253933-53D1-8343-85D2-8F2C71677B17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E3A774D-4DD7-2D46-AB70-5041262A3BA3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477D5335-5290-EE4B-8CE4-4D22BE7E1259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FD14D681-BB57-FB41-A3ED-7DE2C9F316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15A41094-4E1F-4841-A135-901356D10A2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E8AD1000-F54F-D643-84F5-59EF1CA1A27A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955030D8-51E9-7E46-AAC8-D279555CBE4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04CD7C4-014A-D546-BFFA-01D72AB9D616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DEBE49-9DB1-8A42-91BF-76C21A1D1E45}"/>
              </a:ext>
            </a:extLst>
          </p:cNvPr>
          <p:cNvGrpSpPr/>
          <p:nvPr/>
        </p:nvGrpSpPr>
        <p:grpSpPr>
          <a:xfrm rot="13355790">
            <a:off x="6286997" y="3868918"/>
            <a:ext cx="1177968" cy="713636"/>
            <a:chOff x="4787757" y="2311685"/>
            <a:chExt cx="1177968" cy="71363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1DC4C85-FACB-404B-81D4-C9AF554109BC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236608C4-6D91-E643-87AD-921333C33704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7F1A028-3630-1048-A48B-18CD893F71C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28EB24D-D223-514F-958B-E648C2A38B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0D7D67C-5E16-E848-B812-DF21EA2813C9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BB8AF32-9AFB-AE41-9ED0-DE97574F387B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16991FD-1858-F049-9BDC-D36D0DAE55F6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28063A8F-539A-7841-BFB1-A1D022D51A6A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B42DA552-54D9-AB48-A3CF-08ADE339E4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DD46F223-496D-744E-A2DE-3DFB8F235167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C31B9C62-7C07-B545-81F4-9C526A353EBB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35406238-DA38-A34A-861C-458A84DE20D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6358FEC-9900-B94C-8B01-CAD10ADF64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482C22-91CC-8349-91C3-6B1229734A6C}"/>
              </a:ext>
            </a:extLst>
          </p:cNvPr>
          <p:cNvGrpSpPr/>
          <p:nvPr/>
        </p:nvGrpSpPr>
        <p:grpSpPr>
          <a:xfrm rot="1557592">
            <a:off x="7881170" y="1917881"/>
            <a:ext cx="685800" cy="685800"/>
            <a:chOff x="4787757" y="2311685"/>
            <a:chExt cx="685800" cy="685800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58254D64-6AA2-A74A-BBDF-FD091E1BE635}"/>
                </a:ext>
              </a:extLst>
            </p:cNvPr>
            <p:cNvSpPr/>
            <p:nvPr/>
          </p:nvSpPr>
          <p:spPr bwMode="auto">
            <a:xfrm>
              <a:off x="4787757" y="2311685"/>
              <a:ext cx="685800" cy="685800"/>
            </a:xfrm>
            <a:prstGeom prst="roundRect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1D85E54-D494-E042-9EFD-57BB935F6296}"/>
                </a:ext>
              </a:extLst>
            </p:cNvPr>
            <p:cNvSpPr/>
            <p:nvPr/>
          </p:nvSpPr>
          <p:spPr bwMode="auto">
            <a:xfrm>
              <a:off x="4787757" y="2448845"/>
              <a:ext cx="685800" cy="41148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3A1605C-9C11-5148-B15A-3E9821D676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5031" y="2491367"/>
              <a:ext cx="331252" cy="331252"/>
            </a:xfrm>
            <a:prstGeom prst="ellipse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AB25150-8A4D-AC46-8C2D-ABCA204D5DA4}"/>
                </a:ext>
              </a:extLst>
            </p:cNvPr>
            <p:cNvSpPr/>
            <p:nvPr/>
          </p:nvSpPr>
          <p:spPr bwMode="auto">
            <a:xfrm>
              <a:off x="5199237" y="2864419"/>
              <a:ext cx="274320" cy="914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</p:grp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AAC6D055-B72C-4948-A157-696DC97124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639190" y="4787900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8558BF2-4590-D84D-A818-7500CF28BFDF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0147" y="2998912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598226D8-D1D3-7045-BFDE-9C027EEF6E79}"/>
              </a:ext>
            </a:extLst>
          </p:cNvPr>
          <p:cNvSpPr/>
          <p:nvPr/>
        </p:nvSpPr>
        <p:spPr>
          <a:xfrm>
            <a:off x="7068389" y="4343580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270º</a:t>
            </a:r>
          </a:p>
          <a:p>
            <a:pPr algn="ctr"/>
            <a:r>
              <a:rPr lang="en-US" sz="2000" dirty="0"/>
              <a:t>backflip</a:t>
            </a:r>
          </a:p>
        </p:txBody>
      </p:sp>
      <p:sp>
        <p:nvSpPr>
          <p:cNvPr id="117" name="Arc 116">
            <a:extLst>
              <a:ext uri="{FF2B5EF4-FFF2-40B4-BE49-F238E27FC236}">
                <a16:creationId xmlns:a16="http://schemas.microsoft.com/office/drawing/2014/main" id="{15833F41-173E-8A40-B891-203BE74FF99F}"/>
              </a:ext>
            </a:extLst>
          </p:cNvPr>
          <p:cNvSpPr/>
          <p:nvPr/>
        </p:nvSpPr>
        <p:spPr bwMode="auto">
          <a:xfrm>
            <a:off x="7713821" y="1813898"/>
            <a:ext cx="813647" cy="792051"/>
          </a:xfrm>
          <a:prstGeom prst="arc">
            <a:avLst>
              <a:gd name="adj1" fmla="val 12443565"/>
              <a:gd name="adj2" fmla="val 1546296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stealth" w="lg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8A37444-4D28-604C-BBC5-4D561F873C96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2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3"/>
              </a:rPr>
              <a:t>jvirgili@nps.edu</a:t>
            </a:r>
            <a:r>
              <a:rPr lang="en-US" sz="1600" dirty="0"/>
              <a:t>)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7D7F1D-558F-E549-8C48-222579059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680" y="4201177"/>
            <a:ext cx="2982879" cy="791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4C6AB6-50BF-3540-B96E-9FE05083B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891" y="5461692"/>
            <a:ext cx="3482007" cy="7813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DD488E-FA0C-F444-899F-D32EBFFD4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9876" y="1465256"/>
            <a:ext cx="2247900" cy="495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C2A4D1-BECA-EF49-BDAC-179E53BAD2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86" y="2666740"/>
            <a:ext cx="6091942" cy="1129238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79894702-79D6-8E4A-B6FA-8EE1C826D12A}"/>
              </a:ext>
            </a:extLst>
          </p:cNvPr>
          <p:cNvSpPr/>
          <p:nvPr/>
        </p:nvSpPr>
        <p:spPr>
          <a:xfrm>
            <a:off x="12968" y="1759843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inertia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7EE2388-E4B6-C147-A73B-48C45FA6CE12}"/>
              </a:ext>
            </a:extLst>
          </p:cNvPr>
          <p:cNvSpPr/>
          <p:nvPr/>
        </p:nvSpPr>
        <p:spPr>
          <a:xfrm>
            <a:off x="2016702" y="2042559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convective</a:t>
            </a:r>
          </a:p>
          <a:p>
            <a:pPr algn="ctr"/>
            <a:r>
              <a:rPr lang="en-US" sz="2000" dirty="0"/>
              <a:t>inertia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FE64A1D-E268-7B42-91A6-803640F245E6}"/>
              </a:ext>
            </a:extLst>
          </p:cNvPr>
          <p:cNvSpPr/>
          <p:nvPr/>
        </p:nvSpPr>
        <p:spPr>
          <a:xfrm>
            <a:off x="3348741" y="2079353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velocities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26B0F48-D839-044A-98ED-C9AC97E916BD}"/>
              </a:ext>
            </a:extLst>
          </p:cNvPr>
          <p:cNvSpPr/>
          <p:nvPr/>
        </p:nvSpPr>
        <p:spPr>
          <a:xfrm>
            <a:off x="906494" y="2047111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accel.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24AACE1E-0881-194C-A13D-5621FDE665AC}"/>
              </a:ext>
            </a:extLst>
          </p:cNvPr>
          <p:cNvSpPr/>
          <p:nvPr/>
        </p:nvSpPr>
        <p:spPr>
          <a:xfrm>
            <a:off x="4548934" y="1564038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forces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D303AF88-91C8-8A41-885A-8851E4272F39}"/>
              </a:ext>
            </a:extLst>
          </p:cNvPr>
          <p:cNvSpPr/>
          <p:nvPr/>
        </p:nvSpPr>
        <p:spPr>
          <a:xfrm>
            <a:off x="1831245" y="1088859"/>
            <a:ext cx="2747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/>
              <a:t>Eq. of motion</a:t>
            </a: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60A109AA-E4D1-1442-BAA9-7A66AA85C126}"/>
              </a:ext>
            </a:extLst>
          </p:cNvPr>
          <p:cNvCxnSpPr>
            <a:cxnSpLocks/>
            <a:endCxn id="10" idx="1"/>
          </p:cNvCxnSpPr>
          <p:nvPr/>
        </p:nvCxnSpPr>
        <p:spPr bwMode="auto">
          <a:xfrm flipV="1">
            <a:off x="1472640" y="1712906"/>
            <a:ext cx="477236" cy="1668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40EB4DEB-9B27-AC4F-AFE9-649B59BA3749}"/>
              </a:ext>
            </a:extLst>
          </p:cNvPr>
          <p:cNvCxnSpPr>
            <a:cxnSpLocks/>
            <a:endCxn id="99" idx="2"/>
          </p:cNvCxnSpPr>
          <p:nvPr/>
        </p:nvCxnSpPr>
        <p:spPr bwMode="auto">
          <a:xfrm flipH="1" flipV="1">
            <a:off x="1003422" y="2159953"/>
            <a:ext cx="55740" cy="61716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7CF4A5E4-A2D1-A848-9FB0-1E31E2AFA7E0}"/>
              </a:ext>
            </a:extLst>
          </p:cNvPr>
          <p:cNvCxnSpPr>
            <a:cxnSpLocks/>
            <a:stCxn id="108" idx="2"/>
          </p:cNvCxnSpPr>
          <p:nvPr/>
        </p:nvCxnSpPr>
        <p:spPr bwMode="auto">
          <a:xfrm>
            <a:off x="5539388" y="1964148"/>
            <a:ext cx="196655" cy="7173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0FBAAA0-CC60-3645-91F9-323C5B13EFDA}"/>
              </a:ext>
            </a:extLst>
          </p:cNvPr>
          <p:cNvCxnSpPr>
            <a:cxnSpLocks/>
          </p:cNvCxnSpPr>
          <p:nvPr/>
        </p:nvCxnSpPr>
        <p:spPr bwMode="auto">
          <a:xfrm>
            <a:off x="4259467" y="1775406"/>
            <a:ext cx="7391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775B5F7-FA7F-5A41-9F55-7EC7BC995C30}"/>
              </a:ext>
            </a:extLst>
          </p:cNvPr>
          <p:cNvCxnSpPr>
            <a:cxnSpLocks/>
          </p:cNvCxnSpPr>
          <p:nvPr/>
        </p:nvCxnSpPr>
        <p:spPr bwMode="auto">
          <a:xfrm>
            <a:off x="3458584" y="1912961"/>
            <a:ext cx="739192" cy="1663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77E02A4-E450-804E-87E6-28433DCE354C}"/>
              </a:ext>
            </a:extLst>
          </p:cNvPr>
          <p:cNvCxnSpPr>
            <a:cxnSpLocks/>
          </p:cNvCxnSpPr>
          <p:nvPr/>
        </p:nvCxnSpPr>
        <p:spPr bwMode="auto">
          <a:xfrm>
            <a:off x="3458584" y="2643112"/>
            <a:ext cx="133648" cy="2225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32AA98C4-8E26-B947-AC02-AA3957B3F9DF}"/>
              </a:ext>
            </a:extLst>
          </p:cNvPr>
          <p:cNvCxnSpPr>
            <a:cxnSpLocks/>
          </p:cNvCxnSpPr>
          <p:nvPr/>
        </p:nvCxnSpPr>
        <p:spPr bwMode="auto">
          <a:xfrm>
            <a:off x="4549772" y="2486355"/>
            <a:ext cx="117989" cy="2907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4CBFBD2F-94B4-0E40-A507-73FD99D886C0}"/>
              </a:ext>
            </a:extLst>
          </p:cNvPr>
          <p:cNvCxnSpPr>
            <a:cxnSpLocks/>
            <a:endCxn id="103" idx="0"/>
          </p:cNvCxnSpPr>
          <p:nvPr/>
        </p:nvCxnSpPr>
        <p:spPr bwMode="auto">
          <a:xfrm flipH="1">
            <a:off x="3007156" y="1918695"/>
            <a:ext cx="72226" cy="12386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B3CE3586-B2A7-DE49-BD02-623A9FF7C987}"/>
              </a:ext>
            </a:extLst>
          </p:cNvPr>
          <p:cNvCxnSpPr>
            <a:cxnSpLocks/>
          </p:cNvCxnSpPr>
          <p:nvPr/>
        </p:nvCxnSpPr>
        <p:spPr bwMode="auto">
          <a:xfrm>
            <a:off x="1981898" y="2460569"/>
            <a:ext cx="117989" cy="2907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5476D66F-9639-B541-AE18-3891D003357C}"/>
              </a:ext>
            </a:extLst>
          </p:cNvPr>
          <p:cNvCxnSpPr>
            <a:cxnSpLocks/>
          </p:cNvCxnSpPr>
          <p:nvPr/>
        </p:nvCxnSpPr>
        <p:spPr bwMode="auto">
          <a:xfrm flipH="1">
            <a:off x="2061151" y="1883749"/>
            <a:ext cx="383487" cy="2558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FD94AD27-949E-9C4A-B767-439505DBD7FB}"/>
              </a:ext>
            </a:extLst>
          </p:cNvPr>
          <p:cNvCxnSpPr>
            <a:cxnSpLocks/>
          </p:cNvCxnSpPr>
          <p:nvPr/>
        </p:nvCxnSpPr>
        <p:spPr bwMode="auto">
          <a:xfrm>
            <a:off x="66363" y="3230920"/>
            <a:ext cx="7014059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135" name="Rectangle 134">
            <a:extLst>
              <a:ext uri="{FF2B5EF4-FFF2-40B4-BE49-F238E27FC236}">
                <a16:creationId xmlns:a16="http://schemas.microsoft.com/office/drawing/2014/main" id="{EF45823B-4AEF-BD4A-A2CB-9B2884C8F68E}"/>
              </a:ext>
            </a:extLst>
          </p:cNvPr>
          <p:cNvSpPr/>
          <p:nvPr/>
        </p:nvSpPr>
        <p:spPr>
          <a:xfrm>
            <a:off x="5529339" y="2753912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base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DE682811-D0BB-9D45-9CB6-1ABA4FBE07E1}"/>
              </a:ext>
            </a:extLst>
          </p:cNvPr>
          <p:cNvSpPr/>
          <p:nvPr/>
        </p:nvSpPr>
        <p:spPr>
          <a:xfrm>
            <a:off x="5495576" y="3190659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arm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1CE53951-3B43-074D-89AF-DA3727E3C11F}"/>
              </a:ext>
            </a:extLst>
          </p:cNvPr>
          <p:cNvSpPr/>
          <p:nvPr/>
        </p:nvSpPr>
        <p:spPr>
          <a:xfrm>
            <a:off x="1655643" y="3727019"/>
            <a:ext cx="30429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/>
              <a:t>Momenta equation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C75F929-DB1E-F541-B9A3-229FCDF9C242}"/>
              </a:ext>
            </a:extLst>
          </p:cNvPr>
          <p:cNvSpPr/>
          <p:nvPr/>
        </p:nvSpPr>
        <p:spPr>
          <a:xfrm>
            <a:off x="1339682" y="5018238"/>
            <a:ext cx="384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u="sng" dirty="0"/>
              <a:t>Differential</a:t>
            </a:r>
            <a:r>
              <a:rPr lang="en-US" sz="2000" b="1" u="sng" dirty="0"/>
              <a:t> </a:t>
            </a:r>
            <a:r>
              <a:rPr lang="en-US" b="1" u="sng" dirty="0"/>
              <a:t>Kinematics</a:t>
            </a:r>
            <a:endParaRPr lang="en-US" sz="2000" b="1" u="sng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28703ED0-7BFA-9649-92CC-A42A74E68566}"/>
              </a:ext>
            </a:extLst>
          </p:cNvPr>
          <p:cNvSpPr/>
          <p:nvPr/>
        </p:nvSpPr>
        <p:spPr>
          <a:xfrm>
            <a:off x="-232344" y="4009042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angular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8331EC59-68D7-0A47-9B74-657E0F3B6C71}"/>
              </a:ext>
            </a:extLst>
          </p:cNvPr>
          <p:cNvSpPr/>
          <p:nvPr/>
        </p:nvSpPr>
        <p:spPr>
          <a:xfrm>
            <a:off x="-225183" y="4763754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linear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3272AA8-CDB9-3F4E-A464-483126E807E6}"/>
              </a:ext>
            </a:extLst>
          </p:cNvPr>
          <p:cNvSpPr/>
          <p:nvPr/>
        </p:nvSpPr>
        <p:spPr>
          <a:xfrm>
            <a:off x="-404033" y="5756986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twist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77B149B-45EA-F842-90B2-EAE5DB2410E8}"/>
              </a:ext>
            </a:extLst>
          </p:cNvPr>
          <p:cNvSpPr/>
          <p:nvPr/>
        </p:nvSpPr>
        <p:spPr>
          <a:xfrm>
            <a:off x="-149662" y="5257716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Jacobian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285A5D18-C006-1D48-A0CE-D8D511FE3AA6}"/>
              </a:ext>
            </a:extLst>
          </p:cNvPr>
          <p:cNvCxnSpPr>
            <a:cxnSpLocks/>
          </p:cNvCxnSpPr>
          <p:nvPr/>
        </p:nvCxnSpPr>
        <p:spPr bwMode="auto">
          <a:xfrm>
            <a:off x="1241518" y="4244263"/>
            <a:ext cx="926556" cy="1040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241B827-EE88-D149-AB8D-A8DC77ED3FC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0891" y="4854593"/>
            <a:ext cx="1095978" cy="17174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0" name="Rectangle 149">
            <a:extLst>
              <a:ext uri="{FF2B5EF4-FFF2-40B4-BE49-F238E27FC236}">
                <a16:creationId xmlns:a16="http://schemas.microsoft.com/office/drawing/2014/main" id="{604505D2-6865-5340-8DAD-DCBCD71A26AA}"/>
              </a:ext>
            </a:extLst>
          </p:cNvPr>
          <p:cNvSpPr/>
          <p:nvPr/>
        </p:nvSpPr>
        <p:spPr>
          <a:xfrm>
            <a:off x="-265677" y="4396456"/>
            <a:ext cx="19809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momenta</a:t>
            </a:r>
          </a:p>
        </p:txBody>
      </p: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id="{13D3169B-5615-324E-B5D7-A78B6A536B8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2790" y="4594236"/>
            <a:ext cx="30979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48CFD286-F713-694A-8347-635B9AB9773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396315" y="5523470"/>
            <a:ext cx="434930" cy="17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0642B96F-3D7B-EF40-8A7E-4102FE76A675}"/>
              </a:ext>
            </a:extLst>
          </p:cNvPr>
          <p:cNvCxnSpPr>
            <a:cxnSpLocks/>
          </p:cNvCxnSpPr>
          <p:nvPr/>
        </p:nvCxnSpPr>
        <p:spPr bwMode="auto">
          <a:xfrm flipH="1">
            <a:off x="906058" y="5968314"/>
            <a:ext cx="329618" cy="279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1152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18F1DB35-D775-014D-9CC8-AF5FFE0BEBB9}"/>
              </a:ext>
            </a:extLst>
          </p:cNvPr>
          <p:cNvCxnSpPr>
            <a:cxnSpLocks/>
            <a:stCxn id="49" idx="5"/>
            <a:endCxn id="29" idx="5"/>
          </p:cNvCxnSpPr>
          <p:nvPr/>
        </p:nvCxnSpPr>
        <p:spPr bwMode="auto">
          <a:xfrm flipV="1">
            <a:off x="5964396" y="2492794"/>
            <a:ext cx="1962727" cy="29023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Dynamics of a Hopping Maneuver II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BBD76A-4ED6-3F42-B414-97298BF5B199}"/>
              </a:ext>
            </a:extLst>
          </p:cNvPr>
          <p:cNvSpPr/>
          <p:nvPr/>
        </p:nvSpPr>
        <p:spPr>
          <a:xfrm>
            <a:off x="-6354711" y="6527229"/>
            <a:ext cx="9131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14111E-7B1E-5740-954D-BE88CD96DBB5}"/>
              </a:ext>
            </a:extLst>
          </p:cNvPr>
          <p:cNvSpPr/>
          <p:nvPr/>
        </p:nvSpPr>
        <p:spPr>
          <a:xfrm>
            <a:off x="0" y="1258621"/>
            <a:ext cx="91313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Self-toss: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End-effector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Base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Momenta at release</a:t>
            </a:r>
          </a:p>
          <a:p>
            <a:endParaRPr lang="en-US" sz="2000" b="1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0C2F60-D5EB-1C40-94C3-49FC52CB17D1}"/>
              </a:ext>
            </a:extLst>
          </p:cNvPr>
          <p:cNvCxnSpPr/>
          <p:nvPr/>
        </p:nvCxnSpPr>
        <p:spPr bwMode="auto">
          <a:xfrm>
            <a:off x="4209790" y="6180857"/>
            <a:ext cx="4572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E6768-98EB-0044-B5B1-6D98F1FC0673}"/>
              </a:ext>
            </a:extLst>
          </p:cNvPr>
          <p:cNvCxnSpPr>
            <a:cxnSpLocks/>
          </p:cNvCxnSpPr>
          <p:nvPr/>
        </p:nvCxnSpPr>
        <p:spPr bwMode="auto">
          <a:xfrm>
            <a:off x="8764940" y="1608857"/>
            <a:ext cx="0" cy="45720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0F3876-F0BF-AA4D-953B-0D2492796C93}"/>
              </a:ext>
            </a:extLst>
          </p:cNvPr>
          <p:cNvGrpSpPr/>
          <p:nvPr/>
        </p:nvGrpSpPr>
        <p:grpSpPr>
          <a:xfrm>
            <a:off x="7467108" y="2030371"/>
            <a:ext cx="1177968" cy="713636"/>
            <a:chOff x="4787757" y="2311685"/>
            <a:chExt cx="1177968" cy="71363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FFC2B22-F741-D140-B4B7-86CB74D58592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5EE5A9E2-41C5-964D-8382-CB80D20E1B1E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4D89616-81E8-2B4D-AD94-D42A39CAD9D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52E03FB-2A87-CE48-BF2F-6C78133F34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21F05B1-893B-4442-989C-DE3953263521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0E67666-7AEA-9148-B14C-6FE57E780658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275886E-99ED-9744-9FDA-D3E1969163B1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4B43A1CB-1FC6-FD44-B4E5-23F8CF5DC367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DAE19F7-D3C7-3E4D-A697-A87B5AD7104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5A6AD5D-6010-AC48-AE88-D103607B395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6EE3DFE-6679-6444-8E5A-1444BEE78CD7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6727B13-55C0-ED4D-97F5-6C57059EEFD8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5D5C057-6CCA-354C-A93B-4AB7D10E8219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B02C608-A33B-A247-9AA6-063760C4F480}"/>
              </a:ext>
            </a:extLst>
          </p:cNvPr>
          <p:cNvGrpSpPr/>
          <p:nvPr/>
        </p:nvGrpSpPr>
        <p:grpSpPr>
          <a:xfrm rot="5400000">
            <a:off x="5481017" y="5167247"/>
            <a:ext cx="1177968" cy="713636"/>
            <a:chOff x="4940157" y="2464085"/>
            <a:chExt cx="1177968" cy="713636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059D102-9801-FB48-9FC3-25FCA6CB058E}"/>
                </a:ext>
              </a:extLst>
            </p:cNvPr>
            <p:cNvGrpSpPr/>
            <p:nvPr/>
          </p:nvGrpSpPr>
          <p:grpSpPr>
            <a:xfrm>
              <a:off x="4940157" y="2464085"/>
              <a:ext cx="685800" cy="685800"/>
              <a:chOff x="4787757" y="2311685"/>
              <a:chExt cx="685800" cy="685800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71FC910E-9546-D54B-8CE2-130369E5A831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C2F537D-1135-4F40-A769-07FE6EA0AE57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D4B70E6-511D-534E-B1E5-6BB0050556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0BB3EC6-21DB-904F-9934-38861BA91CE2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241FCE5-C8A9-FE44-B7BD-C02F9E164C1C}"/>
                </a:ext>
              </a:extLst>
            </p:cNvPr>
            <p:cNvGrpSpPr/>
            <p:nvPr/>
          </p:nvGrpSpPr>
          <p:grpSpPr>
            <a:xfrm>
              <a:off x="5511065" y="3040561"/>
              <a:ext cx="607060" cy="137160"/>
              <a:chOff x="5317390" y="2997485"/>
              <a:chExt cx="607060" cy="13716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8FED2C8-1D14-AE4B-8543-12F4EC0317D5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AA84AE2-8874-6146-9AE6-441DD8C13F08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27D3787A-0DE5-7E48-9A1B-80EE74C528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60A3A45-6740-074F-BF1C-40B15EF8B40E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4C6F7BC-4E74-9A46-8ED9-8633BB449980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CCFE1D-8CED-B14D-A5DF-2385BB860671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B25B8FE-5119-A440-AF16-C7313252AC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9C4FB73-7C33-2540-A7A1-834630EF4594}"/>
              </a:ext>
            </a:extLst>
          </p:cNvPr>
          <p:cNvGrpSpPr/>
          <p:nvPr/>
        </p:nvGrpSpPr>
        <p:grpSpPr>
          <a:xfrm>
            <a:off x="5201321" y="6036805"/>
            <a:ext cx="1828800" cy="137160"/>
            <a:chOff x="4535705" y="5732492"/>
            <a:chExt cx="1828800" cy="1371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D891C0C-D7CE-7E49-B9CA-1EDEDEDEF9A1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A8AEE13-C4E8-6F4E-B881-4566510AAB9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C30375A-4BD6-3045-9742-0932A42322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4576328-2838-7441-A41A-78435F6EC0A6}"/>
              </a:ext>
            </a:extLst>
          </p:cNvPr>
          <p:cNvGrpSpPr/>
          <p:nvPr/>
        </p:nvGrpSpPr>
        <p:grpSpPr>
          <a:xfrm rot="16200000">
            <a:off x="7759100" y="2766264"/>
            <a:ext cx="1828800" cy="137160"/>
            <a:chOff x="4535705" y="5732492"/>
            <a:chExt cx="1828800" cy="137160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323E24A-8C74-7441-8F76-E3E967169D67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CBFAC4C-C577-184A-9AB1-3CE7560AB1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3EBF263-0368-9446-A4C4-8A74E8889A0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74A79E4-EC63-354E-ABA7-F883927F9EF6}"/>
              </a:ext>
            </a:extLst>
          </p:cNvPr>
          <p:cNvGrpSpPr/>
          <p:nvPr/>
        </p:nvGrpSpPr>
        <p:grpSpPr>
          <a:xfrm rot="17982337">
            <a:off x="6724366" y="2941425"/>
            <a:ext cx="1177968" cy="713636"/>
            <a:chOff x="4787757" y="2311685"/>
            <a:chExt cx="1177968" cy="71363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67ACECC-5779-054E-9323-32582AD07716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80" name="Rounded Rectangle 79">
                <a:extLst>
                  <a:ext uri="{FF2B5EF4-FFF2-40B4-BE49-F238E27FC236}">
                    <a16:creationId xmlns:a16="http://schemas.microsoft.com/office/drawing/2014/main" id="{4C91FF45-195C-DA4F-A34C-542DD2AF38EC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54C245-864B-084F-B5B8-CF3D449890F5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1151685-C5D6-624D-8098-DDF5A15DC5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5D48FA-A446-2446-B6B3-58278250FF7E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F253933-53D1-8343-85D2-8F2C71677B17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E3A774D-4DD7-2D46-AB70-5041262A3BA3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477D5335-5290-EE4B-8CE4-4D22BE7E1259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FD14D681-BB57-FB41-A3ED-7DE2C9F316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15A41094-4E1F-4841-A135-901356D10A2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E8AD1000-F54F-D643-84F5-59EF1CA1A27A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955030D8-51E9-7E46-AAC8-D279555CBE4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04CD7C4-014A-D546-BFFA-01D72AB9D616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DEBE49-9DB1-8A42-91BF-76C21A1D1E45}"/>
              </a:ext>
            </a:extLst>
          </p:cNvPr>
          <p:cNvGrpSpPr/>
          <p:nvPr/>
        </p:nvGrpSpPr>
        <p:grpSpPr>
          <a:xfrm rot="13355790">
            <a:off x="5978072" y="3868918"/>
            <a:ext cx="1177968" cy="713636"/>
            <a:chOff x="4787757" y="2311685"/>
            <a:chExt cx="1177968" cy="71363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1DC4C85-FACB-404B-81D4-C9AF554109BC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236608C4-6D91-E643-87AD-921333C33704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7F1A028-3630-1048-A48B-18CD893F71C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28EB24D-D223-514F-958B-E648C2A38B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0D7D67C-5E16-E848-B812-DF21EA2813C9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BB8AF32-9AFB-AE41-9ED0-DE97574F387B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16991FD-1858-F049-9BDC-D36D0DAE55F6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28063A8F-539A-7841-BFB1-A1D022D51A6A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B42DA552-54D9-AB48-A3CF-08ADE339E4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DD46F223-496D-744E-A2DE-3DFB8F235167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C31B9C62-7C07-B545-81F4-9C526A353EBB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35406238-DA38-A34A-861C-458A84DE20D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6358FEC-9900-B94C-8B01-CAD10ADF64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482C22-91CC-8349-91C3-6B1229734A6C}"/>
              </a:ext>
            </a:extLst>
          </p:cNvPr>
          <p:cNvGrpSpPr/>
          <p:nvPr/>
        </p:nvGrpSpPr>
        <p:grpSpPr>
          <a:xfrm rot="1557592">
            <a:off x="7572245" y="1917881"/>
            <a:ext cx="685800" cy="685800"/>
            <a:chOff x="4787757" y="2311685"/>
            <a:chExt cx="685800" cy="685800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58254D64-6AA2-A74A-BBDF-FD091E1BE635}"/>
                </a:ext>
              </a:extLst>
            </p:cNvPr>
            <p:cNvSpPr/>
            <p:nvPr/>
          </p:nvSpPr>
          <p:spPr bwMode="auto">
            <a:xfrm>
              <a:off x="4787757" y="2311685"/>
              <a:ext cx="685800" cy="685800"/>
            </a:xfrm>
            <a:prstGeom prst="roundRect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1D85E54-D494-E042-9EFD-57BB935F6296}"/>
                </a:ext>
              </a:extLst>
            </p:cNvPr>
            <p:cNvSpPr/>
            <p:nvPr/>
          </p:nvSpPr>
          <p:spPr bwMode="auto">
            <a:xfrm>
              <a:off x="4787757" y="2448845"/>
              <a:ext cx="685800" cy="41148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3A1605C-9C11-5148-B15A-3E9821D676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5031" y="2491367"/>
              <a:ext cx="331252" cy="331252"/>
            </a:xfrm>
            <a:prstGeom prst="ellipse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AB25150-8A4D-AC46-8C2D-ABCA204D5DA4}"/>
                </a:ext>
              </a:extLst>
            </p:cNvPr>
            <p:cNvSpPr/>
            <p:nvPr/>
          </p:nvSpPr>
          <p:spPr bwMode="auto">
            <a:xfrm>
              <a:off x="5199237" y="2864419"/>
              <a:ext cx="274320" cy="914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D992FB69-6495-084B-A45D-C5CE205A6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856" y="2197510"/>
            <a:ext cx="1765225" cy="401502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DAE1119B-665F-E449-B821-39EE0CD3B0B5}"/>
              </a:ext>
            </a:extLst>
          </p:cNvPr>
          <p:cNvSpPr/>
          <p:nvPr/>
        </p:nvSpPr>
        <p:spPr>
          <a:xfrm>
            <a:off x="5136935" y="2187938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center-of-mass</a:t>
            </a:r>
          </a:p>
          <a:p>
            <a:pPr algn="ctr"/>
            <a:r>
              <a:rPr lang="en-US" sz="2000" dirty="0"/>
              <a:t>trajectory</a:t>
            </a: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5A1453C0-9241-6D48-990A-3B49677F6C9F}"/>
              </a:ext>
            </a:extLst>
          </p:cNvPr>
          <p:cNvCxnSpPr>
            <a:cxnSpLocks/>
          </p:cNvCxnSpPr>
          <p:nvPr/>
        </p:nvCxnSpPr>
        <p:spPr bwMode="auto">
          <a:xfrm>
            <a:off x="6782294" y="2656856"/>
            <a:ext cx="625049" cy="3350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AAC6D055-B72C-4948-A157-696DC97124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0265" y="4787900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8558BF2-4590-D84D-A818-7500CF28BFDF}"/>
              </a:ext>
            </a:extLst>
          </p:cNvPr>
          <p:cNvCxnSpPr>
            <a:cxnSpLocks/>
          </p:cNvCxnSpPr>
          <p:nvPr/>
        </p:nvCxnSpPr>
        <p:spPr bwMode="auto">
          <a:xfrm flipV="1">
            <a:off x="7541222" y="2998912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598226D8-D1D3-7045-BFDE-9C027EEF6E79}"/>
              </a:ext>
            </a:extLst>
          </p:cNvPr>
          <p:cNvSpPr/>
          <p:nvPr/>
        </p:nvSpPr>
        <p:spPr>
          <a:xfrm>
            <a:off x="6759464" y="4343580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270º</a:t>
            </a:r>
          </a:p>
          <a:p>
            <a:pPr algn="ctr"/>
            <a:r>
              <a:rPr lang="en-US" sz="2000" dirty="0"/>
              <a:t>backflip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6DD72B2D-E071-8C49-B74A-71684C638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041" y="1924296"/>
            <a:ext cx="783974" cy="350286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474E7E18-24E7-854A-B3C8-64CE65E87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962" y="2584295"/>
            <a:ext cx="2307295" cy="348709"/>
          </a:xfrm>
          <a:prstGeom prst="rect">
            <a:avLst/>
          </a:prstGeom>
        </p:spPr>
      </p:pic>
      <p:sp>
        <p:nvSpPr>
          <p:cNvPr id="117" name="Arc 116">
            <a:extLst>
              <a:ext uri="{FF2B5EF4-FFF2-40B4-BE49-F238E27FC236}">
                <a16:creationId xmlns:a16="http://schemas.microsoft.com/office/drawing/2014/main" id="{15833F41-173E-8A40-B891-203BE74FF99F}"/>
              </a:ext>
            </a:extLst>
          </p:cNvPr>
          <p:cNvSpPr/>
          <p:nvPr/>
        </p:nvSpPr>
        <p:spPr bwMode="auto">
          <a:xfrm>
            <a:off x="7404896" y="1813898"/>
            <a:ext cx="813647" cy="792051"/>
          </a:xfrm>
          <a:prstGeom prst="arc">
            <a:avLst>
              <a:gd name="adj1" fmla="val 12443565"/>
              <a:gd name="adj2" fmla="val 1546296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stealth" w="lg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8A37444-4D28-604C-BBC5-4D561F873C96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5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6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2555851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18F1DB35-D775-014D-9CC8-AF5FFE0BEBB9}"/>
              </a:ext>
            </a:extLst>
          </p:cNvPr>
          <p:cNvCxnSpPr>
            <a:cxnSpLocks/>
            <a:stCxn id="49" idx="5"/>
            <a:endCxn id="29" idx="5"/>
          </p:cNvCxnSpPr>
          <p:nvPr/>
        </p:nvCxnSpPr>
        <p:spPr bwMode="auto">
          <a:xfrm flipV="1">
            <a:off x="5964396" y="2492794"/>
            <a:ext cx="1962727" cy="29023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Dynamics of a Hopping Maneuver</a:t>
            </a:r>
            <a:r>
              <a:rPr lang="en-US" sz="2400" b="1" dirty="0"/>
              <a:t> II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BBD76A-4ED6-3F42-B414-97298BF5B199}"/>
              </a:ext>
            </a:extLst>
          </p:cNvPr>
          <p:cNvSpPr/>
          <p:nvPr/>
        </p:nvSpPr>
        <p:spPr>
          <a:xfrm>
            <a:off x="-6354711" y="6527229"/>
            <a:ext cx="9131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14111E-7B1E-5740-954D-BE88CD96DBB5}"/>
              </a:ext>
            </a:extLst>
          </p:cNvPr>
          <p:cNvSpPr/>
          <p:nvPr/>
        </p:nvSpPr>
        <p:spPr>
          <a:xfrm>
            <a:off x="0" y="1258621"/>
            <a:ext cx="913130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Self-toss: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End-effector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Base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Momenta at release</a:t>
            </a:r>
          </a:p>
          <a:p>
            <a:endParaRPr lang="en-US" sz="2000" b="1" dirty="0"/>
          </a:p>
          <a:p>
            <a:r>
              <a:rPr lang="en-US" sz="2000" b="1" dirty="0"/>
              <a:t>Free-flying coast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Constant momenta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Constant </a:t>
            </a:r>
            <a:r>
              <a:rPr lang="en-US" sz="2000" dirty="0" err="1"/>
              <a:t>CoM</a:t>
            </a:r>
            <a:r>
              <a:rPr lang="en-US" sz="2000" dirty="0"/>
              <a:t>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Base velocity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0C2F60-D5EB-1C40-94C3-49FC52CB17D1}"/>
              </a:ext>
            </a:extLst>
          </p:cNvPr>
          <p:cNvCxnSpPr/>
          <p:nvPr/>
        </p:nvCxnSpPr>
        <p:spPr bwMode="auto">
          <a:xfrm>
            <a:off x="4209790" y="6180857"/>
            <a:ext cx="4572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E6768-98EB-0044-B5B1-6D98F1FC0673}"/>
              </a:ext>
            </a:extLst>
          </p:cNvPr>
          <p:cNvCxnSpPr>
            <a:cxnSpLocks/>
          </p:cNvCxnSpPr>
          <p:nvPr/>
        </p:nvCxnSpPr>
        <p:spPr bwMode="auto">
          <a:xfrm>
            <a:off x="8764940" y="1608857"/>
            <a:ext cx="0" cy="45720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0F3876-F0BF-AA4D-953B-0D2492796C93}"/>
              </a:ext>
            </a:extLst>
          </p:cNvPr>
          <p:cNvGrpSpPr/>
          <p:nvPr/>
        </p:nvGrpSpPr>
        <p:grpSpPr>
          <a:xfrm>
            <a:off x="7467108" y="2030371"/>
            <a:ext cx="1177968" cy="713636"/>
            <a:chOff x="4787757" y="2311685"/>
            <a:chExt cx="1177968" cy="71363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FFC2B22-F741-D140-B4B7-86CB74D58592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5EE5A9E2-41C5-964D-8382-CB80D20E1B1E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4D89616-81E8-2B4D-AD94-D42A39CAD9D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52E03FB-2A87-CE48-BF2F-6C78133F34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21F05B1-893B-4442-989C-DE3953263521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0E67666-7AEA-9148-B14C-6FE57E780658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275886E-99ED-9744-9FDA-D3E1969163B1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4B43A1CB-1FC6-FD44-B4E5-23F8CF5DC367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DAE19F7-D3C7-3E4D-A697-A87B5AD7104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5A6AD5D-6010-AC48-AE88-D103607B395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6EE3DFE-6679-6444-8E5A-1444BEE78CD7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6727B13-55C0-ED4D-97F5-6C57059EEFD8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5D5C057-6CCA-354C-A93B-4AB7D10E8219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B02C608-A33B-A247-9AA6-063760C4F480}"/>
              </a:ext>
            </a:extLst>
          </p:cNvPr>
          <p:cNvGrpSpPr/>
          <p:nvPr/>
        </p:nvGrpSpPr>
        <p:grpSpPr>
          <a:xfrm rot="5400000">
            <a:off x="5481017" y="5167247"/>
            <a:ext cx="1177968" cy="713636"/>
            <a:chOff x="4940157" y="2464085"/>
            <a:chExt cx="1177968" cy="713636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059D102-9801-FB48-9FC3-25FCA6CB058E}"/>
                </a:ext>
              </a:extLst>
            </p:cNvPr>
            <p:cNvGrpSpPr/>
            <p:nvPr/>
          </p:nvGrpSpPr>
          <p:grpSpPr>
            <a:xfrm>
              <a:off x="4940157" y="2464085"/>
              <a:ext cx="685800" cy="685800"/>
              <a:chOff x="4787757" y="2311685"/>
              <a:chExt cx="685800" cy="685800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71FC910E-9546-D54B-8CE2-130369E5A831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C2F537D-1135-4F40-A769-07FE6EA0AE57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D4B70E6-511D-534E-B1E5-6BB0050556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0BB3EC6-21DB-904F-9934-38861BA91CE2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241FCE5-C8A9-FE44-B7BD-C02F9E164C1C}"/>
                </a:ext>
              </a:extLst>
            </p:cNvPr>
            <p:cNvGrpSpPr/>
            <p:nvPr/>
          </p:nvGrpSpPr>
          <p:grpSpPr>
            <a:xfrm>
              <a:off x="5511065" y="3040561"/>
              <a:ext cx="607060" cy="137160"/>
              <a:chOff x="5317390" y="2997485"/>
              <a:chExt cx="607060" cy="13716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8FED2C8-1D14-AE4B-8543-12F4EC0317D5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AA84AE2-8874-6146-9AE6-441DD8C13F08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27D3787A-0DE5-7E48-9A1B-80EE74C528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60A3A45-6740-074F-BF1C-40B15EF8B40E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4C6F7BC-4E74-9A46-8ED9-8633BB449980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CCFE1D-8CED-B14D-A5DF-2385BB860671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B25B8FE-5119-A440-AF16-C7313252AC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9C4FB73-7C33-2540-A7A1-834630EF4594}"/>
              </a:ext>
            </a:extLst>
          </p:cNvPr>
          <p:cNvGrpSpPr/>
          <p:nvPr/>
        </p:nvGrpSpPr>
        <p:grpSpPr>
          <a:xfrm>
            <a:off x="5201321" y="6036805"/>
            <a:ext cx="1828800" cy="137160"/>
            <a:chOff x="4535705" y="5732492"/>
            <a:chExt cx="1828800" cy="1371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D891C0C-D7CE-7E49-B9CA-1EDEDEDEF9A1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A8AEE13-C4E8-6F4E-B881-4566510AAB9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C30375A-4BD6-3045-9742-0932A42322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4576328-2838-7441-A41A-78435F6EC0A6}"/>
              </a:ext>
            </a:extLst>
          </p:cNvPr>
          <p:cNvGrpSpPr/>
          <p:nvPr/>
        </p:nvGrpSpPr>
        <p:grpSpPr>
          <a:xfrm rot="16200000">
            <a:off x="7759100" y="2766264"/>
            <a:ext cx="1828800" cy="137160"/>
            <a:chOff x="4535705" y="5732492"/>
            <a:chExt cx="1828800" cy="137160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323E24A-8C74-7441-8F76-E3E967169D67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CBFAC4C-C577-184A-9AB1-3CE7560AB1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3EBF263-0368-9446-A4C4-8A74E8889A0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74A79E4-EC63-354E-ABA7-F883927F9EF6}"/>
              </a:ext>
            </a:extLst>
          </p:cNvPr>
          <p:cNvGrpSpPr/>
          <p:nvPr/>
        </p:nvGrpSpPr>
        <p:grpSpPr>
          <a:xfrm rot="17982337">
            <a:off x="6724366" y="2941425"/>
            <a:ext cx="1177968" cy="713636"/>
            <a:chOff x="4787757" y="2311685"/>
            <a:chExt cx="1177968" cy="71363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67ACECC-5779-054E-9323-32582AD07716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80" name="Rounded Rectangle 79">
                <a:extLst>
                  <a:ext uri="{FF2B5EF4-FFF2-40B4-BE49-F238E27FC236}">
                    <a16:creationId xmlns:a16="http://schemas.microsoft.com/office/drawing/2014/main" id="{4C91FF45-195C-DA4F-A34C-542DD2AF38EC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54C245-864B-084F-B5B8-CF3D449890F5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1151685-C5D6-624D-8098-DDF5A15DC5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5D48FA-A446-2446-B6B3-58278250FF7E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F253933-53D1-8343-85D2-8F2C71677B17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E3A774D-4DD7-2D46-AB70-5041262A3BA3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477D5335-5290-EE4B-8CE4-4D22BE7E1259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FD14D681-BB57-FB41-A3ED-7DE2C9F316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15A41094-4E1F-4841-A135-901356D10A2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E8AD1000-F54F-D643-84F5-59EF1CA1A27A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955030D8-51E9-7E46-AAC8-D279555CBE4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04CD7C4-014A-D546-BFFA-01D72AB9D616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DEBE49-9DB1-8A42-91BF-76C21A1D1E45}"/>
              </a:ext>
            </a:extLst>
          </p:cNvPr>
          <p:cNvGrpSpPr/>
          <p:nvPr/>
        </p:nvGrpSpPr>
        <p:grpSpPr>
          <a:xfrm rot="13355790">
            <a:off x="5978072" y="3868918"/>
            <a:ext cx="1177968" cy="713636"/>
            <a:chOff x="4787757" y="2311685"/>
            <a:chExt cx="1177968" cy="71363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1DC4C85-FACB-404B-81D4-C9AF554109BC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236608C4-6D91-E643-87AD-921333C33704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7F1A028-3630-1048-A48B-18CD893F71C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28EB24D-D223-514F-958B-E648C2A38B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0D7D67C-5E16-E848-B812-DF21EA2813C9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BB8AF32-9AFB-AE41-9ED0-DE97574F387B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16991FD-1858-F049-9BDC-D36D0DAE55F6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28063A8F-539A-7841-BFB1-A1D022D51A6A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B42DA552-54D9-AB48-A3CF-08ADE339E4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DD46F223-496D-744E-A2DE-3DFB8F235167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C31B9C62-7C07-B545-81F4-9C526A353EBB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35406238-DA38-A34A-861C-458A84DE20D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6358FEC-9900-B94C-8B01-CAD10ADF64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482C22-91CC-8349-91C3-6B1229734A6C}"/>
              </a:ext>
            </a:extLst>
          </p:cNvPr>
          <p:cNvGrpSpPr/>
          <p:nvPr/>
        </p:nvGrpSpPr>
        <p:grpSpPr>
          <a:xfrm rot="1557592">
            <a:off x="7572245" y="1917881"/>
            <a:ext cx="685800" cy="685800"/>
            <a:chOff x="4787757" y="2311685"/>
            <a:chExt cx="685800" cy="685800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58254D64-6AA2-A74A-BBDF-FD091E1BE635}"/>
                </a:ext>
              </a:extLst>
            </p:cNvPr>
            <p:cNvSpPr/>
            <p:nvPr/>
          </p:nvSpPr>
          <p:spPr bwMode="auto">
            <a:xfrm>
              <a:off x="4787757" y="2311685"/>
              <a:ext cx="685800" cy="685800"/>
            </a:xfrm>
            <a:prstGeom prst="roundRect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1D85E54-D494-E042-9EFD-57BB935F6296}"/>
                </a:ext>
              </a:extLst>
            </p:cNvPr>
            <p:cNvSpPr/>
            <p:nvPr/>
          </p:nvSpPr>
          <p:spPr bwMode="auto">
            <a:xfrm>
              <a:off x="4787757" y="2448845"/>
              <a:ext cx="685800" cy="41148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3A1605C-9C11-5148-B15A-3E9821D676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5031" y="2491367"/>
              <a:ext cx="331252" cy="331252"/>
            </a:xfrm>
            <a:prstGeom prst="ellipse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AB25150-8A4D-AC46-8C2D-ABCA204D5DA4}"/>
                </a:ext>
              </a:extLst>
            </p:cNvPr>
            <p:cNvSpPr/>
            <p:nvPr/>
          </p:nvSpPr>
          <p:spPr bwMode="auto">
            <a:xfrm>
              <a:off x="5199237" y="2864419"/>
              <a:ext cx="274320" cy="914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D992FB69-6495-084B-A45D-C5CE205A6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856" y="2197510"/>
            <a:ext cx="1765225" cy="401502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DAE1119B-665F-E449-B821-39EE0CD3B0B5}"/>
              </a:ext>
            </a:extLst>
          </p:cNvPr>
          <p:cNvSpPr/>
          <p:nvPr/>
        </p:nvSpPr>
        <p:spPr>
          <a:xfrm>
            <a:off x="5136935" y="2187938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center-of-mass</a:t>
            </a:r>
          </a:p>
          <a:p>
            <a:pPr algn="ctr"/>
            <a:r>
              <a:rPr lang="en-US" sz="2000" dirty="0"/>
              <a:t>trajectory</a:t>
            </a: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5A1453C0-9241-6D48-990A-3B49677F6C9F}"/>
              </a:ext>
            </a:extLst>
          </p:cNvPr>
          <p:cNvCxnSpPr>
            <a:cxnSpLocks/>
          </p:cNvCxnSpPr>
          <p:nvPr/>
        </p:nvCxnSpPr>
        <p:spPr bwMode="auto">
          <a:xfrm>
            <a:off x="6782294" y="2656856"/>
            <a:ext cx="625049" cy="3350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AAC6D055-B72C-4948-A157-696DC97124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0265" y="4787900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8558BF2-4590-D84D-A818-7500CF28BFDF}"/>
              </a:ext>
            </a:extLst>
          </p:cNvPr>
          <p:cNvCxnSpPr>
            <a:cxnSpLocks/>
          </p:cNvCxnSpPr>
          <p:nvPr/>
        </p:nvCxnSpPr>
        <p:spPr bwMode="auto">
          <a:xfrm flipV="1">
            <a:off x="7541222" y="2998912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598226D8-D1D3-7045-BFDE-9C027EEF6E79}"/>
              </a:ext>
            </a:extLst>
          </p:cNvPr>
          <p:cNvSpPr/>
          <p:nvPr/>
        </p:nvSpPr>
        <p:spPr>
          <a:xfrm>
            <a:off x="6759464" y="4343580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270º</a:t>
            </a:r>
          </a:p>
          <a:p>
            <a:pPr algn="ctr"/>
            <a:r>
              <a:rPr lang="en-US" sz="2000" dirty="0"/>
              <a:t>backflip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6DD72B2D-E071-8C49-B74A-71684C638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041" y="1924296"/>
            <a:ext cx="783974" cy="350286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474E7E18-24E7-854A-B3C8-64CE65E87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962" y="2584295"/>
            <a:ext cx="2307295" cy="348709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C86C181-9D94-5C4B-B006-031988000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476" y="3424134"/>
            <a:ext cx="1588278" cy="357173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AF9F15FA-35C7-054C-B54D-39FD2C5C38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3563" y="4052088"/>
            <a:ext cx="2126934" cy="353418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033CEF63-EF9C-B944-BEB9-CB9854FCAF9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345" y="3664789"/>
            <a:ext cx="1655122" cy="501040"/>
          </a:xfrm>
          <a:prstGeom prst="rect">
            <a:avLst/>
          </a:prstGeom>
        </p:spPr>
      </p:pic>
      <p:sp>
        <p:nvSpPr>
          <p:cNvPr id="117" name="Arc 116">
            <a:extLst>
              <a:ext uri="{FF2B5EF4-FFF2-40B4-BE49-F238E27FC236}">
                <a16:creationId xmlns:a16="http://schemas.microsoft.com/office/drawing/2014/main" id="{15833F41-173E-8A40-B891-203BE74FF99F}"/>
              </a:ext>
            </a:extLst>
          </p:cNvPr>
          <p:cNvSpPr/>
          <p:nvPr/>
        </p:nvSpPr>
        <p:spPr bwMode="auto">
          <a:xfrm>
            <a:off x="7404896" y="1813898"/>
            <a:ext cx="813647" cy="792051"/>
          </a:xfrm>
          <a:prstGeom prst="arc">
            <a:avLst>
              <a:gd name="adj1" fmla="val 12443565"/>
              <a:gd name="adj2" fmla="val 1546296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stealth" w="lg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8A37444-4D28-604C-BBC5-4D561F873C96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8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9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417219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18F1DB35-D775-014D-9CC8-AF5FFE0BEBB9}"/>
              </a:ext>
            </a:extLst>
          </p:cNvPr>
          <p:cNvCxnSpPr>
            <a:cxnSpLocks/>
            <a:stCxn id="49" idx="5"/>
            <a:endCxn id="29" idx="5"/>
          </p:cNvCxnSpPr>
          <p:nvPr/>
        </p:nvCxnSpPr>
        <p:spPr bwMode="auto">
          <a:xfrm flipV="1">
            <a:off x="5964396" y="2492794"/>
            <a:ext cx="1962727" cy="29023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/>
          <p:cNvSpPr/>
          <p:nvPr/>
        </p:nvSpPr>
        <p:spPr bwMode="auto">
          <a:xfrm>
            <a:off x="3098042" y="6428096"/>
            <a:ext cx="3057098" cy="3138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47EE20E-15F2-204B-BF30-046A916A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Dynamics of a Hopping Maneuver</a:t>
            </a:r>
            <a:r>
              <a:rPr lang="en-US" sz="2400" b="1" dirty="0"/>
              <a:t> II</a:t>
            </a:r>
            <a:endParaRPr lang="en-US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BBD76A-4ED6-3F42-B414-97298BF5B199}"/>
              </a:ext>
            </a:extLst>
          </p:cNvPr>
          <p:cNvSpPr/>
          <p:nvPr/>
        </p:nvSpPr>
        <p:spPr>
          <a:xfrm>
            <a:off x="-6354711" y="6527229"/>
            <a:ext cx="91313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14111E-7B1E-5740-954D-BE88CD96DBB5}"/>
              </a:ext>
            </a:extLst>
          </p:cNvPr>
          <p:cNvSpPr/>
          <p:nvPr/>
        </p:nvSpPr>
        <p:spPr>
          <a:xfrm>
            <a:off x="0" y="1258621"/>
            <a:ext cx="913130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Self-toss: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End-effector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Base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Momenta at release</a:t>
            </a:r>
          </a:p>
          <a:p>
            <a:endParaRPr lang="en-US" sz="2000" b="1" dirty="0"/>
          </a:p>
          <a:p>
            <a:r>
              <a:rPr lang="en-US" sz="2000" b="1" dirty="0"/>
              <a:t>Free-flying coast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Constant momenta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Constant </a:t>
            </a:r>
            <a:r>
              <a:rPr lang="en-US" sz="2000" dirty="0" err="1"/>
              <a:t>CoM</a:t>
            </a:r>
            <a:r>
              <a:rPr lang="en-US" sz="2000" dirty="0"/>
              <a:t> velocity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Base velocity</a:t>
            </a:r>
          </a:p>
          <a:p>
            <a:endParaRPr lang="en-US" sz="2000" b="1" dirty="0"/>
          </a:p>
          <a:p>
            <a:r>
              <a:rPr lang="en-US" sz="2000" b="1" dirty="0"/>
              <a:t>Soft-landing </a:t>
            </a:r>
            <a:r>
              <a:rPr lang="en-US" sz="2000" dirty="0"/>
              <a:t>(yet to be implemented)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Manipulator velocity for soft perch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0C2F60-D5EB-1C40-94C3-49FC52CB17D1}"/>
              </a:ext>
            </a:extLst>
          </p:cNvPr>
          <p:cNvCxnSpPr/>
          <p:nvPr/>
        </p:nvCxnSpPr>
        <p:spPr bwMode="auto">
          <a:xfrm>
            <a:off x="4209790" y="6180857"/>
            <a:ext cx="4572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DFE6768-98EB-0044-B5B1-6D98F1FC0673}"/>
              </a:ext>
            </a:extLst>
          </p:cNvPr>
          <p:cNvCxnSpPr>
            <a:cxnSpLocks/>
          </p:cNvCxnSpPr>
          <p:nvPr/>
        </p:nvCxnSpPr>
        <p:spPr bwMode="auto">
          <a:xfrm>
            <a:off x="8764940" y="1608857"/>
            <a:ext cx="0" cy="457200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30F3876-F0BF-AA4D-953B-0D2492796C93}"/>
              </a:ext>
            </a:extLst>
          </p:cNvPr>
          <p:cNvGrpSpPr/>
          <p:nvPr/>
        </p:nvGrpSpPr>
        <p:grpSpPr>
          <a:xfrm>
            <a:off x="7467108" y="2030371"/>
            <a:ext cx="1177968" cy="713636"/>
            <a:chOff x="4787757" y="2311685"/>
            <a:chExt cx="1177968" cy="713636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FFC2B22-F741-D140-B4B7-86CB74D58592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5EE5A9E2-41C5-964D-8382-CB80D20E1B1E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4D89616-81E8-2B4D-AD94-D42A39CAD9D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452E03FB-2A87-CE48-BF2F-6C78133F34F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21F05B1-893B-4442-989C-DE3953263521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0E67666-7AEA-9148-B14C-6FE57E780658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275886E-99ED-9744-9FDA-D3E1969163B1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4B43A1CB-1FC6-FD44-B4E5-23F8CF5DC367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DAE19F7-D3C7-3E4D-A697-A87B5AD7104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05A6AD5D-6010-AC48-AE88-D103607B395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16EE3DFE-6679-6444-8E5A-1444BEE78CD7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36727B13-55C0-ED4D-97F5-6C57059EEFD8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5D5C057-6CCA-354C-A93B-4AB7D10E8219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B02C608-A33B-A247-9AA6-063760C4F480}"/>
              </a:ext>
            </a:extLst>
          </p:cNvPr>
          <p:cNvGrpSpPr/>
          <p:nvPr/>
        </p:nvGrpSpPr>
        <p:grpSpPr>
          <a:xfrm rot="5400000">
            <a:off x="5481017" y="5167247"/>
            <a:ext cx="1177968" cy="713636"/>
            <a:chOff x="4940157" y="2464085"/>
            <a:chExt cx="1177968" cy="713636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059D102-9801-FB48-9FC3-25FCA6CB058E}"/>
                </a:ext>
              </a:extLst>
            </p:cNvPr>
            <p:cNvGrpSpPr/>
            <p:nvPr/>
          </p:nvGrpSpPr>
          <p:grpSpPr>
            <a:xfrm>
              <a:off x="4940157" y="2464085"/>
              <a:ext cx="685800" cy="685800"/>
              <a:chOff x="4787757" y="2311685"/>
              <a:chExt cx="685800" cy="685800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71FC910E-9546-D54B-8CE2-130369E5A831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C2F537D-1135-4F40-A769-07FE6EA0AE57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D4B70E6-511D-534E-B1E5-6BB0050556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0BB3EC6-21DB-904F-9934-38861BA91CE2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241FCE5-C8A9-FE44-B7BD-C02F9E164C1C}"/>
                </a:ext>
              </a:extLst>
            </p:cNvPr>
            <p:cNvGrpSpPr/>
            <p:nvPr/>
          </p:nvGrpSpPr>
          <p:grpSpPr>
            <a:xfrm>
              <a:off x="5511065" y="3040561"/>
              <a:ext cx="607060" cy="137160"/>
              <a:chOff x="5317390" y="2997485"/>
              <a:chExt cx="607060" cy="137160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E8FED2C8-1D14-AE4B-8543-12F4EC0317D5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9AA84AE2-8874-6146-9AE6-441DD8C13F08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27D3787A-0DE5-7E48-9A1B-80EE74C5282E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460A3A45-6740-074F-BF1C-40B15EF8B40E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84C6F7BC-4E74-9A46-8ED9-8633BB449980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26CCFE1D-8CED-B14D-A5DF-2385BB860671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B25B8FE-5119-A440-AF16-C7313252AC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9C4FB73-7C33-2540-A7A1-834630EF4594}"/>
              </a:ext>
            </a:extLst>
          </p:cNvPr>
          <p:cNvGrpSpPr/>
          <p:nvPr/>
        </p:nvGrpSpPr>
        <p:grpSpPr>
          <a:xfrm>
            <a:off x="5201321" y="6036805"/>
            <a:ext cx="1828800" cy="137160"/>
            <a:chOff x="4535705" y="5732492"/>
            <a:chExt cx="1828800" cy="137160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3D891C0C-D7CE-7E49-B9CA-1EDEDEDEF9A1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A8AEE13-C4E8-6F4E-B881-4566510AAB9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AC30375A-4BD6-3045-9742-0932A42322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4576328-2838-7441-A41A-78435F6EC0A6}"/>
              </a:ext>
            </a:extLst>
          </p:cNvPr>
          <p:cNvGrpSpPr/>
          <p:nvPr/>
        </p:nvGrpSpPr>
        <p:grpSpPr>
          <a:xfrm rot="16200000">
            <a:off x="7759100" y="2766264"/>
            <a:ext cx="1828800" cy="137160"/>
            <a:chOff x="4535705" y="5732492"/>
            <a:chExt cx="1828800" cy="137160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323E24A-8C74-7441-8F76-E3E967169D67}"/>
                </a:ext>
              </a:extLst>
            </p:cNvPr>
            <p:cNvCxnSpPr/>
            <p:nvPr/>
          </p:nvCxnSpPr>
          <p:spPr bwMode="auto">
            <a:xfrm>
              <a:off x="4535705" y="5732492"/>
              <a:ext cx="1828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2CBFAC4C-C577-184A-9AB1-3CE7560AB1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596904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3EBF263-0368-9446-A4C4-8A74E8889A0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08229" y="5732492"/>
              <a:ext cx="0" cy="13716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74A79E4-EC63-354E-ABA7-F883927F9EF6}"/>
              </a:ext>
            </a:extLst>
          </p:cNvPr>
          <p:cNvGrpSpPr/>
          <p:nvPr/>
        </p:nvGrpSpPr>
        <p:grpSpPr>
          <a:xfrm rot="17982337">
            <a:off x="6724366" y="2941425"/>
            <a:ext cx="1177968" cy="713636"/>
            <a:chOff x="4787757" y="2311685"/>
            <a:chExt cx="1177968" cy="713636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67ACECC-5779-054E-9323-32582AD07716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80" name="Rounded Rectangle 79">
                <a:extLst>
                  <a:ext uri="{FF2B5EF4-FFF2-40B4-BE49-F238E27FC236}">
                    <a16:creationId xmlns:a16="http://schemas.microsoft.com/office/drawing/2014/main" id="{4C91FF45-195C-DA4F-A34C-542DD2AF38EC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54C245-864B-084F-B5B8-CF3D449890F5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1151685-C5D6-624D-8098-DDF5A15DC5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C05D48FA-A446-2446-B6B3-58278250FF7E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F253933-53D1-8343-85D2-8F2C71677B17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E3A774D-4DD7-2D46-AB70-5041262A3BA3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477D5335-5290-EE4B-8CE4-4D22BE7E1259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FD14D681-BB57-FB41-A3ED-7DE2C9F3167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15A41094-4E1F-4841-A135-901356D10A24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E8AD1000-F54F-D643-84F5-59EF1CA1A27A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955030D8-51E9-7E46-AAC8-D279555CBE4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E04CD7C4-014A-D546-BFFA-01D72AB9D616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6DEBE49-9DB1-8A42-91BF-76C21A1D1E45}"/>
              </a:ext>
            </a:extLst>
          </p:cNvPr>
          <p:cNvGrpSpPr/>
          <p:nvPr/>
        </p:nvGrpSpPr>
        <p:grpSpPr>
          <a:xfrm rot="13355790">
            <a:off x="5978072" y="3868918"/>
            <a:ext cx="1177968" cy="713636"/>
            <a:chOff x="4787757" y="2311685"/>
            <a:chExt cx="1177968" cy="71363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A1DC4C85-FACB-404B-81D4-C9AF554109BC}"/>
                </a:ext>
              </a:extLst>
            </p:cNvPr>
            <p:cNvGrpSpPr/>
            <p:nvPr/>
          </p:nvGrpSpPr>
          <p:grpSpPr>
            <a:xfrm>
              <a:off x="4787757" y="2311685"/>
              <a:ext cx="685800" cy="685800"/>
              <a:chOff x="4787757" y="2311685"/>
              <a:chExt cx="685800" cy="685800"/>
            </a:xfrm>
          </p:grpSpPr>
          <p:sp>
            <p:nvSpPr>
              <p:cNvPr id="94" name="Rounded Rectangle 93">
                <a:extLst>
                  <a:ext uri="{FF2B5EF4-FFF2-40B4-BE49-F238E27FC236}">
                    <a16:creationId xmlns:a16="http://schemas.microsoft.com/office/drawing/2014/main" id="{236608C4-6D91-E643-87AD-921333C33704}"/>
                  </a:ext>
                </a:extLst>
              </p:cNvPr>
              <p:cNvSpPr/>
              <p:nvPr/>
            </p:nvSpPr>
            <p:spPr bwMode="auto">
              <a:xfrm>
                <a:off x="4787757" y="2311685"/>
                <a:ext cx="685800" cy="685800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F7F1A028-3630-1048-A48B-18CD893F71C9}"/>
                  </a:ext>
                </a:extLst>
              </p:cNvPr>
              <p:cNvSpPr/>
              <p:nvPr/>
            </p:nvSpPr>
            <p:spPr bwMode="auto">
              <a:xfrm>
                <a:off x="4787757" y="2448845"/>
                <a:ext cx="685800" cy="41148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28EB24D-D223-514F-958B-E648C2A38B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965031" y="2491367"/>
                <a:ext cx="331252" cy="3312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0D7D67C-5E16-E848-B812-DF21EA2813C9}"/>
                  </a:ext>
                </a:extLst>
              </p:cNvPr>
              <p:cNvSpPr/>
              <p:nvPr/>
            </p:nvSpPr>
            <p:spPr bwMode="auto">
              <a:xfrm>
                <a:off x="5199237" y="2864419"/>
                <a:ext cx="274320" cy="9144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BB8AF32-9AFB-AE41-9ED0-DE97574F387B}"/>
                </a:ext>
              </a:extLst>
            </p:cNvPr>
            <p:cNvGrpSpPr/>
            <p:nvPr/>
          </p:nvGrpSpPr>
          <p:grpSpPr>
            <a:xfrm>
              <a:off x="5358665" y="2888161"/>
              <a:ext cx="607060" cy="137160"/>
              <a:chOff x="5317390" y="2997485"/>
              <a:chExt cx="607060" cy="137160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16991FD-1858-F049-9BDC-D36D0DAE55F6}"/>
                  </a:ext>
                </a:extLst>
              </p:cNvPr>
              <p:cNvGrpSpPr/>
              <p:nvPr/>
            </p:nvGrpSpPr>
            <p:grpSpPr>
              <a:xfrm>
                <a:off x="5317390" y="2997485"/>
                <a:ext cx="607060" cy="137160"/>
                <a:chOff x="5317390" y="2997485"/>
                <a:chExt cx="607060" cy="137160"/>
              </a:xfrm>
            </p:grpSpPr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28063A8F-539A-7841-BFB1-A1D022D51A6A}"/>
                    </a:ext>
                  </a:extLst>
                </p:cNvPr>
                <p:cNvSpPr/>
                <p:nvPr/>
              </p:nvSpPr>
              <p:spPr bwMode="auto">
                <a:xfrm>
                  <a:off x="5363110" y="2997485"/>
                  <a:ext cx="274320" cy="9144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B42DA552-54D9-AB48-A3CF-08ADE339E45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317390" y="2997485"/>
                  <a:ext cx="91440" cy="91440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DD46F223-496D-744E-A2DE-3DFB8F235167}"/>
                    </a:ext>
                  </a:extLst>
                </p:cNvPr>
                <p:cNvSpPr/>
                <p:nvPr/>
              </p:nvSpPr>
              <p:spPr bwMode="auto">
                <a:xfrm>
                  <a:off x="5642510" y="2997485"/>
                  <a:ext cx="91440" cy="91440"/>
                </a:xfrm>
                <a:prstGeom prst="rect">
                  <a:avLst/>
                </a:prstGeom>
                <a:solidFill>
                  <a:schemeClr val="tx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C31B9C62-7C07-B545-81F4-9C526A353EBB}"/>
                    </a:ext>
                  </a:extLst>
                </p:cNvPr>
                <p:cNvSpPr/>
                <p:nvPr/>
              </p:nvSpPr>
              <p:spPr bwMode="auto">
                <a:xfrm>
                  <a:off x="573395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35406238-DA38-A34A-861C-458A84DE20D4}"/>
                    </a:ext>
                  </a:extLst>
                </p:cNvPr>
                <p:cNvSpPr/>
                <p:nvPr/>
              </p:nvSpPr>
              <p:spPr bwMode="auto">
                <a:xfrm>
                  <a:off x="5833010" y="3088925"/>
                  <a:ext cx="91440" cy="45720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ヒラギノ角ゴ Pro W3" pitchFamily="1" charset="-128"/>
                  </a:endParaRPr>
                </a:p>
              </p:txBody>
            </p:sp>
          </p:grp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6358FEC-9900-B94C-8B01-CAD10ADF6425}"/>
                  </a:ext>
                </a:extLst>
              </p:cNvPr>
              <p:cNvSpPr/>
              <p:nvPr/>
            </p:nvSpPr>
            <p:spPr bwMode="auto">
              <a:xfrm>
                <a:off x="5735445" y="2999742"/>
                <a:ext cx="45720" cy="87345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ヒラギノ角ゴ Pro W3" pitchFamily="1" charset="-128"/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482C22-91CC-8349-91C3-6B1229734A6C}"/>
              </a:ext>
            </a:extLst>
          </p:cNvPr>
          <p:cNvGrpSpPr/>
          <p:nvPr/>
        </p:nvGrpSpPr>
        <p:grpSpPr>
          <a:xfrm rot="1557592">
            <a:off x="7572245" y="1917881"/>
            <a:ext cx="685800" cy="685800"/>
            <a:chOff x="4787757" y="2311685"/>
            <a:chExt cx="685800" cy="685800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58254D64-6AA2-A74A-BBDF-FD091E1BE635}"/>
                </a:ext>
              </a:extLst>
            </p:cNvPr>
            <p:cNvSpPr/>
            <p:nvPr/>
          </p:nvSpPr>
          <p:spPr bwMode="auto">
            <a:xfrm>
              <a:off x="4787757" y="2311685"/>
              <a:ext cx="685800" cy="685800"/>
            </a:xfrm>
            <a:prstGeom prst="roundRect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1D85E54-D494-E042-9EFD-57BB935F6296}"/>
                </a:ext>
              </a:extLst>
            </p:cNvPr>
            <p:cNvSpPr/>
            <p:nvPr/>
          </p:nvSpPr>
          <p:spPr bwMode="auto">
            <a:xfrm>
              <a:off x="4787757" y="2448845"/>
              <a:ext cx="685800" cy="41148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3A1605C-9C11-5148-B15A-3E9821D676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65031" y="2491367"/>
              <a:ext cx="331252" cy="331252"/>
            </a:xfrm>
            <a:prstGeom prst="ellipse">
              <a:avLst/>
            </a:prstGeom>
            <a:solidFill>
              <a:schemeClr val="bg1">
                <a:lumMod val="95000"/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AB25150-8A4D-AC46-8C2D-ABCA204D5DA4}"/>
                </a:ext>
              </a:extLst>
            </p:cNvPr>
            <p:cNvSpPr/>
            <p:nvPr/>
          </p:nvSpPr>
          <p:spPr bwMode="auto">
            <a:xfrm>
              <a:off x="5199237" y="2864419"/>
              <a:ext cx="274320" cy="914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ヒラギノ角ゴ Pro W3" pitchFamily="1" charset="-128"/>
              </a:endParaRPr>
            </a:p>
          </p:txBody>
        </p:sp>
      </p:grpSp>
      <p:pic>
        <p:nvPicPr>
          <p:cNvPr id="101" name="Picture 100">
            <a:extLst>
              <a:ext uri="{FF2B5EF4-FFF2-40B4-BE49-F238E27FC236}">
                <a16:creationId xmlns:a16="http://schemas.microsoft.com/office/drawing/2014/main" id="{D992FB69-6495-084B-A45D-C5CE205A6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856" y="2197510"/>
            <a:ext cx="1765225" cy="401502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DAE1119B-665F-E449-B821-39EE0CD3B0B5}"/>
              </a:ext>
            </a:extLst>
          </p:cNvPr>
          <p:cNvSpPr/>
          <p:nvPr/>
        </p:nvSpPr>
        <p:spPr>
          <a:xfrm>
            <a:off x="5136935" y="2187938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center-of-mass</a:t>
            </a:r>
          </a:p>
          <a:p>
            <a:pPr algn="ctr"/>
            <a:r>
              <a:rPr lang="en-US" sz="2000" dirty="0"/>
              <a:t>trajectory</a:t>
            </a:r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5A1453C0-9241-6D48-990A-3B49677F6C9F}"/>
              </a:ext>
            </a:extLst>
          </p:cNvPr>
          <p:cNvCxnSpPr>
            <a:cxnSpLocks/>
          </p:cNvCxnSpPr>
          <p:nvPr/>
        </p:nvCxnSpPr>
        <p:spPr bwMode="auto">
          <a:xfrm>
            <a:off x="6782294" y="2656856"/>
            <a:ext cx="625049" cy="3350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AAC6D055-B72C-4948-A157-696DC97124CA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0265" y="4787900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8558BF2-4590-D84D-A818-7500CF28BFDF}"/>
              </a:ext>
            </a:extLst>
          </p:cNvPr>
          <p:cNvCxnSpPr>
            <a:cxnSpLocks/>
          </p:cNvCxnSpPr>
          <p:nvPr/>
        </p:nvCxnSpPr>
        <p:spPr bwMode="auto">
          <a:xfrm flipV="1">
            <a:off x="7541222" y="2998912"/>
            <a:ext cx="44036" cy="58759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598226D8-D1D3-7045-BFDE-9C027EEF6E79}"/>
              </a:ext>
            </a:extLst>
          </p:cNvPr>
          <p:cNvSpPr/>
          <p:nvPr/>
        </p:nvSpPr>
        <p:spPr>
          <a:xfrm>
            <a:off x="6759464" y="4343580"/>
            <a:ext cx="19809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270º</a:t>
            </a:r>
          </a:p>
          <a:p>
            <a:pPr algn="ctr"/>
            <a:r>
              <a:rPr lang="en-US" sz="2000" dirty="0"/>
              <a:t>backflip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6DD72B2D-E071-8C49-B74A-71684C638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041" y="1924296"/>
            <a:ext cx="783974" cy="350286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474E7E18-24E7-854A-B3C8-64CE65E87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9962" y="2584295"/>
            <a:ext cx="2307295" cy="348709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EC86C181-9D94-5C4B-B006-0319880000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0476" y="3424134"/>
            <a:ext cx="1588278" cy="357173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AF9F15FA-35C7-054C-B54D-39FD2C5C38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3563" y="4052088"/>
            <a:ext cx="2126934" cy="353418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033CEF63-EF9C-B944-BEB9-CB9854FCAF9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6345" y="3664789"/>
            <a:ext cx="1655122" cy="50104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0E84FD26-2866-1948-A234-624D7EF8DA46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844" y="5217420"/>
            <a:ext cx="3670945" cy="446161"/>
          </a:xfrm>
          <a:prstGeom prst="rect">
            <a:avLst/>
          </a:prstGeom>
        </p:spPr>
      </p:pic>
      <p:sp>
        <p:nvSpPr>
          <p:cNvPr id="117" name="Arc 116">
            <a:extLst>
              <a:ext uri="{FF2B5EF4-FFF2-40B4-BE49-F238E27FC236}">
                <a16:creationId xmlns:a16="http://schemas.microsoft.com/office/drawing/2014/main" id="{15833F41-173E-8A40-B891-203BE74FF99F}"/>
              </a:ext>
            </a:extLst>
          </p:cNvPr>
          <p:cNvSpPr/>
          <p:nvPr/>
        </p:nvSpPr>
        <p:spPr bwMode="auto">
          <a:xfrm>
            <a:off x="7404896" y="1813898"/>
            <a:ext cx="813647" cy="792051"/>
          </a:xfrm>
          <a:prstGeom prst="arc">
            <a:avLst>
              <a:gd name="adj1" fmla="val 12443565"/>
              <a:gd name="adj2" fmla="val 1546296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stealth" w="lg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8A37444-4D28-604C-BBC5-4D561F873C96}"/>
              </a:ext>
            </a:extLst>
          </p:cNvPr>
          <p:cNvSpPr/>
          <p:nvPr/>
        </p:nvSpPr>
        <p:spPr>
          <a:xfrm>
            <a:off x="2" y="6296397"/>
            <a:ext cx="44607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Prof. Marcello Romano (</a:t>
            </a:r>
            <a:r>
              <a:rPr lang="en-US" sz="1600" dirty="0">
                <a:hlinkClick r:id="rId9"/>
              </a:rPr>
              <a:t>mromano@nps.edu)</a:t>
            </a:r>
            <a:endParaRPr lang="en-US" sz="1600" dirty="0"/>
          </a:p>
          <a:p>
            <a:r>
              <a:rPr lang="en-US" sz="1600" dirty="0"/>
              <a:t>Dr. </a:t>
            </a:r>
            <a:r>
              <a:rPr lang="en-US" sz="1600" dirty="0" err="1"/>
              <a:t>Josep</a:t>
            </a:r>
            <a:r>
              <a:rPr lang="en-US" sz="1600" dirty="0"/>
              <a:t> </a:t>
            </a:r>
            <a:r>
              <a:rPr lang="en-US" sz="1600" dirty="0" err="1"/>
              <a:t>Virgili-Llop</a:t>
            </a:r>
            <a:r>
              <a:rPr lang="en-US" sz="1600" dirty="0"/>
              <a:t> (</a:t>
            </a:r>
            <a:r>
              <a:rPr lang="en-US" sz="1600" dirty="0">
                <a:hlinkClick r:id="rId10"/>
              </a:rPr>
              <a:t>jvirgili@nps.edu</a:t>
            </a:r>
            <a:r>
              <a:rPr lang="en-US" sz="1600" dirty="0"/>
              <a:t>)   </a:t>
            </a:r>
          </a:p>
        </p:txBody>
      </p:sp>
    </p:spTree>
    <p:extLst>
      <p:ext uri="{BB962C8B-B14F-4D97-AF65-F5344CB8AC3E}">
        <p14:creationId xmlns:p14="http://schemas.microsoft.com/office/powerpoint/2010/main" val="1741705862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_Theme">
  <a:themeElements>
    <a:clrScheme name="Custom 4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070227_StrucMec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070227_StrucMec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70227_StrucMech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70227_StrucMec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onvex_Capture_ASC" id="{16A395E2-7968-7F41-8E2A-EEB07AA24985}" vid="{D9BC8615-369A-C149-AE65-9357D360D7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SRL_Template</Template>
  <TotalTime>1080</TotalTime>
  <Words>963</Words>
  <Application>Microsoft Macintosh PowerPoint</Application>
  <PresentationFormat>On-screen Show (4:3)</PresentationFormat>
  <Paragraphs>248</Paragraphs>
  <Slides>17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ヒラギノ角ゴ Pro W3</vt:lpstr>
      <vt:lpstr>Arial</vt:lpstr>
      <vt:lpstr>Calibri</vt:lpstr>
      <vt:lpstr>Helvetica</vt:lpstr>
      <vt:lpstr>Minion Pro</vt:lpstr>
      <vt:lpstr>Myriad Pro</vt:lpstr>
      <vt:lpstr>Times New Roman</vt:lpstr>
      <vt:lpstr>PowerPoint_Theme</vt:lpstr>
      <vt:lpstr>ASTROBATICS: demonstrating spacecraft robotic hopping  on the ISS with Astrobee</vt:lpstr>
      <vt:lpstr>Team</vt:lpstr>
      <vt:lpstr>Mission Objectives</vt:lpstr>
      <vt:lpstr>ASTROBATICS Concept</vt:lpstr>
      <vt:lpstr>Schedule</vt:lpstr>
      <vt:lpstr>Dynamics of a Hopping Maneuver I</vt:lpstr>
      <vt:lpstr>Dynamics of a Hopping Maneuver II</vt:lpstr>
      <vt:lpstr>Dynamics of a Hopping Maneuver II</vt:lpstr>
      <vt:lpstr>Dynamics of a Hopping Maneuver II</vt:lpstr>
      <vt:lpstr>Simulation Environment</vt:lpstr>
      <vt:lpstr>ASTROBATICS ConOps I</vt:lpstr>
      <vt:lpstr>ASTROBATICS ConOps II</vt:lpstr>
      <vt:lpstr>ASTROBATICS ConOps III</vt:lpstr>
      <vt:lpstr>Live Demo</vt:lpstr>
      <vt:lpstr>Perching Arm Replica for Ground Testing</vt:lpstr>
      <vt:lpstr>The NPS POSEIDYN Test Bed (2004-2017) 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Propellantless Manuevering for Spacecraft</dc:title>
  <dc:creator>Katrina Alsup</dc:creator>
  <cp:lastModifiedBy>Josep Virgili</cp:lastModifiedBy>
  <cp:revision>151</cp:revision>
  <cp:lastPrinted>2016-04-05T22:22:59Z</cp:lastPrinted>
  <dcterms:created xsi:type="dcterms:W3CDTF">2018-02-26T16:53:44Z</dcterms:created>
  <dcterms:modified xsi:type="dcterms:W3CDTF">2018-06-19T20:08:23Z</dcterms:modified>
</cp:coreProperties>
</file>