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</p:sldMasterIdLst>
  <p:notesMasterIdLst>
    <p:notesMasterId r:id="rId11"/>
  </p:notesMasterIdLst>
  <p:sldIdLst>
    <p:sldId id="258" r:id="rId2"/>
    <p:sldId id="325" r:id="rId3"/>
    <p:sldId id="328" r:id="rId4"/>
    <p:sldId id="333" r:id="rId5"/>
    <p:sldId id="330" r:id="rId6"/>
    <p:sldId id="331" r:id="rId7"/>
    <p:sldId id="314" r:id="rId8"/>
    <p:sldId id="327" r:id="rId9"/>
    <p:sldId id="33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D9A"/>
    <a:srgbClr val="FBCCCD"/>
    <a:srgbClr val="F5AA87"/>
    <a:srgbClr val="FAF59B"/>
    <a:srgbClr val="C2B6D9"/>
    <a:srgbClr val="9FC9EB"/>
    <a:srgbClr val="FF0300"/>
    <a:srgbClr val="FDFD95"/>
    <a:srgbClr val="0DFF01"/>
    <a:srgbClr val="F8B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7"/>
    <p:restoredTop sz="96308" autoAdjust="0"/>
  </p:normalViewPr>
  <p:slideViewPr>
    <p:cSldViewPr snapToGrid="0" snapToObjects="1">
      <p:cViewPr varScale="1">
        <p:scale>
          <a:sx n="162" d="100"/>
          <a:sy n="162" d="100"/>
        </p:scale>
        <p:origin x="28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F880C-D5FE-CE4F-A9DF-7666BEE5B9C7}" type="datetimeFigureOut">
              <a:rPr lang="en-US" smtClean="0"/>
              <a:t>6/14/18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A301E-D73E-FF44-93F8-C99F44AE2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02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44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no H/W needs to be attached</a:t>
            </a:r>
            <a:r>
              <a:rPr lang="en-US" baseline="0" dirty="0"/>
              <a:t> and guest scientist S/W operates with safeguards on, crew would not be needed (ground can initialize tests).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60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636B4-918D-0E44-9308-A0057B2856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641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301E-D73E-FF44-93F8-C99F44AE26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58" y="62900"/>
            <a:ext cx="7783286" cy="1090989"/>
          </a:xfrm>
        </p:spPr>
        <p:txBody>
          <a:bodyPr anchor="ctr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88315"/>
            <a:ext cx="6858000" cy="12680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214" y="1298955"/>
            <a:ext cx="3320113" cy="36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2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84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5600"/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/>
            </a:lvl1pPr>
            <a:lvl2pPr>
              <a:spcBef>
                <a:spcPts val="1000"/>
              </a:spcBef>
              <a:defRPr/>
            </a:lvl2pPr>
            <a:lvl3pPr>
              <a:spcBef>
                <a:spcPts val="1000"/>
              </a:spcBef>
              <a:defRPr/>
            </a:lvl3pPr>
            <a:lvl4pPr>
              <a:spcBef>
                <a:spcPts val="1000"/>
              </a:spcBef>
              <a:defRPr/>
            </a:lvl4pPr>
            <a:lvl5pPr>
              <a:spcBef>
                <a:spcPts val="1000"/>
              </a:spcBef>
              <a:defRPr/>
            </a:lvl5pPr>
          </a:lstStyle>
          <a:p>
            <a:pPr lvl="0">
              <a:defRPr sz="1800"/>
            </a:pPr>
            <a:r>
              <a:rPr sz="2500" dirty="0"/>
              <a:t>Body Level One</a:t>
            </a:r>
          </a:p>
          <a:p>
            <a:pPr lvl="1">
              <a:defRPr sz="1800"/>
            </a:pPr>
            <a:r>
              <a:rPr sz="2500" dirty="0"/>
              <a:t>Body Level Two</a:t>
            </a:r>
          </a:p>
          <a:p>
            <a:pPr lvl="2">
              <a:defRPr sz="1800"/>
            </a:pPr>
            <a:r>
              <a:rPr sz="2500" dirty="0"/>
              <a:t>Body Level Three</a:t>
            </a:r>
          </a:p>
          <a:p>
            <a:pPr lvl="3">
              <a:defRPr sz="1800"/>
            </a:pPr>
            <a:r>
              <a:rPr sz="2500" dirty="0"/>
              <a:t>Body Level Four</a:t>
            </a:r>
          </a:p>
          <a:p>
            <a:pPr lvl="4">
              <a:defRPr sz="1800"/>
            </a:pPr>
            <a:r>
              <a:rPr sz="2500" dirty="0"/>
              <a:t>Body Level Five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i="1"/>
              <a:t>SPHERES/Astrobee Working Group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877839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8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02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1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6285" y="365128"/>
            <a:ext cx="721025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0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34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1943" y="1690689"/>
            <a:ext cx="3320113" cy="36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94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4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014" y="180071"/>
            <a:ext cx="72203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87286"/>
            <a:ext cx="7886700" cy="44896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6/19/2018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SPHERES/</a:t>
            </a:r>
            <a:r>
              <a:rPr lang="en-US" dirty="0" err="1"/>
              <a:t>Astrobee</a:t>
            </a:r>
            <a:r>
              <a:rPr lang="en-US" dirty="0"/>
              <a:t> Working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146B4-6D85-3547-ADC6-3580939EF640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86" y="149817"/>
            <a:ext cx="1226328" cy="135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70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/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Update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SPHERES/</a:t>
            </a:r>
            <a:r>
              <a:rPr lang="en-US" dirty="0" err="1"/>
              <a:t>Astrobee</a:t>
            </a:r>
            <a:r>
              <a:rPr lang="en-US" dirty="0"/>
              <a:t> Working Group</a:t>
            </a:r>
          </a:p>
          <a:p>
            <a:r>
              <a:rPr lang="is-IS" dirty="0"/>
              <a:t>June 19,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060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Team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4">
            <a:normAutofit fontScale="92500" lnSpcReduction="10000"/>
          </a:bodyPr>
          <a:lstStyle/>
          <a:p>
            <a:pPr marL="0" indent="0">
              <a:buNone/>
            </a:pPr>
            <a:r>
              <a:rPr lang="en-US" sz="1800" dirty="0"/>
              <a:t>Oleg </a:t>
            </a:r>
            <a:r>
              <a:rPr lang="en-US" sz="1800" dirty="0" err="1"/>
              <a:t>Alexandrov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Katie Browne</a:t>
            </a:r>
          </a:p>
          <a:p>
            <a:pPr marL="0" indent="0">
              <a:buNone/>
            </a:pPr>
            <a:r>
              <a:rPr lang="en-US" sz="1800" dirty="0"/>
              <a:t>Maria </a:t>
            </a:r>
            <a:r>
              <a:rPr lang="en-US" sz="1800" dirty="0" err="1"/>
              <a:t>Bualat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Brian </a:t>
            </a:r>
            <a:r>
              <a:rPr lang="en-US" sz="1800" dirty="0" err="1"/>
              <a:t>Coltin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Earl Daley</a:t>
            </a:r>
          </a:p>
          <a:p>
            <a:pPr marL="0" indent="0">
              <a:buNone/>
            </a:pPr>
            <a:r>
              <a:rPr lang="en-US" sz="1800" dirty="0"/>
              <a:t>Neil Davies</a:t>
            </a:r>
          </a:p>
          <a:p>
            <a:pPr marL="0" indent="0">
              <a:buNone/>
            </a:pPr>
            <a:r>
              <a:rPr lang="en-US" sz="1800" dirty="0"/>
              <a:t>Lorenzo </a:t>
            </a:r>
            <a:r>
              <a:rPr lang="en-US" sz="1800" dirty="0" err="1"/>
              <a:t>Fluckiger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Terry Fong</a:t>
            </a:r>
          </a:p>
          <a:p>
            <a:pPr marL="0" indent="0">
              <a:buNone/>
            </a:pPr>
            <a:r>
              <a:rPr lang="en-US" sz="1800" dirty="0"/>
              <a:t>Jesse Fusco</a:t>
            </a:r>
          </a:p>
          <a:p>
            <a:pPr marL="0" indent="0">
              <a:buNone/>
            </a:pPr>
            <a:r>
              <a:rPr lang="en-US" sz="1800" dirty="0"/>
              <a:t>Ryan Goetz</a:t>
            </a:r>
          </a:p>
          <a:p>
            <a:pPr marL="0" indent="0">
              <a:buNone/>
            </a:pPr>
            <a:r>
              <a:rPr lang="en-US" sz="1800" dirty="0" err="1"/>
              <a:t>Yunkyung</a:t>
            </a:r>
            <a:r>
              <a:rPr lang="en-US" sz="1800" dirty="0"/>
              <a:t> Kim</a:t>
            </a:r>
          </a:p>
          <a:p>
            <a:pPr marL="0" indent="0">
              <a:buNone/>
            </a:pPr>
            <a:r>
              <a:rPr lang="en-US" sz="1800" dirty="0" err="1"/>
              <a:t>Dongmeng</a:t>
            </a:r>
            <a:r>
              <a:rPr lang="en-US" sz="1800" dirty="0"/>
              <a:t> Li</a:t>
            </a:r>
          </a:p>
          <a:p>
            <a:pPr marL="0" indent="0">
              <a:buNone/>
            </a:pPr>
            <a:r>
              <a:rPr lang="en-US" sz="1800" dirty="0"/>
              <a:t>John Love</a:t>
            </a:r>
          </a:p>
          <a:p>
            <a:pPr marL="0" indent="0">
              <a:buNone/>
            </a:pPr>
            <a:r>
              <a:rPr lang="en-US" sz="1800" dirty="0" err="1"/>
              <a:t>Nghia</a:t>
            </a:r>
            <a:r>
              <a:rPr lang="en-US" sz="1800" dirty="0"/>
              <a:t> Mai</a:t>
            </a:r>
          </a:p>
          <a:p>
            <a:pPr marL="0" indent="0">
              <a:buNone/>
            </a:pPr>
            <a:r>
              <a:rPr lang="en-US" sz="1800" dirty="0"/>
              <a:t>Mike McIntyre</a:t>
            </a:r>
          </a:p>
          <a:p>
            <a:pPr marL="0" indent="0">
              <a:buNone/>
            </a:pPr>
            <a:r>
              <a:rPr lang="en-US" sz="1800" dirty="0"/>
              <a:t>Don </a:t>
            </a:r>
            <a:r>
              <a:rPr lang="en-US" sz="1800" dirty="0" err="1"/>
              <a:t>Morr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Ted Morse</a:t>
            </a:r>
          </a:p>
          <a:p>
            <a:pPr marL="0" indent="0">
              <a:buNone/>
            </a:pPr>
            <a:r>
              <a:rPr lang="en-US" sz="1800" dirty="0" err="1"/>
              <a:t>Estrellina</a:t>
            </a:r>
            <a:r>
              <a:rPr lang="en-US" sz="1800" dirty="0"/>
              <a:t> </a:t>
            </a:r>
            <a:r>
              <a:rPr lang="en-US" sz="1800" dirty="0" err="1"/>
              <a:t>Pacis</a:t>
            </a:r>
            <a:endParaRPr lang="en-US" sz="1800" dirty="0"/>
          </a:p>
          <a:p>
            <a:pPr marL="0" indent="0">
              <a:buNone/>
            </a:pPr>
            <a:r>
              <a:rPr lang="en-US" sz="1800" dirty="0" err="1"/>
              <a:t>Inwon</a:t>
            </a:r>
            <a:r>
              <a:rPr lang="en-US" sz="1800" dirty="0"/>
              <a:t> Park</a:t>
            </a:r>
          </a:p>
          <a:p>
            <a:pPr marL="0" indent="0">
              <a:buNone/>
            </a:pPr>
            <a:r>
              <a:rPr lang="en-US" sz="1800" dirty="0"/>
              <a:t>Greg Paulson</a:t>
            </a:r>
          </a:p>
          <a:p>
            <a:pPr marL="0" indent="0">
              <a:buNone/>
            </a:pPr>
            <a:r>
              <a:rPr lang="en-US" sz="1800" dirty="0"/>
              <a:t>Hugo Sanchez</a:t>
            </a:r>
          </a:p>
          <a:p>
            <a:pPr marL="0" indent="0">
              <a:buNone/>
            </a:pPr>
            <a:r>
              <a:rPr lang="en-US" sz="1800" dirty="0"/>
              <a:t>Trey Smith</a:t>
            </a:r>
          </a:p>
          <a:p>
            <a:pPr marL="0" indent="0">
              <a:buNone/>
            </a:pPr>
            <a:r>
              <a:rPr lang="en-US" sz="1800" dirty="0"/>
              <a:t>Ernie Smith</a:t>
            </a:r>
          </a:p>
          <a:p>
            <a:pPr marL="0" indent="0">
              <a:buNone/>
            </a:pPr>
            <a:r>
              <a:rPr lang="en-US" sz="1800" dirty="0"/>
              <a:t>Corey Snyder</a:t>
            </a:r>
          </a:p>
          <a:p>
            <a:pPr marL="0" indent="0">
              <a:buNone/>
            </a:pPr>
            <a:r>
              <a:rPr lang="en-US" sz="1800" dirty="0"/>
              <a:t>The SPHERES Team</a:t>
            </a:r>
          </a:p>
          <a:p>
            <a:pPr marL="0" indent="0">
              <a:buNone/>
            </a:pPr>
            <a:r>
              <a:rPr lang="en-US" sz="1800" dirty="0"/>
              <a:t>Andrew Symington</a:t>
            </a:r>
          </a:p>
          <a:p>
            <a:pPr marL="0" indent="0">
              <a:buNone/>
            </a:pPr>
            <a:r>
              <a:rPr lang="en-US" sz="1800" dirty="0"/>
              <a:t>Omar Talavera</a:t>
            </a:r>
          </a:p>
          <a:p>
            <a:pPr marL="0" indent="0">
              <a:buNone/>
            </a:pPr>
            <a:r>
              <a:rPr lang="en-US" sz="1800" dirty="0" err="1"/>
              <a:t>Vinh</a:t>
            </a:r>
            <a:r>
              <a:rPr lang="en-US" sz="1800" dirty="0"/>
              <a:t> To</a:t>
            </a:r>
          </a:p>
          <a:p>
            <a:pPr marL="0" indent="0">
              <a:buNone/>
            </a:pPr>
            <a:r>
              <a:rPr lang="en-US" sz="1800" dirty="0"/>
              <a:t>DW Wheeler</a:t>
            </a:r>
          </a:p>
          <a:p>
            <a:pPr marL="0" indent="0">
              <a:buNone/>
            </a:pPr>
            <a:r>
              <a:rPr lang="en-US" sz="1800" dirty="0"/>
              <a:t>Shang Wu</a:t>
            </a:r>
          </a:p>
          <a:p>
            <a:pPr marL="0" indent="0">
              <a:buNone/>
            </a:pPr>
            <a:r>
              <a:rPr lang="en-US" sz="1800" dirty="0" err="1"/>
              <a:t>Jongwoon</a:t>
            </a:r>
            <a:r>
              <a:rPr lang="en-US" sz="1800" dirty="0"/>
              <a:t> </a:t>
            </a:r>
            <a:r>
              <a:rPr lang="en-US" sz="1800" dirty="0" err="1"/>
              <a:t>Yoo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Alumni</a:t>
            </a:r>
          </a:p>
          <a:p>
            <a:pPr marL="0" indent="0">
              <a:buNone/>
            </a:pPr>
            <a:r>
              <a:rPr lang="en-US" sz="1800" dirty="0"/>
              <a:t>Steve </a:t>
            </a:r>
            <a:r>
              <a:rPr lang="en-US" sz="1800" dirty="0" err="1"/>
              <a:t>Battazzo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Jeff Blair</a:t>
            </a:r>
          </a:p>
          <a:p>
            <a:pPr marL="0" indent="0">
              <a:buNone/>
            </a:pPr>
            <a:r>
              <a:rPr lang="en-US" sz="1800" dirty="0"/>
              <a:t>Jon </a:t>
            </a:r>
            <a:r>
              <a:rPr lang="en-US" sz="1800" dirty="0" err="1"/>
              <a:t>Dewald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Jeff Feller</a:t>
            </a:r>
          </a:p>
          <a:p>
            <a:pPr marL="0" indent="0">
              <a:buNone/>
            </a:pPr>
            <a:r>
              <a:rPr lang="en-US" sz="1800" dirty="0"/>
              <a:t>Ravi </a:t>
            </a:r>
            <a:r>
              <a:rPr lang="en-US" sz="1800" dirty="0" err="1"/>
              <a:t>Gogna</a:t>
            </a:r>
            <a:endParaRPr lang="en-US" sz="1800" dirty="0"/>
          </a:p>
          <a:p>
            <a:pPr marL="0" indent="0">
              <a:buNone/>
            </a:pPr>
            <a:r>
              <a:rPr lang="en-US" sz="1800" dirty="0" err="1"/>
              <a:t>Hyunjung</a:t>
            </a:r>
            <a:r>
              <a:rPr lang="en-US" sz="1800" dirty="0"/>
              <a:t> Kim</a:t>
            </a:r>
          </a:p>
          <a:p>
            <a:pPr marL="0" indent="0">
              <a:buNone/>
            </a:pPr>
            <a:r>
              <a:rPr lang="en-US" sz="1800" dirty="0"/>
              <a:t>Linda Kobayashi</a:t>
            </a:r>
          </a:p>
          <a:p>
            <a:pPr marL="0" indent="0">
              <a:buNone/>
            </a:pPr>
            <a:r>
              <a:rPr lang="en-US" sz="1800" dirty="0"/>
              <a:t>Brian Koss</a:t>
            </a:r>
          </a:p>
          <a:p>
            <a:pPr marL="0" indent="0">
              <a:buNone/>
            </a:pPr>
            <a:r>
              <a:rPr lang="en-US" sz="1800" dirty="0"/>
              <a:t>Alexandria Langford</a:t>
            </a:r>
          </a:p>
          <a:p>
            <a:pPr marL="0" indent="0">
              <a:buNone/>
            </a:pPr>
            <a:r>
              <a:rPr lang="en-US" sz="1800" dirty="0"/>
              <a:t>Dong-Hyun Lee</a:t>
            </a:r>
          </a:p>
          <a:p>
            <a:pPr marL="0" indent="0">
              <a:buNone/>
            </a:pPr>
            <a:r>
              <a:rPr lang="en-US" sz="1800" dirty="0"/>
              <a:t>Jason </a:t>
            </a:r>
            <a:r>
              <a:rPr lang="en-US" sz="1800" dirty="0" err="1"/>
              <a:t>Lum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Andy Martinez</a:t>
            </a:r>
          </a:p>
          <a:p>
            <a:pPr marL="0" indent="0">
              <a:buNone/>
            </a:pPr>
            <a:r>
              <a:rPr lang="en-US" sz="1800" dirty="0"/>
              <a:t>Blair </a:t>
            </a:r>
            <a:r>
              <a:rPr lang="en-US" sz="1800" dirty="0" err="1"/>
              <a:t>Mclachlan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Zack </a:t>
            </a:r>
            <a:r>
              <a:rPr lang="en-US" sz="1800" dirty="0" err="1"/>
              <a:t>Moratto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Robert Nakamura</a:t>
            </a:r>
          </a:p>
          <a:p>
            <a:pPr marL="0" indent="0">
              <a:buNone/>
            </a:pPr>
            <a:r>
              <a:rPr lang="en-US" sz="1800" dirty="0" err="1"/>
              <a:t>Youngwoo</a:t>
            </a:r>
            <a:r>
              <a:rPr lang="en-US" sz="1800" dirty="0"/>
              <a:t> Park</a:t>
            </a:r>
          </a:p>
          <a:p>
            <a:pPr marL="0" indent="0">
              <a:buNone/>
            </a:pPr>
            <a:r>
              <a:rPr lang="en-US" sz="1800" dirty="0"/>
              <a:t>Cedric </a:t>
            </a:r>
            <a:r>
              <a:rPr lang="en-US" sz="1800" dirty="0" err="1"/>
              <a:t>Priscal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Chris </a:t>
            </a:r>
            <a:r>
              <a:rPr lang="en-US" sz="1800" dirty="0" err="1"/>
              <a:t>Provencher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Jay Torres</a:t>
            </a:r>
          </a:p>
          <a:p>
            <a:pPr marL="0" indent="0">
              <a:buNone/>
            </a:pPr>
            <a:r>
              <a:rPr lang="en-US" sz="1800" dirty="0"/>
              <a:t>Allison Zuniga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4140E31-961D-A64B-BB6E-71461D744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2</a:t>
            </a:fld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84FE134-7A18-5B45-9C6F-7F36F066F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53A4F4-A5C4-A942-BED7-E52DDBED7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2124726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55308-CE85-2946-80F1-9EF004792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363F6-C262-6749-A4E3-AA553320C9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5634"/>
            <a:ext cx="7886700" cy="4671329"/>
          </a:xfrm>
        </p:spPr>
        <p:txBody>
          <a:bodyPr>
            <a:normAutofit/>
          </a:bodyPr>
          <a:lstStyle/>
          <a:p>
            <a:r>
              <a:rPr lang="en-US" sz="2800" dirty="0"/>
              <a:t>3 free flyers, dock, spare ORUs on orbit</a:t>
            </a:r>
          </a:p>
          <a:p>
            <a:pPr lvl="1"/>
            <a:r>
              <a:rPr lang="en-US" sz="2400" dirty="0"/>
              <a:t>Honey (yellow)</a:t>
            </a:r>
          </a:p>
          <a:p>
            <a:pPr lvl="1"/>
            <a:r>
              <a:rPr lang="en-US" sz="2400" dirty="0"/>
              <a:t>Bumble (blue)</a:t>
            </a:r>
          </a:p>
          <a:p>
            <a:pPr lvl="1"/>
            <a:r>
              <a:rPr lang="en-US" sz="2400" dirty="0"/>
              <a:t>Queen (green)</a:t>
            </a:r>
          </a:p>
          <a:p>
            <a:r>
              <a:rPr lang="en-US" sz="2800" dirty="0"/>
              <a:t>3 free flyers, 2 docks (1 a flight spare), spares on ground</a:t>
            </a:r>
          </a:p>
          <a:p>
            <a:pPr lvl="1"/>
            <a:r>
              <a:rPr lang="en-US" sz="2400" dirty="0"/>
              <a:t>Melissa (pink)</a:t>
            </a:r>
          </a:p>
          <a:p>
            <a:pPr lvl="1"/>
            <a:r>
              <a:rPr lang="en-US" sz="2400" dirty="0"/>
              <a:t>B♯ (purple)</a:t>
            </a:r>
          </a:p>
          <a:p>
            <a:pPr lvl="1"/>
            <a:r>
              <a:rPr lang="en-US" sz="2400" dirty="0"/>
              <a:t>Killer (orange)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724BBB-FCAA-3340-A888-B7A2D4A557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07" t="18665" r="32990" b="26669"/>
          <a:stretch/>
        </p:blipFill>
        <p:spPr>
          <a:xfrm>
            <a:off x="5486400" y="3689193"/>
            <a:ext cx="2743200" cy="281178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E5BDAB7-AAA7-2047-B023-512255A52197}"/>
              </a:ext>
            </a:extLst>
          </p:cNvPr>
          <p:cNvGrpSpPr/>
          <p:nvPr/>
        </p:nvGrpSpPr>
        <p:grpSpPr>
          <a:xfrm>
            <a:off x="1207476" y="1928724"/>
            <a:ext cx="2058064" cy="3166359"/>
            <a:chOff x="1207476" y="1928724"/>
            <a:chExt cx="2058064" cy="316635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D01DAA-2FCA-9B42-84EA-4C5E0AE574B7}"/>
                </a:ext>
              </a:extLst>
            </p:cNvPr>
            <p:cNvSpPr txBox="1"/>
            <p:nvPr/>
          </p:nvSpPr>
          <p:spPr>
            <a:xfrm>
              <a:off x="1207476" y="2316338"/>
              <a:ext cx="1947969" cy="369332"/>
            </a:xfrm>
            <a:prstGeom prst="rect">
              <a:avLst/>
            </a:prstGeom>
            <a:solidFill>
              <a:srgbClr val="9FC9EB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2400" dirty="0"/>
                <a:t>Bumble (blue)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86CD3AC-B659-194F-A852-00B82FCB0737}"/>
                </a:ext>
              </a:extLst>
            </p:cNvPr>
            <p:cNvSpPr txBox="1"/>
            <p:nvPr/>
          </p:nvSpPr>
          <p:spPr>
            <a:xfrm>
              <a:off x="1207476" y="1928724"/>
              <a:ext cx="2058064" cy="369332"/>
            </a:xfrm>
            <a:prstGeom prst="rect">
              <a:avLst/>
            </a:prstGeom>
            <a:solidFill>
              <a:srgbClr val="FAF59B"/>
            </a:solidFill>
          </p:spPr>
          <p:txBody>
            <a:bodyPr wrap="none" lIns="91440" tIns="0" bIns="0" rtlCol="0">
              <a:spAutoFit/>
            </a:bodyPr>
            <a:lstStyle/>
            <a:p>
              <a:r>
                <a:rPr lang="en-US" sz="2400" dirty="0"/>
                <a:t>Honey (yellow)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F041EB8-0EFF-7F44-A69A-F5DD16979747}"/>
                </a:ext>
              </a:extLst>
            </p:cNvPr>
            <p:cNvSpPr txBox="1"/>
            <p:nvPr/>
          </p:nvSpPr>
          <p:spPr>
            <a:xfrm>
              <a:off x="1207476" y="3942177"/>
              <a:ext cx="1919115" cy="369332"/>
            </a:xfrm>
            <a:prstGeom prst="rect">
              <a:avLst/>
            </a:prstGeom>
            <a:solidFill>
              <a:srgbClr val="FBCCCD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2400" dirty="0"/>
                <a:t>Melissa (pink)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B18DB93-6BD1-D64D-9D3B-3A40300119E8}"/>
                </a:ext>
              </a:extLst>
            </p:cNvPr>
            <p:cNvSpPr txBox="1"/>
            <p:nvPr/>
          </p:nvSpPr>
          <p:spPr>
            <a:xfrm>
              <a:off x="1207476" y="4725751"/>
              <a:ext cx="1940724" cy="369332"/>
            </a:xfrm>
            <a:prstGeom prst="rect">
              <a:avLst/>
            </a:prstGeom>
            <a:solidFill>
              <a:srgbClr val="F5AA87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2400" dirty="0"/>
                <a:t>Killer (orange)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0487594-4CBB-7749-9E9F-C4B3EAB78208}"/>
                </a:ext>
              </a:extLst>
            </p:cNvPr>
            <p:cNvSpPr txBox="1"/>
            <p:nvPr/>
          </p:nvSpPr>
          <p:spPr>
            <a:xfrm>
              <a:off x="1207476" y="4333736"/>
              <a:ext cx="1556836" cy="369332"/>
            </a:xfrm>
            <a:prstGeom prst="rect">
              <a:avLst/>
            </a:prstGeom>
            <a:solidFill>
              <a:srgbClr val="C2B6D9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2400" dirty="0"/>
                <a:t>B♯ (purple)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C91A04B-295D-4640-BF33-32D4F12D4F49}"/>
                </a:ext>
              </a:extLst>
            </p:cNvPr>
            <p:cNvSpPr txBox="1"/>
            <p:nvPr/>
          </p:nvSpPr>
          <p:spPr>
            <a:xfrm>
              <a:off x="1207476" y="2722088"/>
              <a:ext cx="1996700" cy="369332"/>
            </a:xfrm>
            <a:prstGeom prst="rect">
              <a:avLst/>
            </a:prstGeom>
            <a:solidFill>
              <a:srgbClr val="99CD9A"/>
            </a:solidFill>
          </p:spPr>
          <p:txBody>
            <a:bodyPr wrap="none" tIns="0" bIns="0" rtlCol="0">
              <a:spAutoFit/>
            </a:bodyPr>
            <a:lstStyle/>
            <a:p>
              <a:r>
                <a:rPr lang="en-US" sz="2400" dirty="0"/>
                <a:t>Queen (green)</a:t>
              </a:r>
            </a:p>
          </p:txBody>
        </p:sp>
      </p:grp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87A69909-6A4F-174B-BE46-75C3743F6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3</a:t>
            </a:fld>
            <a:endParaRPr lang="en-US"/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6FDBAA37-78CF-E04E-BEA2-B2DC4627B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85CF8C7C-23DE-AB42-A369-4710F722F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1626905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2347" y="312540"/>
            <a:ext cx="7091927" cy="1000076"/>
          </a:xfrm>
        </p:spPr>
        <p:txBody>
          <a:bodyPr>
            <a:normAutofit/>
          </a:bodyPr>
          <a:lstStyle/>
          <a:p>
            <a:r>
              <a:rPr lang="en-US" dirty="0"/>
              <a:t>Research Scenario</a:t>
            </a:r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043014"/>
              </p:ext>
            </p:extLst>
          </p:nvPr>
        </p:nvGraphicFramePr>
        <p:xfrm>
          <a:off x="4903623" y="1537461"/>
          <a:ext cx="4035692" cy="5078917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345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962"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Sequence of Events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lvl="0" indent="0" algn="l">
                        <a:buFont typeface="+mj-lt"/>
                        <a:buNone/>
                      </a:pPr>
                      <a:r>
                        <a:rPr lang="en-US" sz="1600" baseline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Prior to research activity, ground operator loads experimental software, free flyer does self-diagnostics.</a:t>
                      </a:r>
                      <a:endParaRPr lang="en-US" sz="16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 flyer undocks and moves to experimental module.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Astronaut attaches external hardware to free flyer.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Ground operator sets up individual tests, and (optionally) astronaut initializes tests.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Free flyer perches to wait while astronaut pauses for EPO Event.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939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Astronaut detaches hardware and then free flyer returns to dock.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93777" y="1481520"/>
            <a:ext cx="4437987" cy="5194622"/>
            <a:chOff x="0" y="894937"/>
            <a:chExt cx="4816681" cy="5637879"/>
          </a:xfrm>
        </p:grpSpPr>
        <p:pic>
          <p:nvPicPr>
            <p:cNvPr id="17" name="Picture 16" descr="research5_graybg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695931"/>
              <a:ext cx="2377440" cy="1836885"/>
            </a:xfrm>
            <a:prstGeom prst="rect">
              <a:avLst/>
            </a:prstGeom>
          </p:spPr>
        </p:pic>
        <p:pic>
          <p:nvPicPr>
            <p:cNvPr id="18" name="Picture 17" descr="research1_graybg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94937"/>
              <a:ext cx="2377440" cy="1836885"/>
            </a:xfrm>
            <a:prstGeom prst="rect">
              <a:avLst/>
            </a:prstGeom>
          </p:spPr>
        </p:pic>
        <p:pic>
          <p:nvPicPr>
            <p:cNvPr id="19" name="Picture 18" descr="research2_graybg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241" y="894937"/>
              <a:ext cx="2377440" cy="1836885"/>
            </a:xfrm>
            <a:prstGeom prst="rect">
              <a:avLst/>
            </a:prstGeom>
          </p:spPr>
        </p:pic>
        <p:pic>
          <p:nvPicPr>
            <p:cNvPr id="20" name="Picture 19" descr="research3_graybg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90931"/>
              <a:ext cx="2377440" cy="1836885"/>
            </a:xfrm>
            <a:prstGeom prst="rect">
              <a:avLst/>
            </a:prstGeom>
          </p:spPr>
        </p:pic>
        <p:pic>
          <p:nvPicPr>
            <p:cNvPr id="21" name="Picture 20" descr="research4_graybg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241" y="2790931"/>
              <a:ext cx="2377440" cy="1836885"/>
            </a:xfrm>
            <a:prstGeom prst="rect">
              <a:avLst/>
            </a:prstGeom>
          </p:spPr>
        </p:pic>
        <p:pic>
          <p:nvPicPr>
            <p:cNvPr id="22" name="Picture 21" descr="research6_graybg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241" y="4695931"/>
              <a:ext cx="2377440" cy="1836885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439241" y="894937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0" y="894937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9241" y="2790931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0" y="2790931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439241" y="4695931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0" y="4695931"/>
              <a:ext cx="376275" cy="400110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i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01616-BEF7-044C-8643-41C2CC0CA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4</a:t>
            </a:fld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BC86C8-979A-B34C-BA7C-E7848549F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8F1E40-B458-8647-89AA-A12FA885A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2839386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Scenario Timelines</a:t>
            </a:r>
          </a:p>
        </p:txBody>
      </p:sp>
      <p:pic>
        <p:nvPicPr>
          <p:cNvPr id="8" name="Picture 7" descr="HighIntensityResearch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4710321"/>
            <a:ext cx="8228223" cy="1173391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Low Intensity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High Intensity</a:t>
            </a:r>
          </a:p>
        </p:txBody>
      </p:sp>
      <p:pic>
        <p:nvPicPr>
          <p:cNvPr id="10" name="Picture 9" descr="LowIntensityResearch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21506"/>
            <a:ext cx="8229600" cy="1173587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5AA383-71D7-4A4C-8E94-C21E86CF3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5</a:t>
            </a:fld>
            <a:endParaRPr lang="en-US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6B859851-424E-9445-A890-84152B9FF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CBDD7A9-737B-1D42-8FAD-C184DDA6E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1107464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Unexpected obstacle/crew</a:t>
            </a:r>
          </a:p>
          <a:p>
            <a:pPr lvl="1"/>
            <a:r>
              <a:rPr lang="en-US" dirty="0"/>
              <a:t>Stop and wait for instructions</a:t>
            </a:r>
          </a:p>
          <a:p>
            <a:r>
              <a:rPr lang="en-US" dirty="0"/>
              <a:t>Low battery</a:t>
            </a:r>
          </a:p>
          <a:p>
            <a:pPr lvl="1"/>
            <a:r>
              <a:rPr lang="en-US" dirty="0"/>
              <a:t>Alert and autonomously return to dock</a:t>
            </a:r>
          </a:p>
          <a:p>
            <a:r>
              <a:rPr lang="en-US" dirty="0"/>
              <a:t>LOS</a:t>
            </a:r>
          </a:p>
          <a:p>
            <a:pPr lvl="1"/>
            <a:r>
              <a:rPr lang="en-US" dirty="0"/>
              <a:t>Continue nominal operations</a:t>
            </a:r>
          </a:p>
          <a:p>
            <a:pPr lvl="1"/>
            <a:r>
              <a:rPr lang="en-US" dirty="0"/>
              <a:t>Long duration </a:t>
            </a:r>
            <a:r>
              <a:rPr lang="en-US" dirty="0" err="1"/>
              <a:t>WiFi</a:t>
            </a:r>
            <a:r>
              <a:rPr lang="en-US" dirty="0"/>
              <a:t> drop:  return to dock</a:t>
            </a:r>
          </a:p>
          <a:p>
            <a:r>
              <a:rPr lang="en-US" dirty="0"/>
              <a:t>H/W &amp; S/W failures</a:t>
            </a:r>
          </a:p>
          <a:p>
            <a:pPr lvl="1"/>
            <a:r>
              <a:rPr lang="en-US" dirty="0"/>
              <a:t>Halt operations and disable propulsion, articulation and active sensing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E26F3A7-9581-FD43-BA8D-7C3EFFFF7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6</a:t>
            </a:fld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6EE1C3A-4EDD-4B48-9BAC-37949EFAC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4BDBF8A-0256-314A-B096-DC588E145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1037097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Astrobee</a:t>
            </a:r>
            <a:r>
              <a:rPr lang="en-US" dirty="0"/>
              <a:t> 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91"/>
            <a:ext cx="7886700" cy="454682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err="1"/>
              <a:t>Astrobee</a:t>
            </a:r>
            <a:r>
              <a:rPr lang="en-US" sz="2400" dirty="0"/>
              <a:t> hardware delivery has slipped</a:t>
            </a:r>
          </a:p>
          <a:p>
            <a:pPr lvl="1"/>
            <a:r>
              <a:rPr lang="en-US" sz="2000" dirty="0"/>
              <a:t>Addressing an electrical issue in the prop module</a:t>
            </a:r>
          </a:p>
          <a:p>
            <a:pPr lvl="1"/>
            <a:r>
              <a:rPr lang="en-US" sz="2000" dirty="0"/>
              <a:t>Dock to launch on Orbital-ATK 10 (November 17, 2018)</a:t>
            </a:r>
          </a:p>
          <a:p>
            <a:pPr lvl="1"/>
            <a:r>
              <a:rPr lang="en-US" sz="2000" dirty="0"/>
              <a:t>Honey and Bumble to launch on Space-X 17 (February 1, 2019)</a:t>
            </a:r>
          </a:p>
          <a:p>
            <a:pPr lvl="1"/>
            <a:r>
              <a:rPr lang="en-US" sz="2000" dirty="0"/>
              <a:t>Queen to launch on Orbital-ATK 11 (April 17, 2019)</a:t>
            </a:r>
          </a:p>
          <a:p>
            <a:r>
              <a:rPr lang="en-US" sz="2400" dirty="0"/>
              <a:t>Nearly done with Cert Unit integration</a:t>
            </a:r>
          </a:p>
          <a:p>
            <a:pPr lvl="1"/>
            <a:r>
              <a:rPr lang="en-US" sz="2000" dirty="0"/>
              <a:t>All but prop module and final assembly of free flyer</a:t>
            </a:r>
          </a:p>
          <a:p>
            <a:r>
              <a:rPr lang="en-US" sz="2400" dirty="0"/>
              <a:t>Flight Unit integration has begun</a:t>
            </a:r>
          </a:p>
          <a:p>
            <a:pPr lvl="1"/>
            <a:r>
              <a:rPr lang="en-US" sz="2000" dirty="0"/>
              <a:t>Completed </a:t>
            </a:r>
            <a:r>
              <a:rPr lang="en-US" sz="2000" dirty="0" err="1"/>
              <a:t>hazcam</a:t>
            </a:r>
            <a:r>
              <a:rPr lang="en-US" sz="2000" dirty="0"/>
              <a:t> and </a:t>
            </a:r>
            <a:r>
              <a:rPr lang="en-US" sz="2000" dirty="0" err="1"/>
              <a:t>perchcam</a:t>
            </a:r>
            <a:r>
              <a:rPr lang="en-US" sz="2000" dirty="0"/>
              <a:t> assemblies, and bumper assemblies  and balanced impellers for 2 free flyers</a:t>
            </a:r>
          </a:p>
          <a:p>
            <a:pPr lvl="1"/>
            <a:r>
              <a:rPr lang="en-US" sz="2000" dirty="0"/>
              <a:t>Now concentrating on docking station integration</a:t>
            </a:r>
          </a:p>
          <a:p>
            <a:r>
              <a:rPr lang="en-US" sz="2400" dirty="0"/>
              <a:t>Available to Guest Scientists:</a:t>
            </a:r>
          </a:p>
          <a:p>
            <a:pPr lvl="1"/>
            <a:r>
              <a:rPr lang="en-US" sz="2000" dirty="0"/>
              <a:t>Beta release of Flight Software/Simulator</a:t>
            </a:r>
          </a:p>
          <a:p>
            <a:pPr lvl="1"/>
            <a:r>
              <a:rPr lang="en-US" sz="2000" dirty="0"/>
              <a:t>Mechanical Payload ICD drawings</a:t>
            </a:r>
          </a:p>
          <a:p>
            <a:pPr lvl="1"/>
            <a:r>
              <a:rPr lang="en-US" sz="2000" dirty="0"/>
              <a:t>Initial draft of the Guest Science Guide</a:t>
            </a:r>
            <a:endParaRPr lang="en-US" sz="14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29F3493-5031-AE4B-837C-4EBBC986A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7</a:t>
            </a:fld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54DB5DE-46F8-BD41-9DE5-0DC696CC3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3B4835F-FE99-9248-A359-6DC4C6CFA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114058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9BB74-6B67-7547-8702-11F1F7C95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Cert Unit Integration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BA5B57-91E5-BB49-865C-7C21A433A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53" t="12707" r="19604" b="4776"/>
          <a:stretch/>
        </p:blipFill>
        <p:spPr>
          <a:xfrm>
            <a:off x="908015" y="3810850"/>
            <a:ext cx="2688021" cy="2286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611EDC-C5A4-764A-9F44-21CD1A9E7E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" t="12910" r="-207" b="38377"/>
          <a:stretch/>
        </p:blipFill>
        <p:spPr>
          <a:xfrm>
            <a:off x="474936" y="1722108"/>
            <a:ext cx="4572000" cy="1670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19A61B4-E194-7341-9A17-6B684CFE95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5893" t="2938" r="3238"/>
          <a:stretch/>
        </p:blipFill>
        <p:spPr>
          <a:xfrm>
            <a:off x="5462753" y="1210233"/>
            <a:ext cx="3200400" cy="2563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78BEFCD-4339-5F46-B696-66FC0B93E40D}"/>
              </a:ext>
            </a:extLst>
          </p:cNvPr>
          <p:cNvSpPr txBox="1"/>
          <p:nvPr/>
        </p:nvSpPr>
        <p:spPr>
          <a:xfrm>
            <a:off x="2028428" y="3387161"/>
            <a:ext cx="146501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Docking Station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B1D626-760F-E245-A3AC-B01CD3C1A7D6}"/>
              </a:ext>
            </a:extLst>
          </p:cNvPr>
          <p:cNvSpPr txBox="1"/>
          <p:nvPr/>
        </p:nvSpPr>
        <p:spPr>
          <a:xfrm>
            <a:off x="1360210" y="6097726"/>
            <a:ext cx="17836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Propulsion Module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0D2F85-0951-2B4E-BCE9-7E2F4900276F}"/>
              </a:ext>
            </a:extLst>
          </p:cNvPr>
          <p:cNvSpPr txBox="1"/>
          <p:nvPr/>
        </p:nvSpPr>
        <p:spPr>
          <a:xfrm>
            <a:off x="6432973" y="3810850"/>
            <a:ext cx="125996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Perching Arm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6FC7A7C-EBCF-AE44-8149-23F635D9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8</a:t>
            </a:fld>
            <a:endParaRPr lang="en-US" dirty="0"/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BC755902-8E66-8547-AC35-636C631C4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491C93E9-ECCC-734D-8B9D-CC1576B91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B789C9-279C-0A41-A632-0742A4E988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812" t="24253" r="15605" b="20460"/>
          <a:stretch/>
        </p:blipFill>
        <p:spPr>
          <a:xfrm>
            <a:off x="4372922" y="4161403"/>
            <a:ext cx="3657600" cy="2089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51D7C55-344A-A04E-84B3-D22428E13053}"/>
              </a:ext>
            </a:extLst>
          </p:cNvPr>
          <p:cNvSpPr txBox="1"/>
          <p:nvPr/>
        </p:nvSpPr>
        <p:spPr>
          <a:xfrm>
            <a:off x="5311522" y="6261916"/>
            <a:ext cx="19499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Top Forward Module</a:t>
            </a:r>
          </a:p>
        </p:txBody>
      </p:sp>
    </p:spTree>
    <p:extLst>
      <p:ext uri="{BB962C8B-B14F-4D97-AF65-F5344CB8AC3E}">
        <p14:creationId xmlns:p14="http://schemas.microsoft.com/office/powerpoint/2010/main" val="48525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9BB74-6B67-7547-8702-11F1F7C95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Astrobee</a:t>
            </a:r>
            <a:r>
              <a:rPr lang="en-US" dirty="0"/>
              <a:t> Flight Unit Integration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7BA5B57-91E5-BB49-865C-7C21A433A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483"/>
          <a:stretch/>
        </p:blipFill>
        <p:spPr>
          <a:xfrm>
            <a:off x="2686050" y="3623701"/>
            <a:ext cx="3657600" cy="2455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611EDC-C5A4-764A-9F44-21CD1A9E7E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447" t="7148" r="1447" b="18126"/>
          <a:stretch/>
        </p:blipFill>
        <p:spPr>
          <a:xfrm>
            <a:off x="374432" y="1873326"/>
            <a:ext cx="3657600" cy="2049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19A61B4-E194-7341-9A17-6B684CFE95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2216" t="24332" r="8128" b="8673"/>
          <a:stretch/>
        </p:blipFill>
        <p:spPr>
          <a:xfrm>
            <a:off x="5158026" y="1873326"/>
            <a:ext cx="3657600" cy="2049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78BEFCD-4339-5F46-B696-66FC0B93E40D}"/>
              </a:ext>
            </a:extLst>
          </p:cNvPr>
          <p:cNvSpPr txBox="1"/>
          <p:nvPr/>
        </p:nvSpPr>
        <p:spPr>
          <a:xfrm>
            <a:off x="374432" y="3974467"/>
            <a:ext cx="209102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Hazcams &amp; </a:t>
            </a:r>
            <a:r>
              <a:rPr lang="en-US" dirty="0" err="1"/>
              <a:t>Perchcams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B1D626-760F-E245-A3AC-B01CD3C1A7D6}"/>
              </a:ext>
            </a:extLst>
          </p:cNvPr>
          <p:cNvSpPr txBox="1"/>
          <p:nvPr/>
        </p:nvSpPr>
        <p:spPr>
          <a:xfrm>
            <a:off x="3985974" y="6118769"/>
            <a:ext cx="117205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Core Frames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0D2F85-0951-2B4E-BCE9-7E2F4900276F}"/>
              </a:ext>
            </a:extLst>
          </p:cNvPr>
          <p:cNvSpPr txBox="1"/>
          <p:nvPr/>
        </p:nvSpPr>
        <p:spPr>
          <a:xfrm>
            <a:off x="6999769" y="3966583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/>
              <a:t>Bumper Assemblies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6FC7A7C-EBCF-AE44-8149-23F635D94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6146B4-6D85-3547-ADC6-3580939EF640}" type="slidenum">
              <a:rPr lang="en-US" smtClean="0"/>
              <a:t>9</a:t>
            </a:fld>
            <a:endParaRPr lang="en-US" dirty="0"/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BC755902-8E66-8547-AC35-636C631C4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6/19/2018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491C93E9-ECCC-734D-8B9D-CC1576B91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SPHERES/Astrobee Working Group</a:t>
            </a:r>
          </a:p>
        </p:txBody>
      </p:sp>
    </p:spTree>
    <p:extLst>
      <p:ext uri="{BB962C8B-B14F-4D97-AF65-F5344CB8AC3E}">
        <p14:creationId xmlns:p14="http://schemas.microsoft.com/office/powerpoint/2010/main" val="1657944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14981</TotalTime>
  <Words>570</Words>
  <Application>Microsoft Macintosh PowerPoint</Application>
  <PresentationFormat>On-screen Show (4:3)</PresentationFormat>
  <Paragraphs>160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Astrobee Update</vt:lpstr>
      <vt:lpstr>Astrobee Team</vt:lpstr>
      <vt:lpstr>Astrobee Equipment</vt:lpstr>
      <vt:lpstr>Research Scenario</vt:lpstr>
      <vt:lpstr>Research Scenario Timelines</vt:lpstr>
      <vt:lpstr>Contingencies</vt:lpstr>
      <vt:lpstr>Astrobee Status</vt:lpstr>
      <vt:lpstr>Astrobee Cert Unit Integration</vt:lpstr>
      <vt:lpstr>Astrobee Flight Unit Integration</vt:lpstr>
    </vt:vector>
  </TitlesOfParts>
  <Company>NASA-SGT</Company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Provencher Chris</dc:creator>
  <cp:lastModifiedBy>Maria Bualat</cp:lastModifiedBy>
  <cp:revision>1014</cp:revision>
  <cp:lastPrinted>2017-11-22T19:51:19Z</cp:lastPrinted>
  <dcterms:created xsi:type="dcterms:W3CDTF">2015-03-19T15:14:05Z</dcterms:created>
  <dcterms:modified xsi:type="dcterms:W3CDTF">2018-06-14T19:05:44Z</dcterms:modified>
</cp:coreProperties>
</file>