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2" r:id="rId1"/>
    <p:sldMasterId id="2147483979" r:id="rId2"/>
  </p:sldMasterIdLst>
  <p:notesMasterIdLst>
    <p:notesMasterId r:id="rId6"/>
  </p:notesMasterIdLst>
  <p:handoutMasterIdLst>
    <p:handoutMasterId r:id="rId7"/>
  </p:handoutMasterIdLst>
  <p:sldIdLst>
    <p:sldId id="1229" r:id="rId3"/>
    <p:sldId id="1342" r:id="rId4"/>
    <p:sldId id="1334" r:id="rId5"/>
  </p:sldIdLst>
  <p:sldSz cx="9144000" cy="6858000" type="screen4x3"/>
  <p:notesSz cx="6997700" cy="9283700"/>
  <p:custShowLst>
    <p:custShow name="short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76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XT-Cotton, Larry J" initials="ELJ" lastIdx="1" clrIdx="0">
    <p:extLst>
      <p:ext uri="{19B8F6BF-5375-455C-9EA6-DF929625EA0E}">
        <p15:presenceInfo xmlns:p15="http://schemas.microsoft.com/office/powerpoint/2012/main" userId="S-1-5-21-1177238915-1303643608-1606980848-795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2CE"/>
    <a:srgbClr val="DCEAFC"/>
    <a:srgbClr val="C5D9F1"/>
    <a:srgbClr val="0000FF"/>
    <a:srgbClr val="008400"/>
    <a:srgbClr val="A6CBFC"/>
    <a:srgbClr val="B3B3B3"/>
    <a:srgbClr val="474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24" autoAdjust="0"/>
    <p:restoredTop sz="96433" autoAdjust="0"/>
  </p:normalViewPr>
  <p:slideViewPr>
    <p:cSldViewPr>
      <p:cViewPr varScale="1">
        <p:scale>
          <a:sx n="109" d="100"/>
          <a:sy n="109" d="100"/>
        </p:scale>
        <p:origin x="1860" y="78"/>
      </p:cViewPr>
      <p:guideLst>
        <p:guide orient="horz" pos="76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792" y="108"/>
      </p:cViewPr>
      <p:guideLst>
        <p:guide orient="horz" pos="2924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t" anchorCtr="0" compatLnSpc="1">
            <a:prstTxWarp prst="textNoShape">
              <a:avLst/>
            </a:prstTxWarp>
          </a:bodyPr>
          <a:lstStyle>
            <a:lvl1pPr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37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t" anchorCtr="0" compatLnSpc="1">
            <a:prstTxWarp prst="textNoShape">
              <a:avLst/>
            </a:prstTxWarp>
          </a:bodyPr>
          <a:lstStyle>
            <a:lvl1pPr algn="r"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371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b" anchorCtr="0" compatLnSpc="1">
            <a:prstTxWarp prst="textNoShape">
              <a:avLst/>
            </a:prstTxWarp>
          </a:bodyPr>
          <a:lstStyle>
            <a:lvl1pPr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3712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b" anchorCtr="0" compatLnSpc="1">
            <a:prstTxWarp prst="textNoShape">
              <a:avLst/>
            </a:prstTxWarp>
          </a:bodyPr>
          <a:lstStyle>
            <a:lvl1pPr algn="r"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D8D99F5-8B37-4B06-B0A8-35E96A95220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6482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t" anchorCtr="0" compatLnSpc="1">
            <a:prstTxWarp prst="textNoShape">
              <a:avLst/>
            </a:prstTxWarp>
          </a:bodyPr>
          <a:lstStyle>
            <a:lvl1pPr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37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t" anchorCtr="0" compatLnSpc="1">
            <a:prstTxWarp prst="textNoShape">
              <a:avLst/>
            </a:prstTxWarp>
          </a:bodyPr>
          <a:lstStyle>
            <a:lvl1pPr algn="r"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696913"/>
            <a:ext cx="4640262" cy="3479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0075"/>
            <a:ext cx="513080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371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b" anchorCtr="0" compatLnSpc="1">
            <a:prstTxWarp prst="textNoShape">
              <a:avLst/>
            </a:prstTxWarp>
          </a:bodyPr>
          <a:lstStyle>
            <a:lvl1pPr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3712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b" anchorCtr="0" compatLnSpc="1">
            <a:prstTxWarp prst="textNoShape">
              <a:avLst/>
            </a:prstTxWarp>
          </a:bodyPr>
          <a:lstStyle>
            <a:lvl1pPr algn="r"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1F49E06-C4E4-4417-97A9-46AE5D2323C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3810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49E06-C4E4-4417-97A9-46AE5D2323C8}" type="slidenum">
              <a:rPr lang="en-GB" smtClean="0"/>
              <a:pPr>
                <a:defRPr/>
              </a:pPr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lank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152400"/>
            <a:ext cx="22288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5341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lank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914400"/>
            <a:ext cx="2667000" cy="2895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q"/>
              <a:defRPr/>
            </a:lvl1pPr>
            <a:lvl3pPr>
              <a:buFont typeface="Wingdings" pitchFamily="2" charset="2"/>
              <a:buChar char="ü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22098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4770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6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cxnSp>
        <p:nvCxnSpPr>
          <p:cNvPr id="1028" name="Straight Connector 9"/>
          <p:cNvCxnSpPr>
            <a:cxnSpLocks noChangeShapeType="1"/>
          </p:cNvCxnSpPr>
          <p:nvPr userDrawn="1"/>
        </p:nvCxnSpPr>
        <p:spPr bwMode="auto">
          <a:xfrm>
            <a:off x="76200" y="914400"/>
            <a:ext cx="88392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</p:spPr>
      </p:cxnSp>
      <p:cxnSp>
        <p:nvCxnSpPr>
          <p:cNvPr id="1030" name="Straight Connector 10"/>
          <p:cNvCxnSpPr>
            <a:cxnSpLocks noChangeShapeType="1"/>
          </p:cNvCxnSpPr>
          <p:nvPr userDrawn="1"/>
        </p:nvCxnSpPr>
        <p:spPr bwMode="auto">
          <a:xfrm>
            <a:off x="76200" y="6550025"/>
            <a:ext cx="88392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18" name="Rectangle 19"/>
          <p:cNvSpPr>
            <a:spLocks noChangeArrowheads="1"/>
          </p:cNvSpPr>
          <p:nvPr userDrawn="1"/>
        </p:nvSpPr>
        <p:spPr bwMode="auto">
          <a:xfrm>
            <a:off x="8305800" y="6583363"/>
            <a:ext cx="83820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fld id="{C8A7E004-A1C9-4CE8-BCAE-66093E98AEB1}" type="slidenum">
              <a:rPr lang="en-US" sz="1200" baseline="0">
                <a:latin typeface="Arial" pitchFamily="-106" charset="0"/>
                <a:ea typeface="ＭＳ Ｐゴシック" pitchFamily="-108" charset="-128"/>
                <a:cs typeface="ＭＳ Ｐゴシック" pitchFamily="-108" charset="-128"/>
              </a:rPr>
              <a:pPr eaLnBrk="0" hangingPunct="0">
                <a:defRPr/>
              </a:pPr>
              <a:t>‹#›</a:t>
            </a:fld>
            <a:endParaRPr lang="en-US" sz="1200" baseline="0" dirty="0">
              <a:latin typeface="Arial" pitchFamily="-106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9" name="Rectangle 19"/>
          <p:cNvSpPr>
            <a:spLocks noChangeArrowheads="1"/>
          </p:cNvSpPr>
          <p:nvPr userDrawn="1"/>
        </p:nvSpPr>
        <p:spPr bwMode="auto">
          <a:xfrm>
            <a:off x="0" y="6583363"/>
            <a:ext cx="175260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1200" baseline="0" dirty="0" smtClean="0"/>
              <a:t>June 19, 2018</a:t>
            </a:r>
            <a:endParaRPr lang="en-US" sz="1200" baseline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  <p:sldLayoutId id="2147483994" r:id="rId13"/>
    <p:sldLayoutId id="2147484012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476250" indent="-1905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857250" indent="-1905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865188"/>
            <a:ext cx="8640763" cy="134937"/>
            <a:chOff x="0" y="534"/>
            <a:chExt cx="5443" cy="85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auto">
            <a:xfrm>
              <a:off x="3739" y="534"/>
              <a:ext cx="24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0" name="Rectangle 4"/>
            <p:cNvSpPr>
              <a:spLocks noChangeArrowheads="1"/>
            </p:cNvSpPr>
            <p:nvPr/>
          </p:nvSpPr>
          <p:spPr bwMode="auto">
            <a:xfrm>
              <a:off x="4012" y="534"/>
              <a:ext cx="22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4260" y="534"/>
              <a:ext cx="19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4484" y="534"/>
              <a:ext cx="174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4684" y="534"/>
              <a:ext cx="15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4859" y="534"/>
              <a:ext cx="12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0" y="534"/>
              <a:ext cx="371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5350" y="534"/>
              <a:ext cx="45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5254" y="534"/>
              <a:ext cx="7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5139" y="534"/>
              <a:ext cx="9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5011" y="534"/>
              <a:ext cx="102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5420" y="534"/>
              <a:ext cx="23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</p:grpSp>
      <p:sp>
        <p:nvSpPr>
          <p:cNvPr id="174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6400800" cy="477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Style:</a:t>
            </a:r>
            <a:br>
              <a:rPr lang="en-US" smtClean="0"/>
            </a:br>
            <a:r>
              <a:rPr lang="en-US" smtClean="0"/>
              <a:t>Multiple Lines</a:t>
            </a:r>
          </a:p>
        </p:txBody>
      </p:sp>
      <p:sp>
        <p:nvSpPr>
          <p:cNvPr id="1741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8305800" y="6400800"/>
            <a:ext cx="496888" cy="20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7312" tIns="42862" rIns="87312" bIns="42862">
            <a:spAutoFit/>
          </a:bodyPr>
          <a:lstStyle/>
          <a:p>
            <a:pPr defTabSz="814388" eaLnBrk="0" hangingPunct="0">
              <a:defRPr/>
            </a:pPr>
            <a:fld id="{F9CF252B-8894-4407-9B6B-B6F18D8BABF1}" type="slidenum">
              <a:rPr lang="en-US" sz="800" b="0" baseline="0">
                <a:latin typeface="Arial" pitchFamily="34" charset="0"/>
                <a:ea typeface="+mn-ea"/>
                <a:cs typeface="Arial" pitchFamily="34" charset="0"/>
              </a:rPr>
              <a:pPr defTabSz="814388" eaLnBrk="0" hangingPunct="0">
                <a:defRPr/>
              </a:pPr>
              <a:t>‹#›</a:t>
            </a:fld>
            <a:endParaRPr lang="en-US" sz="800" b="0" baseline="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7414" name="Picture 4" descr="STP Shield - Transparent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7924800" y="0"/>
            <a:ext cx="1001713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5" name="Group 24"/>
          <p:cNvGrpSpPr>
            <a:grpSpLocks/>
          </p:cNvGrpSpPr>
          <p:nvPr userDrawn="1"/>
        </p:nvGrpSpPr>
        <p:grpSpPr bwMode="auto">
          <a:xfrm>
            <a:off x="0" y="0"/>
            <a:ext cx="1323975" cy="1025525"/>
            <a:chOff x="0" y="165100"/>
            <a:chExt cx="4473389" cy="3796695"/>
          </a:xfrm>
        </p:grpSpPr>
        <p:pic>
          <p:nvPicPr>
            <p:cNvPr id="17416" name="Picture 45" descr="AFSPC_SMC TRNS"/>
            <p:cNvPicPr>
              <a:picLocks noChangeAspect="1" noChangeArrowheads="1"/>
            </p:cNvPicPr>
            <p:nvPr userDrawn="1"/>
          </p:nvPicPr>
          <p:blipFill>
            <a:blip r:embed="rId18">
              <a:lum bright="10000" contrast="10000"/>
            </a:blip>
            <a:srcRect/>
            <a:stretch>
              <a:fillRect/>
            </a:stretch>
          </p:blipFill>
          <p:spPr bwMode="auto">
            <a:xfrm>
              <a:off x="0" y="165100"/>
              <a:ext cx="3356339" cy="3202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7" name="Picture 3"/>
            <p:cNvPicPr>
              <a:picLocks noChangeAspect="1" noChangeArrowheads="1"/>
            </p:cNvPicPr>
            <p:nvPr userDrawn="1"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956922" y="1445326"/>
              <a:ext cx="2516467" cy="2516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  <p:sldLayoutId id="2147484006" r:id="rId12"/>
    <p:sldLayoutId id="2147484007" r:id="rId13"/>
    <p:sldLayoutId id="2147484008" r:id="rId14"/>
    <p:sldLayoutId id="2147484009" r:id="rId15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2pPr>
      <a:lvl3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3pPr>
      <a:lvl4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4pPr>
      <a:lvl5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5pPr>
      <a:lvl6pPr marL="4572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6pPr>
      <a:lvl7pPr marL="9144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7pPr>
      <a:lvl8pPr marL="13716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8pPr>
      <a:lvl9pPr marL="18288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2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4800600"/>
            <a:ext cx="6400800" cy="990600"/>
          </a:xfrm>
        </p:spPr>
        <p:txBody>
          <a:bodyPr anchor="ctr"/>
          <a:lstStyle/>
          <a:p>
            <a:pPr algn="ctr"/>
            <a:r>
              <a:rPr lang="en-US" sz="3600" dirty="0" err="1" smtClean="0">
                <a:solidFill>
                  <a:srgbClr val="0070C0"/>
                </a:solidFill>
                <a:ea typeface="ＭＳ Ｐゴシック"/>
                <a:cs typeface="ＭＳ Ｐゴシック"/>
              </a:rPr>
              <a:t>Astrobee</a:t>
            </a:r>
            <a:r>
              <a:rPr lang="en-US" sz="3600" dirty="0" smtClean="0">
                <a:solidFill>
                  <a:srgbClr val="0070C0"/>
                </a:solidFill>
                <a:ea typeface="ＭＳ Ｐゴシック"/>
                <a:cs typeface="ＭＳ Ｐゴシック"/>
              </a:rPr>
              <a:t> </a:t>
            </a:r>
            <a:r>
              <a:rPr lang="en-US" sz="3600" dirty="0" smtClean="0">
                <a:solidFill>
                  <a:srgbClr val="0070C0"/>
                </a:solidFill>
                <a:ea typeface="ＭＳ Ｐゴシック"/>
                <a:cs typeface="ＭＳ Ｐゴシック"/>
              </a:rPr>
              <a:t>PIM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001000" cy="685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3F8AF1"/>
                </a:solidFill>
              </a:rPr>
              <a:t/>
            </a:r>
            <a:br>
              <a:rPr lang="en-US" dirty="0" smtClean="0">
                <a:solidFill>
                  <a:srgbClr val="3F8AF1"/>
                </a:solidFill>
              </a:rPr>
            </a:br>
            <a:r>
              <a:rPr lang="en-US" sz="3200" dirty="0" smtClean="0">
                <a:solidFill>
                  <a:srgbClr val="3F8AF1"/>
                </a:solidFill>
              </a:rPr>
              <a:t>Current </a:t>
            </a:r>
            <a:r>
              <a:rPr lang="en-US" sz="3200" dirty="0">
                <a:solidFill>
                  <a:srgbClr val="3F8AF1"/>
                </a:solidFill>
              </a:rPr>
              <a:t>integration work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Calibri" pitchFamily="34" charset="0"/>
              </a:rPr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914400"/>
            <a:ext cx="8382000" cy="564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eaLnBrk="0" hangingPunct="0">
              <a:spcBef>
                <a:spcPct val="20000"/>
              </a:spcBef>
            </a:pPr>
            <a:r>
              <a:rPr lang="en-US" sz="1500" kern="0" baseline="0" dirty="0" smtClean="0">
                <a:solidFill>
                  <a:srgbClr val="3F8AF1"/>
                </a:solidFill>
              </a:rPr>
              <a:t>  </a:t>
            </a:r>
            <a:endParaRPr lang="en-US" sz="16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2223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Docking Station targeting OA-10 launch (11/17/18)</a:t>
            </a:r>
          </a:p>
          <a:p>
            <a:pPr marL="858838" lvl="2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Phase 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III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Safety Review completed in December 2017; close out after environmental testing (August)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858838" lvl="2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Docking Station is in MIDAS Prime; bracket hardware and on-orbit spares need to be added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858838" lvl="2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Two sets of labels have been received; third set is in work</a:t>
            </a:r>
          </a:p>
          <a:p>
            <a:pPr marL="858838" lvl="2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Location in JEM accepted by JAXA in Jan 2018; PIRN in work to document I/F requirements</a:t>
            </a:r>
          </a:p>
          <a:p>
            <a:pPr marL="858838" lvl="2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An agreement with the HOSC for video routing was approved in PIA Rev. D (May 2018)</a:t>
            </a:r>
          </a:p>
          <a:p>
            <a:pPr marL="858838" lvl="2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Discussion with the Imagery Working Group will be held in late summer to discuss video routing</a:t>
            </a:r>
          </a:p>
          <a:p>
            <a:pPr marL="858838" lvl="2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PIA </a:t>
            </a:r>
            <a:r>
              <a:rPr lang="en-US" sz="1400" b="0" kern="0" baseline="0" dirty="0" err="1" smtClean="0">
                <a:solidFill>
                  <a:schemeClr val="tx1"/>
                </a:solidFill>
                <a:latin typeface="Calibri" pitchFamily="34" charset="0"/>
              </a:rPr>
              <a:t>Rev.E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in work; makes PIA a facility PIA and adds Port Tester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858838" lvl="2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Initial installation procedures required by 8/21/18</a:t>
            </a:r>
          </a:p>
          <a:p>
            <a:pPr marL="858838" lvl="2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Initial planning inputs to PARC required by 9/19/18</a:t>
            </a:r>
          </a:p>
          <a:p>
            <a:pPr marL="858838" lvl="2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OBT product delivery required by 10/5/18</a:t>
            </a:r>
          </a:p>
          <a:p>
            <a:pPr marL="858838" lvl="2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JSL/SDIL end-to-end testing was scheduled for Sept.; however, it may be delayed</a:t>
            </a:r>
          </a:p>
          <a:p>
            <a:pPr marL="858838" lvl="2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Hardware 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delivery scheduled for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9/20/18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738187" lvl="2" eaLnBrk="0" hangingPunct="0">
              <a:spcBef>
                <a:spcPct val="20000"/>
              </a:spcBef>
              <a:defRPr/>
            </a:pPr>
            <a:endParaRPr lang="en-US" sz="160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2223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Two </a:t>
            </a:r>
            <a:r>
              <a:rPr lang="en-US" sz="1600" kern="0" baseline="0" dirty="0" err="1" smtClean="0">
                <a:solidFill>
                  <a:schemeClr val="tx1"/>
                </a:solidFill>
                <a:latin typeface="Calibri" pitchFamily="34" charset="0"/>
              </a:rPr>
              <a:t>Astrobee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 Free Flyers targeting SpX-17 (2/01/19)</a:t>
            </a:r>
          </a:p>
          <a:p>
            <a:pPr marL="860425" lvl="2" indent="-288925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Hardware delivery scheduled for 11/30/18</a:t>
            </a:r>
          </a:p>
          <a:p>
            <a:pPr marL="571500" lvl="2" eaLnBrk="0" hangingPunct="0">
              <a:spcBef>
                <a:spcPct val="20000"/>
              </a:spcBef>
              <a:defRPr/>
            </a:pPr>
            <a:endParaRPr lang="en-US" sz="14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2223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One </a:t>
            </a:r>
            <a:r>
              <a:rPr lang="en-US" sz="1600" kern="0" baseline="0" dirty="0" err="1" smtClean="0">
                <a:solidFill>
                  <a:schemeClr val="tx1"/>
                </a:solidFill>
                <a:latin typeface="Calibri" pitchFamily="34" charset="0"/>
              </a:rPr>
              <a:t>Astrobee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 Free Flyer targeting OA-11 (4/17/19)   </a:t>
            </a:r>
            <a:endParaRPr lang="en-US" sz="160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749300" lvl="2" indent="-17145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 Hardware delivery scheduled for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1/16/19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749300" lvl="2" indent="-17145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98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3972804" y="5328800"/>
            <a:ext cx="381000" cy="457200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1985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algn="ctr"/>
            <a:r>
              <a:rPr lang="en-US" sz="2000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  <a:t>ISS Flight Plan (in-work version as of </a:t>
            </a:r>
            <a:r>
              <a:rPr lang="en-US" sz="2000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  <a:t>06/18/18</a:t>
            </a:r>
            <a:r>
              <a:rPr lang="en-US" sz="2400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  <a:t>)</a:t>
            </a:r>
            <a:endParaRPr lang="en-US" sz="2400" dirty="0" smtClean="0">
              <a:solidFill>
                <a:srgbClr val="3F8AF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353804" y="4876800"/>
            <a:ext cx="268019" cy="675259"/>
          </a:xfrm>
          <a:prstGeom prst="rect">
            <a:avLst/>
          </a:prstGeom>
          <a:solidFill>
            <a:srgbClr val="FFFF00">
              <a:alpha val="27000"/>
            </a:srgb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913" y="756800"/>
            <a:ext cx="7543800" cy="5700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rg-overview-mar08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B489C"/>
      </a:accent2>
      <a:accent3>
        <a:srgbClr val="FFFFFF"/>
      </a:accent3>
      <a:accent4>
        <a:srgbClr val="000000"/>
      </a:accent4>
      <a:accent5>
        <a:srgbClr val="FFE2B8"/>
      </a:accent5>
      <a:accent6>
        <a:srgbClr val="09408D"/>
      </a:accent6>
      <a:hlink>
        <a:srgbClr val="FC0019"/>
      </a:hlink>
      <a:folHlink>
        <a:srgbClr val="C0C0C0"/>
      </a:folHlink>
    </a:clrScheme>
    <a:fontScheme name="irg-overview-mar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rg-overview-mar0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rg-overview-mar0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eneric">
  <a:themeElements>
    <a:clrScheme name="Generic 3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>
          <a:solidFill>
            <a:schemeClr val="accent6"/>
          </a:solidFill>
          <a:round/>
          <a:headEnd type="none" w="sm" len="sm"/>
          <a:tailEnd type="stealth" w="med" len="lg"/>
        </a:ln>
      </a:spPr>
      <a:bodyPr wrap="none" anchor="ctr"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5725" tIns="39688" rIns="85725" bIns="39688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800" dirty="0" smtClean="0"/>
        </a:defPPr>
      </a:lstStyle>
    </a:txDef>
  </a:objectDefaults>
  <a:extraClrSchemeLst>
    <a:extraClrScheme>
      <a:clrScheme name="Generi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2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Blah:Users:terry:irg:talks:irg-overview-mar08.ppt</Template>
  <TotalTime>56882</TotalTime>
  <Words>203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  <vt:variant>
        <vt:lpstr>Custom Shows</vt:lpstr>
      </vt:variant>
      <vt:variant>
        <vt:i4>1</vt:i4>
      </vt:variant>
    </vt:vector>
  </HeadingPairs>
  <TitlesOfParts>
    <vt:vector size="11" baseType="lpstr">
      <vt:lpstr>ＭＳ Ｐゴシック</vt:lpstr>
      <vt:lpstr>Arial</vt:lpstr>
      <vt:lpstr>Calibri</vt:lpstr>
      <vt:lpstr>Times New Roman</vt:lpstr>
      <vt:lpstr>Wingdings</vt:lpstr>
      <vt:lpstr>irg-overview-mar08</vt:lpstr>
      <vt:lpstr>Generic</vt:lpstr>
      <vt:lpstr>PowerPoint Presentation</vt:lpstr>
      <vt:lpstr> Current integration work </vt:lpstr>
      <vt:lpstr>ISS Flight Plan (in-work version as of 06/18/18)</vt:lpstr>
      <vt:lpstr>short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Martinez, Andres (ARC-RE)</dc:creator>
  <cp:lastModifiedBy>EXT-Cotton, Larry J</cp:lastModifiedBy>
  <cp:revision>3404</cp:revision>
  <cp:lastPrinted>2018-06-19T15:37:26Z</cp:lastPrinted>
  <dcterms:created xsi:type="dcterms:W3CDTF">2011-03-16T04:56:42Z</dcterms:created>
  <dcterms:modified xsi:type="dcterms:W3CDTF">2018-06-19T15:37:36Z</dcterms:modified>
</cp:coreProperties>
</file>