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2" r:id="rId1"/>
    <p:sldMasterId id="2147484128" r:id="rId2"/>
  </p:sldMasterIdLst>
  <p:notesMasterIdLst>
    <p:notesMasterId r:id="rId31"/>
  </p:notesMasterIdLst>
  <p:handoutMasterIdLst>
    <p:handoutMasterId r:id="rId32"/>
  </p:handoutMasterIdLst>
  <p:sldIdLst>
    <p:sldId id="1582" r:id="rId3"/>
    <p:sldId id="1587" r:id="rId4"/>
    <p:sldId id="1340" r:id="rId5"/>
    <p:sldId id="1898" r:id="rId6"/>
    <p:sldId id="1893" r:id="rId7"/>
    <p:sldId id="1892" r:id="rId8"/>
    <p:sldId id="347" r:id="rId9"/>
    <p:sldId id="350" r:id="rId10"/>
    <p:sldId id="1899" r:id="rId11"/>
    <p:sldId id="1900" r:id="rId12"/>
    <p:sldId id="1901" r:id="rId13"/>
    <p:sldId id="1902" r:id="rId14"/>
    <p:sldId id="256" r:id="rId15"/>
    <p:sldId id="1923" r:id="rId16"/>
    <p:sldId id="1924" r:id="rId17"/>
    <p:sldId id="257" r:id="rId18"/>
    <p:sldId id="258" r:id="rId19"/>
    <p:sldId id="1925" r:id="rId20"/>
    <p:sldId id="259" r:id="rId21"/>
    <p:sldId id="1912" r:id="rId22"/>
    <p:sldId id="1593" r:id="rId23"/>
    <p:sldId id="1594" r:id="rId24"/>
    <p:sldId id="1595" r:id="rId25"/>
    <p:sldId id="1592" r:id="rId26"/>
    <p:sldId id="1588" r:id="rId27"/>
    <p:sldId id="1585" r:id="rId28"/>
    <p:sldId id="1590" r:id="rId29"/>
    <p:sldId id="1591" r:id="rId30"/>
  </p:sldIdLst>
  <p:sldSz cx="9144000" cy="6858000" type="screen4x3"/>
  <p:notesSz cx="6946900" cy="9220200"/>
  <p:custShowLst>
    <p:custShow name="short" id="0">
      <p:sldLst/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457200"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2pPr>
    <a:lvl3pPr marL="914400"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3pPr>
    <a:lvl4pPr marL="1371600"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4pPr>
    <a:lvl5pPr marL="1828800" algn="l" rtl="0" fontAlgn="base">
      <a:spcBef>
        <a:spcPct val="0"/>
      </a:spcBef>
      <a:spcAft>
        <a:spcPct val="0"/>
      </a:spcAft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5pPr>
    <a:lvl6pPr marL="2286000" algn="l" defTabSz="457200" rtl="0" eaLnBrk="1" latinLnBrk="0" hangingPunct="1"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6pPr>
    <a:lvl7pPr marL="2743200" algn="l" defTabSz="457200" rtl="0" eaLnBrk="1" latinLnBrk="0" hangingPunct="1"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7pPr>
    <a:lvl8pPr marL="3200400" algn="l" defTabSz="457200" rtl="0" eaLnBrk="1" latinLnBrk="0" hangingPunct="1"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8pPr>
    <a:lvl9pPr marL="3657600" algn="l" defTabSz="457200" rtl="0" eaLnBrk="1" latinLnBrk="0" hangingPunct="1">
      <a:defRPr sz="2400" b="1" kern="1200" baseline="-25000">
        <a:solidFill>
          <a:srgbClr val="000000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76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EAFC"/>
    <a:srgbClr val="D8EEC0"/>
    <a:srgbClr val="E1F2CE"/>
    <a:srgbClr val="C5D9F1"/>
    <a:srgbClr val="0000FF"/>
    <a:srgbClr val="008400"/>
    <a:srgbClr val="A6CBFC"/>
    <a:srgbClr val="B3B3B3"/>
    <a:srgbClr val="FFCB5A"/>
    <a:srgbClr val="0048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42" autoAdjust="0"/>
    <p:restoredTop sz="95118" autoAdjust="0"/>
  </p:normalViewPr>
  <p:slideViewPr>
    <p:cSldViewPr>
      <p:cViewPr varScale="1">
        <p:scale>
          <a:sx n="90" d="100"/>
          <a:sy n="90" d="100"/>
        </p:scale>
        <p:origin x="1176" y="184"/>
      </p:cViewPr>
      <p:guideLst>
        <p:guide orient="horz" pos="768"/>
        <p:guide pos="2880"/>
      </p:guideLst>
    </p:cSldViewPr>
  </p:slideViewPr>
  <p:outlineViewPr>
    <p:cViewPr>
      <p:scale>
        <a:sx n="33" d="100"/>
        <a:sy n="33" d="100"/>
      </p:scale>
      <p:origin x="0" y="1518"/>
    </p:cViewPr>
    <p:sldLst>
      <p:sld r:id="rId1" collapse="1"/>
    </p:sldLst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98" d="100"/>
        <a:sy n="98" d="100"/>
      </p:scale>
      <p:origin x="0" y="23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>
            <a:lvl1pPr algn="l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5199" y="0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>
            <a:lvl1pPr algn="r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758517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b" anchorCtr="0" compatLnSpc="1">
            <a:prstTxWarp prst="textNoShape">
              <a:avLst/>
            </a:prstTxWarp>
          </a:bodyPr>
          <a:lstStyle>
            <a:lvl1pPr algn="l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5199" y="8758517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b" anchorCtr="0" compatLnSpc="1">
            <a:prstTxWarp prst="textNoShape">
              <a:avLst/>
            </a:prstTxWarp>
          </a:bodyPr>
          <a:lstStyle>
            <a:lvl1pPr algn="r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834B3C51-F4F2-3E45-B02B-DBFD2B33F1E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77944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>
            <a:lvl1pPr algn="l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5199" y="0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>
            <a:lvl1pPr algn="r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1575" y="692150"/>
            <a:ext cx="4605338" cy="3455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6943" y="4379259"/>
            <a:ext cx="5093015" cy="4148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758517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b" anchorCtr="0" compatLnSpc="1">
            <a:prstTxWarp prst="textNoShape">
              <a:avLst/>
            </a:prstTxWarp>
          </a:bodyPr>
          <a:lstStyle>
            <a:lvl1pPr algn="l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5199" y="8758517"/>
            <a:ext cx="3011701" cy="4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15" tIns="44508" rIns="89015" bIns="44508" numCol="1" anchor="b" anchorCtr="0" compatLnSpc="1">
            <a:prstTxWarp prst="textNoShape">
              <a:avLst/>
            </a:prstTxWarp>
          </a:bodyPr>
          <a:lstStyle>
            <a:lvl1pPr algn="r" defTabSz="887950" eaLnBrk="1" hangingPunct="1">
              <a:spcBef>
                <a:spcPct val="0"/>
              </a:spcBef>
              <a:defRPr sz="1100" b="0" baseline="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CBF6285-ECD6-164C-BA57-C08D2D07079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90433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59B60D-9B1C-884E-A440-D9CD8D165442}" type="slidenum">
              <a:rPr lang="en-GB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0</a:t>
            </a:fld>
            <a:endParaRPr lang="en-GB" dirty="0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30723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68400" y="692150"/>
            <a:ext cx="4610100" cy="3457575"/>
          </a:xfrm>
          <a:solidFill>
            <a:srgbClr val="FFFFFF"/>
          </a:solidFill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4346" y="4379259"/>
            <a:ext cx="5558209" cy="4148416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504" tIns="45752" rIns="91504" bIns="45752"/>
          <a:lstStyle/>
          <a:p>
            <a:r>
              <a:rPr lang="en-US" dirty="0">
                <a:latin typeface="Times New Roman" pitchFamily="-108" charset="0"/>
                <a:ea typeface="ＭＳ Ｐゴシック" pitchFamily="-108" charset="-128"/>
                <a:cs typeface="ＭＳ Ｐゴシック" pitchFamily="-108" charset="-128"/>
              </a:rPr>
              <a:t>41500</a:t>
            </a:r>
          </a:p>
        </p:txBody>
      </p:sp>
    </p:spTree>
    <p:extLst>
      <p:ext uri="{BB962C8B-B14F-4D97-AF65-F5344CB8AC3E}">
        <p14:creationId xmlns:p14="http://schemas.microsoft.com/office/powerpoint/2010/main" val="1323022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Robert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41697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Robert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38985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Copy/past as source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29285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0113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849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Realm,</a:t>
            </a:r>
            <a:r>
              <a:rPr lang="en-US" baseline="0" dirty="0"/>
              <a:t> ZR, </a:t>
            </a:r>
            <a:r>
              <a:rPr lang="en-US" baseline="0" dirty="0" err="1"/>
              <a:t>Astrobotic</a:t>
            </a:r>
            <a:r>
              <a:rPr lang="en-US" baseline="0" dirty="0"/>
              <a:t>, MIT, Soon: Stanford, NPS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9108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4742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6578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76815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Hector update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100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98307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Robert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F6285-ECD6-164C-BA57-C08D2D07079A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5868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990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en-US" dirty="0"/>
          </a:p>
        </p:txBody>
      </p:sp>
      <p:pic>
        <p:nvPicPr>
          <p:cNvPr id="5" name="Picture 4" descr="blank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155700"/>
          </a:xfrm>
          <a:prstGeom prst="rect">
            <a:avLst/>
          </a:prstGeom>
        </p:spPr>
      </p:pic>
      <p:pic>
        <p:nvPicPr>
          <p:cNvPr id="6" name="Picture 5" descr="SPHERESpatchFINAL (wARC)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284" y="457200"/>
            <a:ext cx="3810716" cy="4038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457200"/>
            <a:ext cx="3651658" cy="4038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152400"/>
            <a:ext cx="2228850" cy="5867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53415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143000"/>
            <a:ext cx="38100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143000"/>
            <a:ext cx="3810000" cy="4876800"/>
          </a:xfrm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143000"/>
            <a:ext cx="38100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143000"/>
            <a:ext cx="3810000" cy="4876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-2500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1804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370562" y="858332"/>
            <a:ext cx="6596693" cy="5226131"/>
          </a:xfrm>
        </p:spPr>
        <p:txBody>
          <a:bodyPr vert="horz" anchor="b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i="1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1428803" y="6156583"/>
            <a:ext cx="6538451" cy="542473"/>
          </a:xfrm>
        </p:spPr>
        <p:txBody>
          <a:bodyPr vert="horz" anchor="ctr"/>
          <a:lstStyle>
            <a:lvl1pPr marL="0" indent="0" algn="ctr">
              <a:buNone/>
              <a:defRPr/>
            </a:lvl1pPr>
            <a:lvl2pPr marL="312528" indent="0">
              <a:buNone/>
              <a:defRPr/>
            </a:lvl2pPr>
            <a:lvl3pPr marL="625056" indent="0">
              <a:buNone/>
              <a:defRPr/>
            </a:lvl3pPr>
            <a:lvl4pPr marL="937584" indent="0">
              <a:buNone/>
              <a:defRPr/>
            </a:lvl4pPr>
            <a:lvl5pPr marL="1250112" indent="0">
              <a:buNone/>
              <a:defRPr/>
            </a:lvl5pPr>
          </a:lstStyle>
          <a:p>
            <a:pPr lvl="0"/>
            <a:r>
              <a:rPr lang="en-US" dirty="0"/>
              <a:t>Caption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3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06146B4-6D85-3547-ADC6-3580939EF64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993133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990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en-US" dirty="0"/>
          </a:p>
        </p:txBody>
      </p:sp>
      <p:pic>
        <p:nvPicPr>
          <p:cNvPr id="5" name="Picture 4" descr="blank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155700"/>
          </a:xfrm>
          <a:prstGeom prst="rect">
            <a:avLst/>
          </a:prstGeom>
        </p:spPr>
      </p:pic>
      <p:pic>
        <p:nvPicPr>
          <p:cNvPr id="4" name="Picture 3" descr="SPHERESpatchFINAL (wARC)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457200"/>
            <a:ext cx="3810716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164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29FA3-5BBB-455D-B485-B0E07E415DB0}" type="datetimeFigureOut">
              <a:rPr lang="en-US" smtClean="0"/>
              <a:t>6/18/18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993DB-C2FA-46BA-B3BA-62434AD285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480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524000"/>
            <a:ext cx="6400800" cy="4114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9000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bg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9pPr>
          </a:lstStyle>
          <a:p>
            <a:endParaRPr lang="en-US" b="0" baseline="0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3550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itchFamily="2" charset="2"/>
              <a:buChar char="q"/>
              <a:defRPr/>
            </a:lvl1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80994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892308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78931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322290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74693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90136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41219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53190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bg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-128"/>
                <a:cs typeface="ＭＳ Ｐゴシック" charset="-128"/>
              </a:defRPr>
            </a:lvl9pPr>
          </a:lstStyle>
          <a:p>
            <a:endParaRPr lang="en-US" b="0" baseline="0" dirty="0">
              <a:solidFill>
                <a:prstClr val="white"/>
              </a:solidFill>
            </a:endParaRP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86800" y="6416675"/>
            <a:ext cx="381000" cy="365125"/>
          </a:xfrm>
          <a:prstGeom prst="rect">
            <a:avLst/>
          </a:prstGeom>
        </p:spPr>
        <p:txBody>
          <a:bodyPr vert="horz" wrap="none" lIns="9144" tIns="45720" rIns="9144" bIns="45720" numCol="1" anchor="b" anchorCtr="1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89497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</a:rPr>
              <a:pPr/>
              <a:t>‹#›</a:t>
            </a:fld>
            <a:endParaRPr lang="en-US">
              <a:solidFill>
                <a:prstClr val="black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2748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43000"/>
            <a:ext cx="381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3810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7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152400"/>
            <a:ext cx="8001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143000"/>
            <a:ext cx="8686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76200" y="914400"/>
            <a:ext cx="8839200" cy="0"/>
          </a:xfrm>
          <a:prstGeom prst="line">
            <a:avLst/>
          </a:prstGeom>
          <a:solidFill>
            <a:srgbClr val="FFFAD9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76200" y="6492240"/>
            <a:ext cx="8839200" cy="0"/>
          </a:xfrm>
          <a:prstGeom prst="line">
            <a:avLst/>
          </a:prstGeom>
          <a:solidFill>
            <a:srgbClr val="FFFAD9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8305800" y="6583680"/>
            <a:ext cx="838200" cy="2744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7" tIns="44450" rIns="90487" bIns="44450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fld id="{B47A5473-A697-FC40-96E7-A3018A7738A6}" type="slidenum">
              <a:rPr lang="en-US" sz="1200" b="1" baseline="0" smtClean="0">
                <a:latin typeface="Arial" pitchFamily="-106" charset="0"/>
              </a:rPr>
              <a:pPr eaLnBrk="0" hangingPunct="0">
                <a:defRPr/>
              </a:pPr>
              <a:t>‹#›</a:t>
            </a:fld>
            <a:endParaRPr lang="en-US" sz="1200" b="1" baseline="0" dirty="0">
              <a:latin typeface="Arial" pitchFamily="-106" charset="0"/>
            </a:endParaRPr>
          </a:p>
        </p:txBody>
      </p:sp>
      <p:pic>
        <p:nvPicPr>
          <p:cNvPr id="13" name="Picture 12" descr="SPHERESpatchFINAL (wARC).jpg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97114" cy="84478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  <p:sldLayoutId id="2147483953" r:id="rId12"/>
    <p:sldLayoutId id="2147483954" r:id="rId13"/>
    <p:sldLayoutId id="2147484125" r:id="rId14"/>
    <p:sldLayoutId id="2147484124" r:id="rId15"/>
    <p:sldLayoutId id="2147484142" r:id="rId16"/>
    <p:sldLayoutId id="2147484143" r:id="rId17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60000"/>
        </a:spcBef>
        <a:spcAft>
          <a:spcPct val="0"/>
        </a:spcAft>
        <a:defRPr sz="2000" b="1">
          <a:solidFill>
            <a:schemeClr val="accent2"/>
          </a:solidFill>
          <a:latin typeface="+mn-lt"/>
          <a:ea typeface="ＭＳ Ｐゴシック" charset="-128"/>
          <a:cs typeface="ＭＳ Ｐゴシック" charset="-128"/>
        </a:defRPr>
      </a:lvl1pPr>
      <a:lvl2pPr marL="476250" indent="-1905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ＭＳ Ｐゴシック" charset="-128"/>
        </a:defRPr>
      </a:lvl2pPr>
      <a:lvl3pPr marL="857250" indent="-190500" algn="l" rtl="0" eaLnBrk="0" fontAlgn="base" hangingPunct="0">
        <a:spcBef>
          <a:spcPct val="20000"/>
        </a:spcBef>
        <a:spcAft>
          <a:spcPct val="0"/>
        </a:spcAft>
        <a:buSzPct val="80000"/>
        <a:buFont typeface="Wingdings" pitchFamily="-108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en-US" b="0" baseline="0" dirty="0">
              <a:solidFill>
                <a:prstClr val="black"/>
              </a:solidFill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anchor="ctr" anchorCtr="0"/>
          <a:lstStyle>
            <a:lvl1pPr algn="ctr">
              <a:defRPr sz="11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b="0" baseline="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fld id="{03B832E3-8C39-492D-B877-0E7BABDD06E0}" type="slidenum">
              <a:rPr lang="en-US" b="0" baseline="0" smtClean="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pPr/>
              <a:t>‹#›</a:t>
            </a:fld>
            <a:endParaRPr lang="en-US" b="0" baseline="0">
              <a:solidFill>
                <a:prstClr val="black"/>
              </a:solidFill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3025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40" r:id="rId11"/>
    <p:sldLayoutId id="2147484141" r:id="rId12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sa.gov/spheres" TargetMode="External"/><Relationship Id="rId2" Type="http://schemas.openxmlformats.org/officeDocument/2006/relationships/hyperlink" Target="https://twitter.com/NASA_SPHERE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sa.gov/astrobe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057291"/>
            <a:ext cx="7543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aseline="0" dirty="0">
                <a:solidFill>
                  <a:srgbClr val="FFFFFF"/>
                </a:solidFill>
              </a:rPr>
              <a:t>SPHERES/</a:t>
            </a:r>
            <a:r>
              <a:rPr lang="en-US" baseline="0" dirty="0" err="1">
                <a:solidFill>
                  <a:srgbClr val="FFFFFF"/>
                </a:solidFill>
              </a:rPr>
              <a:t>Astrobee</a:t>
            </a:r>
            <a:r>
              <a:rPr lang="en-US" baseline="0" dirty="0">
                <a:solidFill>
                  <a:srgbClr val="FFFFFF"/>
                </a:solidFill>
              </a:rPr>
              <a:t> Working Group (SAWG)</a:t>
            </a:r>
          </a:p>
          <a:p>
            <a:r>
              <a:rPr lang="en-US" sz="2000" baseline="0" dirty="0">
                <a:solidFill>
                  <a:srgbClr val="FFFFFF"/>
                </a:solidFill>
              </a:rPr>
              <a:t>Quarterly Meeting</a:t>
            </a:r>
          </a:p>
          <a:p>
            <a:endParaRPr lang="en-US" sz="2000" b="0" baseline="0" dirty="0">
              <a:solidFill>
                <a:srgbClr val="FFFFFF"/>
              </a:solidFill>
            </a:endParaRPr>
          </a:p>
          <a:p>
            <a:endParaRPr lang="en-US" sz="1000" b="0" baseline="0" dirty="0">
              <a:solidFill>
                <a:srgbClr val="FFFFFF"/>
              </a:solidFill>
            </a:endParaRPr>
          </a:p>
          <a:p>
            <a:r>
              <a:rPr lang="en-US" sz="1600" b="0" baseline="0" dirty="0">
                <a:solidFill>
                  <a:srgbClr val="FFFFFF"/>
                </a:solidFill>
              </a:rPr>
              <a:t>Jun 19th, 2018</a:t>
            </a:r>
            <a:endParaRPr lang="en-US" sz="1600" baseline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61621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56394"/>
            <a:ext cx="1856812" cy="416470"/>
          </a:xfrm>
        </p:spPr>
        <p:txBody>
          <a:bodyPr/>
          <a:lstStyle/>
          <a:p>
            <a:pPr lvl="1" algn="ctr"/>
            <a:r>
              <a:rPr lang="en-US" sz="1050" dirty="0"/>
              <a:t>Granite Lab: Online</a:t>
            </a:r>
          </a:p>
          <a:p>
            <a:pPr marL="285750" lvl="1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6061908" y="1008079"/>
            <a:ext cx="1961642" cy="448838"/>
          </a:xfrm>
        </p:spPr>
        <p:txBody>
          <a:bodyPr/>
          <a:lstStyle/>
          <a:p>
            <a:pPr lvl="1"/>
            <a:r>
              <a:rPr lang="en-US" sz="1050" dirty="0"/>
              <a:t>Flight Lab: Online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2323" y="1219200"/>
            <a:ext cx="3434000" cy="2438400"/>
          </a:xfrm>
          <a:prstGeom prst="rect">
            <a:avLst/>
          </a:prstGeom>
        </p:spPr>
      </p:pic>
      <p:pic>
        <p:nvPicPr>
          <p:cNvPr id="6" name="Picture 5" descr="IMG_3722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6258" y="1232498"/>
            <a:ext cx="3592942" cy="24251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6258" y="3835673"/>
            <a:ext cx="3587711" cy="2376277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6927" y="6172200"/>
            <a:ext cx="4554059" cy="53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476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857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-108" charset="2"/>
              <a:buChar char="§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lvl="1"/>
            <a:r>
              <a:rPr lang="en-US" sz="1050" b="0" kern="0" baseline="0" dirty="0"/>
              <a:t>Micro Gravity Test Facility (MGTF) Lab </a:t>
            </a:r>
          </a:p>
          <a:p>
            <a:pPr marL="285750" lvl="1" indent="0">
              <a:buNone/>
            </a:pPr>
            <a:r>
              <a:rPr lang="en-US" sz="1050" b="0" kern="0" baseline="0" dirty="0"/>
              <a:t>     </a:t>
            </a:r>
          </a:p>
        </p:txBody>
      </p:sp>
      <p:sp>
        <p:nvSpPr>
          <p:cNvPr id="10" name="Content Placeholder 7"/>
          <p:cNvSpPr txBox="1">
            <a:spLocks/>
          </p:cNvSpPr>
          <p:nvPr/>
        </p:nvSpPr>
        <p:spPr bwMode="auto">
          <a:xfrm>
            <a:off x="4800600" y="6172200"/>
            <a:ext cx="4876800" cy="299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defRPr sz="2800" b="1">
                <a:solidFill>
                  <a:schemeClr val="accent2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476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857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-108" charset="2"/>
              <a:buChar char="§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lvl="1"/>
            <a:r>
              <a:rPr lang="en-US" sz="1050" b="0" kern="0" baseline="0" dirty="0"/>
              <a:t>Engineering Evaluation Lab (EEL): Available upon request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Ground Lab Status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2323" y="3810000"/>
            <a:ext cx="3431333" cy="240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2726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Hardware Fidelity (</a:t>
            </a:r>
            <a:r>
              <a:rPr lang="en-US" dirty="0" err="1"/>
              <a:t>Astrobee</a:t>
            </a:r>
            <a:r>
              <a:rPr lang="en-US" dirty="0"/>
              <a:t>)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304800" y="1143000"/>
          <a:ext cx="8305800" cy="24942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6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934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Name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Mechanical Fidelity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Electrical Fidelity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Software Fidelity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Sensor Fidelity</a:t>
                      </a:r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P4C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Low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Low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Low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P4E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Med-High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Flat Sat A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Low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Low/None</a:t>
                      </a:r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Cert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Flight 1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High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High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High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High</a:t>
                      </a:r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2323" y="3810000"/>
            <a:ext cx="3431333" cy="2401950"/>
          </a:xfrm>
          <a:prstGeom prst="rect">
            <a:avLst/>
          </a:prstGeom>
        </p:spPr>
      </p:pic>
      <p:pic>
        <p:nvPicPr>
          <p:cNvPr id="7" name="Picture 6" descr="DSC_0843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386660" y="3461940"/>
            <a:ext cx="2447636" cy="314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4570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Hardware Status (</a:t>
            </a:r>
            <a:r>
              <a:rPr lang="en-US" dirty="0" err="1"/>
              <a:t>Astrobee</a:t>
            </a:r>
            <a:r>
              <a:rPr lang="en-US" dirty="0"/>
              <a:t>)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8279455"/>
              </p:ext>
            </p:extLst>
          </p:nvPr>
        </p:nvGraphicFramePr>
        <p:xfrm>
          <a:off x="76200" y="1143000"/>
          <a:ext cx="8534400" cy="22250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4771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3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Name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Status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Plans</a:t>
                      </a:r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P4C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End-Of-Life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baseline="0" dirty="0"/>
                        <a:t>Available in MGTF but unsupported</a:t>
                      </a:r>
                      <a:endParaRPr lang="en-US" dirty="0"/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P4E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Operational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Dev.</a:t>
                      </a:r>
                      <a:r>
                        <a:rPr lang="en-US" baseline="0" dirty="0"/>
                        <a:t> Testing in Granite until Cert, then MGTF</a:t>
                      </a:r>
                      <a:endParaRPr lang="en-US" dirty="0"/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Flat Sat A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Operational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 use by FSW team</a:t>
                      </a:r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Cert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Complete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Debugging, then verification testing</a:t>
                      </a:r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Flight 1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In-Work</a:t>
                      </a:r>
                    </a:p>
                  </a:txBody>
                  <a:tcPr marL="189530" marR="18953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Complete by 08/17, then verification testing</a:t>
                      </a:r>
                    </a:p>
                  </a:txBody>
                  <a:tcPr marL="189530" marR="18953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2323" y="3810000"/>
            <a:ext cx="3431333" cy="2401950"/>
          </a:xfrm>
          <a:prstGeom prst="rect">
            <a:avLst/>
          </a:prstGeom>
        </p:spPr>
      </p:pic>
      <p:pic>
        <p:nvPicPr>
          <p:cNvPr id="2" name="Picture 1" descr="DSC_0843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386660" y="3461940"/>
            <a:ext cx="2447636" cy="314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043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Port Tester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Andres Mora</a:t>
            </a:r>
          </a:p>
          <a:p>
            <a:r>
              <a:rPr lang="en-US" dirty="0"/>
              <a:t>S/A Facilities</a:t>
            </a:r>
          </a:p>
        </p:txBody>
      </p:sp>
    </p:spTree>
    <p:extLst>
      <p:ext uri="{BB962C8B-B14F-4D97-AF65-F5344CB8AC3E}">
        <p14:creationId xmlns:p14="http://schemas.microsoft.com/office/powerpoint/2010/main" val="3816094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 Tester Payload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4327874" cy="5181600"/>
          </a:xfrm>
        </p:spPr>
        <p:txBody>
          <a:bodyPr>
            <a:normAutofit fontScale="92500"/>
          </a:bodyPr>
          <a:lstStyle/>
          <a:p>
            <a:r>
              <a:rPr lang="en-US" dirty="0"/>
              <a:t>Facilitates diagnostics of </a:t>
            </a:r>
            <a:r>
              <a:rPr lang="en-US" dirty="0" err="1"/>
              <a:t>Astrobee’s</a:t>
            </a:r>
            <a:r>
              <a:rPr lang="en-US" dirty="0"/>
              <a:t> internal USB ports</a:t>
            </a:r>
          </a:p>
          <a:p>
            <a:r>
              <a:rPr lang="en-US" dirty="0"/>
              <a:t>Tests safe electrical current operational limits</a:t>
            </a:r>
          </a:p>
          <a:p>
            <a:r>
              <a:rPr lang="en-US" dirty="0"/>
              <a:t>1U design to fit within </a:t>
            </a:r>
            <a:r>
              <a:rPr lang="en-US" dirty="0" err="1"/>
              <a:t>Astrobee’s</a:t>
            </a:r>
            <a:r>
              <a:rPr lang="en-US" dirty="0"/>
              <a:t> payload bays</a:t>
            </a:r>
          </a:p>
          <a:p>
            <a:r>
              <a:rPr lang="en-US" dirty="0"/>
              <a:t>Includes both hardware and software development:</a:t>
            </a:r>
          </a:p>
          <a:p>
            <a:pPr lvl="1"/>
            <a:r>
              <a:rPr lang="en-US" dirty="0"/>
              <a:t>Structure, electronics, supports, interfaces</a:t>
            </a:r>
          </a:p>
          <a:p>
            <a:pPr lvl="1"/>
            <a:r>
              <a:rPr lang="en-US" dirty="0"/>
              <a:t>Port tester’s human and Astrobee interfacing programs and HLP Guest Science APK</a:t>
            </a:r>
          </a:p>
          <a:p>
            <a:r>
              <a:rPr lang="en-US" dirty="0"/>
              <a:t>Connection with Astrobee through HLP Guest Science APK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724BBB-FCAA-3340-A888-B7A2D4A557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9780" y="2527215"/>
            <a:ext cx="1149069" cy="11777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486" y="2881788"/>
            <a:ext cx="667514" cy="11430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1" t="9284" r="7652" b="5573"/>
          <a:stretch/>
        </p:blipFill>
        <p:spPr>
          <a:xfrm>
            <a:off x="6374547" y="1726710"/>
            <a:ext cx="1759862" cy="15830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73" t="13282" r="11607" b="16670"/>
          <a:stretch/>
        </p:blipFill>
        <p:spPr>
          <a:xfrm rot="8121305">
            <a:off x="7198195" y="2418284"/>
            <a:ext cx="857921" cy="5750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834" y="2979827"/>
            <a:ext cx="91482" cy="91482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422" y="2894102"/>
            <a:ext cx="91482" cy="91482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565" y="3008402"/>
            <a:ext cx="91482" cy="91482"/>
          </a:xfrm>
          <a:prstGeom prst="rect">
            <a:avLst/>
          </a:prstGeom>
          <a:scene3d>
            <a:camera prst="isometricOffAxis1Right"/>
            <a:lightRig rig="threePt" dir="t"/>
          </a:scene3d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2" t="23750" r="17222" b="26111"/>
          <a:stretch/>
        </p:blipFill>
        <p:spPr>
          <a:xfrm>
            <a:off x="6943748" y="2781812"/>
            <a:ext cx="90005" cy="999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06" t="43108" r="36468" b="42490"/>
          <a:stretch/>
        </p:blipFill>
        <p:spPr>
          <a:xfrm rot="12468737">
            <a:off x="6954345" y="2710757"/>
            <a:ext cx="63999" cy="6127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06" t="43108" r="36468" b="42490"/>
          <a:stretch/>
        </p:blipFill>
        <p:spPr>
          <a:xfrm rot="12468737">
            <a:off x="6951215" y="2900147"/>
            <a:ext cx="63999" cy="61272"/>
          </a:xfrm>
          <a:prstGeom prst="rect">
            <a:avLst/>
          </a:prstGeom>
        </p:spPr>
      </p:pic>
      <p:sp>
        <p:nvSpPr>
          <p:cNvPr id="15" name="Bent Arrow 14"/>
          <p:cNvSpPr/>
          <p:nvPr/>
        </p:nvSpPr>
        <p:spPr>
          <a:xfrm rot="18060965" flipH="1">
            <a:off x="5390624" y="1711091"/>
            <a:ext cx="675899" cy="723717"/>
          </a:xfrm>
          <a:prstGeom prst="bentArrow">
            <a:avLst>
              <a:gd name="adj1" fmla="val 27901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6" name="Bent Arrow 15"/>
          <p:cNvSpPr/>
          <p:nvPr/>
        </p:nvSpPr>
        <p:spPr>
          <a:xfrm rot="7093097" flipH="1">
            <a:off x="5836267" y="3440926"/>
            <a:ext cx="675899" cy="723717"/>
          </a:xfrm>
          <a:prstGeom prst="bentArrow">
            <a:avLst>
              <a:gd name="adj1" fmla="val 27901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7" name="Bent Arrow 16"/>
          <p:cNvSpPr/>
          <p:nvPr/>
        </p:nvSpPr>
        <p:spPr>
          <a:xfrm rot="20581951" flipH="1">
            <a:off x="8206736" y="2050457"/>
            <a:ext cx="675899" cy="723717"/>
          </a:xfrm>
          <a:prstGeom prst="bentArrow">
            <a:avLst>
              <a:gd name="adj1" fmla="val 27901"/>
              <a:gd name="adj2" fmla="val 25000"/>
              <a:gd name="adj3" fmla="val 25000"/>
              <a:gd name="adj4" fmla="val 43750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9" name="Bent Arrow 18"/>
          <p:cNvSpPr/>
          <p:nvPr/>
        </p:nvSpPr>
        <p:spPr>
          <a:xfrm rot="9151816" flipH="1">
            <a:off x="7671450" y="3140879"/>
            <a:ext cx="675899" cy="723717"/>
          </a:xfrm>
          <a:prstGeom prst="bentArrow">
            <a:avLst>
              <a:gd name="adj1" fmla="val 27901"/>
              <a:gd name="adj2" fmla="val 25000"/>
              <a:gd name="adj3" fmla="val 25000"/>
              <a:gd name="adj4" fmla="val 43750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3372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 Tester Payload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066800"/>
            <a:ext cx="3943350" cy="5181600"/>
          </a:xfrm>
        </p:spPr>
        <p:txBody>
          <a:bodyPr/>
          <a:lstStyle/>
          <a:p>
            <a:r>
              <a:rPr lang="en-US" dirty="0"/>
              <a:t>Composed of two main boards:</a:t>
            </a:r>
          </a:p>
          <a:p>
            <a:pPr lvl="1"/>
            <a:r>
              <a:rPr lang="en-US" dirty="0"/>
              <a:t>Face board: </a:t>
            </a:r>
          </a:p>
          <a:p>
            <a:pPr lvl="2"/>
            <a:r>
              <a:rPr lang="en-US" dirty="0"/>
              <a:t>140 mm x 75 mm</a:t>
            </a:r>
          </a:p>
          <a:p>
            <a:pPr lvl="2"/>
            <a:r>
              <a:rPr lang="en-US" dirty="0"/>
              <a:t>handles interaction with astronaut (includes buttons, LCD, switch, and USB port)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Base board: </a:t>
            </a:r>
          </a:p>
          <a:p>
            <a:pPr lvl="2"/>
            <a:r>
              <a:rPr lang="en-US" dirty="0"/>
              <a:t>85 mm x 55mm</a:t>
            </a:r>
          </a:p>
          <a:p>
            <a:pPr lvl="2"/>
            <a:r>
              <a:rPr lang="en-US" dirty="0"/>
              <a:t>handles interaction between payload and Astrobee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119" y="3799362"/>
            <a:ext cx="2461698" cy="18017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381" y="1806553"/>
            <a:ext cx="3018911" cy="16224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76391" y="3429001"/>
            <a:ext cx="18870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Face board prototype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7785" y="5555939"/>
            <a:ext cx="19030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Base board prototype 1</a:t>
            </a:r>
          </a:p>
        </p:txBody>
      </p:sp>
    </p:spTree>
    <p:extLst>
      <p:ext uri="{BB962C8B-B14F-4D97-AF65-F5344CB8AC3E}">
        <p14:creationId xmlns:p14="http://schemas.microsoft.com/office/powerpoint/2010/main" val="37435517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Future Updates to Guest Science Guide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Ruben Garcia &amp; Andres Mora</a:t>
            </a:r>
          </a:p>
          <a:p>
            <a:r>
              <a:rPr lang="en-US" dirty="0"/>
              <a:t>S/A Facilities</a:t>
            </a:r>
          </a:p>
        </p:txBody>
      </p:sp>
    </p:spTree>
    <p:extLst>
      <p:ext uri="{BB962C8B-B14F-4D97-AF65-F5344CB8AC3E}">
        <p14:creationId xmlns:p14="http://schemas.microsoft.com/office/powerpoint/2010/main" val="1286004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Guest Science Guide</a:t>
            </a:r>
          </a:p>
        </p:txBody>
      </p:sp>
      <p:sp>
        <p:nvSpPr>
          <p:cNvPr id="4" name="Marcador de contenido 6">
            <a:extLst>
              <a:ext uri="{FF2B5EF4-FFF2-40B4-BE49-F238E27FC236}">
                <a16:creationId xmlns:a16="http://schemas.microsoft.com/office/drawing/2014/main" id="{B4D115A0-A963-794E-A5F3-D75E2F4011E6}"/>
              </a:ext>
            </a:extLst>
          </p:cNvPr>
          <p:cNvSpPr txBox="1">
            <a:spLocks/>
          </p:cNvSpPr>
          <p:nvPr/>
        </p:nvSpPr>
        <p:spPr bwMode="auto">
          <a:xfrm>
            <a:off x="-2" y="1600200"/>
            <a:ext cx="8382001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q"/>
              <a:defRPr sz="2000" b="1">
                <a:solidFill>
                  <a:schemeClr val="accent2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476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857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ü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r>
              <a:rPr lang="en-US" kern="0" baseline="0" dirty="0"/>
              <a:t>Overview of the contents of the GS Guide document.</a:t>
            </a:r>
          </a:p>
          <a:p>
            <a:r>
              <a:rPr lang="en-US" kern="0" baseline="0" dirty="0"/>
              <a:t>Once SPHERES transition to Astrobee, a new GS Framework will be in place.</a:t>
            </a:r>
          </a:p>
          <a:p>
            <a:r>
              <a:rPr lang="en-US" kern="0" baseline="0" dirty="0"/>
              <a:t>The GS Guide is a compilation of concepts and guidelines to write GS applications in Astrobee.</a:t>
            </a:r>
          </a:p>
          <a:p>
            <a:r>
              <a:rPr lang="en-US" kern="0" baseline="0" dirty="0"/>
              <a:t>This document will contain:</a:t>
            </a:r>
          </a:p>
          <a:p>
            <a:pPr lvl="1"/>
            <a:r>
              <a:rPr lang="en-US" sz="1800" b="0" kern="0" baseline="0" dirty="0"/>
              <a:t>Fundamentals about Astrobee GS Development.</a:t>
            </a:r>
          </a:p>
          <a:p>
            <a:pPr lvl="1"/>
            <a:r>
              <a:rPr lang="en-US" sz="1800" b="0" kern="0" baseline="0" dirty="0"/>
              <a:t>A step by step tutorial to build GS applications.</a:t>
            </a:r>
          </a:p>
          <a:p>
            <a:endParaRPr lang="en-US" kern="0" baseline="0" dirty="0"/>
          </a:p>
        </p:txBody>
      </p:sp>
    </p:spTree>
    <p:extLst>
      <p:ext uri="{BB962C8B-B14F-4D97-AF65-F5344CB8AC3E}">
        <p14:creationId xmlns:p14="http://schemas.microsoft.com/office/powerpoint/2010/main" val="1728106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Guest Science Guide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4C7D7AC-E6F9-6A44-B920-A5995294F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83926"/>
            <a:ext cx="9144000" cy="4490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1954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Guest Science High-level Development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771" y="1090013"/>
            <a:ext cx="8211629" cy="4346973"/>
          </a:xfrm>
        </p:spPr>
        <p:txBody>
          <a:bodyPr/>
          <a:lstStyle/>
          <a:p>
            <a:r>
              <a:rPr lang="en-US" dirty="0"/>
              <a:t>High-level flow diagram of a GS application development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D2AB3AE-317A-7149-B859-13E954CC6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18176"/>
            <a:ext cx="9144000" cy="3570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355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294F84-2982-8043-B264-E6E69CD7F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9343"/>
            <a:ext cx="9144000" cy="465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4691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ct val="60000"/>
              </a:spcBef>
            </a:pPr>
            <a:r>
              <a:rPr lang="en-US" sz="3600" dirty="0">
                <a:solidFill>
                  <a:srgbClr val="0048A0"/>
                </a:solidFill>
              </a:rPr>
              <a:t>SPHERES &amp; Astrobee  Operations</a:t>
            </a:r>
            <a:endParaRPr lang="en-US" sz="3600" b="1" dirty="0">
              <a:solidFill>
                <a:srgbClr val="0048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0357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dirty="0">
                <a:solidFill>
                  <a:srgbClr val="0048A0"/>
                </a:solidFill>
              </a:rPr>
              <a:t>Operations: Functions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334000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>
                <a:solidFill>
                  <a:schemeClr val="tx1"/>
                </a:solidFill>
              </a:rPr>
              <a:t>Ensure Facility Readiness for ISS Test Sessions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>
                <a:solidFill>
                  <a:srgbClr val="0048A0"/>
                </a:solidFill>
              </a:rPr>
              <a:t>  </a:t>
            </a:r>
            <a:r>
              <a:rPr lang="en-US" dirty="0">
                <a:solidFill>
                  <a:srgbClr val="0048A0"/>
                </a:solidFill>
              </a:rPr>
              <a:t>All crew training now via Onboard Training (OBT) both English &amp; Russian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solidFill>
                  <a:srgbClr val="0048A0"/>
                </a:solidFill>
              </a:rPr>
              <a:t>  Crew procedure updates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solidFill>
                  <a:srgbClr val="0048A0"/>
                </a:solidFill>
              </a:rPr>
              <a:t>  Coordinate with ISS Lead Increment Scientist and POIC Cadre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solidFill>
                  <a:srgbClr val="0048A0"/>
                </a:solidFill>
              </a:rPr>
              <a:t>  Flight products on orbit (test plan, .spf, on-board training and review, etc.)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solidFill>
                  <a:srgbClr val="0048A0"/>
                </a:solidFill>
              </a:rPr>
              <a:t>  Consumables (CO2 Tanks and Batteries) refurbishment and resupply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solidFill>
                  <a:srgbClr val="0048A0"/>
                </a:solidFill>
              </a:rPr>
              <a:t>  Support SPHERES directory/file maintenance</a:t>
            </a:r>
          </a:p>
          <a:p>
            <a:pPr marL="0" indent="0">
              <a:buNone/>
            </a:pPr>
            <a:r>
              <a:rPr lang="en-US" sz="2200" dirty="0">
                <a:solidFill>
                  <a:schemeClr val="tx1"/>
                </a:solidFill>
              </a:rPr>
              <a:t>Real-Time ISS Test Session support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>
                <a:solidFill>
                  <a:srgbClr val="0048A0"/>
                </a:solidFill>
              </a:rPr>
              <a:t>  </a:t>
            </a:r>
            <a:r>
              <a:rPr lang="en-US" dirty="0">
                <a:solidFill>
                  <a:srgbClr val="0048A0"/>
                </a:solidFill>
              </a:rPr>
              <a:t>Coordinate w/SPHERES investigators product development and delivery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solidFill>
                  <a:srgbClr val="0048A0"/>
                </a:solidFill>
              </a:rPr>
              <a:t>  Support crew and POIC cadre real-time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solidFill>
                  <a:srgbClr val="0048A0"/>
                </a:solidFill>
              </a:rPr>
              <a:t>  Conduct/coordinate crew conferences as needed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solidFill>
                  <a:srgbClr val="0048A0"/>
                </a:solidFill>
              </a:rPr>
              <a:t>  Test session data and video management</a:t>
            </a:r>
          </a:p>
          <a:p>
            <a:pPr marL="0" lvl="0" indent="0">
              <a:buNone/>
            </a:pPr>
            <a:r>
              <a:rPr lang="en-US" sz="2200" dirty="0">
                <a:solidFill>
                  <a:schemeClr val="tx1"/>
                </a:solidFill>
              </a:rPr>
              <a:t>Public Relations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>
                <a:solidFill>
                  <a:srgbClr val="0048A0"/>
                </a:solidFill>
              </a:rPr>
              <a:t> </a:t>
            </a:r>
            <a:r>
              <a:rPr lang="en-US" sz="1900" dirty="0">
                <a:solidFill>
                  <a:srgbClr val="0048A0"/>
                </a:solidFill>
              </a:rPr>
              <a:t> </a:t>
            </a:r>
            <a:r>
              <a:rPr lang="en-US" dirty="0">
                <a:solidFill>
                  <a:srgbClr val="0048A0"/>
                </a:solidFill>
              </a:rPr>
              <a:t>Maintain website, work with ARC PAO office to publish material on site</a:t>
            </a:r>
          </a:p>
          <a:p>
            <a:pPr lvl="1">
              <a:buFont typeface="Wingdings" pitchFamily="2" charset="2"/>
              <a:buChar char="Ø"/>
            </a:pPr>
            <a:endParaRPr lang="en-US" dirty="0">
              <a:solidFill>
                <a:srgbClr val="0048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2771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dirty="0">
                <a:solidFill>
                  <a:srgbClr val="0048A0"/>
                </a:solidFill>
              </a:rPr>
              <a:t>Operations: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334000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>
                <a:solidFill>
                  <a:schemeClr val="tx2"/>
                </a:solidFill>
              </a:rPr>
              <a:t>Increment Planning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>
                <a:solidFill>
                  <a:srgbClr val="0048A0"/>
                </a:solidFill>
              </a:rPr>
              <a:t>  </a:t>
            </a:r>
            <a:r>
              <a:rPr lang="en-US" dirty="0">
                <a:solidFill>
                  <a:srgbClr val="0048A0"/>
                </a:solidFill>
              </a:rPr>
              <a:t>PTP and 2-pager development, and update &amp; support and submittal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solidFill>
                  <a:srgbClr val="0048A0"/>
                </a:solidFill>
              </a:rPr>
              <a:t>  Timeline planning model review and update</a:t>
            </a:r>
          </a:p>
          <a:p>
            <a:pPr marL="0" lvl="0" indent="0">
              <a:buNone/>
            </a:pPr>
            <a:r>
              <a:rPr lang="en-US" sz="2200" dirty="0">
                <a:solidFill>
                  <a:schemeClr val="tx1"/>
                </a:solidFill>
              </a:rPr>
              <a:t>Safety and Verification Assessments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>
                <a:solidFill>
                  <a:srgbClr val="0048A0"/>
                </a:solidFill>
              </a:rPr>
              <a:t> </a:t>
            </a:r>
            <a:r>
              <a:rPr lang="en-US" sz="1900" dirty="0">
                <a:solidFill>
                  <a:srgbClr val="0048A0"/>
                </a:solidFill>
              </a:rPr>
              <a:t> </a:t>
            </a:r>
            <a:r>
              <a:rPr lang="en-US" dirty="0">
                <a:solidFill>
                  <a:srgbClr val="0048A0"/>
                </a:solidFill>
              </a:rPr>
              <a:t>Integrated Safety &amp; Verification Assessments for all SPHERES payloads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solidFill>
                  <a:srgbClr val="0048A0"/>
                </a:solidFill>
              </a:rPr>
              <a:t>  Safety &amp; Verification assessments for Battery/Tank launches/returns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solidFill>
                  <a:srgbClr val="0048A0"/>
                </a:solidFill>
              </a:rPr>
              <a:t>  Complete Certification of Flight Readiness for ground systems and </a:t>
            </a:r>
          </a:p>
          <a:p>
            <a:pPr lvl="1">
              <a:buNone/>
            </a:pPr>
            <a:r>
              <a:rPr lang="en-US" dirty="0">
                <a:solidFill>
                  <a:srgbClr val="0048A0"/>
                </a:solidFill>
              </a:rPr>
              <a:t>	   on-orbit hardware and operations products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solidFill>
                  <a:srgbClr val="0048A0"/>
                </a:solidFill>
              </a:rPr>
              <a:t>  Conduct ISS Requirements Change Assessments to SPHERES Facility</a:t>
            </a:r>
          </a:p>
          <a:p>
            <a:pPr marL="0" lvl="0" indent="0">
              <a:buNone/>
            </a:pPr>
            <a:r>
              <a:rPr lang="en-US" sz="2200" dirty="0">
                <a:solidFill>
                  <a:schemeClr val="tx1"/>
                </a:solidFill>
              </a:rPr>
              <a:t>Astrobee Ground Ops Development 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>
                <a:solidFill>
                  <a:srgbClr val="0048A0"/>
                </a:solidFill>
              </a:rPr>
              <a:t> </a:t>
            </a:r>
            <a:r>
              <a:rPr lang="en-US" sz="1900" dirty="0">
                <a:solidFill>
                  <a:srgbClr val="0048A0"/>
                </a:solidFill>
              </a:rPr>
              <a:t> On orbit Activity planning </a:t>
            </a:r>
            <a:r>
              <a:rPr lang="en-US" dirty="0">
                <a:solidFill>
                  <a:srgbClr val="0048A0"/>
                </a:solidFill>
              </a:rPr>
              <a:t>and development </a:t>
            </a:r>
          </a:p>
          <a:p>
            <a:pPr lvl="1">
              <a:buFont typeface="Wingdings" pitchFamily="2" charset="2"/>
              <a:buChar char="Ø"/>
            </a:pPr>
            <a:r>
              <a:rPr lang="en-US" sz="1900" dirty="0">
                <a:solidFill>
                  <a:srgbClr val="0048A0"/>
                </a:solidFill>
              </a:rPr>
              <a:t>  Ground Operations Readiness Test planning and development </a:t>
            </a:r>
          </a:p>
          <a:p>
            <a:pPr lvl="1">
              <a:buFont typeface="Wingdings" pitchFamily="2" charset="2"/>
              <a:buChar char="Ø"/>
            </a:pPr>
            <a:r>
              <a:rPr lang="en-US" sz="1900" dirty="0">
                <a:solidFill>
                  <a:srgbClr val="0048A0"/>
                </a:solidFill>
              </a:rPr>
              <a:t>  OBT (Onboard Training) videos being initiated</a:t>
            </a:r>
          </a:p>
        </p:txBody>
      </p:sp>
    </p:spTree>
    <p:extLst>
      <p:ext uri="{BB962C8B-B14F-4D97-AF65-F5344CB8AC3E}">
        <p14:creationId xmlns:p14="http://schemas.microsoft.com/office/powerpoint/2010/main" val="33487967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>
                <a:solidFill>
                  <a:srgbClr val="0048A0"/>
                </a:solidFill>
              </a:rPr>
              <a:t>Increments 55/56 (since last SWG 2.28.18)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915400" cy="5486400"/>
          </a:xfrm>
        </p:spPr>
        <p:txBody>
          <a:bodyPr/>
          <a:lstStyle/>
          <a:p>
            <a:pPr marL="0">
              <a:spcBef>
                <a:spcPts val="0"/>
              </a:spcBef>
              <a:buNone/>
            </a:pPr>
            <a:endParaRPr lang="en-US" sz="200" b="1" dirty="0">
              <a:solidFill>
                <a:srgbClr val="0048A0"/>
              </a:solidFill>
            </a:endParaRPr>
          </a:p>
          <a:p>
            <a:pPr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800" b="1" dirty="0">
                <a:solidFill>
                  <a:srgbClr val="0048A0"/>
                </a:solidFill>
              </a:rPr>
              <a:t>  Test Sessions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b="1" dirty="0">
                <a:solidFill>
                  <a:srgbClr val="0048A0"/>
                </a:solidFill>
              </a:rPr>
              <a:t>  SmoothNav Science 2				April 2, 2018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b="1" dirty="0">
                <a:solidFill>
                  <a:srgbClr val="0048A0"/>
                </a:solidFill>
              </a:rPr>
              <a:t>  Tether Slosh Science 2				April 4, 2018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b="1" dirty="0">
                <a:solidFill>
                  <a:srgbClr val="0048A0"/>
                </a:solidFill>
              </a:rPr>
              <a:t>  SPHERES Rechargeable Battery Charge Activity 	April 24, 2018</a:t>
            </a:r>
          </a:p>
          <a:p>
            <a:pPr lvl="2">
              <a:spcBef>
                <a:spcPts val="600"/>
              </a:spcBef>
              <a:buFont typeface="Wingdings" pitchFamily="2" charset="2"/>
              <a:buChar char="Ø"/>
            </a:pPr>
            <a:r>
              <a:rPr lang="en-US" dirty="0">
                <a:solidFill>
                  <a:srgbClr val="0048A0"/>
                </a:solidFill>
              </a:rPr>
              <a:t> Awakened from deep sleep after ~1.5 years and charged for the first time</a:t>
            </a:r>
          </a:p>
          <a:p>
            <a:pPr lvl="2">
              <a:spcBef>
                <a:spcPts val="600"/>
              </a:spcBef>
              <a:buFont typeface="Wingdings" pitchFamily="2" charset="2"/>
              <a:buChar char="Ø"/>
            </a:pPr>
            <a:r>
              <a:rPr lang="en-US" dirty="0">
                <a:solidFill>
                  <a:srgbClr val="0048A0"/>
                </a:solidFill>
              </a:rPr>
              <a:t> Some issues with getting the batteries to mate with the charging adapters but solved</a:t>
            </a:r>
          </a:p>
          <a:p>
            <a:pPr lvl="2">
              <a:spcBef>
                <a:spcPts val="600"/>
              </a:spcBef>
              <a:buFont typeface="Wingdings" pitchFamily="2" charset="2"/>
              <a:buChar char="Ø"/>
            </a:pPr>
            <a:r>
              <a:rPr lang="en-US" dirty="0">
                <a:solidFill>
                  <a:srgbClr val="0048A0"/>
                </a:solidFill>
              </a:rPr>
              <a:t> These batteries will be used for the first time in SPHERES Satellites June 28, 2018.</a:t>
            </a:r>
          </a:p>
          <a:p>
            <a:pPr marL="0" indent="0">
              <a:spcBef>
                <a:spcPts val="600"/>
              </a:spcBef>
              <a:buNone/>
            </a:pPr>
            <a:endParaRPr lang="en-US" sz="800" dirty="0">
              <a:solidFill>
                <a:srgbClr val="0048A0"/>
              </a:solidFill>
            </a:endParaRPr>
          </a:p>
          <a:p>
            <a:pPr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800" dirty="0">
                <a:solidFill>
                  <a:srgbClr val="0048A0"/>
                </a:solidFill>
              </a:rPr>
              <a:t>Updated flight procedures for Tether Slosh, SmoothNav, and updated all procedures to reflect the rechargeable batteries</a:t>
            </a:r>
          </a:p>
          <a:p>
            <a:pPr>
              <a:spcBef>
                <a:spcPts val="600"/>
              </a:spcBef>
              <a:buFont typeface="Wingdings" pitchFamily="2" charset="2"/>
              <a:buChar char="Ø"/>
            </a:pPr>
            <a:endParaRPr lang="en-US" sz="800" b="1" dirty="0">
              <a:solidFill>
                <a:srgbClr val="0048A0"/>
              </a:solidFill>
            </a:endParaRPr>
          </a:p>
          <a:p>
            <a:pPr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800" b="1" dirty="0">
                <a:solidFill>
                  <a:srgbClr val="0048A0"/>
                </a:solidFill>
              </a:rPr>
              <a:t>Attended the Payload Operations Integration Working Group (POIWG)                       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1800" dirty="0">
                <a:solidFill>
                  <a:srgbClr val="0048A0"/>
                </a:solidFill>
              </a:rPr>
              <a:t>        April 24</a:t>
            </a:r>
            <a:r>
              <a:rPr lang="en-US" sz="1800" b="1" dirty="0">
                <a:solidFill>
                  <a:srgbClr val="0048A0"/>
                </a:solidFill>
              </a:rPr>
              <a:t>-26 MSFC</a:t>
            </a:r>
            <a:endParaRPr lang="en-US" b="1" dirty="0">
              <a:solidFill>
                <a:srgbClr val="0048A0"/>
              </a:solidFill>
            </a:endParaRP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600" dirty="0">
                <a:solidFill>
                  <a:srgbClr val="0048A0"/>
                </a:solidFill>
              </a:rPr>
              <a:t>  Astrobee Splinter Meeting – Initial one-pager planning document presented </a:t>
            </a:r>
          </a:p>
          <a:p>
            <a:pPr marL="0" indent="0">
              <a:spcBef>
                <a:spcPts val="600"/>
              </a:spcBef>
              <a:buNone/>
            </a:pPr>
            <a:endParaRPr lang="en-US" sz="800" b="1" dirty="0">
              <a:solidFill>
                <a:srgbClr val="0048A0"/>
              </a:solidFill>
            </a:endParaRPr>
          </a:p>
          <a:p>
            <a:pPr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800" dirty="0">
                <a:solidFill>
                  <a:srgbClr val="0048A0"/>
                </a:solidFill>
              </a:rPr>
              <a:t>Established initial Astrobee Operations Readiness Test (ORT) plan and timeline for all the Commissioning Activities</a:t>
            </a:r>
          </a:p>
          <a:p>
            <a:pPr marL="0" indent="0">
              <a:spcBef>
                <a:spcPts val="600"/>
              </a:spcBef>
              <a:buNone/>
            </a:pPr>
            <a:endParaRPr lang="en-US" sz="1200" b="1" dirty="0">
              <a:solidFill>
                <a:srgbClr val="0048A0"/>
              </a:solidFill>
            </a:endParaRPr>
          </a:p>
          <a:p>
            <a:pPr lvl="3">
              <a:spcBef>
                <a:spcPts val="600"/>
              </a:spcBef>
              <a:buFont typeface="Wingdings" pitchFamily="2" charset="2"/>
              <a:buChar char="Ø"/>
            </a:pPr>
            <a:endParaRPr lang="en-US" sz="1200" b="1" dirty="0">
              <a:solidFill>
                <a:srgbClr val="0048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6282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>
                <a:solidFill>
                  <a:srgbClr val="0048A0"/>
                </a:solidFill>
              </a:rPr>
              <a:t>Increments 55/56 &amp; 57/58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915400" cy="5486400"/>
          </a:xfrm>
        </p:spPr>
        <p:txBody>
          <a:bodyPr/>
          <a:lstStyle/>
          <a:p>
            <a:pPr marL="0">
              <a:spcBef>
                <a:spcPts val="0"/>
              </a:spcBef>
              <a:buNone/>
            </a:pPr>
            <a:endParaRPr lang="en-US" sz="500" b="1" dirty="0">
              <a:solidFill>
                <a:srgbClr val="0048A0"/>
              </a:solidFill>
            </a:endParaRPr>
          </a:p>
          <a:p>
            <a:pPr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600" b="1" dirty="0">
                <a:solidFill>
                  <a:srgbClr val="0048A0"/>
                </a:solidFill>
              </a:rPr>
              <a:t>  </a:t>
            </a:r>
            <a:r>
              <a:rPr lang="en-US" sz="1500" dirty="0">
                <a:solidFill>
                  <a:srgbClr val="0048A0"/>
                </a:solidFill>
              </a:rPr>
              <a:t>Increments 55/56 (March 2018 – October 2018)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500" b="1" dirty="0">
                <a:solidFill>
                  <a:srgbClr val="0048A0"/>
                </a:solidFill>
              </a:rPr>
              <a:t>  </a:t>
            </a:r>
            <a:r>
              <a:rPr lang="en-US" sz="1400" b="1" dirty="0">
                <a:solidFill>
                  <a:srgbClr val="0048A0"/>
                </a:solidFill>
              </a:rPr>
              <a:t>SPHERES Maintenance			June 28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400" b="1" dirty="0">
                <a:solidFill>
                  <a:srgbClr val="0048A0"/>
                </a:solidFill>
              </a:rPr>
              <a:t>  Tether Slosh Science 3			July 18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400" b="1" dirty="0">
                <a:solidFill>
                  <a:srgbClr val="0048A0"/>
                </a:solidFill>
              </a:rPr>
              <a:t>  Zero Robotics High School Units Test	late July 2018 date TBD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400" b="1" dirty="0">
                <a:solidFill>
                  <a:srgbClr val="0048A0"/>
                </a:solidFill>
              </a:rPr>
              <a:t>  Zero Robotics High School Dry Run 		August 8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400" b="1" dirty="0">
                <a:solidFill>
                  <a:srgbClr val="0048A0"/>
                </a:solidFill>
              </a:rPr>
              <a:t>  Zero Robotics High School Finals  		August 10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400" b="1" dirty="0">
                <a:solidFill>
                  <a:srgbClr val="0048A0"/>
                </a:solidFill>
              </a:rPr>
              <a:t>  ReSwarm Science 1			August ?? TBD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400" b="1" dirty="0">
                <a:solidFill>
                  <a:srgbClr val="0048A0"/>
                </a:solidFill>
              </a:rPr>
              <a:t>  SmoothNav Science 3			September ?? TBD</a:t>
            </a:r>
          </a:p>
          <a:p>
            <a:pPr marL="285750" lvl="1" indent="0">
              <a:spcBef>
                <a:spcPts val="600"/>
              </a:spcBef>
              <a:buNone/>
            </a:pPr>
            <a:endParaRPr lang="en-US" sz="500" b="1" dirty="0">
              <a:solidFill>
                <a:srgbClr val="0048A0"/>
              </a:solidFill>
            </a:endParaRPr>
          </a:p>
          <a:p>
            <a:pPr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600" b="1" dirty="0">
                <a:solidFill>
                  <a:srgbClr val="0048A0"/>
                </a:solidFill>
              </a:rPr>
              <a:t> </a:t>
            </a:r>
            <a:r>
              <a:rPr lang="en-US" sz="1500" dirty="0">
                <a:solidFill>
                  <a:srgbClr val="0048A0"/>
                </a:solidFill>
              </a:rPr>
              <a:t>Increments </a:t>
            </a:r>
            <a:r>
              <a:rPr lang="en-US" sz="1500" b="1" dirty="0">
                <a:solidFill>
                  <a:srgbClr val="0048A0"/>
                </a:solidFill>
              </a:rPr>
              <a:t>57/58 (</a:t>
            </a:r>
            <a:r>
              <a:rPr lang="en-US" sz="1500" dirty="0">
                <a:solidFill>
                  <a:srgbClr val="0048A0"/>
                </a:solidFill>
              </a:rPr>
              <a:t>October</a:t>
            </a:r>
            <a:r>
              <a:rPr lang="en-US" sz="1500" b="1" dirty="0">
                <a:solidFill>
                  <a:srgbClr val="0048A0"/>
                </a:solidFill>
              </a:rPr>
              <a:t> 2018 – April 2019)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500" b="1" dirty="0">
                <a:solidFill>
                  <a:srgbClr val="0048A0"/>
                </a:solidFill>
              </a:rPr>
              <a:t>  </a:t>
            </a:r>
            <a:r>
              <a:rPr lang="en-US" sz="1400" b="1" dirty="0">
                <a:solidFill>
                  <a:srgbClr val="0048A0"/>
                </a:solidFill>
              </a:rPr>
              <a:t>Tether Slosh Science 4			TBD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400" b="1" dirty="0">
                <a:solidFill>
                  <a:srgbClr val="0048A0"/>
                </a:solidFill>
              </a:rPr>
              <a:t>  SmoothNav Science 4			TBD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400" b="1" dirty="0">
                <a:solidFill>
                  <a:srgbClr val="0048A0"/>
                </a:solidFill>
              </a:rPr>
              <a:t>  ReSwarm Science 2			TBD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400" b="1" dirty="0">
                <a:solidFill>
                  <a:srgbClr val="0048A0"/>
                </a:solidFill>
              </a:rPr>
              <a:t>  Zero Robotics High School Units Test 	Oct 29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400" b="1" dirty="0">
                <a:solidFill>
                  <a:srgbClr val="0048A0"/>
                </a:solidFill>
              </a:rPr>
              <a:t>  Zero Robotics High School Dry Run 		Jan 8, 2019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400" b="1" dirty="0">
                <a:solidFill>
                  <a:srgbClr val="0048A0"/>
                </a:solidFill>
              </a:rPr>
              <a:t>  Zero Robotics High School Finals  		Jan 11, 2019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400" b="1" dirty="0">
                <a:solidFill>
                  <a:srgbClr val="0048A0"/>
                </a:solidFill>
              </a:rPr>
              <a:t>  Slosh Coating	  (4X ? Sessions)		TBD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400" b="1" dirty="0">
                <a:solidFill>
                  <a:srgbClr val="0048A0"/>
                </a:solidFill>
              </a:rPr>
              <a:t>  ASTROBEE  (10x+ sessions)		TBD</a:t>
            </a:r>
          </a:p>
          <a:p>
            <a:pPr lvl="3">
              <a:spcBef>
                <a:spcPts val="600"/>
              </a:spcBef>
              <a:buFont typeface="Wingdings" pitchFamily="2" charset="2"/>
              <a:buChar char="Ø"/>
            </a:pPr>
            <a:endParaRPr lang="en-US" sz="1200" b="1" dirty="0">
              <a:solidFill>
                <a:srgbClr val="0048A0"/>
              </a:solidFill>
            </a:endParaRPr>
          </a:p>
          <a:p>
            <a:pPr lvl="3">
              <a:spcBef>
                <a:spcPts val="600"/>
              </a:spcBef>
              <a:buFont typeface="Wingdings" pitchFamily="2" charset="2"/>
              <a:buChar char="Ø"/>
            </a:pPr>
            <a:endParaRPr lang="en-US" sz="1200" b="1" dirty="0">
              <a:solidFill>
                <a:srgbClr val="0048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1712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0048A0"/>
                </a:solidFill>
              </a:rPr>
              <a:t>SPHERES Calendar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A228845-FB9D-1144-9389-66D81FDF32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028" y="990600"/>
            <a:ext cx="8716172" cy="5334000"/>
          </a:xfrm>
        </p:spPr>
      </p:pic>
    </p:spTree>
    <p:extLst>
      <p:ext uri="{BB962C8B-B14F-4D97-AF65-F5344CB8AC3E}">
        <p14:creationId xmlns:p14="http://schemas.microsoft.com/office/powerpoint/2010/main" val="9895749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8458200" cy="685800"/>
          </a:xfrm>
        </p:spPr>
        <p:txBody>
          <a:bodyPr/>
          <a:lstStyle/>
          <a:p>
            <a:pPr algn="ctr"/>
            <a:r>
              <a:rPr lang="en-US" sz="3200" dirty="0">
                <a:solidFill>
                  <a:srgbClr val="0048A0"/>
                </a:solidFill>
              </a:rPr>
              <a:t>Safety and Verification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334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Safety</a:t>
            </a:r>
          </a:p>
          <a:p>
            <a:pPr marL="285750" lvl="1" indent="0">
              <a:buNone/>
            </a:pPr>
            <a:r>
              <a:rPr lang="en-US" sz="1700" dirty="0"/>
              <a:t>Completed and submitted:</a:t>
            </a:r>
          </a:p>
          <a:p>
            <a:pPr lvl="1">
              <a:buFont typeface="Wingdings" pitchFamily="2" charset="2"/>
              <a:buChar char="Ø"/>
            </a:pPr>
            <a:r>
              <a:rPr lang="en-US" sz="1600" dirty="0">
                <a:solidFill>
                  <a:srgbClr val="0B489C"/>
                </a:solidFill>
              </a:rPr>
              <a:t> </a:t>
            </a:r>
            <a:r>
              <a:rPr lang="en-US" dirty="0">
                <a:solidFill>
                  <a:srgbClr val="0B489C"/>
                </a:solidFill>
              </a:rPr>
              <a:t>SPHERES Satellite Return (SpX-15) 6.30.18</a:t>
            </a:r>
            <a:r>
              <a:rPr lang="en-US" dirty="0">
                <a:solidFill>
                  <a:srgbClr val="800000"/>
                </a:solidFill>
              </a:rPr>
              <a:t> – </a:t>
            </a:r>
            <a:r>
              <a:rPr lang="en-US" u="sng" dirty="0">
                <a:solidFill>
                  <a:srgbClr val="800000"/>
                </a:solidFill>
              </a:rPr>
              <a:t>Approved 6.1.18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solidFill>
                  <a:srgbClr val="0B489C"/>
                </a:solidFill>
              </a:rPr>
              <a:t> SPHERES CO2 Tanks (gray) Return (SpX-15) 5.2.18 – </a:t>
            </a:r>
            <a:r>
              <a:rPr lang="en-US" u="sng" dirty="0">
                <a:solidFill>
                  <a:srgbClr val="800000"/>
                </a:solidFill>
              </a:rPr>
              <a:t>Approved 5.3.18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>
                <a:solidFill>
                  <a:srgbClr val="0B489C"/>
                </a:solidFill>
              </a:rPr>
              <a:t>Smartphone Return (SpX-13) 1.11.2018 – </a:t>
            </a:r>
            <a:r>
              <a:rPr lang="en-US" u="sng" dirty="0">
                <a:solidFill>
                  <a:srgbClr val="800000"/>
                </a:solidFill>
              </a:rPr>
              <a:t>Approved 1.12.18</a:t>
            </a:r>
          </a:p>
          <a:p>
            <a:pPr marL="285750" lvl="1" indent="0">
              <a:buNone/>
            </a:pPr>
            <a:r>
              <a:rPr lang="en-US" sz="1000" dirty="0"/>
              <a:t> </a:t>
            </a:r>
          </a:p>
          <a:p>
            <a:pPr marL="285750" lvl="1" indent="0">
              <a:buNone/>
            </a:pPr>
            <a:endParaRPr lang="en-US" sz="1000" dirty="0"/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Upcoming or in work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solidFill>
                  <a:srgbClr val="0048A0"/>
                </a:solidFill>
              </a:rPr>
              <a:t> SPHERES Gray CO2 Tanks (empty) Return (TBD)  </a:t>
            </a:r>
          </a:p>
        </p:txBody>
      </p:sp>
    </p:spTree>
    <p:extLst>
      <p:ext uri="{BB962C8B-B14F-4D97-AF65-F5344CB8AC3E}">
        <p14:creationId xmlns:p14="http://schemas.microsoft.com/office/powerpoint/2010/main" val="3163764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0048A0"/>
                </a:solidFill>
              </a:rPr>
              <a:t>Consumables Status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257800"/>
          </a:xfrm>
        </p:spPr>
        <p:txBody>
          <a:bodyPr/>
          <a:lstStyle/>
          <a:p>
            <a:pPr marL="0" lvl="0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en-US" dirty="0">
                <a:solidFill>
                  <a:schemeClr val="tx1"/>
                </a:solidFill>
              </a:rPr>
              <a:t>CO2 Tank Inventory</a:t>
            </a:r>
          </a:p>
          <a:p>
            <a:pPr lvl="1">
              <a:buFont typeface="Arial" pitchFamily="34" charset="0"/>
              <a:buChar char="•"/>
            </a:pPr>
            <a:r>
              <a:rPr lang="en-US" b="1" dirty="0">
                <a:solidFill>
                  <a:srgbClr val="0048A0"/>
                </a:solidFill>
              </a:rPr>
              <a:t>74 Tanks on orbit </a:t>
            </a:r>
            <a:r>
              <a:rPr lang="en-US" b="1" dirty="0">
                <a:solidFill>
                  <a:srgbClr val="00B050"/>
                </a:solidFill>
              </a:rPr>
              <a:t>– should support approximately 22 test sessions</a:t>
            </a:r>
          </a:p>
          <a:p>
            <a:pPr marL="0" lv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pPr marL="0" lvl="0" indent="0">
              <a:buNone/>
            </a:pPr>
            <a:r>
              <a:rPr lang="en-US" dirty="0">
                <a:solidFill>
                  <a:srgbClr val="000000"/>
                </a:solidFill>
              </a:rPr>
              <a:t>Battery Pack Inventory</a:t>
            </a:r>
          </a:p>
          <a:p>
            <a:pPr lvl="1">
              <a:buFont typeface="Arial" pitchFamily="34" charset="0"/>
              <a:buChar char="•"/>
            </a:pPr>
            <a:r>
              <a:rPr lang="en-US" b="1" dirty="0">
                <a:solidFill>
                  <a:srgbClr val="0048A0"/>
                </a:solidFill>
                <a:sym typeface="Wingdings" panose="05000000000000000000" pitchFamily="2" charset="2"/>
              </a:rPr>
              <a:t>54 Batteries on orbit </a:t>
            </a:r>
            <a:r>
              <a:rPr lang="en-US" b="1" dirty="0">
                <a:solidFill>
                  <a:srgbClr val="00B050"/>
                </a:solidFill>
                <a:sym typeface="Wingdings" panose="05000000000000000000" pitchFamily="2" charset="2"/>
              </a:rPr>
              <a:t>- </a:t>
            </a:r>
            <a:r>
              <a:rPr lang="en-US" b="1" dirty="0">
                <a:solidFill>
                  <a:srgbClr val="00B050"/>
                </a:solidFill>
              </a:rPr>
              <a:t>should support approximately 8 test sessions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solidFill>
                  <a:srgbClr val="0048A0"/>
                </a:solidFill>
              </a:rPr>
              <a:t>10 SPHERES Rechargeable Batteries arrived on station with OA-7 (Feb 2017)</a:t>
            </a:r>
          </a:p>
          <a:p>
            <a:pPr marL="285750" lvl="1" indent="0">
              <a:buNone/>
            </a:pPr>
            <a:endParaRPr lang="en-US" dirty="0">
              <a:solidFill>
                <a:srgbClr val="0048A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Consumables downmass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solidFill>
                  <a:srgbClr val="0048A0"/>
                </a:solidFill>
              </a:rPr>
              <a:t>Return 14 empty gray tanks (SpX-15)</a:t>
            </a:r>
          </a:p>
          <a:p>
            <a:pPr lvl="1">
              <a:buFont typeface="Arial" pitchFamily="34" charset="0"/>
              <a:buChar char="•"/>
            </a:pPr>
            <a:r>
              <a:rPr lang="en-US" dirty="0">
                <a:solidFill>
                  <a:srgbClr val="0048A0"/>
                </a:solidFill>
              </a:rPr>
              <a:t>Return empty gray tanks (SpX-16)</a:t>
            </a:r>
          </a:p>
        </p:txBody>
      </p:sp>
    </p:spTree>
    <p:extLst>
      <p:ext uri="{BB962C8B-B14F-4D97-AF65-F5344CB8AC3E}">
        <p14:creationId xmlns:p14="http://schemas.microsoft.com/office/powerpoint/2010/main" val="5387497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0048A0"/>
                </a:solidFill>
              </a:rPr>
              <a:t>SPHERES on Social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0" y="1295400"/>
            <a:ext cx="41148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1200" dirty="0"/>
              <a:t>Twitter</a:t>
            </a:r>
          </a:p>
          <a:p>
            <a:pPr marL="285750" lvl="1" indent="0" algn="ctr">
              <a:buNone/>
            </a:pPr>
            <a:r>
              <a:rPr lang="en-US" sz="1200" u="sng" dirty="0">
                <a:hlinkClick r:id="rId2"/>
              </a:rPr>
              <a:t>https://twitter.com/NASA_SPHERES</a:t>
            </a:r>
            <a:endParaRPr lang="en-US" sz="2800" dirty="0"/>
          </a:p>
          <a:p>
            <a:pPr marL="0" indent="0" algn="ctr">
              <a:buNone/>
            </a:pPr>
            <a:r>
              <a:rPr lang="en-US" sz="1200" dirty="0"/>
              <a:t>Website</a:t>
            </a:r>
          </a:p>
          <a:p>
            <a:pPr marL="285750" lvl="1" indent="0" algn="ctr">
              <a:buNone/>
            </a:pPr>
            <a:r>
              <a:rPr lang="en-US" sz="1200" u="sng" dirty="0">
                <a:hlinkClick r:id="rId3"/>
              </a:rPr>
              <a:t>http://www.nasa.gov/spheres</a:t>
            </a:r>
            <a:endParaRPr lang="en-US" sz="1200" u="sng" dirty="0"/>
          </a:p>
          <a:p>
            <a:pPr marL="285750" lvl="1" indent="0" algn="ctr">
              <a:buNone/>
            </a:pPr>
            <a:r>
              <a:rPr lang="en-US" sz="1200" u="sng" dirty="0">
                <a:hlinkClick r:id="rId3"/>
              </a:rPr>
              <a:t>http://www.nasa.gov/</a:t>
            </a:r>
            <a:r>
              <a:rPr lang="en-US" sz="1200" u="sng" dirty="0">
                <a:solidFill>
                  <a:srgbClr val="FF0000"/>
                </a:solidFill>
              </a:rPr>
              <a:t>astrobee</a:t>
            </a:r>
          </a:p>
          <a:p>
            <a:pPr marL="285750" lvl="1" indent="0" algn="ctr">
              <a:buNone/>
            </a:pPr>
            <a:endParaRPr lang="en-US" sz="1200" u="sng" dirty="0"/>
          </a:p>
          <a:p>
            <a:pPr marL="285750" lvl="1" indent="0" algn="ctr">
              <a:buNone/>
            </a:pPr>
            <a:endParaRPr lang="en-US" sz="1200" dirty="0"/>
          </a:p>
          <a:p>
            <a:pPr marL="0" indent="0" algn="ctr">
              <a:buNone/>
            </a:pPr>
            <a:endParaRPr 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ED1989-6521-5E45-969C-07343E1A8F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1371600"/>
            <a:ext cx="6321904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427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SPHERES Community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181600"/>
          </a:xfrm>
        </p:spPr>
        <p:txBody>
          <a:bodyPr/>
          <a:lstStyle/>
          <a:p>
            <a:pPr marL="0" indent="0"/>
            <a:r>
              <a:rPr lang="en-US" dirty="0"/>
              <a:t>SPHERES Working Group (SWG) Quarterly meeting</a:t>
            </a:r>
          </a:p>
          <a:p>
            <a:pPr lvl="1"/>
            <a:r>
              <a:rPr lang="en-US" dirty="0"/>
              <a:t>Membership includes MIT, FIT, AFS, DARPA, CASIS, Airbus, and NASA (HQ, KSC, JSC, MSFC, and ARC)</a:t>
            </a:r>
          </a:p>
          <a:p>
            <a:pPr lvl="1"/>
            <a:r>
              <a:rPr lang="en-US" dirty="0"/>
              <a:t>Face-to-Face, twice a year</a:t>
            </a:r>
          </a:p>
          <a:p>
            <a:pPr lvl="1"/>
            <a:r>
              <a:rPr lang="en-US" dirty="0"/>
              <a:t>Next will be scheduled in May 2018, location TBD</a:t>
            </a:r>
          </a:p>
          <a:p>
            <a:pPr>
              <a:spcBef>
                <a:spcPts val="0"/>
              </a:spcBef>
            </a:pPr>
            <a:r>
              <a:rPr lang="en-US" dirty="0"/>
              <a:t>Purpose:</a:t>
            </a:r>
          </a:p>
          <a:p>
            <a:pPr lvl="1"/>
            <a:r>
              <a:rPr lang="en-US" dirty="0"/>
              <a:t>Information sharing across the SPHERES/Astrobee community</a:t>
            </a:r>
          </a:p>
          <a:p>
            <a:pPr lvl="1"/>
            <a:r>
              <a:rPr lang="en-US" dirty="0"/>
              <a:t>Astrobee Facility shares </a:t>
            </a:r>
          </a:p>
          <a:p>
            <a:pPr lvl="2"/>
            <a:r>
              <a:rPr lang="en-US" sz="1400" dirty="0"/>
              <a:t>National Lab Facility availability</a:t>
            </a:r>
          </a:p>
          <a:p>
            <a:pPr lvl="2"/>
            <a:r>
              <a:rPr lang="en-US" sz="1400" dirty="0"/>
              <a:t>Status of resources (batteries, CO2 tanks, etc.), </a:t>
            </a:r>
          </a:p>
          <a:p>
            <a:pPr lvl="2"/>
            <a:r>
              <a:rPr lang="en-US" sz="1400" dirty="0"/>
              <a:t>Overall Calendar (scheduled Test Sessions, upmass/return), and</a:t>
            </a:r>
          </a:p>
          <a:p>
            <a:pPr lvl="2"/>
            <a:r>
              <a:rPr lang="en-US" sz="1400" dirty="0"/>
              <a:t>Updates on “new” PD, Investigations, and ISS infrastructure</a:t>
            </a:r>
            <a:r>
              <a:rPr lang="en-US" sz="1200" dirty="0"/>
              <a:t>.</a:t>
            </a:r>
          </a:p>
          <a:p>
            <a:pPr lvl="1"/>
            <a:r>
              <a:rPr lang="en-US" dirty="0"/>
              <a:t>Provide the SPHERES/</a:t>
            </a:r>
            <a:r>
              <a:rPr lang="en-US" dirty="0" err="1"/>
              <a:t>Astrobee</a:t>
            </a:r>
            <a:r>
              <a:rPr lang="en-US" dirty="0"/>
              <a:t> community (PD, investigators, etc.) with up-to-date information to determine opportunities to use the NL Facility</a:t>
            </a:r>
          </a:p>
          <a:p>
            <a:pPr lvl="1"/>
            <a:r>
              <a:rPr lang="en-US" dirty="0"/>
              <a:t>Discuss proposed changes/updates to Astrobee Nat Lab which may be required to support a specific activity or research.</a:t>
            </a:r>
          </a:p>
          <a:p>
            <a:pPr lvl="1"/>
            <a:r>
              <a:rPr lang="en-US" dirty="0"/>
              <a:t>Discuss specific support requests made to the ISS Office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Goals</a:t>
            </a:r>
          </a:p>
        </p:txBody>
      </p:sp>
      <p:sp>
        <p:nvSpPr>
          <p:cNvPr id="3" name="Content Placeholder 12"/>
          <p:cNvSpPr>
            <a:spLocks noGrp="1"/>
          </p:cNvSpPr>
          <p:nvPr>
            <p:ph idx="1"/>
          </p:nvPr>
        </p:nvSpPr>
        <p:spPr>
          <a:xfrm>
            <a:off x="228600" y="1295400"/>
            <a:ext cx="8610600" cy="2438400"/>
          </a:xfrm>
        </p:spPr>
        <p:txBody>
          <a:bodyPr/>
          <a:lstStyle/>
          <a:p>
            <a:pPr marL="0">
              <a:spcBef>
                <a:spcPts val="0"/>
              </a:spcBef>
            </a:pPr>
            <a:r>
              <a:rPr lang="en-US" sz="2400" dirty="0"/>
              <a:t>The SPHERES/Astrobee Facility success as a platform for technology development and fundamental research depends on the success of it’s users</a:t>
            </a:r>
          </a:p>
          <a:p>
            <a:pPr marL="0">
              <a:spcBef>
                <a:spcPts val="0"/>
              </a:spcBef>
            </a:pPr>
            <a:endParaRPr lang="en-US" dirty="0"/>
          </a:p>
          <a:p>
            <a:pPr marL="133350" lvl="1">
              <a:spcBef>
                <a:spcPts val="0"/>
              </a:spcBef>
            </a:pPr>
            <a:r>
              <a:rPr lang="en-US" sz="2000" dirty="0"/>
              <a:t>What’s your current goal with Astrobee? (Lab Demo? ISS Demo?)</a:t>
            </a:r>
          </a:p>
          <a:p>
            <a:pPr marL="133350" lvl="1">
              <a:spcBef>
                <a:spcPts val="0"/>
              </a:spcBef>
            </a:pPr>
            <a:r>
              <a:rPr lang="en-US" sz="2000" dirty="0"/>
              <a:t>Plan for getting there</a:t>
            </a:r>
          </a:p>
          <a:p>
            <a:pPr marL="133350" lvl="1">
              <a:spcBef>
                <a:spcPts val="0"/>
              </a:spcBef>
            </a:pPr>
            <a:r>
              <a:rPr lang="en-US" sz="2000" dirty="0"/>
              <a:t>Are there some make-sense partnerships with other groups here? </a:t>
            </a:r>
          </a:p>
          <a:p>
            <a:pPr marL="133350" lvl="1">
              <a:spcBef>
                <a:spcPts val="0"/>
              </a:spcBef>
              <a:buNone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3695700"/>
            <a:ext cx="3657600" cy="2743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3695700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197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Guest Science Program (GSP)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915400" cy="5257800"/>
          </a:xfrm>
        </p:spPr>
        <p:txBody>
          <a:bodyPr/>
          <a:lstStyle/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What's available from the Astrobee Facility? 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Astrobee Robotics Software Simulation 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Ground Hardware: </a:t>
            </a:r>
            <a:r>
              <a:rPr lang="en-US" b="1" dirty="0" err="1">
                <a:solidFill>
                  <a:schemeClr val="accent2"/>
                </a:solidFill>
                <a:cs typeface="ＭＳ Ｐゴシック" charset="-128"/>
              </a:rPr>
              <a:t>Qty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 3 &amp; ”Flat-</a:t>
            </a:r>
            <a:r>
              <a:rPr lang="en-US" b="1" dirty="0" err="1">
                <a:solidFill>
                  <a:schemeClr val="accent2"/>
                </a:solidFill>
                <a:cs typeface="ＭＳ Ｐゴシック" charset="-128"/>
              </a:rPr>
              <a:t>Sats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”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Labs: Granite &amp; MGTF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Documentation and Training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Proposal Support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ISS Payload Partner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How can I use Astrobee and what does it take? 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rgbClr val="FF0000"/>
                </a:solidFill>
                <a:cs typeface="ＭＳ Ｐゴシック" charset="-128"/>
              </a:rPr>
              <a:t>Guest Scientist Guide </a:t>
            </a: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&amp; Mechanical Payload ICD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New Hardware or ”just” Software?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Ground Demonstration or ISS Operation? 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We want to hear from you! 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Approximate Scheduling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b="1" dirty="0">
                <a:solidFill>
                  <a:schemeClr val="accent2"/>
                </a:solidFill>
                <a:cs typeface="ＭＳ Ｐゴシック" charset="-128"/>
              </a:rPr>
              <a:t>Information found on website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b="1">
                <a:solidFill>
                  <a:schemeClr val="accent2"/>
                </a:solidFill>
                <a:cs typeface="ＭＳ Ｐゴシック" charset="-128"/>
                <a:hlinkClick r:id="rId3"/>
              </a:rPr>
              <a:t>https://www.nasa.gov/astrobee</a:t>
            </a:r>
            <a:endParaRPr lang="en-US" b="1">
              <a:solidFill>
                <a:schemeClr val="accent2"/>
              </a:solidFill>
              <a:cs typeface="ＭＳ Ｐゴシック" charset="-128"/>
            </a:endParaRPr>
          </a:p>
          <a:p>
            <a:pPr marL="0" lvl="1" indent="0">
              <a:spcBef>
                <a:spcPts val="0"/>
              </a:spcBef>
              <a:buNone/>
            </a:pPr>
            <a:endParaRPr lang="en-US" b="1">
              <a:solidFill>
                <a:schemeClr val="accent2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534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next </a:t>
            </a:r>
            <a:r>
              <a:rPr lang="is-IS" dirty="0"/>
              <a:t>…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990600"/>
            <a:ext cx="7086600" cy="5638800"/>
          </a:xfrm>
        </p:spPr>
        <p:txBody>
          <a:bodyPr/>
          <a:lstStyle/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sz="2000" dirty="0">
                <a:cs typeface="ＭＳ Ｐゴシック" charset="-128"/>
              </a:rPr>
              <a:t>Next ZR competition is under way</a:t>
            </a:r>
          </a:p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sz="2000" dirty="0">
                <a:cs typeface="ＭＳ Ｐゴシック" charset="-128"/>
              </a:rPr>
              <a:t>Continuing Vertigo Smooth Navigation research</a:t>
            </a:r>
          </a:p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sz="2000" dirty="0">
                <a:cs typeface="ＭＳ Ｐゴシック" charset="-128"/>
              </a:rPr>
              <a:t>Continuing Tether-Slosh</a:t>
            </a:r>
          </a:p>
          <a:p>
            <a:pPr marL="342900" lvl="1" indent="-342900">
              <a:spcBef>
                <a:spcPts val="0"/>
              </a:spcBef>
              <a:buFont typeface="Wingdings" charset="2"/>
              <a:buChar char="q"/>
            </a:pPr>
            <a:r>
              <a:rPr lang="en-US" sz="2000" dirty="0">
                <a:cs typeface="ＭＳ Ｐゴシック" charset="-128"/>
              </a:rPr>
              <a:t>Continuing SPHERES-</a:t>
            </a:r>
            <a:r>
              <a:rPr lang="en-US" sz="2000" dirty="0" err="1">
                <a:cs typeface="ＭＳ Ｐゴシック" charset="-128"/>
              </a:rPr>
              <a:t>ReSWARM</a:t>
            </a:r>
            <a:endParaRPr lang="en-US" sz="2000" dirty="0">
              <a:cs typeface="ＭＳ Ｐゴシック" charset="-128"/>
            </a:endParaRP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b="1" dirty="0">
                <a:cs typeface="ＭＳ Ｐゴシック" charset="-128"/>
              </a:rPr>
              <a:t>Continue work transitioning to Astrobee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>
                <a:cs typeface="ＭＳ Ｐゴシック" charset="-128"/>
              </a:rPr>
              <a:t>Goal: Fully operational in 2019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/>
              <a:t>Astrobee and </a:t>
            </a:r>
            <a:r>
              <a:rPr lang="en-US" sz="2000" dirty="0" err="1"/>
              <a:t>Int</a:t>
            </a:r>
            <a:r>
              <a:rPr lang="en-US" sz="2000" dirty="0"/>
              <a:t>-Ball joint-activity discussions continuing</a:t>
            </a:r>
          </a:p>
          <a:p>
            <a:pPr marL="342900" lvl="1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>
                <a:cs typeface="ＭＳ Ｐゴシック" charset="-128"/>
              </a:rPr>
              <a:t>Interns (Matt, Ruben, Cole, </a:t>
            </a:r>
            <a:r>
              <a:rPr lang="en-US" sz="2000" dirty="0" err="1">
                <a:cs typeface="ＭＳ Ｐゴシック" charset="-128"/>
              </a:rPr>
              <a:t>Vivek</a:t>
            </a:r>
            <a:r>
              <a:rPr lang="en-US" sz="2000" dirty="0">
                <a:cs typeface="ＭＳ Ｐゴシック" charset="-128"/>
              </a:rPr>
              <a:t>, Peter, Bryce)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>
                <a:cs typeface="ＭＳ Ｐゴシック" charset="-128"/>
              </a:rPr>
              <a:t>Zero Robotics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>
                <a:cs typeface="ＭＳ Ｐゴシック" charset="-128"/>
              </a:rPr>
              <a:t>GSP Software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>
                <a:cs typeface="ＭＳ Ｐゴシック" charset="-128"/>
              </a:rPr>
              <a:t>Astrobee Build</a:t>
            </a:r>
          </a:p>
          <a:p>
            <a:pPr marL="723900" lvl="2" indent="-342900"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>
                <a:cs typeface="ＭＳ Ｐゴシック" charset="-128"/>
              </a:rPr>
              <a:t>Air Sampling on ISS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029200" y="3931461"/>
            <a:ext cx="3989225" cy="252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36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Guest Scientists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1" y="990600"/>
            <a:ext cx="5135808" cy="586740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Replacing SPHERES, it is anticipated that Astrobee will carry on as the </a:t>
            </a:r>
            <a:r>
              <a:rPr lang="en-US" sz="2400" b="1" dirty="0">
                <a:solidFill>
                  <a:srgbClr val="800000"/>
                </a:solidFill>
              </a:rPr>
              <a:t>most highly utilized payload</a:t>
            </a:r>
            <a:r>
              <a:rPr lang="en-US" sz="2400" dirty="0"/>
              <a:t> on the ISS</a:t>
            </a:r>
          </a:p>
          <a:p>
            <a:r>
              <a:rPr lang="en-US" sz="2400" dirty="0"/>
              <a:t>40+ projects have expressed interest in using Astrobee </a:t>
            </a:r>
          </a:p>
          <a:p>
            <a:pPr lvl="1"/>
            <a:r>
              <a:rPr lang="en-US" sz="2000" dirty="0"/>
              <a:t>Topics range from 0g fuel tank slosh to propellantless flight via acrobatic arm motion</a:t>
            </a:r>
          </a:p>
          <a:p>
            <a:r>
              <a:rPr lang="en-US" sz="2200" dirty="0"/>
              <a:t>7 Projects actively working towards ISS payloads</a:t>
            </a:r>
          </a:p>
          <a:p>
            <a:pPr lvl="1"/>
            <a:r>
              <a:rPr lang="en-US" sz="2000" dirty="0"/>
              <a:t>MIT/Zero Robotics</a:t>
            </a:r>
          </a:p>
          <a:p>
            <a:pPr lvl="1"/>
            <a:r>
              <a:rPr lang="en-US" sz="2000" dirty="0"/>
              <a:t>Naval Postgraduate School</a:t>
            </a:r>
          </a:p>
          <a:p>
            <a:pPr lvl="1"/>
            <a:r>
              <a:rPr lang="en-US" sz="2000" dirty="0"/>
              <a:t>Astrobotic/Bosch</a:t>
            </a:r>
          </a:p>
          <a:p>
            <a:pPr lvl="1"/>
            <a:r>
              <a:rPr lang="en-US" sz="2000" dirty="0"/>
              <a:t>Stanford</a:t>
            </a:r>
          </a:p>
          <a:p>
            <a:pPr lvl="1"/>
            <a:r>
              <a:rPr lang="en-US" sz="2000" dirty="0"/>
              <a:t>REALM</a:t>
            </a:r>
          </a:p>
          <a:p>
            <a:pPr lvl="1"/>
            <a:r>
              <a:rPr lang="en-US" sz="2000" dirty="0"/>
              <a:t>JAXA joint activity</a:t>
            </a:r>
          </a:p>
          <a:p>
            <a:pPr lvl="1"/>
            <a:r>
              <a:rPr lang="en-US" sz="2000" dirty="0"/>
              <a:t>[Port Tester]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326620" y="4417762"/>
            <a:ext cx="3492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Astrobee guest scientist institutions in the US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328737" y="2359869"/>
            <a:ext cx="3488267" cy="2057893"/>
            <a:chOff x="507637" y="1263631"/>
            <a:chExt cx="8179163" cy="4825273"/>
          </a:xfrm>
        </p:grpSpPr>
        <p:grpSp>
          <p:nvGrpSpPr>
            <p:cNvPr id="31" name="Group 30"/>
            <p:cNvGrpSpPr/>
            <p:nvPr/>
          </p:nvGrpSpPr>
          <p:grpSpPr>
            <a:xfrm>
              <a:off x="507637" y="1263631"/>
              <a:ext cx="8179163" cy="4825273"/>
              <a:chOff x="624905" y="1093225"/>
              <a:chExt cx="9100689" cy="5368925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-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24905" y="1093225"/>
                <a:ext cx="9100689" cy="5368925"/>
              </a:xfrm>
              <a:prstGeom prst="rect">
                <a:avLst/>
              </a:prstGeom>
            </p:spPr>
          </p:pic>
          <p:sp>
            <p:nvSpPr>
              <p:cNvPr id="11" name="Isosceles Triangle 10"/>
              <p:cNvSpPr/>
              <p:nvPr/>
            </p:nvSpPr>
            <p:spPr>
              <a:xfrm>
                <a:off x="7223719" y="5471539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Isosceles Triangle 12"/>
              <p:cNvSpPr/>
              <p:nvPr/>
            </p:nvSpPr>
            <p:spPr>
              <a:xfrm>
                <a:off x="7676038" y="2854395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Isosceles Triangle 14"/>
              <p:cNvSpPr/>
              <p:nvPr/>
            </p:nvSpPr>
            <p:spPr>
              <a:xfrm>
                <a:off x="7922865" y="3507489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Isosceles Triangle 16"/>
              <p:cNvSpPr/>
              <p:nvPr/>
            </p:nvSpPr>
            <p:spPr>
              <a:xfrm>
                <a:off x="8075265" y="3237290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Isosceles Triangle 18"/>
              <p:cNvSpPr/>
              <p:nvPr/>
            </p:nvSpPr>
            <p:spPr>
              <a:xfrm>
                <a:off x="8530084" y="3133000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Isosceles Triangle 20"/>
              <p:cNvSpPr/>
              <p:nvPr/>
            </p:nvSpPr>
            <p:spPr>
              <a:xfrm>
                <a:off x="7644167" y="3700860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Isosceles Triangle 21"/>
              <p:cNvSpPr/>
              <p:nvPr/>
            </p:nvSpPr>
            <p:spPr>
              <a:xfrm>
                <a:off x="1401246" y="3777688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Isosceles Triangle 22"/>
              <p:cNvSpPr/>
              <p:nvPr/>
            </p:nvSpPr>
            <p:spPr>
              <a:xfrm>
                <a:off x="6913304" y="4589150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Isosceles Triangle 23"/>
              <p:cNvSpPr/>
              <p:nvPr/>
            </p:nvSpPr>
            <p:spPr>
              <a:xfrm>
                <a:off x="5094178" y="5255380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Isosceles Triangle 24"/>
              <p:cNvSpPr/>
              <p:nvPr/>
            </p:nvSpPr>
            <p:spPr>
              <a:xfrm>
                <a:off x="1837645" y="4345971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Isosceles Triangle 25"/>
              <p:cNvSpPr/>
              <p:nvPr/>
            </p:nvSpPr>
            <p:spPr>
              <a:xfrm>
                <a:off x="6182294" y="3133000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Isosceles Triangle 26"/>
              <p:cNvSpPr/>
              <p:nvPr/>
            </p:nvSpPr>
            <p:spPr>
              <a:xfrm>
                <a:off x="1503914" y="1995236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Isosceles Triangle 27"/>
              <p:cNvSpPr/>
              <p:nvPr/>
            </p:nvSpPr>
            <p:spPr>
              <a:xfrm>
                <a:off x="1524214" y="4017941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Isosceles Triangle 28"/>
              <p:cNvSpPr/>
              <p:nvPr/>
            </p:nvSpPr>
            <p:spPr>
              <a:xfrm>
                <a:off x="1367498" y="2444855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Isosceles Triangle 29"/>
              <p:cNvSpPr/>
              <p:nvPr/>
            </p:nvSpPr>
            <p:spPr>
              <a:xfrm>
                <a:off x="6910288" y="3642588"/>
                <a:ext cx="313431" cy="270199"/>
              </a:xfrm>
              <a:prstGeom prst="triangle">
                <a:avLst/>
              </a:prstGeom>
              <a:solidFill>
                <a:schemeClr val="tx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3" name="Isosceles Triangle 32"/>
            <p:cNvSpPr/>
            <p:nvPr/>
          </p:nvSpPr>
          <p:spPr>
            <a:xfrm>
              <a:off x="6579108" y="3310069"/>
              <a:ext cx="281693" cy="242839"/>
            </a:xfrm>
            <a:prstGeom prst="triangle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Isosceles Triangle 33"/>
            <p:cNvSpPr/>
            <p:nvPr/>
          </p:nvSpPr>
          <p:spPr>
            <a:xfrm>
              <a:off x="3023108" y="3074150"/>
              <a:ext cx="281693" cy="242839"/>
            </a:xfrm>
            <a:prstGeom prst="triangle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7E248FA1-EF2F-394C-A08B-0CE6E43B4EF7}"/>
              </a:ext>
            </a:extLst>
          </p:cNvPr>
          <p:cNvSpPr txBox="1">
            <a:spLocks/>
          </p:cNvSpPr>
          <p:nvPr/>
        </p:nvSpPr>
        <p:spPr bwMode="auto">
          <a:xfrm>
            <a:off x="4666034" y="4863411"/>
            <a:ext cx="4321204" cy="1735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Font typeface="Wingdings" pitchFamily="2" charset="2"/>
              <a:buChar char="q"/>
              <a:defRPr sz="2000" b="1">
                <a:solidFill>
                  <a:schemeClr val="accent2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476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857250" indent="-190500" algn="l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Wingdings" pitchFamily="2" charset="2"/>
              <a:buChar char="ü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r>
              <a:rPr lang="en-US" sz="2400" kern="0" baseline="0" dirty="0"/>
              <a:t>Ground Studies</a:t>
            </a:r>
          </a:p>
          <a:p>
            <a:pPr lvl="1"/>
            <a:r>
              <a:rPr lang="en-US" b="0" kern="0" baseline="0" dirty="0"/>
              <a:t>FIT/RINGS</a:t>
            </a:r>
          </a:p>
          <a:p>
            <a:pPr lvl="1"/>
            <a:r>
              <a:rPr lang="en-US" b="0" kern="0" baseline="0" dirty="0"/>
              <a:t>Tethers Unlimited</a:t>
            </a:r>
          </a:p>
          <a:p>
            <a:pPr lvl="1"/>
            <a:r>
              <a:rPr lang="en-US" b="0" kern="0" baseline="0" dirty="0"/>
              <a:t>NMSU</a:t>
            </a:r>
          </a:p>
        </p:txBody>
      </p:sp>
    </p:spTree>
    <p:extLst>
      <p:ext uri="{BB962C8B-B14F-4D97-AF65-F5344CB8AC3E}">
        <p14:creationId xmlns:p14="http://schemas.microsoft.com/office/powerpoint/2010/main" val="1331779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Guest Science Concepts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95" b="95"/>
          <a:stretch>
            <a:fillRect/>
          </a:stretch>
        </p:blipFill>
        <p:spPr>
          <a:xfrm>
            <a:off x="489762" y="1600201"/>
            <a:ext cx="2398031" cy="207363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62" y="1600200"/>
            <a:ext cx="2136904" cy="21774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40261" y="3673840"/>
            <a:ext cx="21369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Adapting the RINGS magnetic propulsion payload to Astrobee (FIT)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41377" y="6188164"/>
            <a:ext cx="20223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Arm grasping controller developed using Astrobee open source simulator (NPS)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1378" y="4274004"/>
            <a:ext cx="2022352" cy="19141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2594" y="1600201"/>
            <a:ext cx="2475803" cy="215329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89762" y="3673840"/>
            <a:ext cx="23980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Prototype Astrobee arm based on Canfield joint, enabling new motions (Tethers)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25560" y="3673840"/>
            <a:ext cx="24758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Gripper concept based on gecko-like adhesives (Stanford)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952" y="4274005"/>
            <a:ext cx="2890191" cy="191415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38605" y="6198617"/>
            <a:ext cx="24758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Improving gripper dexterity without increasing actuator count (Columbia)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10338" y="4711539"/>
            <a:ext cx="26095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r-IN" sz="2800" b="1" dirty="0"/>
              <a:t>and many more…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301233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ct val="60000"/>
              </a:spcBef>
            </a:pPr>
            <a:r>
              <a:rPr lang="en-US" sz="3600" dirty="0">
                <a:solidFill>
                  <a:srgbClr val="0048A0"/>
                </a:solidFill>
              </a:rPr>
              <a:t>SPHERES Engineering</a:t>
            </a:r>
            <a:endParaRPr lang="en-US" sz="3600" b="1" dirty="0">
              <a:solidFill>
                <a:srgbClr val="0048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914849"/>
      </p:ext>
    </p:extLst>
  </p:cSld>
  <p:clrMapOvr>
    <a:masterClrMapping/>
  </p:clrMapOvr>
</p:sld>
</file>

<file path=ppt/theme/theme1.xml><?xml version="1.0" encoding="utf-8"?>
<a:theme xmlns:a="http://schemas.openxmlformats.org/drawingml/2006/main" name="irg-overview-mar08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B489C"/>
      </a:accent2>
      <a:accent3>
        <a:srgbClr val="FFFFFF"/>
      </a:accent3>
      <a:accent4>
        <a:srgbClr val="000000"/>
      </a:accent4>
      <a:accent5>
        <a:srgbClr val="FFE2B8"/>
      </a:accent5>
      <a:accent6>
        <a:srgbClr val="09408D"/>
      </a:accent6>
      <a:hlink>
        <a:srgbClr val="FC0019"/>
      </a:hlink>
      <a:folHlink>
        <a:srgbClr val="C0C0C0"/>
      </a:folHlink>
    </a:clrScheme>
    <a:fontScheme name="irg-overview-mar0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AD9"/>
        </a:solidFill>
        <a:ln w="190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-2500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AD9"/>
        </a:solidFill>
        <a:ln w="190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-2500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irg-overview-mar08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rg-overview-mar08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rg-overview-mar0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65708</TotalTime>
  <Words>1292</Words>
  <Application>Microsoft Macintosh PowerPoint</Application>
  <PresentationFormat>On-screen Show (4:3)</PresentationFormat>
  <Paragraphs>290</Paragraphs>
  <Slides>28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  <vt:variant>
        <vt:lpstr>Custom Shows</vt:lpstr>
      </vt:variant>
      <vt:variant>
        <vt:i4>1</vt:i4>
      </vt:variant>
    </vt:vector>
  </HeadingPairs>
  <TitlesOfParts>
    <vt:vector size="36" baseType="lpstr">
      <vt:lpstr>ＭＳ Ｐゴシック</vt:lpstr>
      <vt:lpstr>Arial</vt:lpstr>
      <vt:lpstr>Calibri</vt:lpstr>
      <vt:lpstr>Times New Roman</vt:lpstr>
      <vt:lpstr>Wingdings</vt:lpstr>
      <vt:lpstr>irg-overview-mar08</vt:lpstr>
      <vt:lpstr>3_Office Theme</vt:lpstr>
      <vt:lpstr>PowerPoint Presentation</vt:lpstr>
      <vt:lpstr>Agenda</vt:lpstr>
      <vt:lpstr>SPHERES Community</vt:lpstr>
      <vt:lpstr>Today’s Goals</vt:lpstr>
      <vt:lpstr>Guest Science Program (GSP) </vt:lpstr>
      <vt:lpstr>What’s next … </vt:lpstr>
      <vt:lpstr>Guest Scientists</vt:lpstr>
      <vt:lpstr>Guest Science Concepts</vt:lpstr>
      <vt:lpstr>PowerPoint Presentation</vt:lpstr>
      <vt:lpstr>Ground Lab Status</vt:lpstr>
      <vt:lpstr>Hardware Fidelity (Astrobee)</vt:lpstr>
      <vt:lpstr>Hardware Status (Astrobee)</vt:lpstr>
      <vt:lpstr>Port Tester</vt:lpstr>
      <vt:lpstr>Port Tester Payload</vt:lpstr>
      <vt:lpstr>Port Tester Payload</vt:lpstr>
      <vt:lpstr>Future Updates to Guest Science Guide</vt:lpstr>
      <vt:lpstr>Guest Science Guide</vt:lpstr>
      <vt:lpstr>Guest Science Guide</vt:lpstr>
      <vt:lpstr>Guest Science High-level Development Steps</vt:lpstr>
      <vt:lpstr>PowerPoint Presentation</vt:lpstr>
      <vt:lpstr>Operations: Functions</vt:lpstr>
      <vt:lpstr>Operations: Functions</vt:lpstr>
      <vt:lpstr>Increments 55/56 (since last SWG 2.28.18)</vt:lpstr>
      <vt:lpstr>Increments 55/56 &amp; 57/58</vt:lpstr>
      <vt:lpstr>SPHERES Calendar</vt:lpstr>
      <vt:lpstr>Safety and Verification</vt:lpstr>
      <vt:lpstr>Consumables Status</vt:lpstr>
      <vt:lpstr>SPHERES on Social Media</vt:lpstr>
      <vt:lpstr>short</vt:lpstr>
    </vt:vector>
  </TitlesOfParts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Martinez, Andres (ARC-RE)</dc:creator>
  <cp:lastModifiedBy>Jose Benavides</cp:lastModifiedBy>
  <cp:revision>3865</cp:revision>
  <cp:lastPrinted>2018-02-27T06:18:41Z</cp:lastPrinted>
  <dcterms:created xsi:type="dcterms:W3CDTF">2011-03-16T04:56:42Z</dcterms:created>
  <dcterms:modified xsi:type="dcterms:W3CDTF">2018-06-19T06:38:54Z</dcterms:modified>
</cp:coreProperties>
</file>