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81" r:id="rId3"/>
    <p:sldId id="283" r:id="rId4"/>
    <p:sldId id="28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20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8B7F9-232D-46DB-8393-C24D980EE002}" type="datetimeFigureOut">
              <a:rPr lang="en-US" smtClean="0"/>
              <a:t>2018-06-19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C943-0054-4350-A685-42E118ECC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65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4008705" y="8893296"/>
            <a:ext cx="3066733" cy="469778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07708" y="4505980"/>
            <a:ext cx="5661660" cy="3686709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0611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07708" y="4505980"/>
            <a:ext cx="5661660" cy="3686709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4008705" y="8893296"/>
            <a:ext cx="3066733" cy="469778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765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07708" y="4505980"/>
            <a:ext cx="5661660" cy="3686709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4008705" y="8893296"/>
            <a:ext cx="3066733" cy="469778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45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07708" y="4505980"/>
            <a:ext cx="5661660" cy="3686709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4008705" y="8893296"/>
            <a:ext cx="3066733" cy="469778"/>
          </a:xfrm>
          <a:prstGeom prst="rect">
            <a:avLst/>
          </a:prstGeom>
          <a:noFill/>
          <a:ln>
            <a:noFill/>
          </a:ln>
        </p:spPr>
        <p:txBody>
          <a:bodyPr lIns="93925" tIns="46950" rIns="93925" bIns="4695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4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634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60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249477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641129" y="83772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428834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18323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64575" y="1825625"/>
            <a:ext cx="10515599" cy="4153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295414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60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Quattrocento Sans"/>
              <a:buNone/>
              <a:defRPr sz="20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189094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89113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20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6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20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6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91230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1428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14328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2867935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845803" y="-1355602"/>
            <a:ext cx="4153143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412183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0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0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  <p:extLst>
      <p:ext uri="{BB962C8B-B14F-4D97-AF65-F5344CB8AC3E}">
        <p14:creationId xmlns:p14="http://schemas.microsoft.com/office/powerpoint/2010/main" val="324811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/>
          <p:cNvPicPr preferRelativeResize="0"/>
          <p:nvPr/>
        </p:nvPicPr>
        <p:blipFill rotWithShape="1">
          <a:blip r:embed="rId13">
            <a:alphaModFix/>
          </a:blip>
          <a:srcRect t="43365"/>
          <a:stretch/>
        </p:blipFill>
        <p:spPr>
          <a:xfrm flipH="1">
            <a:off x="0" y="-46892"/>
            <a:ext cx="12192000" cy="690489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/>
          <p:nvPr/>
        </p:nvSpPr>
        <p:spPr>
          <a:xfrm rot="10800000">
            <a:off x="0" y="-46891"/>
            <a:ext cx="12192000" cy="3188675"/>
          </a:xfrm>
          <a:prstGeom prst="rect">
            <a:avLst/>
          </a:prstGeom>
          <a:gradFill>
            <a:gsLst>
              <a:gs pos="0">
                <a:srgbClr val="000000">
                  <a:alpha val="88235"/>
                </a:srgbClr>
              </a:gs>
              <a:gs pos="69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-38100" y="1548423"/>
            <a:ext cx="12230100" cy="55125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Quattrocento Sans"/>
              <a:buNone/>
              <a:defRPr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64575" y="1825625"/>
            <a:ext cx="10515599" cy="4153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664575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 Sans"/>
              <a:buNone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Quattrocento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8" name="Shape 1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185717" y="242436"/>
            <a:ext cx="1527857" cy="1595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942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gif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1050628" y="1519344"/>
            <a:ext cx="8933936" cy="26850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attrocento Sans"/>
              <a:buNone/>
              <a:tabLst/>
              <a:defRPr/>
            </a:pPr>
            <a:endParaRPr kumimoji="0" lang="en-US" sz="3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Quattrocento Sans"/>
              <a:cs typeface="Calibri" panose="020F0502020204030204" pitchFamily="34" charset="0"/>
              <a:sym typeface="Quattrocento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attrocento Sans"/>
              <a:buNone/>
              <a:tabLst/>
              <a:defRPr/>
            </a:pPr>
            <a:endParaRPr kumimoji="0" lang="en-US" sz="35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Quattrocento Sans"/>
              <a:cs typeface="Calibri" panose="020F0502020204030204" pitchFamily="34" charset="0"/>
              <a:sym typeface="Quattrocento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attrocento Sans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Quattrocento Sans"/>
                <a:cs typeface="Calibri" panose="020F0502020204030204" pitchFamily="34" charset="0"/>
                <a:sym typeface="Quattrocento Sans"/>
              </a:rPr>
              <a:t> Zero Robotics Updates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Tx/>
              <a:buChar char="-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Quattrocento Sans"/>
                <a:cs typeface="Calibri" panose="020F0502020204030204" pitchFamily="34" charset="0"/>
                <a:sym typeface="Quattrocento Sans"/>
              </a:rPr>
              <a:t>June </a:t>
            </a:r>
            <a:r>
              <a:rPr lang="en-US" sz="2400" b="1" kern="0" dirty="0">
                <a:solidFill>
                  <a:srgbClr val="000000"/>
                </a:solidFill>
                <a:latin typeface="Calibri" panose="020F0502020204030204" pitchFamily="34" charset="0"/>
                <a:ea typeface="Quattrocento Sans"/>
                <a:cs typeface="Calibri" panose="020F0502020204030204" pitchFamily="34" charset="0"/>
                <a:sym typeface="Quattrocento Sans"/>
              </a:rPr>
              <a:t>19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Quattrocento Sans"/>
                <a:cs typeface="Calibri" panose="020F0502020204030204" pitchFamily="34" charset="0"/>
                <a:sym typeface="Quattrocento Sans"/>
              </a:rPr>
              <a:t>, 2018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Tx/>
              <a:buChar char="-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Quattrocento Sans"/>
                <a:cs typeface="Calibri" panose="020F0502020204030204" pitchFamily="34" charset="0"/>
                <a:sym typeface="Quattrocento Sans"/>
              </a:rPr>
              <a:t>- Stanford University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attrocento Sans"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Quattrocento Sans"/>
              <a:cs typeface="Calibri" panose="020F0502020204030204" pitchFamily="34" charset="0"/>
              <a:sym typeface="Quattrocento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Quattrocento Sans"/>
              <a:cs typeface="Calibri" panose="020F0502020204030204" pitchFamily="34" charset="0"/>
              <a:sym typeface="Quattrocento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attrocento Sans"/>
              <a:buNone/>
              <a:tabLst/>
              <a:defRPr/>
            </a:pP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Quattrocento Sans"/>
              <a:cs typeface="Calibri" panose="020F0502020204030204" pitchFamily="34" charset="0"/>
              <a:sym typeface="Quattrocento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9BF44F7-B208-45C8-B449-B79C09631AD7}"/>
              </a:ext>
            </a:extLst>
          </p:cNvPr>
          <p:cNvSpPr/>
          <p:nvPr/>
        </p:nvSpPr>
        <p:spPr>
          <a:xfrm>
            <a:off x="502416" y="745433"/>
            <a:ext cx="905902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Quattrocento Sans"/>
                <a:ea typeface="Quattrocento Sans"/>
                <a:cs typeface="Quattrocento Sans"/>
                <a:sym typeface="Quattrocento Sans"/>
              </a:rPr>
              <a:t>SPHERES/</a:t>
            </a:r>
            <a:r>
              <a:rPr kumimoji="0" lang="en-US" sz="3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Quattrocento Sans"/>
                <a:ea typeface="Quattrocento Sans"/>
                <a:cs typeface="Quattrocento Sans"/>
                <a:sym typeface="Quattrocento Sans"/>
              </a:rPr>
              <a:t>Astrobee</a:t>
            </a: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Quattrocento Sans"/>
                <a:ea typeface="Quattrocento Sans"/>
                <a:cs typeface="Quattrocento Sans"/>
                <a:sym typeface="Quattrocento Sans"/>
              </a:rPr>
              <a:t> Working Group</a:t>
            </a:r>
            <a:endParaRPr kumimoji="0" lang="en-US" sz="3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4" name="Picture 3" descr="Image may contain: 2 people, people sitting, people eating, table, office and indoor">
            <a:extLst>
              <a:ext uri="{FF2B5EF4-FFF2-40B4-BE49-F238E27FC236}">
                <a16:creationId xmlns:a16="http://schemas.microsoft.com/office/drawing/2014/main" xmlns="" id="{BAC76AFA-E103-48E9-ABE0-5CBF5DD6A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8" y="4729056"/>
            <a:ext cx="2631439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mage may contain: 1 person">
            <a:extLst>
              <a:ext uri="{FF2B5EF4-FFF2-40B4-BE49-F238E27FC236}">
                <a16:creationId xmlns:a16="http://schemas.microsoft.com/office/drawing/2014/main" xmlns="" id="{E39F6F5E-A4F9-4BD1-8943-95E7C09A1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95318" y="4729056"/>
            <a:ext cx="2712719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may contain: 2 people, people smiling">
            <a:extLst>
              <a:ext uri="{FF2B5EF4-FFF2-40B4-BE49-F238E27FC236}">
                <a16:creationId xmlns:a16="http://schemas.microsoft.com/office/drawing/2014/main" xmlns="" id="{49B48998-50AB-45CC-B86D-CD8984270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73600"/>
            <a:ext cx="2783845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may contain: 1 person">
            <a:extLst>
              <a:ext uri="{FF2B5EF4-FFF2-40B4-BE49-F238E27FC236}">
                <a16:creationId xmlns:a16="http://schemas.microsoft.com/office/drawing/2014/main" xmlns="" id="{FF134269-EC15-4175-AB1C-9BB6AA882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32236" y="4673600"/>
            <a:ext cx="2783845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7519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Quattrocento Sans"/>
              <a:buNone/>
            </a:pPr>
            <a:r>
              <a:rPr lang="en-US" sz="3800" b="1" i="0" u="none" strike="noStrike" cap="none" dirty="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Competition Growth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41129" y="1625760"/>
            <a:ext cx="11007532" cy="51484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indent="0" fontAlgn="t">
              <a:buNone/>
            </a:pPr>
            <a:r>
              <a:rPr lang="en-US" sz="2000" b="1" dirty="0">
                <a:latin typeface="+mj-lt"/>
                <a:cs typeface="Calibri" panose="020F0502020204030204" pitchFamily="34" charset="0"/>
              </a:rPr>
              <a:t>       </a:t>
            </a:r>
          </a:p>
          <a:p>
            <a:pPr indent="0" fontAlgn="t">
              <a:buNone/>
            </a:pPr>
            <a:r>
              <a:rPr lang="en-US" sz="2000" b="1" dirty="0">
                <a:latin typeface="+mj-lt"/>
                <a:cs typeface="Calibri" panose="020F0502020204030204" pitchFamily="34" charset="0"/>
              </a:rPr>
              <a:t>         Middle School </a:t>
            </a:r>
            <a:r>
              <a:rPr lang="en-US" sz="2000" i="1" dirty="0">
                <a:latin typeface="+mj-lt"/>
                <a:cs typeface="Calibri" panose="020F0502020204030204" pitchFamily="34" charset="0"/>
              </a:rPr>
              <a:t>– by the numbers                 </a:t>
            </a:r>
            <a:r>
              <a:rPr lang="en-US" sz="2000" b="1" dirty="0">
                <a:latin typeface="+mj-lt"/>
                <a:cs typeface="Calibri" panose="020F0502020204030204" pitchFamily="34" charset="0"/>
              </a:rPr>
              <a:t>     High School </a:t>
            </a:r>
            <a:r>
              <a:rPr lang="en-US" sz="2000" i="1" dirty="0">
                <a:latin typeface="+mj-lt"/>
                <a:cs typeface="Calibri" panose="020F0502020204030204" pitchFamily="34" charset="0"/>
              </a:rPr>
              <a:t>– by the numbers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EB05C2D5-49F6-4B2D-8BF3-496BEEE70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103249"/>
              </p:ext>
            </p:extLst>
          </p:nvPr>
        </p:nvGraphicFramePr>
        <p:xfrm>
          <a:off x="1575949" y="2503513"/>
          <a:ext cx="3726417" cy="2532494"/>
        </p:xfrm>
        <a:graphic>
          <a:graphicData uri="http://schemas.openxmlformats.org/drawingml/2006/table">
            <a:tbl>
              <a:tblPr/>
              <a:tblGrid>
                <a:gridCol w="1336082">
                  <a:extLst>
                    <a:ext uri="{9D8B030D-6E8A-4147-A177-3AD203B41FA5}">
                      <a16:colId xmlns:a16="http://schemas.microsoft.com/office/drawing/2014/main" xmlns="" val="2442658140"/>
                    </a:ext>
                  </a:extLst>
                </a:gridCol>
                <a:gridCol w="1043815">
                  <a:extLst>
                    <a:ext uri="{9D8B030D-6E8A-4147-A177-3AD203B41FA5}">
                      <a16:colId xmlns:a16="http://schemas.microsoft.com/office/drawing/2014/main" xmlns="" val="3171162713"/>
                    </a:ext>
                  </a:extLst>
                </a:gridCol>
                <a:gridCol w="1346520">
                  <a:extLst>
                    <a:ext uri="{9D8B030D-6E8A-4147-A177-3AD203B41FA5}">
                      <a16:colId xmlns:a16="http://schemas.microsoft.com/office/drawing/2014/main" xmlns="" val="2446678143"/>
                    </a:ext>
                  </a:extLst>
                </a:gridCol>
              </a:tblGrid>
              <a:tr h="287147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Year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# of Teams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# of Students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6710318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endParaRPr lang="en-US" dirty="0">
                        <a:effectLst/>
                      </a:endParaRP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US" dirty="0">
                        <a:effectLst/>
                      </a:endParaRP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US" dirty="0">
                        <a:effectLst/>
                      </a:endParaRP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425556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2010 -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200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3845445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2011 -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120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6611638"/>
                  </a:ext>
                </a:extLst>
              </a:tr>
              <a:tr h="249483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dirty="0">
                          <a:effectLst/>
                        </a:rPr>
                        <a:t>Curriculum Development Year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US" dirty="0">
                        <a:effectLst/>
                      </a:endParaRP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US" dirty="0">
                        <a:effectLst/>
                      </a:endParaRP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1312688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2013 -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27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303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8271422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2014 -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49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550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6744591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2015 -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i="1">
                          <a:effectLst/>
                        </a:rPr>
                        <a:t>57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i="1" dirty="0">
                          <a:effectLst/>
                        </a:rPr>
                        <a:t>600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0176716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2016 -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70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700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6513708"/>
                  </a:ext>
                </a:extLst>
              </a:tr>
              <a:tr h="249483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2017 – 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96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900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934746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013FB85-174B-41D4-8CFC-F5A5EA587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989857"/>
              </p:ext>
            </p:extLst>
          </p:nvPr>
        </p:nvGraphicFramePr>
        <p:xfrm>
          <a:off x="6608441" y="2520088"/>
          <a:ext cx="3912877" cy="2484191"/>
        </p:xfrm>
        <a:graphic>
          <a:graphicData uri="http://schemas.openxmlformats.org/drawingml/2006/table">
            <a:tbl>
              <a:tblPr/>
              <a:tblGrid>
                <a:gridCol w="1457223">
                  <a:extLst>
                    <a:ext uri="{9D8B030D-6E8A-4147-A177-3AD203B41FA5}">
                      <a16:colId xmlns:a16="http://schemas.microsoft.com/office/drawing/2014/main" xmlns="" val="2442658140"/>
                    </a:ext>
                  </a:extLst>
                </a:gridCol>
                <a:gridCol w="1128742">
                  <a:extLst>
                    <a:ext uri="{9D8B030D-6E8A-4147-A177-3AD203B41FA5}">
                      <a16:colId xmlns:a16="http://schemas.microsoft.com/office/drawing/2014/main" xmlns="" val="3171162713"/>
                    </a:ext>
                  </a:extLst>
                </a:gridCol>
                <a:gridCol w="1326912">
                  <a:extLst>
                    <a:ext uri="{9D8B030D-6E8A-4147-A177-3AD203B41FA5}">
                      <a16:colId xmlns:a16="http://schemas.microsoft.com/office/drawing/2014/main" xmlns="" val="2446678143"/>
                    </a:ext>
                  </a:extLst>
                </a:gridCol>
              </a:tblGrid>
              <a:tr h="33535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Year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# of Teams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# of Students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6710318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2009 -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2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13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8053196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2010 -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24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200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9607781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2011 -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155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1150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1945688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2012 -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144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1500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7643588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2013 -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165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1500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8271422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2014 -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175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2020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6744591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2015 -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>
                          <a:effectLst/>
                        </a:rPr>
                        <a:t>171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1900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0176716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2016 -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173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1900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6513708"/>
                  </a:ext>
                </a:extLst>
              </a:tr>
              <a:tr h="209131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2017 - HS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231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dirty="0">
                          <a:effectLst/>
                        </a:rPr>
                        <a:t>2400</a:t>
                      </a:r>
                    </a:p>
                  </a:txBody>
                  <a:tcPr marL="19050" marR="19050" marT="12700" marB="12700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9347464"/>
                  </a:ext>
                </a:extLst>
              </a:tr>
            </a:tbl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946887AD-51BC-4948-96B8-64DAB0D3F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8160" y="5220706"/>
            <a:ext cx="339344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2018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500" b="1" dirty="0">
              <a:latin typeface="+mj-lt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Unit Test  - October 29, 2018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Dry Run – January 2, 2019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Finals  - January 11, 2019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8BED656C-7EAB-487F-8409-81EAA3B05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798" y="5220707"/>
            <a:ext cx="3220721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2018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500" dirty="0">
              <a:latin typeface="+mj-lt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Unit Test – July 17 to 27, 2018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Dry Run – August 7, 2018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anose="020B0604020202020204" pitchFamily="34" charset="0"/>
              </a:rPr>
              <a:t>Finals – August 10, 2018</a:t>
            </a: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3819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25121" y="-27989"/>
            <a:ext cx="10831608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Quattrocento Sans"/>
              <a:buNone/>
            </a:pPr>
            <a:r>
              <a:rPr lang="en-US"/>
              <a:t>Presentations – Training</a:t>
            </a:r>
            <a:r>
              <a:rPr lang="en-US" sz="38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 - Interns</a:t>
            </a:r>
            <a:endParaRPr lang="en-US" sz="3800" b="1" i="0" u="none" strike="noStrike" cap="none" dirty="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927626" y="1584960"/>
            <a:ext cx="8016240" cy="5273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indent="0" fontAlgn="t">
              <a:buNone/>
            </a:pPr>
            <a:r>
              <a:rPr lang="en-US" sz="1800" b="1" u="sng" dirty="0">
                <a:latin typeface="+mj-lt"/>
                <a:cs typeface="Calibri" panose="020F0502020204030204" pitchFamily="34" charset="0"/>
              </a:rPr>
              <a:t>ZR Competitor (HS) PRESENTATIONS</a:t>
            </a:r>
            <a:r>
              <a:rPr lang="en-US" sz="1800" b="1" dirty="0">
                <a:latin typeface="+mj-lt"/>
                <a:cs typeface="Calibri" panose="020F0502020204030204" pitchFamily="34" charset="0"/>
              </a:rPr>
              <a:t>:</a:t>
            </a:r>
          </a:p>
          <a:p>
            <a:pPr lvl="1" indent="0" fontAlgn="t">
              <a:buNone/>
            </a:pPr>
            <a:endParaRPr lang="en-US" sz="1000" b="1" dirty="0">
              <a:latin typeface="+mj-lt"/>
              <a:cs typeface="Calibri" panose="020F0502020204030204" pitchFamily="34" charset="0"/>
            </a:endParaRPr>
          </a:p>
          <a:p>
            <a:pPr lvl="1" indent="0" fontAlgn="t">
              <a:buNone/>
            </a:pPr>
            <a:r>
              <a:rPr lang="en-US" sz="1500" b="1" dirty="0">
                <a:latin typeface="+mj-lt"/>
                <a:cs typeface="Calibri" panose="020F0502020204030204" pitchFamily="34" charset="0"/>
              </a:rPr>
              <a:t>Google Next’18 Conference </a:t>
            </a:r>
            <a:r>
              <a:rPr lang="en-US" sz="1500" dirty="0">
                <a:latin typeface="+mj-lt"/>
                <a:cs typeface="Calibri" panose="020F0502020204030204" pitchFamily="34" charset="0"/>
              </a:rPr>
              <a:t>– San Francisco, July 2018</a:t>
            </a:r>
          </a:p>
          <a:p>
            <a:pPr lvl="1" indent="0" fontAlgn="t">
              <a:buNone/>
            </a:pPr>
            <a:r>
              <a:rPr lang="en-US" sz="1500" b="1" dirty="0">
                <a:latin typeface="+mj-lt"/>
                <a:cs typeface="Calibri" panose="020F0502020204030204" pitchFamily="34" charset="0"/>
              </a:rPr>
              <a:t>CASIS R&amp;D Conference - </a:t>
            </a:r>
            <a:r>
              <a:rPr lang="en-US" sz="1500" dirty="0">
                <a:latin typeface="+mj-lt"/>
                <a:cs typeface="Calibri" panose="020F0502020204030204" pitchFamily="34" charset="0"/>
              </a:rPr>
              <a:t>San Francisco, July 2018</a:t>
            </a:r>
          </a:p>
          <a:p>
            <a:pPr lvl="1" indent="0" fontAlgn="t">
              <a:buNone/>
            </a:pPr>
            <a:r>
              <a:rPr lang="en-US" sz="1500" b="1" dirty="0">
                <a:latin typeface="+mj-lt"/>
                <a:cs typeface="Calibri" panose="020F0502020204030204" pitchFamily="34" charset="0"/>
              </a:rPr>
              <a:t>USA Science &amp; Engineering Festival  - </a:t>
            </a:r>
            <a:r>
              <a:rPr lang="en-US" sz="1500" dirty="0">
                <a:latin typeface="+mj-lt"/>
                <a:cs typeface="Calibri" panose="020F0502020204030204" pitchFamily="34" charset="0"/>
              </a:rPr>
              <a:t>Washington DC, April 2018</a:t>
            </a:r>
          </a:p>
          <a:p>
            <a:pPr lvl="1" indent="0" fontAlgn="t">
              <a:buNone/>
            </a:pPr>
            <a:endParaRPr lang="en-US" sz="1800" dirty="0">
              <a:latin typeface="+mj-lt"/>
              <a:cs typeface="Calibri" panose="020F0502020204030204" pitchFamily="34" charset="0"/>
            </a:endParaRPr>
          </a:p>
          <a:p>
            <a:pPr indent="0" fontAlgn="t">
              <a:buNone/>
            </a:pPr>
            <a:r>
              <a:rPr lang="en-US" sz="1800" b="1" u="sng" dirty="0">
                <a:latin typeface="+mj-lt"/>
              </a:rPr>
              <a:t>TRAININGS: </a:t>
            </a:r>
          </a:p>
          <a:p>
            <a:pPr indent="0" fontAlgn="t">
              <a:buNone/>
            </a:pPr>
            <a:r>
              <a:rPr lang="en-US" sz="1500" i="1" dirty="0">
                <a:latin typeface="+mj-lt"/>
                <a:cs typeface="Calibri" panose="020F0502020204030204" pitchFamily="34" charset="0"/>
              </a:rPr>
              <a:t>ZR just completed a series of trainings for middle school educators</a:t>
            </a:r>
          </a:p>
          <a:p>
            <a:pPr marL="1084263" lvl="1" indent="-285750" fontAlgn="t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April 21, 2018   </a:t>
            </a:r>
            <a:r>
              <a:rPr lang="en-US" sz="1300" i="1" dirty="0">
                <a:latin typeface="+mj-lt"/>
                <a:cs typeface="Calibri" panose="020F0502020204030204" pitchFamily="34" charset="0"/>
              </a:rPr>
              <a:t>- Boston &amp; National Trainers</a:t>
            </a:r>
          </a:p>
          <a:p>
            <a:pPr marL="1084263" lvl="1" indent="-285750" fontAlgn="t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May 19 &amp; 25, 2018</a:t>
            </a:r>
            <a:r>
              <a:rPr lang="en-US" sz="1300" dirty="0">
                <a:latin typeface="+mj-lt"/>
                <a:cs typeface="Calibri" panose="020F0502020204030204" pitchFamily="34" charset="0"/>
              </a:rPr>
              <a:t>   </a:t>
            </a:r>
            <a:r>
              <a:rPr lang="en-US" sz="1300" i="1" dirty="0">
                <a:latin typeface="+mj-lt"/>
                <a:cs typeface="Calibri" panose="020F0502020204030204" pitchFamily="34" charset="0"/>
              </a:rPr>
              <a:t>- Session One Educators</a:t>
            </a:r>
            <a:endParaRPr lang="en-US" sz="1300" dirty="0">
              <a:latin typeface="+mj-lt"/>
              <a:cs typeface="Calibri" panose="020F0502020204030204" pitchFamily="34" charset="0"/>
            </a:endParaRPr>
          </a:p>
          <a:p>
            <a:pPr marL="1084263" lvl="1" indent="-285750" fontAlgn="t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May 31 &amp; June 1, 2018</a:t>
            </a:r>
            <a:r>
              <a:rPr lang="en-US" sz="13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300" i="1" dirty="0">
                <a:latin typeface="+mj-lt"/>
                <a:cs typeface="Calibri" panose="020F0502020204030204" pitchFamily="34" charset="0"/>
              </a:rPr>
              <a:t>– California Educators</a:t>
            </a:r>
            <a:endParaRPr lang="en-US" sz="1300" dirty="0">
              <a:latin typeface="+mj-lt"/>
              <a:cs typeface="Calibri" panose="020F0502020204030204" pitchFamily="34" charset="0"/>
            </a:endParaRPr>
          </a:p>
          <a:p>
            <a:pPr marL="1084263" lvl="1" indent="-285750" fontAlgn="t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June 9 &amp; 15, 2018</a:t>
            </a:r>
            <a:r>
              <a:rPr lang="en-US" sz="1300" dirty="0">
                <a:latin typeface="+mj-lt"/>
                <a:cs typeface="Calibri" panose="020F0502020204030204" pitchFamily="34" charset="0"/>
              </a:rPr>
              <a:t>  </a:t>
            </a:r>
            <a:r>
              <a:rPr lang="en-US" sz="1300" i="1" dirty="0">
                <a:latin typeface="+mj-lt"/>
                <a:cs typeface="Calibri" panose="020F0502020204030204" pitchFamily="34" charset="0"/>
              </a:rPr>
              <a:t>- Session Two Educators</a:t>
            </a:r>
            <a:endParaRPr lang="en-US" sz="1300" dirty="0">
              <a:latin typeface="+mj-lt"/>
              <a:cs typeface="Calibri" panose="020F0502020204030204" pitchFamily="34" charset="0"/>
            </a:endParaRPr>
          </a:p>
          <a:p>
            <a:pPr lvl="1" indent="0" fontAlgn="t">
              <a:buNone/>
            </a:pPr>
            <a:r>
              <a:rPr lang="en-US" sz="1800" b="1" dirty="0">
                <a:latin typeface="+mj-lt"/>
                <a:cs typeface="Calibri" panose="020F0502020204030204" pitchFamily="34" charset="0"/>
              </a:rPr>
              <a:t>180</a:t>
            </a:r>
            <a:r>
              <a:rPr lang="en-US" sz="1500" b="1" dirty="0">
                <a:latin typeface="+mj-lt"/>
                <a:cs typeface="Calibri" panose="020F0502020204030204" pitchFamily="34" charset="0"/>
              </a:rPr>
              <a:t> educators trained in summer ZR curriculum to date</a:t>
            </a:r>
          </a:p>
          <a:p>
            <a:pPr indent="0" fontAlgn="t">
              <a:buNone/>
            </a:pPr>
            <a:endParaRPr lang="en-US" sz="1000" b="1" u="sng" dirty="0">
              <a:latin typeface="+mj-lt"/>
              <a:cs typeface="Calibri" panose="020F0502020204030204" pitchFamily="34" charset="0"/>
            </a:endParaRPr>
          </a:p>
          <a:p>
            <a:pPr indent="0" fontAlgn="t">
              <a:buNone/>
            </a:pPr>
            <a:r>
              <a:rPr lang="en-US" sz="1800" b="1" u="sng" dirty="0">
                <a:latin typeface="+mj-lt"/>
                <a:cs typeface="Calibri" panose="020F0502020204030204" pitchFamily="34" charset="0"/>
              </a:rPr>
              <a:t>INTERNS</a:t>
            </a:r>
            <a:r>
              <a:rPr lang="en-US" sz="1800" b="1" dirty="0">
                <a:latin typeface="+mj-lt"/>
                <a:cs typeface="Calibri" panose="020F0502020204030204" pitchFamily="34" charset="0"/>
              </a:rPr>
              <a:t>:</a:t>
            </a:r>
          </a:p>
          <a:p>
            <a:pPr lvl="1" indent="0" fontAlgn="t">
              <a:buNone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2 MIT students working </a:t>
            </a:r>
            <a:r>
              <a:rPr lang="en-US" sz="1500" i="1" dirty="0">
                <a:latin typeface="+mj-lt"/>
                <a:cs typeface="Calibri" panose="020F0502020204030204" pitchFamily="34" charset="0"/>
              </a:rPr>
              <a:t>as “</a:t>
            </a:r>
            <a:r>
              <a:rPr lang="en-US" sz="1500" i="1" dirty="0" err="1">
                <a:latin typeface="+mj-lt"/>
              </a:rPr>
              <a:t>Astrobee</a:t>
            </a:r>
            <a:r>
              <a:rPr lang="en-US" sz="1500" i="1" dirty="0">
                <a:latin typeface="+mj-lt"/>
              </a:rPr>
              <a:t> Transition” </a:t>
            </a:r>
            <a:r>
              <a:rPr lang="en-US" sz="1500" dirty="0">
                <a:latin typeface="+mj-lt"/>
              </a:rPr>
              <a:t>interns this summer at Ames</a:t>
            </a:r>
            <a:endParaRPr lang="en-US" sz="1500" dirty="0">
              <a:latin typeface="+mj-lt"/>
              <a:cs typeface="Calibri" panose="020F0502020204030204" pitchFamily="34" charset="0"/>
            </a:endParaRPr>
          </a:p>
          <a:p>
            <a:pPr lvl="1" indent="0" fontAlgn="t">
              <a:buNone/>
            </a:pPr>
            <a:r>
              <a:rPr lang="en-US" sz="1500" dirty="0">
                <a:latin typeface="+mj-lt"/>
                <a:cs typeface="Calibri" panose="020F0502020204030204" pitchFamily="34" charset="0"/>
              </a:rPr>
              <a:t>1 MIT student working as a ZR Intern on the island of Puerto Rico</a:t>
            </a:r>
          </a:p>
          <a:p>
            <a:pPr lvl="1" indent="0" fontAlgn="t">
              <a:buNone/>
            </a:pPr>
            <a:r>
              <a:rPr lang="en-US" sz="1300" dirty="0">
                <a:latin typeface="+mj-lt"/>
              </a:rPr>
              <a:t>6 MIT students &amp; 1 HS student working as interns on the ZR MS &amp; HS game this summer</a:t>
            </a:r>
          </a:p>
          <a:p>
            <a:pPr lvl="1" indent="0" fontAlgn="t">
              <a:buNone/>
            </a:pPr>
            <a:endParaRPr lang="en-US" sz="1500" dirty="0">
              <a:latin typeface="+mj-lt"/>
              <a:cs typeface="Calibri" panose="020F0502020204030204" pitchFamily="34" charset="0"/>
            </a:endParaRPr>
          </a:p>
          <a:p>
            <a:pPr lvl="1" indent="0" fontAlgn="t">
              <a:buNone/>
            </a:pPr>
            <a:endParaRPr lang="en-US" sz="1500" b="1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3074" name="Picture 2" descr="Image may contain: 6 people, people smiling, people standing">
            <a:extLst>
              <a:ext uri="{FF2B5EF4-FFF2-40B4-BE49-F238E27FC236}">
                <a16:creationId xmlns:a16="http://schemas.microsoft.com/office/drawing/2014/main" xmlns="" id="{45FE9AA2-86B9-4978-9A29-BC91350D0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1" y="2063160"/>
            <a:ext cx="3320093" cy="397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379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641129" y="83771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Quattrocento Sans"/>
              <a:buNone/>
            </a:pPr>
            <a:r>
              <a:rPr lang="en-US" sz="3800" b="1" i="0" u="none" strike="noStrike" cap="none" dirty="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New &amp; Ongoing Partners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109912" y="3249871"/>
            <a:ext cx="5053214" cy="22497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indent="0" fontAlgn="t">
              <a:buNone/>
            </a:pPr>
            <a:r>
              <a:rPr lang="en-US" sz="1500" b="1" u="sng" dirty="0">
                <a:latin typeface="+mj-lt"/>
                <a:cs typeface="Calibri" panose="020F0502020204030204" pitchFamily="34" charset="0"/>
              </a:rPr>
              <a:t>AUSTRALIAN PARTNERSHIP:</a:t>
            </a:r>
          </a:p>
          <a:p>
            <a:pPr fontAlgn="t"/>
            <a:r>
              <a:rPr lang="en-US" sz="1500" dirty="0">
                <a:latin typeface="+mj-lt"/>
              </a:rPr>
              <a:t>University of Sydney is renewing partnership </a:t>
            </a:r>
          </a:p>
          <a:p>
            <a:pPr fontAlgn="t"/>
            <a:r>
              <a:rPr lang="en-US" sz="1500" dirty="0">
                <a:latin typeface="+mj-lt"/>
              </a:rPr>
              <a:t>5 year agreement</a:t>
            </a:r>
          </a:p>
          <a:p>
            <a:pPr fontAlgn="t"/>
            <a:r>
              <a:rPr lang="en-US" sz="1500" dirty="0">
                <a:latin typeface="+mj-lt"/>
              </a:rPr>
              <a:t>Australian Preliminary - in progress now</a:t>
            </a:r>
          </a:p>
          <a:p>
            <a:pPr fontAlgn="t"/>
            <a:r>
              <a:rPr lang="en-US" sz="1500" dirty="0">
                <a:latin typeface="+mj-lt"/>
              </a:rPr>
              <a:t>53 teams participating</a:t>
            </a:r>
          </a:p>
          <a:p>
            <a:pPr indent="0" fontAlgn="t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304BD213-75CE-4224-A263-D926FA882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2" y="168257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20">
            <a:extLst>
              <a:ext uri="{FF2B5EF4-FFF2-40B4-BE49-F238E27FC236}">
                <a16:creationId xmlns:a16="http://schemas.microsoft.com/office/drawing/2014/main" xmlns="" id="{8D33B540-1A06-4D80-B2D0-E65E07E12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56701" y="790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62100" algn="r"/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62100" algn="r"/>
                <a:tab pos="2971800" algn="ctr"/>
                <a:tab pos="5943600" algn="r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874389C-5D5F-4A57-B6A1-B706A1AB9436}"/>
              </a:ext>
            </a:extLst>
          </p:cNvPr>
          <p:cNvGrpSpPr/>
          <p:nvPr/>
        </p:nvGrpSpPr>
        <p:grpSpPr>
          <a:xfrm>
            <a:off x="857946" y="2100863"/>
            <a:ext cx="10658115" cy="844723"/>
            <a:chOff x="1705368" y="4894469"/>
            <a:chExt cx="6759575" cy="500062"/>
          </a:xfrm>
        </p:grpSpPr>
        <p:pic>
          <p:nvPicPr>
            <p:cNvPr id="33" name="Picture 53">
              <a:extLst>
                <a:ext uri="{FF2B5EF4-FFF2-40B4-BE49-F238E27FC236}">
                  <a16:creationId xmlns:a16="http://schemas.microsoft.com/office/drawing/2014/main" xmlns="" id="{EAE9297E-B446-4544-B995-EBA288A577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5143" y="4894469"/>
              <a:ext cx="441325" cy="358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54" descr="mit-redgrey-footer3">
              <a:extLst>
                <a:ext uri="{FF2B5EF4-FFF2-40B4-BE49-F238E27FC236}">
                  <a16:creationId xmlns:a16="http://schemas.microsoft.com/office/drawing/2014/main" xmlns="" id="{72ED6396-253B-47AE-8945-2C3E79AACF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5368" y="4953206"/>
              <a:ext cx="506413" cy="293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55" descr="NorthropGrummanFoundation.jpeg">
              <a:extLst>
                <a:ext uri="{FF2B5EF4-FFF2-40B4-BE49-F238E27FC236}">
                  <a16:creationId xmlns:a16="http://schemas.microsoft.com/office/drawing/2014/main" xmlns="" id="{AEDB8DD4-8FDD-4106-893B-8414AED9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8793" y="4943681"/>
              <a:ext cx="808038" cy="450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56" descr="http://swe.mit.edu/members/companylogos/AuroraLogo.jpg">
              <a:extLst>
                <a:ext uri="{FF2B5EF4-FFF2-40B4-BE49-F238E27FC236}">
                  <a16:creationId xmlns:a16="http://schemas.microsoft.com/office/drawing/2014/main" xmlns="" id="{A98AC600-24D8-48F1-A5D7-928B5FD41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3481" y="5019881"/>
              <a:ext cx="692150" cy="211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57">
              <a:extLst>
                <a:ext uri="{FF2B5EF4-FFF2-40B4-BE49-F238E27FC236}">
                  <a16:creationId xmlns:a16="http://schemas.microsoft.com/office/drawing/2014/main" xmlns="" id="{1EC59DFD-18ED-4AF3-9A2A-CF654195B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1218" y="4953206"/>
              <a:ext cx="685800" cy="319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58">
              <a:extLst>
                <a:ext uri="{FF2B5EF4-FFF2-40B4-BE49-F238E27FC236}">
                  <a16:creationId xmlns:a16="http://schemas.microsoft.com/office/drawing/2014/main" xmlns="" id="{C8A5A8F9-2833-470A-A4FB-7D1D993ED4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5118" y="4937331"/>
              <a:ext cx="628650" cy="327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60" descr="http://pmm.nasa.gov/sites/default/files/NASA-Logo-Large.jpg">
              <a:extLst>
                <a:ext uri="{FF2B5EF4-FFF2-40B4-BE49-F238E27FC236}">
                  <a16:creationId xmlns:a16="http://schemas.microsoft.com/office/drawing/2014/main" xmlns="" id="{5792842A-EEBF-4065-80C5-E91E07A74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7268" y="4962731"/>
              <a:ext cx="447675" cy="37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61" descr="http://static.wixstatic.com/media/0888cf_c1ce44912ec0457c8282390363e8184a.gif">
              <a:extLst>
                <a:ext uri="{FF2B5EF4-FFF2-40B4-BE49-F238E27FC236}">
                  <a16:creationId xmlns:a16="http://schemas.microsoft.com/office/drawing/2014/main" xmlns="" id="{4187F392-F163-4352-A837-E876B3F024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978"/>
            <a:stretch>
              <a:fillRect/>
            </a:stretch>
          </p:blipFill>
          <p:spPr bwMode="auto">
            <a:xfrm>
              <a:off x="7020318" y="5046869"/>
              <a:ext cx="660400" cy="24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70" name="Picture 22" descr="Image result for university of sydney logo">
            <a:extLst>
              <a:ext uri="{FF2B5EF4-FFF2-40B4-BE49-F238E27FC236}">
                <a16:creationId xmlns:a16="http://schemas.microsoft.com/office/drawing/2014/main" xmlns="" id="{F60B4401-FCEE-44D2-86BB-0E0650A69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74" y="3439453"/>
            <a:ext cx="4405804" cy="15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Shape 114">
            <a:extLst>
              <a:ext uri="{FF2B5EF4-FFF2-40B4-BE49-F238E27FC236}">
                <a16:creationId xmlns:a16="http://schemas.microsoft.com/office/drawing/2014/main" xmlns="" id="{EAB4074B-3DCC-43A5-92BA-8BD33FC92822}"/>
              </a:ext>
            </a:extLst>
          </p:cNvPr>
          <p:cNvSpPr txBox="1">
            <a:spLocks/>
          </p:cNvSpPr>
          <p:nvPr/>
        </p:nvSpPr>
        <p:spPr>
          <a:xfrm>
            <a:off x="600634" y="5576347"/>
            <a:ext cx="10325032" cy="1281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28600" marR="0" lvl="0" indent="127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798513" marR="0" lvl="1" indent="-3651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Char char="–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143000" marR="0" lvl="2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6002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0574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5146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29718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4290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38862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>
              <a:buNone/>
            </a:pPr>
            <a:r>
              <a:rPr lang="en-US" sz="1500" b="1" u="sng" kern="0" dirty="0">
                <a:latin typeface="+mj-lt"/>
              </a:rPr>
              <a:t>NEW PARTERSHIPS (MS):</a:t>
            </a:r>
          </a:p>
          <a:p>
            <a:pPr indent="0">
              <a:buNone/>
            </a:pPr>
            <a:r>
              <a:rPr lang="en-US" sz="1500" b="1" kern="0" dirty="0">
                <a:latin typeface="+mj-lt"/>
              </a:rPr>
              <a:t>Navajo Nation – in partnership with Lab 29 and Navajo Technical University</a:t>
            </a:r>
          </a:p>
          <a:p>
            <a:pPr indent="0">
              <a:buNone/>
            </a:pPr>
            <a:r>
              <a:rPr lang="en-US" sz="1500" b="1" kern="0" dirty="0">
                <a:latin typeface="+mj-lt"/>
              </a:rPr>
              <a:t>Puerto Rico – in partnership with Eureka Enrichment &amp; Learning Services, Inc&amp; Dept of Education.</a:t>
            </a:r>
          </a:p>
        </p:txBody>
      </p:sp>
    </p:spTree>
    <p:extLst>
      <p:ext uri="{BB962C8B-B14F-4D97-AF65-F5344CB8AC3E}">
        <p14:creationId xmlns:p14="http://schemas.microsoft.com/office/powerpoint/2010/main" val="14445513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hxgn">
      <a:dk1>
        <a:srgbClr val="000000"/>
      </a:dk1>
      <a:lt1>
        <a:srgbClr val="FFFFFF"/>
      </a:lt1>
      <a:dk2>
        <a:srgbClr val="0097BA"/>
      </a:dk2>
      <a:lt2>
        <a:srgbClr val="85CDDB"/>
      </a:lt2>
      <a:accent1>
        <a:srgbClr val="A5D867"/>
      </a:accent1>
      <a:accent2>
        <a:srgbClr val="DC6B2F"/>
      </a:accent2>
      <a:accent3>
        <a:srgbClr val="ED8B00"/>
      </a:accent3>
      <a:accent4>
        <a:srgbClr val="F1C400"/>
      </a:accent4>
      <a:accent5>
        <a:srgbClr val="509E2F"/>
      </a:accent5>
      <a:accent6>
        <a:srgbClr val="86C8BC"/>
      </a:accent6>
      <a:hlink>
        <a:srgbClr val="B7BF10"/>
      </a:hlink>
      <a:folHlink>
        <a:srgbClr val="23AE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375</Words>
  <Application>Microsoft Office PowerPoint</Application>
  <PresentationFormat>Custom</PresentationFormat>
  <Paragraphs>108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PowerPoint Presentation</vt:lpstr>
      <vt:lpstr>Competition Growth</vt:lpstr>
      <vt:lpstr>Presentations – Trainings - Interns</vt:lpstr>
      <vt:lpstr>New &amp; Ongoing Partners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 Magrane</dc:creator>
  <cp:lastModifiedBy>alvarso</cp:lastModifiedBy>
  <cp:revision>16</cp:revision>
  <dcterms:created xsi:type="dcterms:W3CDTF">2018-06-19T14:11:38Z</dcterms:created>
  <dcterms:modified xsi:type="dcterms:W3CDTF">2018-06-19T18:26:55Z</dcterms:modified>
</cp:coreProperties>
</file>