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2" r:id="rId1"/>
    <p:sldMasterId id="2147483979" r:id="rId2"/>
  </p:sldMasterIdLst>
  <p:notesMasterIdLst>
    <p:notesMasterId r:id="rId7"/>
  </p:notesMasterIdLst>
  <p:handoutMasterIdLst>
    <p:handoutMasterId r:id="rId8"/>
  </p:handoutMasterIdLst>
  <p:sldIdLst>
    <p:sldId id="1229" r:id="rId3"/>
    <p:sldId id="1335" r:id="rId4"/>
    <p:sldId id="1338" r:id="rId5"/>
    <p:sldId id="1334" r:id="rId6"/>
  </p:sldIdLst>
  <p:sldSz cx="9144000" cy="6858000" type="screen4x3"/>
  <p:notesSz cx="7023100" cy="9309100"/>
  <p:custShowLst>
    <p:custShow name="short" id="0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76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F2CE"/>
    <a:srgbClr val="DCEAFC"/>
    <a:srgbClr val="C5D9F1"/>
    <a:srgbClr val="0000FF"/>
    <a:srgbClr val="008400"/>
    <a:srgbClr val="A6CBFC"/>
    <a:srgbClr val="B3B3B3"/>
    <a:srgbClr val="474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29" autoAdjust="0"/>
    <p:restoredTop sz="85667" autoAdjust="0"/>
  </p:normalViewPr>
  <p:slideViewPr>
    <p:cSldViewPr>
      <p:cViewPr varScale="1">
        <p:scale>
          <a:sx n="86" d="100"/>
          <a:sy n="86" d="100"/>
        </p:scale>
        <p:origin x="1493" y="58"/>
      </p:cViewPr>
      <p:guideLst>
        <p:guide orient="horz" pos="768"/>
        <p:guide pos="2880"/>
      </p:guideLst>
    </p:cSldViewPr>
  </p:slideViewPr>
  <p:outlineViewPr>
    <p:cViewPr>
      <p:scale>
        <a:sx n="33" d="100"/>
        <a:sy n="33" d="100"/>
      </p:scale>
      <p:origin x="0" y="1518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3091" y="38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4725" cy="46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17" tIns="44959" rIns="89917" bIns="44959" numCol="1" anchor="t" anchorCtr="0" compatLnSpc="1">
            <a:prstTxWarp prst="textNoShape">
              <a:avLst/>
            </a:prstTxWarp>
          </a:bodyPr>
          <a:lstStyle>
            <a:lvl1pPr defTabSz="896534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376" y="0"/>
            <a:ext cx="3044724" cy="46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17" tIns="44959" rIns="89917" bIns="44959" numCol="1" anchor="t" anchorCtr="0" compatLnSpc="1">
            <a:prstTxWarp prst="textNoShape">
              <a:avLst/>
            </a:prstTxWarp>
          </a:bodyPr>
          <a:lstStyle>
            <a:lvl1pPr algn="r" defTabSz="896534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691"/>
            <a:ext cx="3044725" cy="466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17" tIns="44959" rIns="89917" bIns="44959" numCol="1" anchor="b" anchorCtr="0" compatLnSpc="1">
            <a:prstTxWarp prst="textNoShape">
              <a:avLst/>
            </a:prstTxWarp>
          </a:bodyPr>
          <a:lstStyle>
            <a:lvl1pPr defTabSz="896534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376" y="8842691"/>
            <a:ext cx="3044724" cy="466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17" tIns="44959" rIns="89917" bIns="44959" numCol="1" anchor="b" anchorCtr="0" compatLnSpc="1">
            <a:prstTxWarp prst="textNoShape">
              <a:avLst/>
            </a:prstTxWarp>
          </a:bodyPr>
          <a:lstStyle>
            <a:lvl1pPr algn="r" defTabSz="896534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D8D99F5-8B37-4B06-B0A8-35E96A95220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6482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4725" cy="46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17" tIns="44959" rIns="89917" bIns="44959" numCol="1" anchor="t" anchorCtr="0" compatLnSpc="1">
            <a:prstTxWarp prst="textNoShape">
              <a:avLst/>
            </a:prstTxWarp>
          </a:bodyPr>
          <a:lstStyle>
            <a:lvl1pPr defTabSz="896534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376" y="0"/>
            <a:ext cx="3044724" cy="46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17" tIns="44959" rIns="89917" bIns="44959" numCol="1" anchor="t" anchorCtr="0" compatLnSpc="1">
            <a:prstTxWarp prst="textNoShape">
              <a:avLst/>
            </a:prstTxWarp>
          </a:bodyPr>
          <a:lstStyle>
            <a:lvl1pPr algn="r" defTabSz="896534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698500"/>
            <a:ext cx="4652962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838" y="4422142"/>
            <a:ext cx="5149424" cy="4188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17" tIns="44959" rIns="89917" bIns="449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691"/>
            <a:ext cx="3044725" cy="466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17" tIns="44959" rIns="89917" bIns="44959" numCol="1" anchor="b" anchorCtr="0" compatLnSpc="1">
            <a:prstTxWarp prst="textNoShape">
              <a:avLst/>
            </a:prstTxWarp>
          </a:bodyPr>
          <a:lstStyle>
            <a:lvl1pPr defTabSz="896534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376" y="8842691"/>
            <a:ext cx="3044724" cy="466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17" tIns="44959" rIns="89917" bIns="44959" numCol="1" anchor="b" anchorCtr="0" compatLnSpc="1">
            <a:prstTxWarp prst="textNoShape">
              <a:avLst/>
            </a:prstTxWarp>
          </a:bodyPr>
          <a:lstStyle>
            <a:lvl1pPr algn="r" defTabSz="896534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1F49E06-C4E4-4417-97A9-46AE5D2323C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38105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F49E06-C4E4-4417-97A9-46AE5D2323C8}" type="slidenum">
              <a:rPr lang="en-GB" smtClean="0"/>
              <a:pPr>
                <a:defRPr/>
              </a:pPr>
              <a:t>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9"/>
          <p:cNvCxnSpPr>
            <a:cxnSpLocks noChangeShapeType="1"/>
          </p:cNvCxnSpPr>
          <p:nvPr userDrawn="1"/>
        </p:nvCxnSpPr>
        <p:spPr bwMode="auto">
          <a:xfrm>
            <a:off x="76200" y="914400"/>
            <a:ext cx="8839200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3" name="TextBox 11"/>
          <p:cNvSpPr txBox="1"/>
          <p:nvPr userDrawn="1"/>
        </p:nvSpPr>
        <p:spPr>
          <a:xfrm>
            <a:off x="1676400" y="6537325"/>
            <a:ext cx="6477000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defRPr/>
            </a:pPr>
            <a:r>
              <a:rPr lang="en-US" sz="1600" b="0" dirty="0">
                <a:latin typeface="Arial" pitchFamily="-106" charset="0"/>
                <a:ea typeface="ＭＳ Ｐゴシック" pitchFamily="-108" charset="-128"/>
                <a:cs typeface="ＭＳ Ｐゴシック" pitchFamily="-108" charset="-128"/>
              </a:rPr>
              <a:t>NASA    –   MIT SSL   –   UMD SPPL  –  DARPA   –   NLO   –   US Air Force STP   –   AFS   –   FIT</a:t>
            </a:r>
          </a:p>
        </p:txBody>
      </p:sp>
      <p:cxnSp>
        <p:nvCxnSpPr>
          <p:cNvPr id="4" name="Straight Connector 10"/>
          <p:cNvCxnSpPr>
            <a:cxnSpLocks noChangeShapeType="1"/>
          </p:cNvCxnSpPr>
          <p:nvPr userDrawn="1"/>
        </p:nvCxnSpPr>
        <p:spPr bwMode="auto">
          <a:xfrm>
            <a:off x="76200" y="6492875"/>
            <a:ext cx="8839200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5" name="Rectangle 19"/>
          <p:cNvSpPr>
            <a:spLocks noChangeArrowheads="1"/>
          </p:cNvSpPr>
          <p:nvPr userDrawn="1"/>
        </p:nvSpPr>
        <p:spPr bwMode="auto">
          <a:xfrm>
            <a:off x="8305800" y="6583363"/>
            <a:ext cx="83820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defRPr/>
            </a:pPr>
            <a:fld id="{EBC66352-50A3-4C55-8486-4772E9EA9204}" type="slidenum">
              <a:rPr lang="en-US" sz="1200" baseline="0">
                <a:latin typeface="Arial" pitchFamily="-106" charset="0"/>
                <a:ea typeface="ＭＳ Ｐゴシック" pitchFamily="-108" charset="-128"/>
                <a:cs typeface="ＭＳ Ｐゴシック" pitchFamily="-108" charset="-128"/>
              </a:rPr>
              <a:pPr eaLnBrk="0" hangingPunct="0">
                <a:defRPr/>
              </a:pPr>
              <a:t>‹#›</a:t>
            </a:fld>
            <a:endParaRPr lang="en-US" sz="1200" baseline="0" dirty="0">
              <a:latin typeface="Arial" pitchFamily="-106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6" name="Rectangle 19"/>
          <p:cNvSpPr>
            <a:spLocks noChangeArrowheads="1"/>
          </p:cNvSpPr>
          <p:nvPr userDrawn="1"/>
        </p:nvSpPr>
        <p:spPr bwMode="auto">
          <a:xfrm>
            <a:off x="0" y="6583363"/>
            <a:ext cx="175260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defRPr/>
            </a:pPr>
            <a:r>
              <a:rPr lang="en-US" sz="1200" baseline="0" dirty="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t>September 6th, 2012</a:t>
            </a:r>
          </a:p>
        </p:txBody>
      </p:sp>
      <p:pic>
        <p:nvPicPr>
          <p:cNvPr id="7" name="Picture 12" descr="SPHERESpatchFINAL (wARC)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96925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SpheresPPCover-small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06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152400"/>
            <a:ext cx="22288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5341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lank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SPHERESpatchFINAL (wARC)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457200"/>
            <a:ext cx="3810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lank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SPHERESpatchFINAL (wARC)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457200"/>
            <a:ext cx="3810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22098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81000"/>
            <a:ext cx="64770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143000"/>
            <a:ext cx="88392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q"/>
              <a:defRPr/>
            </a:lvl1pPr>
            <a:lvl3pPr>
              <a:buFont typeface="Wingdings" pitchFamily="2" charset="2"/>
              <a:buChar char="ü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52400" y="1143000"/>
            <a:ext cx="88392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"/>
            <a:ext cx="800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8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cxnSp>
        <p:nvCxnSpPr>
          <p:cNvPr id="1028" name="Straight Connector 9"/>
          <p:cNvCxnSpPr>
            <a:cxnSpLocks noChangeShapeType="1"/>
          </p:cNvCxnSpPr>
          <p:nvPr userDrawn="1"/>
        </p:nvCxnSpPr>
        <p:spPr bwMode="auto">
          <a:xfrm>
            <a:off x="76200" y="914400"/>
            <a:ext cx="8839200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12" name="TextBox 11"/>
          <p:cNvSpPr txBox="1"/>
          <p:nvPr userDrawn="1"/>
        </p:nvSpPr>
        <p:spPr>
          <a:xfrm>
            <a:off x="1676400" y="6537325"/>
            <a:ext cx="6477000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defRPr/>
            </a:pPr>
            <a:r>
              <a:rPr lang="en-US" sz="1600" b="0" dirty="0">
                <a:latin typeface="Arial" pitchFamily="-106" charset="0"/>
                <a:ea typeface="ＭＳ Ｐゴシック" pitchFamily="-108" charset="-128"/>
                <a:cs typeface="ＭＳ Ｐゴシック" pitchFamily="-108" charset="-128"/>
              </a:rPr>
              <a:t>NASA    –   MIT SSL   –   UMD SPPL  –  DARPA   –   NLO   –   US Air Force STP   –   AFS   –   FIT</a:t>
            </a:r>
          </a:p>
        </p:txBody>
      </p:sp>
      <p:cxnSp>
        <p:nvCxnSpPr>
          <p:cNvPr id="1030" name="Straight Connector 10"/>
          <p:cNvCxnSpPr>
            <a:cxnSpLocks noChangeShapeType="1"/>
          </p:cNvCxnSpPr>
          <p:nvPr userDrawn="1"/>
        </p:nvCxnSpPr>
        <p:spPr bwMode="auto">
          <a:xfrm>
            <a:off x="76200" y="6550025"/>
            <a:ext cx="8839200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18" name="Rectangle 19"/>
          <p:cNvSpPr>
            <a:spLocks noChangeArrowheads="1"/>
          </p:cNvSpPr>
          <p:nvPr userDrawn="1"/>
        </p:nvSpPr>
        <p:spPr bwMode="auto">
          <a:xfrm>
            <a:off x="8305800" y="6583363"/>
            <a:ext cx="83820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defRPr/>
            </a:pPr>
            <a:fld id="{C8A7E004-A1C9-4CE8-BCAE-66093E98AEB1}" type="slidenum">
              <a:rPr lang="en-US" sz="1200" baseline="0">
                <a:latin typeface="Arial" pitchFamily="-106" charset="0"/>
                <a:ea typeface="ＭＳ Ｐゴシック" pitchFamily="-108" charset="-128"/>
                <a:cs typeface="ＭＳ Ｐゴシック" pitchFamily="-108" charset="-128"/>
              </a:rPr>
              <a:pPr eaLnBrk="0" hangingPunct="0">
                <a:defRPr/>
              </a:pPr>
              <a:t>‹#›</a:t>
            </a:fld>
            <a:endParaRPr lang="en-US" sz="1200" baseline="0" dirty="0">
              <a:latin typeface="Arial" pitchFamily="-106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9" name="Rectangle 19"/>
          <p:cNvSpPr>
            <a:spLocks noChangeArrowheads="1"/>
          </p:cNvSpPr>
          <p:nvPr userDrawn="1"/>
        </p:nvSpPr>
        <p:spPr bwMode="auto">
          <a:xfrm>
            <a:off x="0" y="6583363"/>
            <a:ext cx="1752600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defRPr/>
            </a:pPr>
            <a:r>
              <a:rPr lang="en-US" sz="1200" baseline="0" dirty="0" smtClean="0"/>
              <a:t>June 18, </a:t>
            </a:r>
            <a:r>
              <a:rPr lang="en-US" sz="1200" baseline="0" dirty="0" smtClean="0"/>
              <a:t>2018</a:t>
            </a:r>
            <a:endParaRPr lang="en-US" sz="1200" baseline="0" dirty="0"/>
          </a:p>
        </p:txBody>
      </p:sp>
      <p:pic>
        <p:nvPicPr>
          <p:cNvPr id="1033" name="Picture 12" descr="SPHERESpatchFINAL (wARC).jpg"/>
          <p:cNvPicPr>
            <a:picLocks noChangeAspect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0" y="0"/>
            <a:ext cx="796925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  <p:sldLayoutId id="2147483992" r:id="rId12"/>
    <p:sldLayoutId id="2147483993" r:id="rId13"/>
    <p:sldLayoutId id="2147483994" r:id="rId14"/>
    <p:sldLayoutId id="2147484012" r:id="rId1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476250" indent="-1905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857250" indent="-1905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865188"/>
            <a:ext cx="8640763" cy="134937"/>
            <a:chOff x="0" y="534"/>
            <a:chExt cx="5443" cy="85"/>
          </a:xfrm>
        </p:grpSpPr>
        <p:sp>
          <p:nvSpPr>
            <p:cNvPr id="14339" name="Rectangle 3"/>
            <p:cNvSpPr>
              <a:spLocks noChangeArrowheads="1"/>
            </p:cNvSpPr>
            <p:nvPr/>
          </p:nvSpPr>
          <p:spPr bwMode="auto">
            <a:xfrm>
              <a:off x="3739" y="534"/>
              <a:ext cx="24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0" name="Rectangle 4"/>
            <p:cNvSpPr>
              <a:spLocks noChangeArrowheads="1"/>
            </p:cNvSpPr>
            <p:nvPr/>
          </p:nvSpPr>
          <p:spPr bwMode="auto">
            <a:xfrm>
              <a:off x="4012" y="534"/>
              <a:ext cx="22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4260" y="534"/>
              <a:ext cx="19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4484" y="534"/>
              <a:ext cx="174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3" name="Rectangle 7"/>
            <p:cNvSpPr>
              <a:spLocks noChangeArrowheads="1"/>
            </p:cNvSpPr>
            <p:nvPr/>
          </p:nvSpPr>
          <p:spPr bwMode="auto">
            <a:xfrm>
              <a:off x="4684" y="534"/>
              <a:ext cx="150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4" name="Rectangle 8"/>
            <p:cNvSpPr>
              <a:spLocks noChangeArrowheads="1"/>
            </p:cNvSpPr>
            <p:nvPr/>
          </p:nvSpPr>
          <p:spPr bwMode="auto">
            <a:xfrm>
              <a:off x="4859" y="534"/>
              <a:ext cx="12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0" y="534"/>
              <a:ext cx="371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auto">
            <a:xfrm>
              <a:off x="5350" y="534"/>
              <a:ext cx="45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7" name="Rectangle 11"/>
            <p:cNvSpPr>
              <a:spLocks noChangeArrowheads="1"/>
            </p:cNvSpPr>
            <p:nvPr/>
          </p:nvSpPr>
          <p:spPr bwMode="auto">
            <a:xfrm>
              <a:off x="5254" y="534"/>
              <a:ext cx="70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5139" y="534"/>
              <a:ext cx="9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5011" y="534"/>
              <a:ext cx="102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50" name="Rectangle 14"/>
            <p:cNvSpPr>
              <a:spLocks noChangeArrowheads="1"/>
            </p:cNvSpPr>
            <p:nvPr/>
          </p:nvSpPr>
          <p:spPr bwMode="auto">
            <a:xfrm>
              <a:off x="5420" y="534"/>
              <a:ext cx="23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</p:grpSp>
      <p:sp>
        <p:nvSpPr>
          <p:cNvPr id="1741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381000"/>
            <a:ext cx="6400800" cy="477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5725" tIns="39688" rIns="85725" bIns="3968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Style:</a:t>
            </a:r>
            <a:br>
              <a:rPr lang="en-US" smtClean="0"/>
            </a:br>
            <a:r>
              <a:rPr lang="en-US" smtClean="0"/>
              <a:t>Multiple Lines</a:t>
            </a:r>
          </a:p>
        </p:txBody>
      </p:sp>
      <p:sp>
        <p:nvSpPr>
          <p:cNvPr id="1741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392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5725" tIns="39688" rIns="85725" bIns="39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8305800" y="6400800"/>
            <a:ext cx="496888" cy="207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87312" tIns="42862" rIns="87312" bIns="42862">
            <a:spAutoFit/>
          </a:bodyPr>
          <a:lstStyle/>
          <a:p>
            <a:pPr defTabSz="814388" eaLnBrk="0" hangingPunct="0">
              <a:defRPr/>
            </a:pPr>
            <a:fld id="{F9CF252B-8894-4407-9B6B-B6F18D8BABF1}" type="slidenum">
              <a:rPr lang="en-US" sz="800" b="0" baseline="0">
                <a:latin typeface="Arial" pitchFamily="34" charset="0"/>
                <a:ea typeface="+mn-ea"/>
                <a:cs typeface="Arial" pitchFamily="34" charset="0"/>
              </a:rPr>
              <a:pPr defTabSz="814388" eaLnBrk="0" hangingPunct="0">
                <a:defRPr/>
              </a:pPr>
              <a:t>‹#›</a:t>
            </a:fld>
            <a:endParaRPr lang="en-US" sz="800" b="0" baseline="0" dirty="0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7414" name="Picture 4" descr="STP Shield - Transparent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7924800" y="0"/>
            <a:ext cx="1001713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5" name="Group 24"/>
          <p:cNvGrpSpPr>
            <a:grpSpLocks/>
          </p:cNvGrpSpPr>
          <p:nvPr userDrawn="1"/>
        </p:nvGrpSpPr>
        <p:grpSpPr bwMode="auto">
          <a:xfrm>
            <a:off x="0" y="0"/>
            <a:ext cx="1323975" cy="1025525"/>
            <a:chOff x="0" y="165100"/>
            <a:chExt cx="4473389" cy="3796695"/>
          </a:xfrm>
        </p:grpSpPr>
        <p:pic>
          <p:nvPicPr>
            <p:cNvPr id="17416" name="Picture 45" descr="AFSPC_SMC TRNS"/>
            <p:cNvPicPr>
              <a:picLocks noChangeAspect="1" noChangeArrowheads="1"/>
            </p:cNvPicPr>
            <p:nvPr userDrawn="1"/>
          </p:nvPicPr>
          <p:blipFill>
            <a:blip r:embed="rId18">
              <a:lum bright="10000" contrast="10000"/>
            </a:blip>
            <a:srcRect/>
            <a:stretch>
              <a:fillRect/>
            </a:stretch>
          </p:blipFill>
          <p:spPr bwMode="auto">
            <a:xfrm>
              <a:off x="0" y="165100"/>
              <a:ext cx="3356339" cy="3202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7" name="Picture 3"/>
            <p:cNvPicPr>
              <a:picLocks noChangeAspect="1" noChangeArrowheads="1"/>
            </p:cNvPicPr>
            <p:nvPr userDrawn="1"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1956922" y="1445326"/>
              <a:ext cx="2516467" cy="2516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  <p:sldLayoutId id="2147484006" r:id="rId12"/>
    <p:sldLayoutId id="2147484007" r:id="rId13"/>
    <p:sldLayoutId id="2147484008" r:id="rId14"/>
    <p:sldLayoutId id="2147484009" r:id="rId15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2pPr>
      <a:lvl3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3pPr>
      <a:lvl4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4pPr>
      <a:lvl5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5pPr>
      <a:lvl6pPr marL="4572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6pPr>
      <a:lvl7pPr marL="9144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7pPr>
      <a:lvl8pPr marL="13716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8pPr>
      <a:lvl9pPr marL="18288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2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70C0"/>
                </a:solidFill>
                <a:ea typeface="ＭＳ Ｐゴシック"/>
                <a:cs typeface="ＭＳ Ｐゴシック"/>
              </a:rPr>
              <a:t>PIM 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F8AF1"/>
                </a:solidFill>
                <a:ea typeface="ＭＳ Ｐゴシック"/>
                <a:cs typeface="ＭＳ Ｐゴシック"/>
              </a:rPr>
              <a:t>PIM Status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838200"/>
            <a:ext cx="8839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7713" marR="0" lvl="2" indent="-2301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  <a:p>
            <a:pPr marL="173038" lvl="1" indent="-173038" eaLnBrk="0" hangingPunct="0">
              <a:spcBef>
                <a:spcPct val="20000"/>
              </a:spcBef>
              <a:buFontTx/>
              <a:buChar char="•"/>
            </a:pPr>
            <a:r>
              <a:rPr lang="en-US" sz="1500" kern="0" baseline="0" dirty="0" smtClean="0">
                <a:solidFill>
                  <a:srgbClr val="3F8AF1"/>
                </a:solidFill>
              </a:rPr>
              <a:t>What integration work has been accomplished since last SPHERES Quarterly Working Group on </a:t>
            </a:r>
            <a:r>
              <a:rPr lang="en-US" sz="1500" kern="0" baseline="0" dirty="0" smtClean="0">
                <a:solidFill>
                  <a:srgbClr val="3F8AF1"/>
                </a:solidFill>
              </a:rPr>
              <a:t>2/28/2018?</a:t>
            </a:r>
            <a:endParaRPr lang="en-US" sz="1500" kern="0" baseline="0" dirty="0" smtClean="0">
              <a:solidFill>
                <a:srgbClr val="3F8AF1"/>
              </a:solidFill>
            </a:endParaRPr>
          </a:p>
          <a:p>
            <a:pPr marL="403225" lvl="1" indent="-169863" eaLnBrk="0" hangingPunct="0">
              <a:spcBef>
                <a:spcPct val="20000"/>
              </a:spcBef>
              <a:defRPr/>
            </a:pPr>
            <a:endParaRPr lang="en-US" sz="160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2223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SPHERES </a:t>
            </a:r>
            <a:r>
              <a:rPr lang="en-US" sz="1600" kern="0" baseline="0" dirty="0">
                <a:solidFill>
                  <a:schemeClr val="tx1"/>
                </a:solidFill>
                <a:latin typeface="Calibri" pitchFamily="34" charset="0"/>
              </a:rPr>
              <a:t>Tether Slosh – </a:t>
            </a: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Flight SpX-13 (12/8/17)</a:t>
            </a:r>
          </a:p>
          <a:p>
            <a:pPr marL="692150" lvl="2" indent="-117475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 January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17</a:t>
            </a:r>
            <a:r>
              <a:rPr lang="en-US" sz="1400" b="0" kern="0" baseline="30000" dirty="0" smtClean="0">
                <a:solidFill>
                  <a:schemeClr val="tx1"/>
                </a:solidFill>
                <a:latin typeface="Calibri" pitchFamily="34" charset="0"/>
              </a:rPr>
              <a:t>th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– SPHERES Tether Slosh Run #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1</a:t>
            </a:r>
          </a:p>
          <a:p>
            <a:pPr marL="692150" lvl="2" indent="-117475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400" kern="0" baseline="0" dirty="0">
                <a:solidFill>
                  <a:srgbClr val="3F8AF1"/>
                </a:solidFill>
                <a:latin typeface="Calibri" panose="020F0502020204030204" pitchFamily="34" charset="0"/>
              </a:rPr>
              <a:t>April </a:t>
            </a:r>
            <a:r>
              <a:rPr lang="en-US" sz="1400" kern="0" baseline="0" dirty="0" smtClean="0">
                <a:solidFill>
                  <a:srgbClr val="3F8AF1"/>
                </a:solidFill>
                <a:latin typeface="Calibri" panose="020F0502020204030204" pitchFamily="34" charset="0"/>
              </a:rPr>
              <a:t>4th   </a:t>
            </a:r>
            <a:r>
              <a:rPr lang="en-US" sz="1400" kern="0" baseline="0" dirty="0">
                <a:solidFill>
                  <a:srgbClr val="3F8AF1"/>
                </a:solidFill>
                <a:latin typeface="Calibri" panose="020F0502020204030204" pitchFamily="34" charset="0"/>
              </a:rPr>
              <a:t>-- SPHERES Tether Slosh Run #</a:t>
            </a:r>
            <a:r>
              <a:rPr lang="en-US" sz="1400" kern="0" baseline="0" dirty="0" smtClean="0">
                <a:solidFill>
                  <a:srgbClr val="3F8AF1"/>
                </a:solidFill>
                <a:latin typeface="Calibri" panose="020F0502020204030204" pitchFamily="34" charset="0"/>
              </a:rPr>
              <a:t>2</a:t>
            </a:r>
          </a:p>
          <a:p>
            <a:pPr marL="692150" lvl="2" indent="-117475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baseline="0" dirty="0" smtClean="0">
                <a:solidFill>
                  <a:srgbClr val="3F8AF1"/>
                </a:solidFill>
                <a:latin typeface="Calibri" panose="020F0502020204030204" pitchFamily="34" charset="0"/>
              </a:rPr>
              <a:t> Two additional test sessions to be completed in Inc. 55/56 (2/27-10/04/18)</a:t>
            </a:r>
          </a:p>
          <a:p>
            <a:pPr marL="1149350" lvl="3" indent="-117475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baseline="0" dirty="0" smtClean="0">
                <a:solidFill>
                  <a:srgbClr val="3F8AF1"/>
                </a:solidFill>
                <a:latin typeface="Calibri" panose="020F0502020204030204" pitchFamily="34" charset="0"/>
              </a:rPr>
              <a:t>Run #3:  July 18</a:t>
            </a:r>
            <a:r>
              <a:rPr lang="en-US" sz="1400" kern="0" baseline="30000" dirty="0" smtClean="0">
                <a:solidFill>
                  <a:srgbClr val="3F8AF1"/>
                </a:solidFill>
                <a:latin typeface="Calibri" panose="020F0502020204030204" pitchFamily="34" charset="0"/>
              </a:rPr>
              <a:t>th</a:t>
            </a:r>
            <a:r>
              <a:rPr lang="en-US" sz="1400" kern="0" baseline="0" dirty="0" smtClean="0">
                <a:solidFill>
                  <a:srgbClr val="3F8AF1"/>
                </a:solidFill>
                <a:latin typeface="Calibri" panose="020F0502020204030204" pitchFamily="34" charset="0"/>
              </a:rPr>
              <a:t> </a:t>
            </a:r>
            <a:endParaRPr lang="en-US" sz="1400" kern="0" baseline="0" dirty="0">
              <a:solidFill>
                <a:srgbClr val="3F8AF1"/>
              </a:solidFill>
              <a:latin typeface="Calibri" panose="020F0502020204030204" pitchFamily="34" charset="0"/>
            </a:endParaRPr>
          </a:p>
          <a:p>
            <a:pPr marL="574675" lvl="2" eaLnBrk="0" hangingPunct="0">
              <a:spcBef>
                <a:spcPct val="20000"/>
              </a:spcBef>
              <a:buSzPct val="80000"/>
              <a:defRPr/>
            </a:pP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2223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kern="0" baseline="0" dirty="0" err="1" smtClean="0">
                <a:solidFill>
                  <a:schemeClr val="tx1"/>
                </a:solidFill>
                <a:latin typeface="Calibri" pitchFamily="34" charset="0"/>
              </a:rPr>
              <a:t>SmoothNav</a:t>
            </a: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  –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Total of 4 test sessions  </a:t>
            </a:r>
          </a:p>
          <a:p>
            <a:pPr marL="684213" lvl="3" indent="-1158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1</a:t>
            </a:r>
            <a:r>
              <a:rPr lang="en-US" sz="1400" b="0" kern="0" baseline="30000" dirty="0" smtClean="0">
                <a:solidFill>
                  <a:schemeClr val="tx1"/>
                </a:solidFill>
                <a:latin typeface="Calibri" pitchFamily="34" charset="0"/>
              </a:rPr>
              <a:t>st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 test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session: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12/11/17</a:t>
            </a:r>
          </a:p>
          <a:p>
            <a:pPr marL="684213" lvl="3" indent="-1158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Run #1 –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rerun:  1/31/18</a:t>
            </a:r>
          </a:p>
          <a:p>
            <a:pPr marL="684213" lvl="3" indent="-1158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baseline="0" dirty="0">
                <a:solidFill>
                  <a:srgbClr val="3F8AF1"/>
                </a:solidFill>
                <a:latin typeface="Calibri" panose="020F0502020204030204" pitchFamily="34" charset="0"/>
              </a:rPr>
              <a:t>Run #2 : 4/2/18</a:t>
            </a:r>
          </a:p>
          <a:p>
            <a:pPr marL="684213" lvl="3" indent="-1158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baseline="0" dirty="0">
                <a:solidFill>
                  <a:srgbClr val="3F8AF1"/>
                </a:solidFill>
                <a:latin typeface="Calibri" panose="020F0502020204030204" pitchFamily="34" charset="0"/>
              </a:rPr>
              <a:t>2 test sessions remain</a:t>
            </a:r>
          </a:p>
          <a:p>
            <a:pPr marL="1206500" lvl="3" indent="-17145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endParaRPr lang="en-US" sz="160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2223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>
                <a:solidFill>
                  <a:schemeClr val="tx1"/>
                </a:solidFill>
                <a:latin typeface="Calibri" pitchFamily="34" charset="0"/>
              </a:rPr>
              <a:t>RINGS – launched on Flight HTV-4 (08/03/13) </a:t>
            </a:r>
          </a:p>
          <a:p>
            <a:pPr marL="684213" lvl="3" indent="-1158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baseline="0" dirty="0" smtClean="0">
                <a:solidFill>
                  <a:srgbClr val="3F8AF1"/>
                </a:solidFill>
                <a:latin typeface="Calibri" panose="020F0502020204030204" pitchFamily="34" charset="0"/>
              </a:rPr>
              <a:t>  RINGS </a:t>
            </a:r>
            <a:r>
              <a:rPr lang="en-US" sz="1400" kern="0" baseline="0" dirty="0">
                <a:solidFill>
                  <a:srgbClr val="3F8AF1"/>
                </a:solidFill>
                <a:latin typeface="Calibri" panose="020F0502020204030204" pitchFamily="34" charset="0"/>
              </a:rPr>
              <a:t>(qty. </a:t>
            </a:r>
            <a:r>
              <a:rPr lang="en-US" sz="1400" kern="0" baseline="0" dirty="0">
                <a:solidFill>
                  <a:srgbClr val="3F8AF1"/>
                </a:solidFill>
                <a:latin typeface="Calibri" panose="020F0502020204030204" pitchFamily="34" charset="0"/>
              </a:rPr>
              <a:t>2) </a:t>
            </a:r>
            <a:r>
              <a:rPr lang="en-US" sz="1400" kern="0" baseline="0" dirty="0">
                <a:solidFill>
                  <a:srgbClr val="3F8AF1"/>
                </a:solidFill>
                <a:latin typeface="Calibri" panose="020F0502020204030204" pitchFamily="34" charset="0"/>
              </a:rPr>
              <a:t>will remain on board for 2-3 months and then will be considered for disposal</a:t>
            </a:r>
            <a:endParaRPr lang="en-US" sz="1400" kern="0" baseline="0" dirty="0">
              <a:solidFill>
                <a:srgbClr val="3F8AF1"/>
              </a:solidFill>
              <a:latin typeface="Calibri" panose="020F0502020204030204" pitchFamily="34" charset="0"/>
            </a:endParaRPr>
          </a:p>
          <a:p>
            <a:pPr marL="747713" lvl="2" indent="-1793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16 </a:t>
            </a:r>
            <a:r>
              <a:rPr lang="en-US" sz="1400" b="0" kern="0" baseline="0" dirty="0" err="1" smtClean="0">
                <a:solidFill>
                  <a:schemeClr val="tx1"/>
                </a:solidFill>
                <a:latin typeface="Calibri" pitchFamily="34" charset="0"/>
              </a:rPr>
              <a:t>DeWalt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 batteries on the ground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were transitioned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over to JSC/Flight Crew Systems (FCS) group.  8 </a:t>
            </a:r>
            <a:r>
              <a:rPr lang="en-US" sz="1400" b="0" kern="0" baseline="0" dirty="0" err="1">
                <a:solidFill>
                  <a:schemeClr val="tx1"/>
                </a:solidFill>
                <a:latin typeface="Calibri" pitchFamily="34" charset="0"/>
              </a:rPr>
              <a:t>Dewalt</a:t>
            </a: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 batteries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remained on-board and will also be transitioned over to FCS group.</a:t>
            </a: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517525" lvl="2" eaLnBrk="0" hangingPunct="0">
              <a:spcBef>
                <a:spcPct val="20000"/>
              </a:spcBef>
              <a:buSzPct val="80000"/>
              <a:defRPr/>
            </a:pPr>
            <a:endParaRPr lang="en-US" sz="140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1143000" lvl="3" indent="-228600" eaLnBrk="0" hangingPunct="0">
              <a:spcBef>
                <a:spcPct val="20000"/>
              </a:spcBef>
              <a:defRPr/>
            </a:pPr>
            <a:endParaRPr lang="en-US" sz="1400" b="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1143000" lvl="3" indent="-2286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1200" b="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1490663" marR="0" lvl="3" indent="-2301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  <a:p>
            <a:pPr marL="747713" marR="0" lvl="2" indent="-2301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  <a:p>
            <a:pPr marL="403225" marR="0" lvl="1" indent="-1698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  <a:p>
            <a:pPr marL="119063" marR="0" lvl="0" indent="-119063" algn="l" defTabSz="914400" rtl="0" eaLnBrk="0" fontAlgn="base" latinLnBrk="0" hangingPunct="0">
              <a:lnSpc>
                <a:spcPct val="100000"/>
              </a:lnSpc>
              <a:spcBef>
                <a:spcPct val="6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-32982" y="495300"/>
            <a:ext cx="9067800" cy="5257800"/>
          </a:xfrm>
          <a:prstGeom prst="rect">
            <a:avLst/>
          </a:prstGeom>
        </p:spPr>
        <p:txBody>
          <a:bodyPr/>
          <a:lstStyle/>
          <a:p>
            <a:pPr marL="233362" lvl="1" eaLnBrk="0" hangingPunct="0">
              <a:spcBef>
                <a:spcPct val="20000"/>
              </a:spcBef>
              <a:defRPr/>
            </a:pPr>
            <a:endParaRPr lang="en-US" sz="160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577850" lvl="2" eaLnBrk="0" hangingPunct="0">
              <a:spcBef>
                <a:spcPct val="20000"/>
              </a:spcBef>
              <a:buSzPct val="80000"/>
              <a:defRPr/>
            </a:pPr>
            <a:endParaRPr lang="en-US" sz="12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280987" lvl="1" eaLnBrk="0" hangingPunct="0">
              <a:spcBef>
                <a:spcPct val="20000"/>
              </a:spcBef>
              <a:defRPr/>
            </a:pP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en-US" sz="1400" b="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69863" eaLnBrk="0" hangingPunct="0">
              <a:spcBef>
                <a:spcPct val="20000"/>
              </a:spcBef>
              <a:buSzPct val="80000"/>
              <a:buFontTx/>
              <a:buChar char="•"/>
              <a:defRPr/>
            </a:pP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SPHERES </a:t>
            </a:r>
            <a:r>
              <a:rPr lang="en-US" sz="1600" kern="0" baseline="0" dirty="0">
                <a:solidFill>
                  <a:schemeClr val="tx1"/>
                </a:solidFill>
                <a:latin typeface="Calibri" pitchFamily="34" charset="0"/>
              </a:rPr>
              <a:t>Zero Robotics</a:t>
            </a: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:</a:t>
            </a:r>
          </a:p>
          <a:p>
            <a:pPr marL="746125" lvl="3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Inc</a:t>
            </a: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.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55/56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(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02/27/18-10/04/18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): </a:t>
            </a:r>
            <a:endParaRPr lang="en-US" sz="1400" b="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1203325" lvl="4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baseline="0" dirty="0">
                <a:solidFill>
                  <a:srgbClr val="3F8AF1"/>
                </a:solidFill>
                <a:latin typeface="Calibri" panose="020F0502020204030204" pitchFamily="34" charset="0"/>
              </a:rPr>
              <a:t>ZR Unit Test:  late July 2018 (</a:t>
            </a:r>
            <a:r>
              <a:rPr lang="en-US" sz="1400" kern="0" baseline="0" dirty="0">
                <a:solidFill>
                  <a:srgbClr val="3F8AF1"/>
                </a:solidFill>
                <a:latin typeface="Calibri" panose="020F0502020204030204" pitchFamily="34" charset="0"/>
              </a:rPr>
              <a:t>TBD)</a:t>
            </a:r>
            <a:endParaRPr lang="en-US" sz="1400" kern="0" baseline="0" dirty="0">
              <a:solidFill>
                <a:srgbClr val="3F8AF1"/>
              </a:solidFill>
              <a:latin typeface="Calibri" panose="020F0502020204030204" pitchFamily="34" charset="0"/>
            </a:endParaRPr>
          </a:p>
          <a:p>
            <a:pPr marL="1203325" lvl="4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baseline="0" dirty="0">
                <a:solidFill>
                  <a:srgbClr val="3F8AF1"/>
                </a:solidFill>
                <a:latin typeface="Calibri" panose="020F0502020204030204" pitchFamily="34" charset="0"/>
              </a:rPr>
              <a:t>ZR Dry Run:  08/08/18</a:t>
            </a:r>
          </a:p>
          <a:p>
            <a:pPr marL="1203325" lvl="4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baseline="0" dirty="0">
                <a:solidFill>
                  <a:srgbClr val="3F8AF1"/>
                </a:solidFill>
                <a:latin typeface="Calibri" panose="020F0502020204030204" pitchFamily="34" charset="0"/>
              </a:rPr>
              <a:t>ZR Competition:  08/10/18</a:t>
            </a:r>
          </a:p>
          <a:p>
            <a:pPr marL="517525" lvl="3" eaLnBrk="0" hangingPunct="0">
              <a:spcBef>
                <a:spcPct val="20000"/>
              </a:spcBef>
              <a:buSzPct val="80000"/>
              <a:defRPr/>
            </a:pP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69863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SPHERES </a:t>
            </a:r>
            <a:r>
              <a:rPr lang="en-US" sz="1600" kern="0" baseline="0" dirty="0" err="1">
                <a:solidFill>
                  <a:schemeClr val="tx1"/>
                </a:solidFill>
                <a:latin typeface="Calibri" pitchFamily="34" charset="0"/>
              </a:rPr>
              <a:t>ReSwarm</a:t>
            </a:r>
            <a:r>
              <a:rPr lang="en-US" sz="1600" kern="0" baseline="0" dirty="0">
                <a:solidFill>
                  <a:schemeClr val="tx1"/>
                </a:solidFill>
                <a:latin typeface="Calibri" pitchFamily="34" charset="0"/>
              </a:rPr>
              <a:t> – on-orbit investigation </a:t>
            </a: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only</a:t>
            </a:r>
          </a:p>
          <a:p>
            <a:pPr marL="692150" lvl="2" indent="-117475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baseline="0" dirty="0" smtClean="0">
                <a:solidFill>
                  <a:srgbClr val="3F8AF1"/>
                </a:solidFill>
                <a:latin typeface="Calibri" panose="020F0502020204030204" pitchFamily="34" charset="0"/>
              </a:rPr>
              <a:t>  Added </a:t>
            </a:r>
            <a:r>
              <a:rPr lang="en-US" sz="1400" kern="0" baseline="0" dirty="0">
                <a:solidFill>
                  <a:srgbClr val="3F8AF1"/>
                </a:solidFill>
                <a:latin typeface="Calibri" panose="020F0502020204030204" pitchFamily="34" charset="0"/>
              </a:rPr>
              <a:t>to IPL on 2/28/18</a:t>
            </a:r>
          </a:p>
          <a:p>
            <a:pPr marL="692150" lvl="2" indent="-117475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baseline="0" dirty="0" smtClean="0">
                <a:solidFill>
                  <a:srgbClr val="3F8AF1"/>
                </a:solidFill>
                <a:latin typeface="Calibri" panose="020F0502020204030204" pitchFamily="34" charset="0"/>
              </a:rPr>
              <a:t>  PIA </a:t>
            </a:r>
            <a:r>
              <a:rPr lang="en-US" sz="1400" kern="0" baseline="0" dirty="0">
                <a:solidFill>
                  <a:srgbClr val="3F8AF1"/>
                </a:solidFill>
                <a:latin typeface="Calibri" panose="020F0502020204030204" pitchFamily="34" charset="0"/>
              </a:rPr>
              <a:t>in review and Change Evaluation Form (CEF) was submitted to requested 2 sessions in current Increment</a:t>
            </a:r>
            <a:endParaRPr lang="en-US" sz="1400" kern="0" baseline="0" dirty="0">
              <a:solidFill>
                <a:srgbClr val="3F8AF1"/>
              </a:solidFill>
              <a:latin typeface="Calibri" panose="020F0502020204030204" pitchFamily="34" charset="0"/>
            </a:endParaRPr>
          </a:p>
          <a:p>
            <a:pPr marL="514350" lvl="2" eaLnBrk="0" hangingPunct="0">
              <a:spcBef>
                <a:spcPct val="20000"/>
              </a:spcBef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69863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SPHERES </a:t>
            </a:r>
            <a:r>
              <a:rPr lang="en-US" sz="1600" kern="0" baseline="0" dirty="0">
                <a:solidFill>
                  <a:schemeClr val="tx1"/>
                </a:solidFill>
                <a:latin typeface="Calibri" pitchFamily="34" charset="0"/>
              </a:rPr>
              <a:t>Consumables  - multiple </a:t>
            </a: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flights</a:t>
            </a:r>
          </a:p>
          <a:p>
            <a:pPr marL="798513" lvl="2" indent="-23018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400" kern="0" baseline="0" dirty="0">
                <a:solidFill>
                  <a:srgbClr val="3F8AF1"/>
                </a:solidFill>
                <a:latin typeface="Calibri" panose="020F0502020204030204" pitchFamily="34" charset="0"/>
              </a:rPr>
              <a:t>Rechargeable batteries – verified and products developed for these to now be </a:t>
            </a:r>
            <a:r>
              <a:rPr lang="en-US" sz="1400" kern="0" baseline="0" dirty="0" smtClean="0">
                <a:solidFill>
                  <a:srgbClr val="3F8AF1"/>
                </a:solidFill>
                <a:latin typeface="Calibri" panose="020F0502020204030204" pitchFamily="34" charset="0"/>
              </a:rPr>
              <a:t>used</a:t>
            </a:r>
          </a:p>
          <a:p>
            <a:pPr marL="798513" lvl="2" indent="-23018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400" kern="0" baseline="0" dirty="0" smtClean="0">
                <a:solidFill>
                  <a:srgbClr val="3F8AF1"/>
                </a:solidFill>
                <a:latin typeface="Calibri" panose="020F0502020204030204" pitchFamily="34" charset="0"/>
              </a:rPr>
              <a:t>SpX-15 – Qty. 14 CO2 tanks for return (8/2/18)</a:t>
            </a:r>
          </a:p>
          <a:p>
            <a:pPr marL="690562" lvl="2" eaLnBrk="0" hangingPunct="0">
              <a:spcBef>
                <a:spcPct val="20000"/>
              </a:spcBef>
              <a:defRPr/>
            </a:pPr>
            <a:endParaRPr lang="en-US" sz="1400" kern="0" baseline="0" dirty="0">
              <a:solidFill>
                <a:srgbClr val="3F8AF1"/>
              </a:solidFill>
              <a:latin typeface="Calibri" panose="020F0502020204030204" pitchFamily="34" charset="0"/>
            </a:endParaRPr>
          </a:p>
          <a:p>
            <a:pPr marL="403225" lvl="1" indent="-169863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>
                <a:solidFill>
                  <a:srgbClr val="3F8AF1"/>
                </a:solidFill>
                <a:latin typeface="Calibri" panose="020F0502020204030204" pitchFamily="34" charset="0"/>
              </a:rPr>
              <a:t>Other information:</a:t>
            </a:r>
          </a:p>
          <a:p>
            <a:pPr marL="860425" lvl="2" indent="-2921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400" kern="0" baseline="0" dirty="0" smtClean="0">
                <a:solidFill>
                  <a:srgbClr val="3F8AF1"/>
                </a:solidFill>
                <a:latin typeface="Calibri" panose="020F0502020204030204" pitchFamily="34" charset="0"/>
              </a:rPr>
              <a:t>SPHERES Maintenance Session: Returning a satellite on SpX-15 for repair and re-launch</a:t>
            </a:r>
          </a:p>
          <a:p>
            <a:pPr marL="860425" lvl="2" indent="-2921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400" kern="0" baseline="0" dirty="0" smtClean="0">
                <a:solidFill>
                  <a:srgbClr val="3F8AF1"/>
                </a:solidFill>
                <a:latin typeface="Calibri" panose="020F0502020204030204" pitchFamily="34" charset="0"/>
              </a:rPr>
              <a:t>Completing </a:t>
            </a:r>
            <a:r>
              <a:rPr lang="en-US" sz="1400" kern="0" baseline="0" dirty="0">
                <a:solidFill>
                  <a:srgbClr val="3F8AF1"/>
                </a:solidFill>
                <a:latin typeface="Calibri" panose="020F0502020204030204" pitchFamily="34" charset="0"/>
              </a:rPr>
              <a:t>integration work to used 3D manufactured hooks on-orbit in upcoming ZR test session.</a:t>
            </a:r>
          </a:p>
          <a:p>
            <a:pPr marL="346075" lvl="1" indent="-285750" eaLnBrk="0" hangingPunct="0">
              <a:spcBef>
                <a:spcPct val="20000"/>
              </a:spcBef>
              <a:buSzPct val="80000"/>
              <a:buFont typeface="Arial" panose="020B0604020202020204" pitchFamily="34" charset="0"/>
              <a:buChar char="•"/>
              <a:defRPr/>
            </a:pPr>
            <a:endParaRPr lang="en-US" sz="140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eaLnBrk="0" hangingPunct="0">
              <a:spcBef>
                <a:spcPct val="20000"/>
              </a:spcBef>
              <a:buSzPct val="80000"/>
              <a:defRPr/>
            </a:pPr>
            <a:endParaRPr lang="en-US" sz="140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60325" lvl="1" eaLnBrk="0" hangingPunct="0">
              <a:spcBef>
                <a:spcPct val="20000"/>
              </a:spcBef>
              <a:buSzPct val="80000"/>
              <a:defRPr/>
            </a:pP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860425" lvl="2" indent="-169863" eaLnBrk="0" hangingPunct="0">
              <a:spcBef>
                <a:spcPct val="20000"/>
              </a:spcBef>
              <a:defRPr/>
            </a:pPr>
            <a:endParaRPr lang="en-US" sz="160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1490663" lvl="3" indent="-230188" eaLnBrk="0" hangingPunct="0">
              <a:spcBef>
                <a:spcPct val="20000"/>
              </a:spcBef>
              <a:defRPr/>
            </a:pPr>
            <a:endParaRPr lang="en-US" sz="1200" b="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747713" lvl="2" indent="-230188" eaLnBrk="0" hangingPunct="0">
              <a:spcBef>
                <a:spcPct val="20000"/>
              </a:spcBef>
              <a:buSzPct val="80000"/>
              <a:buFont typeface="Wingdings" pitchFamily="2" charset="2"/>
              <a:buNone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  <a:p>
            <a:pPr marL="1143000" lvl="3" indent="-2286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  <a:p>
            <a:pPr marL="688975" lvl="2" indent="-171450" eaLnBrk="0" hangingPunct="0">
              <a:spcBef>
                <a:spcPct val="20000"/>
              </a:spcBef>
              <a:buSzPct val="80000"/>
              <a:buFont typeface="Wingdings" pitchFamily="2" charset="2"/>
              <a:buNone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38200" y="152400"/>
            <a:ext cx="80010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3F8AF1"/>
                </a:solidFill>
                <a:effectLst/>
                <a:uLnTx/>
                <a:uFillTx/>
                <a:latin typeface="+mj-lt"/>
                <a:ea typeface="ＭＳ Ｐゴシック"/>
                <a:cs typeface="ＭＳ Ｐゴシック"/>
              </a:rPr>
              <a:t>PIM Status--continued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381000"/>
            <a:ext cx="8458200" cy="6408683"/>
          </a:xfrm>
          <a:prstGeom prst="rect">
            <a:avLst/>
          </a:prstGeom>
        </p:spPr>
      </p:pic>
      <p:sp>
        <p:nvSpPr>
          <p:cNvPr id="41985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7924800" cy="762000"/>
          </a:xfrm>
        </p:spPr>
        <p:txBody>
          <a:bodyPr/>
          <a:lstStyle/>
          <a:p>
            <a:r>
              <a:rPr lang="en-US" sz="2400" dirty="0" smtClean="0">
                <a:solidFill>
                  <a:srgbClr val="3F8AF1"/>
                </a:solidFill>
                <a:ea typeface="ＭＳ Ｐゴシック"/>
                <a:cs typeface="ＭＳ Ｐゴシック"/>
              </a:rPr>
              <a:t>ISS Flight Plan (in-work version as of </a:t>
            </a:r>
            <a:r>
              <a:rPr lang="en-US" sz="2400" dirty="0" smtClean="0">
                <a:solidFill>
                  <a:srgbClr val="3F8AF1"/>
                </a:solidFill>
                <a:ea typeface="ＭＳ Ｐゴシック"/>
                <a:cs typeface="ＭＳ Ｐゴシック"/>
              </a:rPr>
              <a:t>06/18/18</a:t>
            </a:r>
            <a:r>
              <a:rPr lang="en-US" sz="2400" dirty="0" smtClean="0">
                <a:solidFill>
                  <a:srgbClr val="3F8AF1"/>
                </a:solidFill>
                <a:ea typeface="ＭＳ Ｐゴシック"/>
                <a:cs typeface="ＭＳ Ｐゴシック"/>
              </a:rPr>
              <a:t>)</a:t>
            </a:r>
            <a:br>
              <a:rPr lang="en-US" sz="2400" dirty="0" smtClean="0">
                <a:solidFill>
                  <a:srgbClr val="3F8AF1"/>
                </a:solidFill>
                <a:ea typeface="ＭＳ Ｐゴシック"/>
                <a:cs typeface="ＭＳ Ｐゴシック"/>
              </a:rPr>
            </a:br>
            <a:endParaRPr lang="en-US" sz="2400" dirty="0" smtClean="0">
              <a:solidFill>
                <a:srgbClr val="3F8AF1"/>
              </a:solidFill>
              <a:ea typeface="ＭＳ Ｐゴシック"/>
              <a:cs typeface="ＭＳ Ｐゴシック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438400" y="4797362"/>
            <a:ext cx="265381" cy="304800"/>
          </a:xfrm>
          <a:prstGeom prst="rect">
            <a:avLst/>
          </a:prstGeom>
          <a:solidFill>
            <a:srgbClr val="FFFF00">
              <a:alpha val="27000"/>
            </a:srgb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rg-overview-mar08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B489C"/>
      </a:accent2>
      <a:accent3>
        <a:srgbClr val="FFFFFF"/>
      </a:accent3>
      <a:accent4>
        <a:srgbClr val="000000"/>
      </a:accent4>
      <a:accent5>
        <a:srgbClr val="FFE2B8"/>
      </a:accent5>
      <a:accent6>
        <a:srgbClr val="09408D"/>
      </a:accent6>
      <a:hlink>
        <a:srgbClr val="FC0019"/>
      </a:hlink>
      <a:folHlink>
        <a:srgbClr val="C0C0C0"/>
      </a:folHlink>
    </a:clrScheme>
    <a:fontScheme name="irg-overview-mar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AD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AD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rg-overview-mar0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rg-overview-mar0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eneric">
  <a:themeElements>
    <a:clrScheme name="Generic 3">
      <a:dk1>
        <a:srgbClr val="800000"/>
      </a:dk1>
      <a:lt1>
        <a:srgbClr val="FFFFFF"/>
      </a:lt1>
      <a:dk2>
        <a:srgbClr val="000000"/>
      </a:dk2>
      <a:lt2>
        <a:srgbClr val="FFFFCC"/>
      </a:lt2>
      <a:accent1>
        <a:srgbClr val="777777"/>
      </a:accent1>
      <a:accent2>
        <a:srgbClr val="0033CC"/>
      </a:accent2>
      <a:accent3>
        <a:srgbClr val="AAAAAA"/>
      </a:accent3>
      <a:accent4>
        <a:srgbClr val="DADADA"/>
      </a:accent4>
      <a:accent5>
        <a:srgbClr val="BDBDBD"/>
      </a:accent5>
      <a:accent6>
        <a:srgbClr val="002DB9"/>
      </a:accent6>
      <a:hlink>
        <a:srgbClr val="800000"/>
      </a:hlink>
      <a:folHlink>
        <a:srgbClr val="660066"/>
      </a:folHlink>
    </a:clrScheme>
    <a:fontScheme name="Generi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>
          <a:solidFill>
            <a:schemeClr val="accent6"/>
          </a:solidFill>
          <a:round/>
          <a:headEnd type="none" w="sm" len="sm"/>
          <a:tailEnd type="stealth" w="med" len="lg"/>
        </a:ln>
      </a:spPr>
      <a:bodyPr wrap="none" anchor="ctr"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85725" tIns="39688" rIns="85725" bIns="39688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800" dirty="0" smtClean="0"/>
        </a:defPPr>
      </a:lstStyle>
    </a:txDef>
  </a:objectDefaults>
  <a:extraClrSchemeLst>
    <a:extraClrScheme>
      <a:clrScheme name="Generic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2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Blah:Users:terry:irg:talks:irg-overview-mar08.ppt</Template>
  <TotalTime>57386</TotalTime>
  <Words>300</Words>
  <Application>Microsoft Office PowerPoint</Application>
  <PresentationFormat>On-screen Show (4:3)</PresentationFormat>
  <Paragraphs>54</Paragraphs>
  <Slides>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  <vt:variant>
        <vt:lpstr>Custom Shows</vt:lpstr>
      </vt:variant>
      <vt:variant>
        <vt:i4>1</vt:i4>
      </vt:variant>
    </vt:vector>
  </HeadingPairs>
  <TitlesOfParts>
    <vt:vector size="12" baseType="lpstr">
      <vt:lpstr>ＭＳ Ｐゴシック</vt:lpstr>
      <vt:lpstr>Arial</vt:lpstr>
      <vt:lpstr>Calibri</vt:lpstr>
      <vt:lpstr>Times New Roman</vt:lpstr>
      <vt:lpstr>Wingdings</vt:lpstr>
      <vt:lpstr>irg-overview-mar08</vt:lpstr>
      <vt:lpstr>Generic</vt:lpstr>
      <vt:lpstr>PowerPoint Presentation</vt:lpstr>
      <vt:lpstr>PIM Status</vt:lpstr>
      <vt:lpstr>PowerPoint Presentation</vt:lpstr>
      <vt:lpstr>ISS Flight Plan (in-work version as of 06/18/18) </vt:lpstr>
      <vt:lpstr>short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Martinez, Andres (ARC-RE)</dc:creator>
  <cp:lastModifiedBy>EXT-Boyer, Melissa L</cp:lastModifiedBy>
  <cp:revision>3412</cp:revision>
  <cp:lastPrinted>2001-05-16T14:20:40Z</cp:lastPrinted>
  <dcterms:created xsi:type="dcterms:W3CDTF">2011-03-16T04:56:42Z</dcterms:created>
  <dcterms:modified xsi:type="dcterms:W3CDTF">2018-06-19T14:51:57Z</dcterms:modified>
</cp:coreProperties>
</file>