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2" r:id="rId1"/>
    <p:sldMasterId id="2147483979" r:id="rId2"/>
  </p:sldMasterIdLst>
  <p:notesMasterIdLst>
    <p:notesMasterId r:id="rId10"/>
  </p:notesMasterIdLst>
  <p:handoutMasterIdLst>
    <p:handoutMasterId r:id="rId11"/>
  </p:handoutMasterIdLst>
  <p:sldIdLst>
    <p:sldId id="1559" r:id="rId3"/>
    <p:sldId id="1568" r:id="rId4"/>
    <p:sldId id="1561" r:id="rId5"/>
    <p:sldId id="1566" r:id="rId6"/>
    <p:sldId id="1567" r:id="rId7"/>
    <p:sldId id="1565" r:id="rId8"/>
    <p:sldId id="1569" r:id="rId9"/>
  </p:sldIdLst>
  <p:sldSz cx="9144000" cy="6858000" type="screen4x3"/>
  <p:notesSz cx="6946900" cy="9220200"/>
  <p:custShowLst>
    <p:custShow name="short" id="0">
      <p:sldLst/>
    </p:custShow>
  </p:custShow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1pPr>
    <a:lvl2pPr marL="457200"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2pPr>
    <a:lvl3pPr marL="914400"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3pPr>
    <a:lvl4pPr marL="1371600"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4pPr>
    <a:lvl5pPr marL="1828800"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5pPr>
    <a:lvl6pPr marL="2286000" algn="l" defTabSz="457200" rtl="0" eaLnBrk="1" latinLnBrk="0" hangingPunct="1"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6pPr>
    <a:lvl7pPr marL="2743200" algn="l" defTabSz="457200" rtl="0" eaLnBrk="1" latinLnBrk="0" hangingPunct="1"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7pPr>
    <a:lvl8pPr marL="3200400" algn="l" defTabSz="457200" rtl="0" eaLnBrk="1" latinLnBrk="0" hangingPunct="1"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8pPr>
    <a:lvl9pPr marL="3657600" algn="l" defTabSz="457200" rtl="0" eaLnBrk="1" latinLnBrk="0" hangingPunct="1"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76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04">
          <p15:clr>
            <a:srgbClr val="A4A3A4"/>
          </p15:clr>
        </p15:guide>
        <p15:guide id="2" pos="218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99"/>
    <a:srgbClr val="CC0000"/>
    <a:srgbClr val="FF5050"/>
    <a:srgbClr val="DCEAFC"/>
    <a:srgbClr val="D8EEC0"/>
    <a:srgbClr val="E1F2CE"/>
    <a:srgbClr val="C5D9F1"/>
    <a:srgbClr val="0000FF"/>
    <a:srgbClr val="008400"/>
    <a:srgbClr val="A6CB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32" autoAdjust="0"/>
    <p:restoredTop sz="96341" autoAdjust="0"/>
  </p:normalViewPr>
  <p:slideViewPr>
    <p:cSldViewPr>
      <p:cViewPr varScale="1">
        <p:scale>
          <a:sx n="98" d="100"/>
          <a:sy n="98" d="100"/>
        </p:scale>
        <p:origin x="-420" y="-108"/>
      </p:cViewPr>
      <p:guideLst>
        <p:guide orient="horz" pos="768"/>
        <p:guide pos="2880"/>
      </p:guideLst>
    </p:cSldViewPr>
  </p:slideViewPr>
  <p:outlineViewPr>
    <p:cViewPr>
      <p:scale>
        <a:sx n="33" d="100"/>
        <a:sy n="33" d="100"/>
      </p:scale>
      <p:origin x="0" y="13380"/>
    </p:cViewPr>
  </p:outlineViewPr>
  <p:notesTextViewPr>
    <p:cViewPr>
      <p:scale>
        <a:sx n="75" d="100"/>
        <a:sy n="75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2634" y="-102"/>
      </p:cViewPr>
      <p:guideLst>
        <p:guide orient="horz" pos="2904"/>
        <p:guide pos="218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t" anchorCtr="0" compatLnSpc="1">
            <a:prstTxWarp prst="textNoShape">
              <a:avLst/>
            </a:prstTxWarp>
          </a:bodyPr>
          <a:lstStyle>
            <a:lvl1pPr algn="l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5199" y="0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t" anchorCtr="0" compatLnSpc="1">
            <a:prstTxWarp prst="textNoShape">
              <a:avLst/>
            </a:prstTxWarp>
          </a:bodyPr>
          <a:lstStyle>
            <a:lvl1pPr algn="r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758517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b" anchorCtr="0" compatLnSpc="1">
            <a:prstTxWarp prst="textNoShape">
              <a:avLst/>
            </a:prstTxWarp>
          </a:bodyPr>
          <a:lstStyle>
            <a:lvl1pPr algn="l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5199" y="8758517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b" anchorCtr="0" compatLnSpc="1">
            <a:prstTxWarp prst="textNoShape">
              <a:avLst/>
            </a:prstTxWarp>
          </a:bodyPr>
          <a:lstStyle>
            <a:lvl1pPr algn="r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834B3C51-F4F2-3E45-B02B-DBFD2B33F1E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77944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t" anchorCtr="0" compatLnSpc="1">
            <a:prstTxWarp prst="textNoShape">
              <a:avLst/>
            </a:prstTxWarp>
          </a:bodyPr>
          <a:lstStyle>
            <a:lvl1pPr algn="l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5199" y="0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t" anchorCtr="0" compatLnSpc="1">
            <a:prstTxWarp prst="textNoShape">
              <a:avLst/>
            </a:prstTxWarp>
          </a:bodyPr>
          <a:lstStyle>
            <a:lvl1pPr algn="r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1575" y="692150"/>
            <a:ext cx="4605338" cy="3455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6943" y="4379259"/>
            <a:ext cx="5093015" cy="4148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758517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b" anchorCtr="0" compatLnSpc="1">
            <a:prstTxWarp prst="textNoShape">
              <a:avLst/>
            </a:prstTxWarp>
          </a:bodyPr>
          <a:lstStyle>
            <a:lvl1pPr algn="l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5199" y="8758517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b" anchorCtr="0" compatLnSpc="1">
            <a:prstTxWarp prst="textNoShape">
              <a:avLst/>
            </a:prstTxWarp>
          </a:bodyPr>
          <a:lstStyle>
            <a:lvl1pPr algn="r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BF6285-ECD6-164C-BA57-C08D2D07079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90433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BF6285-ECD6-164C-BA57-C08D2D07079A}" type="slidenum">
              <a:rPr lang="en-GB" smtClean="0"/>
              <a:pPr>
                <a:defRPr/>
              </a:pPr>
              <a:t>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29823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BF6285-ECD6-164C-BA57-C08D2D07079A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8126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BF6285-ECD6-164C-BA57-C08D2D07079A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59210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BF6285-ECD6-164C-BA57-C08D2D07079A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17685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BF6285-ECD6-164C-BA57-C08D2D07079A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17685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BF6285-ECD6-164C-BA57-C08D2D07079A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71427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BF6285-ECD6-164C-BA57-C08D2D07079A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3740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990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endParaRPr lang="en-US" dirty="0"/>
          </a:p>
        </p:txBody>
      </p:sp>
      <p:pic>
        <p:nvPicPr>
          <p:cNvPr id="5" name="Picture 4" descr="blank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155700"/>
          </a:xfrm>
          <a:prstGeom prst="rect">
            <a:avLst/>
          </a:prstGeom>
        </p:spPr>
      </p:pic>
      <p:pic>
        <p:nvPicPr>
          <p:cNvPr id="4" name="Picture 3" descr="SPHERESpatchFINAL (wARC)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457200"/>
            <a:ext cx="3810716" cy="40386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152400"/>
            <a:ext cx="222885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53415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143000"/>
            <a:ext cx="38100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143000"/>
            <a:ext cx="3810000" cy="4876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143000"/>
            <a:ext cx="38100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143000"/>
            <a:ext cx="3810000" cy="4876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990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endParaRPr lang="en-US" dirty="0"/>
          </a:p>
        </p:txBody>
      </p:sp>
      <p:pic>
        <p:nvPicPr>
          <p:cNvPr id="5" name="Picture 4" descr="blank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155700"/>
          </a:xfrm>
          <a:prstGeom prst="rect">
            <a:avLst/>
          </a:prstGeom>
        </p:spPr>
      </p:pic>
      <p:pic>
        <p:nvPicPr>
          <p:cNvPr id="4" name="Picture 3" descr="SPHERESpatchFINAL (wARC)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457200"/>
            <a:ext cx="3810716" cy="40386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43434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3434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tabLst>
                <a:tab pos="7712075" algn="r"/>
              </a:tabLst>
              <a:defRPr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Wingdings" pitchFamily="2" charset="2"/>
              <a:buChar char="q"/>
              <a:defRPr/>
            </a:lvl1pPr>
            <a:lvl3pPr>
              <a:buFont typeface="Wingdings" pitchFamily="2" charset="2"/>
              <a:buChar char="ü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566452"/>
            <a:ext cx="2895600" cy="257369"/>
          </a:xfrm>
        </p:spPr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NASA ARC   –   MIT SSL   –   JPL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22098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81000"/>
            <a:ext cx="64770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6400800" cy="477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52400" y="1143000"/>
            <a:ext cx="8839200" cy="5257800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6400800" cy="477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1143000"/>
            <a:ext cx="43434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143000"/>
            <a:ext cx="4343400" cy="5257800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6400800" cy="477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1143000"/>
            <a:ext cx="43434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3434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6400800" cy="477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152400" y="1143000"/>
            <a:ext cx="8839200" cy="5257800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16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24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52400"/>
            <a:ext cx="8001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143000"/>
            <a:ext cx="8686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76200" y="914400"/>
            <a:ext cx="8839200" cy="0"/>
          </a:xfrm>
          <a:prstGeom prst="line">
            <a:avLst/>
          </a:prstGeom>
          <a:solidFill>
            <a:srgbClr val="FFFAD9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76200" y="6492240"/>
            <a:ext cx="8839200" cy="0"/>
          </a:xfrm>
          <a:prstGeom prst="line">
            <a:avLst/>
          </a:prstGeom>
          <a:solidFill>
            <a:srgbClr val="FFFAD9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Rectangle 19"/>
          <p:cNvSpPr>
            <a:spLocks noChangeArrowheads="1"/>
          </p:cNvSpPr>
          <p:nvPr/>
        </p:nvSpPr>
        <p:spPr bwMode="auto">
          <a:xfrm>
            <a:off x="8534400" y="6557062"/>
            <a:ext cx="609600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fld id="{B47A5473-A697-FC40-96E7-A3018A7738A6}" type="slidenum">
              <a:rPr lang="en-US" sz="1200" b="1" baseline="0" smtClean="0">
                <a:latin typeface="Arial" pitchFamily="-106" charset="0"/>
              </a:rPr>
              <a:pPr eaLnBrk="0" hangingPunct="0">
                <a:defRPr/>
              </a:pPr>
              <a:t>‹#›</a:t>
            </a:fld>
            <a:endParaRPr lang="en-US" sz="1200" b="1" baseline="0" dirty="0" smtClean="0">
              <a:latin typeface="Arial" pitchFamily="-106" charset="0"/>
            </a:endParaRPr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auto">
          <a:xfrm>
            <a:off x="76200" y="6557062"/>
            <a:ext cx="1752600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US" sz="1200" baseline="0" dirty="0" smtClean="0"/>
              <a:t>June 19, 2018</a:t>
            </a:r>
          </a:p>
        </p:txBody>
      </p:sp>
      <p:pic>
        <p:nvPicPr>
          <p:cNvPr id="13" name="Picture 12" descr="SPHERESpatchFINAL (wARC).jpg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97114" cy="844782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124200" y="6576392"/>
            <a:ext cx="2895600" cy="257369"/>
          </a:xfrm>
          <a:prstGeom prst="rect">
            <a:avLst/>
          </a:prstGeom>
        </p:spPr>
        <p:txBody>
          <a:bodyPr vert="horz" lIns="36000" tIns="36000" rIns="36000" bIns="36000" rtlCol="0" anchor="ctr">
            <a:spAutoFit/>
          </a:bodyPr>
          <a:lstStyle>
            <a:lvl1pPr algn="ctr">
              <a:defRPr sz="12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b="0" smtClean="0">
                <a:solidFill>
                  <a:srgbClr val="000000"/>
                </a:solidFill>
                <a:latin typeface="Arial" pitchFamily="-106" charset="0"/>
              </a:rPr>
              <a:t>NASA ARC   –   MIT SSL   –   JPL</a:t>
            </a:r>
            <a:endParaRPr lang="en-US" b="0" dirty="0" smtClean="0">
              <a:solidFill>
                <a:srgbClr val="000000"/>
              </a:solidFill>
              <a:latin typeface="Arial" pitchFamily="-10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  <p:sldLayoutId id="2147483944" r:id="rId3"/>
    <p:sldLayoutId id="2147483945" r:id="rId4"/>
    <p:sldLayoutId id="2147483946" r:id="rId5"/>
    <p:sldLayoutId id="2147483947" r:id="rId6"/>
    <p:sldLayoutId id="2147483948" r:id="rId7"/>
    <p:sldLayoutId id="2147483949" r:id="rId8"/>
    <p:sldLayoutId id="2147483950" r:id="rId9"/>
    <p:sldLayoutId id="2147483951" r:id="rId10"/>
    <p:sldLayoutId id="2147483952" r:id="rId11"/>
    <p:sldLayoutId id="2147483953" r:id="rId12"/>
    <p:sldLayoutId id="2147483954" r:id="rId13"/>
    <p:sldLayoutId id="2147484107" r:id="rId1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60000"/>
        </a:spcBef>
        <a:spcAft>
          <a:spcPct val="0"/>
        </a:spcAft>
        <a:defRPr sz="2000" b="1">
          <a:solidFill>
            <a:schemeClr val="accent2"/>
          </a:solidFill>
          <a:latin typeface="+mn-lt"/>
          <a:ea typeface="ＭＳ Ｐゴシック" charset="-128"/>
          <a:cs typeface="ＭＳ Ｐゴシック" charset="-128"/>
        </a:defRPr>
      </a:lvl1pPr>
      <a:lvl2pPr marL="476250" indent="-1905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2pPr>
      <a:lvl3pPr marL="857250" indent="-1905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-108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865188"/>
            <a:ext cx="8640763" cy="134937"/>
            <a:chOff x="0" y="534"/>
            <a:chExt cx="5443" cy="85"/>
          </a:xfrm>
        </p:grpSpPr>
        <p:sp>
          <p:nvSpPr>
            <p:cNvPr id="14339" name="Rectangle 3"/>
            <p:cNvSpPr>
              <a:spLocks noChangeArrowheads="1"/>
            </p:cNvSpPr>
            <p:nvPr/>
          </p:nvSpPr>
          <p:spPr bwMode="auto">
            <a:xfrm>
              <a:off x="3739" y="534"/>
              <a:ext cx="247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0" name="Rectangle 4"/>
            <p:cNvSpPr>
              <a:spLocks noChangeArrowheads="1"/>
            </p:cNvSpPr>
            <p:nvPr/>
          </p:nvSpPr>
          <p:spPr bwMode="auto">
            <a:xfrm>
              <a:off x="4012" y="534"/>
              <a:ext cx="221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1" name="Rectangle 5"/>
            <p:cNvSpPr>
              <a:spLocks noChangeArrowheads="1"/>
            </p:cNvSpPr>
            <p:nvPr/>
          </p:nvSpPr>
          <p:spPr bwMode="auto">
            <a:xfrm>
              <a:off x="4260" y="534"/>
              <a:ext cx="197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2" name="Rectangle 6"/>
            <p:cNvSpPr>
              <a:spLocks noChangeArrowheads="1"/>
            </p:cNvSpPr>
            <p:nvPr/>
          </p:nvSpPr>
          <p:spPr bwMode="auto">
            <a:xfrm>
              <a:off x="4484" y="534"/>
              <a:ext cx="174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3" name="Rectangle 7"/>
            <p:cNvSpPr>
              <a:spLocks noChangeArrowheads="1"/>
            </p:cNvSpPr>
            <p:nvPr/>
          </p:nvSpPr>
          <p:spPr bwMode="auto">
            <a:xfrm>
              <a:off x="4684" y="534"/>
              <a:ext cx="150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4" name="Rectangle 8"/>
            <p:cNvSpPr>
              <a:spLocks noChangeArrowheads="1"/>
            </p:cNvSpPr>
            <p:nvPr/>
          </p:nvSpPr>
          <p:spPr bwMode="auto">
            <a:xfrm>
              <a:off x="4859" y="534"/>
              <a:ext cx="127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5" name="Rectangle 9"/>
            <p:cNvSpPr>
              <a:spLocks noChangeArrowheads="1"/>
            </p:cNvSpPr>
            <p:nvPr/>
          </p:nvSpPr>
          <p:spPr bwMode="auto">
            <a:xfrm>
              <a:off x="0" y="534"/>
              <a:ext cx="3711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6" name="Rectangle 10"/>
            <p:cNvSpPr>
              <a:spLocks noChangeArrowheads="1"/>
            </p:cNvSpPr>
            <p:nvPr/>
          </p:nvSpPr>
          <p:spPr bwMode="auto">
            <a:xfrm>
              <a:off x="5350" y="534"/>
              <a:ext cx="45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7" name="Rectangle 11"/>
            <p:cNvSpPr>
              <a:spLocks noChangeArrowheads="1"/>
            </p:cNvSpPr>
            <p:nvPr/>
          </p:nvSpPr>
          <p:spPr bwMode="auto">
            <a:xfrm>
              <a:off x="5254" y="534"/>
              <a:ext cx="70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8" name="Rectangle 12"/>
            <p:cNvSpPr>
              <a:spLocks noChangeArrowheads="1"/>
            </p:cNvSpPr>
            <p:nvPr/>
          </p:nvSpPr>
          <p:spPr bwMode="auto">
            <a:xfrm>
              <a:off x="5139" y="534"/>
              <a:ext cx="91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9" name="Rectangle 13"/>
            <p:cNvSpPr>
              <a:spLocks noChangeArrowheads="1"/>
            </p:cNvSpPr>
            <p:nvPr/>
          </p:nvSpPr>
          <p:spPr bwMode="auto">
            <a:xfrm>
              <a:off x="5011" y="534"/>
              <a:ext cx="102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50" name="Rectangle 14"/>
            <p:cNvSpPr>
              <a:spLocks noChangeArrowheads="1"/>
            </p:cNvSpPr>
            <p:nvPr/>
          </p:nvSpPr>
          <p:spPr bwMode="auto">
            <a:xfrm>
              <a:off x="5420" y="534"/>
              <a:ext cx="23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</p:grpSp>
      <p:sp>
        <p:nvSpPr>
          <p:cNvPr id="1027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381000"/>
            <a:ext cx="6400800" cy="4778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5725" tIns="39688" rIns="85725" bIns="3968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Style:</a:t>
            </a:r>
            <a:br>
              <a:rPr lang="en-US" smtClean="0"/>
            </a:br>
            <a:r>
              <a:rPr lang="en-US" smtClean="0"/>
              <a:t>Multiple Lines</a:t>
            </a:r>
          </a:p>
        </p:txBody>
      </p:sp>
      <p:sp>
        <p:nvSpPr>
          <p:cNvPr id="1028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43000"/>
            <a:ext cx="8839200" cy="525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5725" tIns="39688" rIns="85725" bIns="396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54" name="Rectangle 18"/>
          <p:cNvSpPr>
            <a:spLocks noChangeArrowheads="1"/>
          </p:cNvSpPr>
          <p:nvPr/>
        </p:nvSpPr>
        <p:spPr bwMode="auto">
          <a:xfrm>
            <a:off x="8382000" y="6553200"/>
            <a:ext cx="496888" cy="2079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87312" tIns="42862" rIns="87312" bIns="42862">
            <a:spAutoFit/>
          </a:bodyPr>
          <a:lstStyle/>
          <a:p>
            <a:pPr defTabSz="814388" eaLnBrk="0" hangingPunct="0">
              <a:defRPr/>
            </a:pPr>
            <a:fld id="{05E6025B-2DE2-4DEB-ABAD-D8E923D85AFC}" type="slidenum">
              <a:rPr lang="en-US" sz="800" b="0" baseline="0">
                <a:latin typeface="Arial" pitchFamily="34" charset="0"/>
                <a:ea typeface="+mn-ea"/>
                <a:cs typeface="Arial" pitchFamily="34" charset="0"/>
              </a:rPr>
              <a:pPr defTabSz="814388" eaLnBrk="0" hangingPunct="0">
                <a:defRPr/>
              </a:pPr>
              <a:t>‹#›</a:t>
            </a:fld>
            <a:endParaRPr lang="en-US" sz="800" b="0" baseline="0" dirty="0"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030" name="Picture 4" descr="STP Shield - Transparent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0"/>
            <a:ext cx="1001713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0" y="0"/>
            <a:ext cx="1323975" cy="1025525"/>
            <a:chOff x="0" y="165100"/>
            <a:chExt cx="4473389" cy="3796695"/>
          </a:xfrm>
        </p:grpSpPr>
        <p:pic>
          <p:nvPicPr>
            <p:cNvPr id="1032" name="Picture 45" descr="AFSPC_SMC TRNS"/>
            <p:cNvPicPr>
              <a:picLocks noChangeAspect="1" noChangeArrowheads="1"/>
            </p:cNvPicPr>
            <p:nvPr userDrawn="1"/>
          </p:nvPicPr>
          <p:blipFill>
            <a:blip r:embed="rId18" cstate="screen">
              <a:lum bright="10000" contras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5100"/>
              <a:ext cx="3356339" cy="3202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3" name="Picture 3"/>
            <p:cNvPicPr>
              <a:picLocks noChangeAspect="1" noChangeArrowheads="1"/>
            </p:cNvPicPr>
            <p:nvPr userDrawn="1"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6922" y="1445326"/>
              <a:ext cx="2516467" cy="25164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80" r:id="rId1"/>
    <p:sldLayoutId id="2147483981" r:id="rId2"/>
    <p:sldLayoutId id="2147483982" r:id="rId3"/>
    <p:sldLayoutId id="2147483983" r:id="rId4"/>
    <p:sldLayoutId id="2147483984" r:id="rId5"/>
    <p:sldLayoutId id="2147483985" r:id="rId6"/>
    <p:sldLayoutId id="2147483986" r:id="rId7"/>
    <p:sldLayoutId id="2147483987" r:id="rId8"/>
    <p:sldLayoutId id="2147483988" r:id="rId9"/>
    <p:sldLayoutId id="2147483989" r:id="rId10"/>
    <p:sldLayoutId id="2147483990" r:id="rId11"/>
    <p:sldLayoutId id="2147483991" r:id="rId12"/>
    <p:sldLayoutId id="2147483992" r:id="rId13"/>
    <p:sldLayoutId id="2147483993" r:id="rId14"/>
    <p:sldLayoutId id="2147483994" r:id="rId15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2pPr>
      <a:lvl3pPr algn="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3pPr>
      <a:lvl4pPr algn="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4pPr>
      <a:lvl5pPr algn="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5pPr>
      <a:lvl6pPr marL="457200" algn="r" rtl="0" fontAlgn="base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6pPr>
      <a:lvl7pPr marL="914400" algn="r" rtl="0" fontAlgn="base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7pPr>
      <a:lvl8pPr marL="1371600" algn="r" rtl="0" fontAlgn="base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8pPr>
      <a:lvl9pPr marL="1828800" algn="r" rtl="0" fontAlgn="base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200" b="1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3600" noProof="0" dirty="0" err="1" smtClean="0">
                <a:solidFill>
                  <a:srgbClr val="0070C0"/>
                </a:solidFill>
              </a:rPr>
              <a:t>SmoothNav</a:t>
            </a:r>
            <a:endParaRPr lang="en-US" sz="3600" noProof="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487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76200" y="1066800"/>
            <a:ext cx="8991600" cy="5164208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>
                <a:solidFill>
                  <a:schemeClr val="tx1"/>
                </a:solidFill>
              </a:rPr>
              <a:t>Objectives</a:t>
            </a:r>
          </a:p>
          <a:p>
            <a:r>
              <a:rPr lang="en-US" dirty="0" smtClean="0"/>
              <a:t>​</a:t>
            </a:r>
            <a:r>
              <a:rPr lang="en-US" noProof="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[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ISS]</a:t>
            </a:r>
            <a:r>
              <a:rPr lang="en-US" dirty="0" smtClean="0"/>
              <a:t> </a:t>
            </a:r>
            <a:r>
              <a:rPr lang="en-US" noProof="0" dirty="0" smtClean="0"/>
              <a:t>Smoothing-based software for </a:t>
            </a:r>
            <a:br>
              <a:rPr lang="en-US" noProof="0" dirty="0" smtClean="0"/>
            </a:br>
            <a:r>
              <a:rPr lang="en-US" noProof="0" dirty="0" smtClean="0"/>
              <a:t>incremental estimation of the relative </a:t>
            </a:r>
            <a:br>
              <a:rPr lang="en-US" noProof="0" dirty="0" smtClean="0"/>
            </a:br>
            <a:r>
              <a:rPr lang="en-US" noProof="0" dirty="0" smtClean="0"/>
              <a:t>poses and velocities between multiple </a:t>
            </a:r>
            <a:br>
              <a:rPr lang="en-US" noProof="0" dirty="0" smtClean="0"/>
            </a:br>
            <a:r>
              <a:rPr lang="en-US" noProof="0" dirty="0" smtClean="0"/>
              <a:t>small spacecraft.</a:t>
            </a:r>
          </a:p>
          <a:p>
            <a:pPr lvl="1">
              <a:spcBef>
                <a:spcPts val="600"/>
              </a:spcBef>
            </a:pPr>
            <a:r>
              <a:rPr lang="en-US" noProof="0" dirty="0" smtClean="0"/>
              <a:t>Overcomes the limitations presented by a </a:t>
            </a:r>
            <a:br>
              <a:rPr lang="en-US" noProof="0" dirty="0" smtClean="0"/>
            </a:br>
            <a:r>
              <a:rPr lang="en-US" noProof="0" dirty="0" smtClean="0"/>
              <a:t>filtering framework:</a:t>
            </a:r>
          </a:p>
          <a:p>
            <a:pPr lvl="2"/>
            <a:r>
              <a:rPr lang="en-US" noProof="0" dirty="0" smtClean="0"/>
              <a:t>varying number of operating agents and sensors, </a:t>
            </a:r>
          </a:p>
          <a:p>
            <a:pPr lvl="2"/>
            <a:r>
              <a:rPr lang="en-US" noProof="0" dirty="0" smtClean="0"/>
              <a:t>distinct sampling frequencies,</a:t>
            </a:r>
          </a:p>
          <a:p>
            <a:pPr lvl="2"/>
            <a:r>
              <a:rPr lang="en-US" noProof="0" dirty="0" smtClean="0"/>
              <a:t>robustness against satellite and sensor failures.</a:t>
            </a:r>
          </a:p>
          <a:p>
            <a:pPr lvl="1"/>
            <a:r>
              <a:rPr lang="en-US" dirty="0" smtClean="0"/>
              <a:t>Software-only ISS investigation using existing VERTIGO hardware &amp; procedures</a:t>
            </a:r>
            <a:endParaRPr lang="en-US" noProof="0" dirty="0"/>
          </a:p>
          <a:p>
            <a:pPr>
              <a:spcBef>
                <a:spcPts val="1800"/>
              </a:spcBef>
            </a:pPr>
            <a:r>
              <a:rPr lang="en-US" dirty="0"/>
              <a:t>​</a:t>
            </a:r>
            <a:r>
              <a:rPr lang="en-US" noProof="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[Ground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]</a:t>
            </a:r>
            <a:r>
              <a:rPr lang="en-US" noProof="0" dirty="0" smtClean="0"/>
              <a:t> Long range depth sensor based on coded aperture imaging capable of sensing other spacecraft in the formation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​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[Ground] </a:t>
            </a:r>
            <a:r>
              <a:rPr lang="en-US" noProof="0" dirty="0" smtClean="0"/>
              <a:t>Integration of the estimation framework with the coded aperture sensor.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err="1" smtClean="0"/>
              <a:t>SmoothNav</a:t>
            </a:r>
            <a:r>
              <a:rPr lang="en-US" noProof="0" dirty="0" smtClean="0"/>
              <a:t> Overview</a:t>
            </a:r>
            <a:endParaRPr lang="en-US" noProof="0" dirty="0"/>
          </a:p>
        </p:txBody>
      </p:sp>
      <p:pic>
        <p:nvPicPr>
          <p:cNvPr id="4" name="Immagin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0" y="1032804"/>
            <a:ext cx="3712030" cy="236220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NASA ARC   –   MIT SSL   –   JPL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78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SmoothNav Team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305800" cy="48768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noProof="0" smtClean="0"/>
              <a:t>MIT			</a:t>
            </a:r>
          </a:p>
          <a:p>
            <a:pPr lvl="1">
              <a:spcBef>
                <a:spcPts val="0"/>
              </a:spcBef>
            </a:pPr>
            <a:r>
              <a:rPr lang="en-US" noProof="0" smtClean="0"/>
              <a:t>Alvar Saenz-Otero		Principal Investigator</a:t>
            </a:r>
          </a:p>
          <a:p>
            <a:pPr lvl="1">
              <a:spcBef>
                <a:spcPts val="0"/>
              </a:spcBef>
            </a:pPr>
            <a:r>
              <a:rPr lang="en-US" noProof="0" smtClean="0"/>
              <a:t>Danilo Roascio		Post-doc / Lead</a:t>
            </a:r>
          </a:p>
          <a:p>
            <a:pPr lvl="1">
              <a:spcBef>
                <a:spcPts val="0"/>
              </a:spcBef>
            </a:pPr>
            <a:r>
              <a:rPr lang="en-US" smtClean="0"/>
              <a:t>William Sanchez		Smoothing Estimation</a:t>
            </a:r>
            <a:endParaRPr lang="en-US" noProof="0" smtClean="0"/>
          </a:p>
          <a:p>
            <a:pPr lvl="1">
              <a:spcBef>
                <a:spcPts val="0"/>
              </a:spcBef>
            </a:pPr>
            <a:r>
              <a:rPr lang="en-US" smtClean="0"/>
              <a:t>Antonio Teran		Smoothing Estimation</a:t>
            </a:r>
            <a:endParaRPr lang="en-US" noProof="0" smtClean="0"/>
          </a:p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en-US" noProof="0" smtClean="0"/>
              <a:t>JPL</a:t>
            </a:r>
          </a:p>
          <a:p>
            <a:pPr lvl="1">
              <a:spcBef>
                <a:spcPts val="0"/>
              </a:spcBef>
            </a:pPr>
            <a:r>
              <a:rPr lang="en-US" noProof="0" smtClean="0"/>
              <a:t>Carl Christian Liebe		Co-I</a:t>
            </a:r>
          </a:p>
          <a:p>
            <a:pPr lvl="1">
              <a:spcBef>
                <a:spcPts val="0"/>
              </a:spcBef>
            </a:pPr>
            <a:r>
              <a:rPr lang="en-US" noProof="0" smtClean="0"/>
              <a:t>Norbert Sigrist		Coded Aperture Optical Implementation</a:t>
            </a:r>
          </a:p>
          <a:p>
            <a:pPr lvl="1">
              <a:spcBef>
                <a:spcPts val="0"/>
              </a:spcBef>
            </a:pPr>
            <a:r>
              <a:rPr lang="en-US" smtClean="0"/>
              <a:t>Tim Setterfield		Coded Aperture Algorithms / Calibration</a:t>
            </a:r>
            <a:endParaRPr lang="en-US" noProof="0" smtClean="0"/>
          </a:p>
          <a:p>
            <a:pPr>
              <a:spcBef>
                <a:spcPts val="1800"/>
              </a:spcBef>
            </a:pPr>
            <a:r>
              <a:rPr lang="en-US" noProof="0" smtClean="0"/>
              <a:t>Sponsor:		STMD SSTP</a:t>
            </a:r>
          </a:p>
          <a:p>
            <a:pPr>
              <a:spcBef>
                <a:spcPts val="1800"/>
              </a:spcBef>
            </a:pPr>
            <a:r>
              <a:rPr lang="en-US" noProof="0" smtClean="0"/>
              <a:t>Management:	ARC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NASA ARC   –   MIT SSL   –   JPL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6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SmoothNav Schedule</a:t>
            </a:r>
            <a:endParaRPr lang="en-US" noProof="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81000" y="1183341"/>
            <a:ext cx="8229600" cy="5141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60000"/>
              </a:spcBef>
              <a:spcAft>
                <a:spcPct val="0"/>
              </a:spcAft>
              <a:buFont typeface="Wingdings" pitchFamily="2" charset="2"/>
              <a:buChar char="q"/>
              <a:defRPr sz="2000" b="1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476250" indent="-1905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857250" indent="-1905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ü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>
              <a:lnSpc>
                <a:spcPct val="95000"/>
              </a:lnSpc>
              <a:spcBef>
                <a:spcPts val="1200"/>
              </a:spcBef>
              <a:tabLst>
                <a:tab pos="631825" algn="l"/>
                <a:tab pos="2595563" algn="l"/>
                <a:tab pos="2863850" algn="l"/>
              </a:tabLst>
            </a:pPr>
            <a:r>
              <a:rPr lang="en-US" kern="0" baseline="0" dirty="0" smtClean="0"/>
              <a:t>October 2016</a:t>
            </a:r>
            <a:r>
              <a:rPr lang="en-US" kern="0" baseline="0" dirty="0"/>
              <a:t>	</a:t>
            </a:r>
            <a:r>
              <a:rPr lang="en-US" kern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1st Year of Project begins</a:t>
            </a:r>
          </a:p>
          <a:p>
            <a:pPr>
              <a:lnSpc>
                <a:spcPct val="95000"/>
              </a:lnSpc>
              <a:spcBef>
                <a:spcPts val="1200"/>
              </a:spcBef>
              <a:tabLst>
                <a:tab pos="631825" algn="l"/>
                <a:tab pos="2595563" algn="l"/>
                <a:tab pos="2863850" algn="l"/>
              </a:tabLst>
            </a:pPr>
            <a:r>
              <a:rPr lang="en-US" kern="0" baseline="0" dirty="0"/>
              <a:t>August 2017</a:t>
            </a:r>
            <a:r>
              <a:rPr lang="en-US" kern="0" baseline="0" dirty="0" smtClean="0">
                <a:solidFill>
                  <a:schemeClr val="tx1"/>
                </a:solidFill>
              </a:rPr>
              <a:t>	Payload Kickoff Meeting</a:t>
            </a:r>
            <a:endParaRPr lang="en-US" kern="0" baseline="0" dirty="0">
              <a:solidFill>
                <a:schemeClr val="tx1"/>
              </a:solidFill>
            </a:endParaRPr>
          </a:p>
          <a:p>
            <a:pPr>
              <a:lnSpc>
                <a:spcPct val="95000"/>
              </a:lnSpc>
              <a:spcBef>
                <a:spcPts val="1200"/>
              </a:spcBef>
              <a:tabLst>
                <a:tab pos="631825" algn="l"/>
                <a:tab pos="2595563" algn="l"/>
                <a:tab pos="2863850" algn="l"/>
              </a:tabLst>
            </a:pPr>
            <a:r>
              <a:rPr lang="en-US" kern="0" baseline="0" dirty="0" smtClean="0"/>
              <a:t>October </a:t>
            </a:r>
            <a:r>
              <a:rPr lang="en-US" kern="0" baseline="0" dirty="0"/>
              <a:t>2017</a:t>
            </a:r>
            <a:r>
              <a:rPr lang="en-US" kern="0" baseline="0" dirty="0">
                <a:solidFill>
                  <a:srgbClr val="000000"/>
                </a:solidFill>
                <a:latin typeface="Arial" pitchFamily="-108" charset="0"/>
                <a:ea typeface="ＭＳ Ｐゴシック" pitchFamily="-108" charset="-128"/>
              </a:rPr>
              <a:t>	</a:t>
            </a:r>
            <a:r>
              <a:rPr lang="en-US" kern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-108" charset="0"/>
                <a:ea typeface="ＭＳ Ｐゴシック" pitchFamily="-108" charset="-128"/>
              </a:rPr>
              <a:t>2nd Year of </a:t>
            </a:r>
            <a:r>
              <a:rPr lang="en-US" kern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Project approved</a:t>
            </a:r>
          </a:p>
          <a:p>
            <a:pPr>
              <a:lnSpc>
                <a:spcPct val="95000"/>
              </a:lnSpc>
              <a:spcBef>
                <a:spcPts val="1200"/>
              </a:spcBef>
              <a:tabLst>
                <a:tab pos="631825" algn="l"/>
                <a:tab pos="2595563" algn="l"/>
                <a:tab pos="2863850" algn="l"/>
              </a:tabLst>
            </a:pPr>
            <a:r>
              <a:rPr lang="en-US" kern="0" baseline="0" dirty="0"/>
              <a:t>November 2017</a:t>
            </a:r>
            <a:r>
              <a:rPr lang="en-US" kern="0" baseline="0" dirty="0" smtClean="0">
                <a:solidFill>
                  <a:schemeClr val="tx1"/>
                </a:solidFill>
              </a:rPr>
              <a:t>	</a:t>
            </a:r>
            <a:r>
              <a:rPr lang="en-US" kern="0" baseline="0" dirty="0" err="1" smtClean="0">
                <a:solidFill>
                  <a:schemeClr val="tx1"/>
                </a:solidFill>
              </a:rPr>
              <a:t>SmoothNav</a:t>
            </a:r>
            <a:r>
              <a:rPr lang="en-US" kern="0" baseline="0" dirty="0" smtClean="0">
                <a:solidFill>
                  <a:schemeClr val="tx1"/>
                </a:solidFill>
              </a:rPr>
              <a:t> PIA signed</a:t>
            </a:r>
          </a:p>
          <a:p>
            <a:pPr>
              <a:lnSpc>
                <a:spcPct val="95000"/>
              </a:lnSpc>
              <a:spcBef>
                <a:spcPts val="2400"/>
              </a:spcBef>
              <a:tabLst>
                <a:tab pos="631825" algn="l"/>
                <a:tab pos="2595563" algn="l"/>
                <a:tab pos="2863850" algn="l"/>
              </a:tabLst>
            </a:pPr>
            <a:r>
              <a:rPr lang="en-US" kern="0" baseline="0" dirty="0" smtClean="0"/>
              <a:t>11 Dec 2017</a:t>
            </a:r>
            <a:r>
              <a:rPr lang="en-US" kern="0" baseline="0" dirty="0" smtClean="0">
                <a:solidFill>
                  <a:schemeClr val="tx1"/>
                </a:solidFill>
              </a:rPr>
              <a:t>	1st ISS Test Session</a:t>
            </a:r>
          </a:p>
          <a:p>
            <a:pPr>
              <a:lnSpc>
                <a:spcPct val="95000"/>
              </a:lnSpc>
              <a:spcBef>
                <a:spcPts val="1200"/>
              </a:spcBef>
              <a:tabLst>
                <a:tab pos="631825" algn="l"/>
                <a:tab pos="2595563" algn="l"/>
                <a:tab pos="2863850" algn="l"/>
              </a:tabLst>
            </a:pPr>
            <a:r>
              <a:rPr lang="en-US" kern="0" baseline="0" dirty="0" smtClean="0"/>
              <a:t>31 Jan </a:t>
            </a:r>
            <a:r>
              <a:rPr lang="en-US" kern="0" baseline="0" dirty="0"/>
              <a:t>2018</a:t>
            </a:r>
            <a:r>
              <a:rPr lang="en-US" kern="0" baseline="0" dirty="0">
                <a:solidFill>
                  <a:schemeClr val="tx1"/>
                </a:solidFill>
              </a:rPr>
              <a:t>	1st ISS Test </a:t>
            </a:r>
            <a:r>
              <a:rPr lang="en-US" kern="0" baseline="0" dirty="0" smtClean="0">
                <a:solidFill>
                  <a:schemeClr val="tx1"/>
                </a:solidFill>
              </a:rPr>
              <a:t>Session (re-run)</a:t>
            </a:r>
            <a:endParaRPr lang="en-US" kern="0" baseline="0" dirty="0">
              <a:solidFill>
                <a:schemeClr val="tx1"/>
              </a:solidFill>
            </a:endParaRPr>
          </a:p>
          <a:p>
            <a:pPr>
              <a:lnSpc>
                <a:spcPct val="95000"/>
              </a:lnSpc>
              <a:spcBef>
                <a:spcPts val="1200"/>
              </a:spcBef>
              <a:tabLst>
                <a:tab pos="363538" algn="l"/>
                <a:tab pos="2595563" algn="l"/>
                <a:tab pos="3227388" algn="l"/>
              </a:tabLst>
            </a:pPr>
            <a:r>
              <a:rPr lang="en-US" kern="0" baseline="0" dirty="0" smtClean="0"/>
              <a:t>02 Apr 2018</a:t>
            </a:r>
            <a:r>
              <a:rPr lang="en-US" kern="0" baseline="0" dirty="0">
                <a:solidFill>
                  <a:schemeClr val="tx1"/>
                </a:solidFill>
              </a:rPr>
              <a:t>	</a:t>
            </a:r>
            <a:r>
              <a:rPr lang="en-US" kern="0" baseline="0" dirty="0" smtClean="0">
                <a:solidFill>
                  <a:schemeClr val="tx1"/>
                </a:solidFill>
              </a:rPr>
              <a:t>2nd </a:t>
            </a:r>
            <a:r>
              <a:rPr lang="en-US" kern="0" baseline="0" dirty="0">
                <a:solidFill>
                  <a:schemeClr val="tx1"/>
                </a:solidFill>
              </a:rPr>
              <a:t>ISS Test Session</a:t>
            </a:r>
            <a:endParaRPr lang="en-US" kern="0" baseline="0" dirty="0" smtClean="0"/>
          </a:p>
          <a:p>
            <a:pPr marL="0" lvl="0" indent="0" eaLnBrk="1" hangingPunct="1">
              <a:lnSpc>
                <a:spcPct val="95000"/>
              </a:lnSpc>
              <a:spcBef>
                <a:spcPts val="3600"/>
              </a:spcBef>
              <a:buNone/>
              <a:tabLst>
                <a:tab pos="631825" algn="l"/>
                <a:tab pos="2595563" algn="l"/>
                <a:tab pos="2863850" algn="l"/>
              </a:tabLst>
            </a:pPr>
            <a:r>
              <a:rPr lang="it-IT" sz="2400" u="sng" kern="0" baseline="0" dirty="0" err="1">
                <a:solidFill>
                  <a:srgbClr val="000000"/>
                </a:solidFill>
                <a:latin typeface="Arial" pitchFamily="-108" charset="0"/>
                <a:ea typeface="ＭＳ Ｐゴシック" pitchFamily="-108" charset="-128"/>
              </a:rPr>
              <a:t>Planned</a:t>
            </a:r>
            <a:endParaRPr lang="en-US" sz="2400" u="sng" kern="0" baseline="0" dirty="0">
              <a:solidFill>
                <a:srgbClr val="000000"/>
              </a:solidFill>
              <a:latin typeface="Arial" pitchFamily="-108" charset="0"/>
              <a:ea typeface="ＭＳ Ｐゴシック" pitchFamily="-108" charset="-128"/>
            </a:endParaRPr>
          </a:p>
          <a:p>
            <a:pPr>
              <a:lnSpc>
                <a:spcPct val="95000"/>
              </a:lnSpc>
              <a:spcBef>
                <a:spcPts val="1200"/>
              </a:spcBef>
              <a:tabLst>
                <a:tab pos="363538" algn="l"/>
                <a:tab pos="2595563" algn="l"/>
                <a:tab pos="3227388" algn="l"/>
              </a:tabLst>
            </a:pPr>
            <a:r>
              <a:rPr lang="en-US" kern="0" baseline="0" dirty="0" smtClean="0"/>
              <a:t>Jul – Sep 2018	</a:t>
            </a:r>
            <a:r>
              <a:rPr lang="en-US" kern="0" baseline="0" dirty="0" smtClean="0">
                <a:solidFill>
                  <a:schemeClr val="tx1"/>
                </a:solidFill>
              </a:rPr>
              <a:t>3rd – 4th ISS Test Sessions</a:t>
            </a:r>
          </a:p>
          <a:p>
            <a:pPr marL="541338" lvl="1" indent="185738">
              <a:lnSpc>
                <a:spcPct val="95000"/>
              </a:lnSpc>
              <a:spcBef>
                <a:spcPts val="600"/>
              </a:spcBef>
              <a:buNone/>
              <a:tabLst>
                <a:tab pos="363538" algn="l"/>
                <a:tab pos="3227388" algn="l"/>
              </a:tabLst>
            </a:pPr>
            <a:endParaRPr lang="en-US" sz="2000" kern="0" baseline="0" dirty="0" smtClean="0"/>
          </a:p>
          <a:p>
            <a:pPr>
              <a:lnSpc>
                <a:spcPct val="95000"/>
              </a:lnSpc>
              <a:spcBef>
                <a:spcPts val="1800"/>
              </a:spcBef>
              <a:tabLst>
                <a:tab pos="363538" algn="l"/>
                <a:tab pos="2595563" algn="l"/>
                <a:tab pos="3227388" algn="l"/>
              </a:tabLst>
            </a:pPr>
            <a:endParaRPr lang="en-US" kern="0" baseline="0" dirty="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NASA ARC   –   MIT SSL   –   JPL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07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noProof="0" dirty="0" err="1" smtClean="0"/>
              <a:t>SmoothNav</a:t>
            </a:r>
            <a:r>
              <a:rPr lang="en-US" sz="2400" noProof="0" dirty="0" smtClean="0"/>
              <a:t> Status </a:t>
            </a:r>
            <a:r>
              <a:rPr lang="en-US" sz="2400" dirty="0"/>
              <a:t>–</a:t>
            </a:r>
            <a:r>
              <a:rPr lang="en-US" sz="2400" noProof="0" dirty="0" smtClean="0"/>
              <a:t> Smoothing Algorithms</a:t>
            </a:r>
            <a:endParaRPr lang="en-US" sz="2400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1" y="1143000"/>
            <a:ext cx="9055874" cy="4724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2nd ISS Test Session</a:t>
            </a:r>
            <a:endParaRPr lang="en-US" dirty="0"/>
          </a:p>
        </p:txBody>
      </p:sp>
      <p:sp>
        <p:nvSpPr>
          <p:cNvPr id="9" name="Rectangle 258"/>
          <p:cNvSpPr>
            <a:spLocks noChangeArrowheads="1"/>
          </p:cNvSpPr>
          <p:nvPr/>
        </p:nvSpPr>
        <p:spPr bwMode="auto">
          <a:xfrm>
            <a:off x="152400" y="1569425"/>
            <a:ext cx="3649217" cy="4528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q"/>
              <a:defRPr/>
            </a:pPr>
            <a:r>
              <a:rPr lang="en-US" sz="1500" b="0" kern="1000" baseline="0" dirty="0" smtClean="0">
                <a:solidFill>
                  <a:schemeClr val="accent6"/>
                </a:solidFill>
                <a:ea typeface="ＭＳ Ｐゴシック" pitchFamily="34" charset="-128"/>
              </a:rPr>
              <a:t>Initial implementation of real time Smoothing Algorithms</a:t>
            </a:r>
          </a:p>
          <a:p>
            <a:pPr marL="447675" lvl="1" indent="-1778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1500" b="0" kern="1000" baseline="0" dirty="0" smtClean="0">
                <a:ea typeface="ＭＳ Ｐゴシック" pitchFamily="34" charset="-128"/>
              </a:rPr>
              <a:t>Implementation didn’t tolerate well the delayed/non-synchronous arrival of certain measurements</a:t>
            </a:r>
          </a:p>
          <a:p>
            <a:pPr marL="447675" lvl="1" indent="-1778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1500" b="0" kern="1000" baseline="0" dirty="0" smtClean="0">
                <a:ea typeface="ＭＳ Ｐゴシック" pitchFamily="34" charset="-128"/>
              </a:rPr>
              <a:t>Caused smoothing estimate to be (ironically) “less smooth” than Global Metrology (see right) 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q"/>
              <a:defRPr/>
            </a:pPr>
            <a:r>
              <a:rPr lang="en-US" sz="1500" b="0" kern="1000" baseline="0" dirty="0" smtClean="0">
                <a:solidFill>
                  <a:schemeClr val="accent6"/>
                </a:solidFill>
                <a:ea typeface="ＭＳ Ｐゴシック" pitchFamily="34" charset="-128"/>
              </a:rPr>
              <a:t>Factor graph was solved successfully in &lt;1s time when run online on ISS satellites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q"/>
              <a:defRPr/>
            </a:pPr>
            <a:r>
              <a:rPr lang="en-US" sz="1500" b="0" kern="1000" baseline="0" dirty="0" smtClean="0">
                <a:solidFill>
                  <a:schemeClr val="accent6"/>
                </a:solidFill>
                <a:ea typeface="ＭＳ Ｐゴシック" pitchFamily="34" charset="-128"/>
              </a:rPr>
              <a:t>Implementation is being improved in preparation for 3rd ISS Test Session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q"/>
              <a:defRPr/>
            </a:pPr>
            <a:r>
              <a:rPr lang="en-US" sz="1500" b="0" kern="1000" baseline="0" dirty="0" smtClean="0">
                <a:solidFill>
                  <a:schemeClr val="accent6"/>
                </a:solidFill>
                <a:ea typeface="ＭＳ Ｐゴシック" pitchFamily="34" charset="-128"/>
              </a:rPr>
              <a:t>Data from VAS A was not downloaded and will have to be retrieved during the next test session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NASA ARC   –   MIT SSL   –   JPL</a:t>
            </a:r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3548444" y="1737305"/>
            <a:ext cx="5625340" cy="3672895"/>
            <a:chOff x="3548444" y="1576894"/>
            <a:chExt cx="5625340" cy="367289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01617" y="1576894"/>
              <a:ext cx="5118995" cy="3352801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3548444" y="4952272"/>
              <a:ext cx="5625340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/>
                <a:t>Global metrology estimate (top) vs. Smoothing estimate (bottom)</a:t>
              </a:r>
              <a:endParaRPr 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71703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8458200" cy="685800"/>
          </a:xfrm>
        </p:spPr>
        <p:txBody>
          <a:bodyPr/>
          <a:lstStyle/>
          <a:p>
            <a:r>
              <a:rPr lang="en-US" sz="3200" noProof="0" dirty="0" err="1" smtClean="0"/>
              <a:t>SmoothNav</a:t>
            </a:r>
            <a:r>
              <a:rPr lang="en-US" sz="3200" noProof="0" dirty="0" smtClean="0"/>
              <a:t> Dependencies / Concerns</a:t>
            </a:r>
            <a:endParaRPr lang="en-US" sz="32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49530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200" dirty="0" smtClean="0"/>
              <a:t>Dependencies</a:t>
            </a:r>
          </a:p>
          <a:p>
            <a:pPr lvl="1">
              <a:spcBef>
                <a:spcPts val="600"/>
              </a:spcBef>
            </a:pPr>
            <a:r>
              <a:rPr lang="en-US" sz="2000" noProof="0" dirty="0" smtClean="0"/>
              <a:t>Lots of ops in Summer 2018</a:t>
            </a:r>
          </a:p>
          <a:p>
            <a:pPr lvl="1">
              <a:spcBef>
                <a:spcPts val="600"/>
              </a:spcBef>
            </a:pPr>
            <a:endParaRPr lang="en-US" sz="2000" noProof="0" dirty="0" smtClean="0"/>
          </a:p>
          <a:p>
            <a:pPr>
              <a:spcBef>
                <a:spcPts val="600"/>
              </a:spcBef>
            </a:pPr>
            <a:r>
              <a:rPr lang="en-US" sz="2200" noProof="0" dirty="0" smtClean="0"/>
              <a:t>Concerns</a:t>
            </a:r>
          </a:p>
          <a:p>
            <a:pPr lvl="1">
              <a:spcBef>
                <a:spcPts val="600"/>
              </a:spcBef>
            </a:pPr>
            <a:r>
              <a:rPr lang="en-US" sz="2000" dirty="0"/>
              <a:t>Program ending Sep 2018</a:t>
            </a:r>
            <a:endParaRPr lang="en-US" sz="1800" noProof="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NASA ARC   –   MIT SSL   –   JPL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19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Re-SWARM</a:t>
            </a:r>
          </a:p>
          <a:p>
            <a:pPr lvl="1"/>
            <a:r>
              <a:rPr lang="en-US" dirty="0" smtClean="0"/>
              <a:t>Awaiting first test session</a:t>
            </a:r>
          </a:p>
          <a:p>
            <a:r>
              <a:rPr lang="en-US" dirty="0" smtClean="0"/>
              <a:t>Gecko Skin w Airbus &amp; TU </a:t>
            </a:r>
            <a:r>
              <a:rPr lang="en-US" dirty="0" err="1" smtClean="0"/>
              <a:t>Braunsweigh</a:t>
            </a:r>
            <a:endParaRPr lang="en-US" dirty="0" smtClean="0"/>
          </a:p>
          <a:p>
            <a:pPr lvl="1"/>
            <a:r>
              <a:rPr lang="en-US" dirty="0" smtClean="0"/>
              <a:t>Prototype in Germany... will it be an </a:t>
            </a:r>
            <a:r>
              <a:rPr lang="en-US" dirty="0" err="1" smtClean="0"/>
              <a:t>AstroBee</a:t>
            </a:r>
            <a:r>
              <a:rPr lang="en-US" dirty="0" smtClean="0"/>
              <a:t> payload?</a:t>
            </a:r>
          </a:p>
          <a:p>
            <a:r>
              <a:rPr lang="en-US" dirty="0" smtClean="0"/>
              <a:t>Use of Docking Ports with DLR in 2019</a:t>
            </a:r>
          </a:p>
          <a:p>
            <a:pPr lvl="1"/>
            <a:r>
              <a:rPr lang="en-US" dirty="0" smtClean="0"/>
              <a:t>Study in-space robotic assembly</a:t>
            </a:r>
          </a:p>
          <a:p>
            <a:pPr lvl="1"/>
            <a:r>
              <a:rPr lang="en-US" dirty="0" smtClean="0"/>
              <a:t>Would this be a need to make SPHERES Docking Port adapters so they can be used with </a:t>
            </a:r>
            <a:r>
              <a:rPr lang="en-US" dirty="0" err="1" smtClean="0"/>
              <a:t>AstroBee</a:t>
            </a:r>
            <a:r>
              <a:rPr lang="en-US" dirty="0" smtClean="0"/>
              <a:t>? (for "rigid" docking between satellites)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NASA ARC   –   MIT SSL   –   JPL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636112"/>
      </p:ext>
    </p:extLst>
  </p:cSld>
  <p:clrMapOvr>
    <a:masterClrMapping/>
  </p:clrMapOvr>
</p:sld>
</file>

<file path=ppt/theme/theme1.xml><?xml version="1.0" encoding="utf-8"?>
<a:theme xmlns:a="http://schemas.openxmlformats.org/drawingml/2006/main" name="irg-overview-mar08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CC66"/>
      </a:accent1>
      <a:accent2>
        <a:srgbClr val="0B489C"/>
      </a:accent2>
      <a:accent3>
        <a:srgbClr val="FFFFFF"/>
      </a:accent3>
      <a:accent4>
        <a:srgbClr val="000000"/>
      </a:accent4>
      <a:accent5>
        <a:srgbClr val="FFE2B8"/>
      </a:accent5>
      <a:accent6>
        <a:srgbClr val="09408D"/>
      </a:accent6>
      <a:hlink>
        <a:srgbClr val="3383F2"/>
      </a:hlink>
      <a:folHlink>
        <a:srgbClr val="3383F2"/>
      </a:folHlink>
    </a:clrScheme>
    <a:fontScheme name="irg-overview-mar08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AD9"/>
        </a:solidFill>
        <a:ln w="1905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-2500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AD9"/>
        </a:solidFill>
        <a:ln w="1905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-2500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irg-overview-mar08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rg-overview-mar08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Generic">
  <a:themeElements>
    <a:clrScheme name="Generic 3">
      <a:dk1>
        <a:srgbClr val="800000"/>
      </a:dk1>
      <a:lt1>
        <a:srgbClr val="FFFFFF"/>
      </a:lt1>
      <a:dk2>
        <a:srgbClr val="000000"/>
      </a:dk2>
      <a:lt2>
        <a:srgbClr val="FFFFCC"/>
      </a:lt2>
      <a:accent1>
        <a:srgbClr val="777777"/>
      </a:accent1>
      <a:accent2>
        <a:srgbClr val="0033CC"/>
      </a:accent2>
      <a:accent3>
        <a:srgbClr val="AAAAAA"/>
      </a:accent3>
      <a:accent4>
        <a:srgbClr val="DADADA"/>
      </a:accent4>
      <a:accent5>
        <a:srgbClr val="BDBDBD"/>
      </a:accent5>
      <a:accent6>
        <a:srgbClr val="002DB9"/>
      </a:accent6>
      <a:hlink>
        <a:srgbClr val="800000"/>
      </a:hlink>
      <a:folHlink>
        <a:srgbClr val="660066"/>
      </a:folHlink>
    </a:clrScheme>
    <a:fontScheme name="Generi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>
          <a:solidFill>
            <a:schemeClr val="accent6"/>
          </a:solidFill>
          <a:round/>
          <a:headEnd type="none" w="sm" len="sm"/>
          <a:tailEnd type="stealth" w="med" len="lg"/>
        </a:ln>
      </a:spPr>
      <a:bodyPr wrap="none" anchor="ctr"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85725" tIns="39688" rIns="85725" bIns="39688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1"/>
          </a:buClr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800" dirty="0" smtClean="0"/>
        </a:defPPr>
      </a:lstStyle>
    </a:txDef>
  </a:objectDefaults>
  <a:extraClrSchemeLst>
    <a:extraClrScheme>
      <a:clrScheme name="Generic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2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3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AAAA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Blah:Users:terry:irg:talks:irg-overview-mar08.ppt</Template>
  <TotalTime>69946</TotalTime>
  <Words>249</Words>
  <Application>Microsoft Office PowerPoint</Application>
  <PresentationFormat>On-screen Show (4:3)</PresentationFormat>
  <Paragraphs>69</Paragraphs>
  <Slides>7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  <vt:variant>
        <vt:lpstr>Custom Shows</vt:lpstr>
      </vt:variant>
      <vt:variant>
        <vt:i4>1</vt:i4>
      </vt:variant>
    </vt:vector>
  </HeadingPairs>
  <TitlesOfParts>
    <vt:vector size="10" baseType="lpstr">
      <vt:lpstr>irg-overview-mar08</vt:lpstr>
      <vt:lpstr>Generic</vt:lpstr>
      <vt:lpstr>PowerPoint Presentation</vt:lpstr>
      <vt:lpstr>SmoothNav Overview</vt:lpstr>
      <vt:lpstr>SmoothNav Team</vt:lpstr>
      <vt:lpstr>SmoothNav Schedule</vt:lpstr>
      <vt:lpstr>SmoothNav Status – Smoothing Algorithms</vt:lpstr>
      <vt:lpstr>SmoothNav Dependencies / Concerns</vt:lpstr>
      <vt:lpstr>Future</vt:lpstr>
      <vt:lpstr>short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Danilo Roascio</dc:creator>
  <cp:lastModifiedBy>alvarso</cp:lastModifiedBy>
  <cp:revision>3998</cp:revision>
  <cp:lastPrinted>2001-05-16T14:20:40Z</cp:lastPrinted>
  <dcterms:created xsi:type="dcterms:W3CDTF">2011-03-16T04:56:42Z</dcterms:created>
  <dcterms:modified xsi:type="dcterms:W3CDTF">2018-06-19T17:52:52Z</dcterms:modified>
</cp:coreProperties>
</file>