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8" r:id="rId1"/>
  </p:sldMasterIdLst>
  <p:notesMasterIdLst>
    <p:notesMasterId r:id="rId14"/>
  </p:notesMasterIdLst>
  <p:handoutMasterIdLst>
    <p:handoutMasterId r:id="rId15"/>
  </p:handoutMasterIdLst>
  <p:sldIdLst>
    <p:sldId id="291" r:id="rId2"/>
    <p:sldId id="305" r:id="rId3"/>
    <p:sldId id="294" r:id="rId4"/>
    <p:sldId id="301" r:id="rId5"/>
    <p:sldId id="312" r:id="rId6"/>
    <p:sldId id="313" r:id="rId7"/>
    <p:sldId id="323" r:id="rId8"/>
    <p:sldId id="317" r:id="rId9"/>
    <p:sldId id="320" r:id="rId10"/>
    <p:sldId id="321" r:id="rId11"/>
    <p:sldId id="322" r:id="rId12"/>
    <p:sldId id="315" r:id="rId13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6935" autoAdjust="0"/>
  </p:normalViewPr>
  <p:slideViewPr>
    <p:cSldViewPr>
      <p:cViewPr varScale="1">
        <p:scale>
          <a:sx n="93" d="100"/>
          <a:sy n="93" d="100"/>
        </p:scale>
        <p:origin x="10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004" y="-90"/>
      </p:cViewPr>
      <p:guideLst>
        <p:guide orient="horz" pos="289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/>
          <a:lstStyle>
            <a:lvl1pPr algn="r">
              <a:defRPr sz="1200"/>
            </a:lvl1pPr>
          </a:lstStyle>
          <a:p>
            <a:fld id="{429C6BAC-869C-4741-A641-E02E2803AC73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 anchor="b"/>
          <a:lstStyle>
            <a:lvl1pPr algn="r">
              <a:defRPr sz="1200"/>
            </a:lvl1pPr>
          </a:lstStyle>
          <a:p>
            <a:fld id="{A2109884-85A2-417C-B673-3A2C0069D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29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/>
          <a:lstStyle>
            <a:lvl1pPr algn="r">
              <a:defRPr sz="1200"/>
            </a:lvl1pPr>
          </a:lstStyle>
          <a:p>
            <a:fld id="{68F15FBC-17BB-4D4F-9F8A-95E81D2EAF0D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8713" y="688975"/>
            <a:ext cx="4600575" cy="3451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87" tIns="45844" rIns="91687" bIns="458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9794"/>
            <a:ext cx="5486400" cy="4139805"/>
          </a:xfrm>
          <a:prstGeom prst="rect">
            <a:avLst/>
          </a:prstGeom>
        </p:spPr>
        <p:txBody>
          <a:bodyPr vert="horz" lIns="91687" tIns="45844" rIns="91687" bIns="458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687" tIns="45844" rIns="91687" bIns="45844" rtlCol="0" anchor="b"/>
          <a:lstStyle>
            <a:lvl1pPr algn="r">
              <a:defRPr sz="1200"/>
            </a:lvl1pPr>
          </a:lstStyle>
          <a:p>
            <a:fld id="{19FA7591-F66C-4E38-94C0-9BD92334A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3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7591-F66C-4E38-94C0-9BD92334A6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9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7591-F66C-4E38-94C0-9BD92334A6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3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5424788"/>
            <a:ext cx="9144000" cy="1433213"/>
            <a:chOff x="0" y="3189"/>
            <a:chExt cx="6736" cy="1572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3189"/>
              <a:ext cx="6736" cy="15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0" y="3189"/>
              <a:ext cx="6736" cy="68"/>
              <a:chOff x="0" y="3189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0" y="3189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6" y="3189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pic>
        <p:nvPicPr>
          <p:cNvPr id="11" name="Picture 10" descr="AIRBUS_WHITE.pn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768386"/>
            <a:ext cx="4523508" cy="756958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478762" y="565200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1628800"/>
            <a:ext cx="4523508" cy="2892800"/>
          </a:xfrm>
        </p:spPr>
        <p:txBody>
          <a:bodyPr anchor="b"/>
          <a:lstStyle>
            <a:lvl1pPr>
              <a:lnSpc>
                <a:spcPct val="1050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4561677"/>
            <a:ext cx="4523508" cy="863111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</p:spTree>
    <p:extLst>
      <p:ext uri="{BB962C8B-B14F-4D97-AF65-F5344CB8AC3E}">
        <p14:creationId xmlns:p14="http://schemas.microsoft.com/office/powerpoint/2010/main" val="328151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hankYou_Grid_Portrai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1848"/>
            <a:ext cx="9144900" cy="4672454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914685" y="3812347"/>
            <a:ext cx="4880385" cy="709613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3592801"/>
            <a:ext cx="9144900" cy="61997"/>
            <a:chOff x="0" y="3606831"/>
            <a:chExt cx="12193200" cy="61997"/>
          </a:xfrm>
        </p:grpSpPr>
        <p:sp>
          <p:nvSpPr>
            <p:cNvPr id="11" name="Rectangle 16"/>
            <p:cNvSpPr>
              <a:spLocks noChangeArrowheads="1"/>
            </p:cNvSpPr>
            <p:nvPr userDrawn="1"/>
          </p:nvSpPr>
          <p:spPr bwMode="auto">
            <a:xfrm>
              <a:off x="0" y="3606831"/>
              <a:ext cx="12193200" cy="20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sp>
          <p:nvSpPr>
            <p:cNvPr id="12" name="Rectangle 17"/>
            <p:cNvSpPr>
              <a:spLocks noChangeArrowheads="1"/>
            </p:cNvSpPr>
            <p:nvPr userDrawn="1"/>
          </p:nvSpPr>
          <p:spPr bwMode="auto">
            <a:xfrm>
              <a:off x="3886247" y="3606831"/>
              <a:ext cx="8305753" cy="61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52425" y="6394092"/>
            <a:ext cx="3193462" cy="288033"/>
          </a:xfrm>
        </p:spPr>
        <p:txBody>
          <a:bodyPr anchor="b"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[If needed, appropriate copyright mention here]</a:t>
            </a:r>
          </a:p>
        </p:txBody>
      </p:sp>
      <p:pic>
        <p:nvPicPr>
          <p:cNvPr id="15" name="Picture 14" descr="AIRBUS_WHITE.pn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983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96268" y="332210"/>
            <a:ext cx="2450089" cy="144463"/>
          </a:xfr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[Indicate confidentiality here]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27096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96268" y="332210"/>
            <a:ext cx="2450089" cy="144463"/>
          </a:xfr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[Indicate confidentiality here]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00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8811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0593" y="1853085"/>
            <a:ext cx="8432679" cy="42921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1066800"/>
            <a:ext cx="6400800" cy="381000"/>
          </a:xfrm>
        </p:spPr>
        <p:txBody>
          <a:bodyPr/>
          <a:lstStyle>
            <a:lvl1pPr>
              <a:defRPr lang="en-US" sz="18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27292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32679" cy="429219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83200" y="6444000"/>
            <a:ext cx="869325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677374" y="6444000"/>
            <a:ext cx="6018826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4306" y="6444000"/>
            <a:ext cx="221251" cy="21600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15573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572000" y="1752600"/>
            <a:ext cx="4131000" cy="32868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19"/>
          </p:nvPr>
        </p:nvSpPr>
        <p:spPr>
          <a:xfrm>
            <a:off x="381000" y="1752600"/>
            <a:ext cx="4049007" cy="429219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3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32679" cy="429219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83200" y="6444000"/>
            <a:ext cx="869325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677374" y="6444000"/>
            <a:ext cx="6018826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4306" y="6444000"/>
            <a:ext cx="221251" cy="21600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15573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vi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0118" y="2742840"/>
            <a:ext cx="5383764" cy="137232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de-DE" sz="2800" b="1" kern="0" dirty="0"/>
            </a:lvl1pPr>
          </a:lstStyle>
          <a:p>
            <a:pPr marL="0" lvl="0" algn="ctr" latinLnBrk="0"/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2885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5424788"/>
            <a:ext cx="9144000" cy="1433213"/>
            <a:chOff x="0" y="3189"/>
            <a:chExt cx="6736" cy="1572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3189"/>
              <a:ext cx="6736" cy="15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0" y="3189"/>
              <a:ext cx="6736" cy="68"/>
              <a:chOff x="0" y="3189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0" y="3189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6" y="3189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768386"/>
            <a:ext cx="4523508" cy="756958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478762" y="565200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1628800"/>
            <a:ext cx="4523508" cy="2892800"/>
          </a:xfrm>
        </p:spPr>
        <p:txBody>
          <a:bodyPr anchor="b"/>
          <a:lstStyle>
            <a:lvl1pPr>
              <a:lnSpc>
                <a:spcPct val="1050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4561677"/>
            <a:ext cx="4523508" cy="863111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  <p:pic>
        <p:nvPicPr>
          <p:cNvPr id="14" name="Picture 13" descr="AIRBUS_WHITE.pn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78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Change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424488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5424788"/>
            <a:ext cx="9144000" cy="1433213"/>
            <a:chOff x="0" y="3189"/>
            <a:chExt cx="6736" cy="1572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3189"/>
              <a:ext cx="6736" cy="15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0" y="3189"/>
              <a:ext cx="6736" cy="68"/>
              <a:chOff x="0" y="3189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0" y="3189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6" y="3189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768386"/>
            <a:ext cx="4523508" cy="756958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478762" y="565200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1628800"/>
            <a:ext cx="4523508" cy="2892800"/>
          </a:xfrm>
        </p:spPr>
        <p:txBody>
          <a:bodyPr anchor="b"/>
          <a:lstStyle>
            <a:lvl1pPr>
              <a:lnSpc>
                <a:spcPct val="1050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4561677"/>
            <a:ext cx="4523508" cy="863111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  <p:pic>
        <p:nvPicPr>
          <p:cNvPr id="15" name="Picture 14" descr="AIRBUS_WHITE.pn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1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Alternate 1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5422052"/>
            <a:ext cx="9144000" cy="1435948"/>
            <a:chOff x="0" y="3186"/>
            <a:chExt cx="6736" cy="1575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3189"/>
              <a:ext cx="6736" cy="15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0" y="3186"/>
              <a:ext cx="6736" cy="68"/>
              <a:chOff x="0" y="3186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0" y="3186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6" y="3186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768386"/>
            <a:ext cx="4523508" cy="756958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reeform 5"/>
          <p:cNvSpPr>
            <a:spLocks noChangeAspect="1" noEditPoints="1"/>
          </p:cNvSpPr>
          <p:nvPr/>
        </p:nvSpPr>
        <p:spPr bwMode="auto">
          <a:xfrm>
            <a:off x="2478762" y="565200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1628800"/>
            <a:ext cx="4523508" cy="2892800"/>
          </a:xfrm>
        </p:spPr>
        <p:txBody>
          <a:bodyPr anchor="b"/>
          <a:lstStyle>
            <a:lvl1pPr>
              <a:lnSpc>
                <a:spcPct val="105000"/>
              </a:lnSpc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4561677"/>
            <a:ext cx="4523508" cy="863111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  <p:pic>
        <p:nvPicPr>
          <p:cNvPr id="14" name="Picture 13" descr="AIRBUS_WHITE.pn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7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Alternate 2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3606832"/>
            <a:ext cx="9148073" cy="3251185"/>
            <a:chOff x="0" y="1195"/>
            <a:chExt cx="6739" cy="3566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1215"/>
              <a:ext cx="6736" cy="35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3" y="1195"/>
              <a:ext cx="6736" cy="68"/>
              <a:chOff x="3" y="1195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3" y="1195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9" y="1195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4236010"/>
            <a:ext cx="4523508" cy="871200"/>
          </a:xfrm>
        </p:spPr>
        <p:txBody>
          <a:bodyPr/>
          <a:lstStyle>
            <a:lvl1pPr>
              <a:lnSpc>
                <a:spcPct val="1050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5217940"/>
            <a:ext cx="4523508" cy="597265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2478762" y="382938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925935"/>
            <a:ext cx="4523508" cy="599409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 descr="AIRBUS_WHITE.pn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3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Alternate 2 Change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0" y="3606832"/>
            <a:ext cx="9148073" cy="3251185"/>
            <a:chOff x="0" y="1195"/>
            <a:chExt cx="6739" cy="3566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0" y="1215"/>
              <a:ext cx="6736" cy="354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61"/>
            </a:p>
          </p:txBody>
        </p: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3" y="1195"/>
              <a:ext cx="6736" cy="68"/>
              <a:chOff x="3" y="1195"/>
              <a:chExt cx="6736" cy="68"/>
            </a:xfrm>
          </p:grpSpPr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3" y="1195"/>
                <a:ext cx="6733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829" y="1195"/>
                <a:ext cx="4910" cy="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61"/>
              </a:p>
            </p:txBody>
          </p:sp>
        </p:grpSp>
      </p:grp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2478762" y="3829382"/>
            <a:ext cx="1239300" cy="116385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3606831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8762" y="4236010"/>
            <a:ext cx="4523508" cy="871200"/>
          </a:xfrm>
        </p:spPr>
        <p:txBody>
          <a:bodyPr/>
          <a:lstStyle>
            <a:lvl1pPr>
              <a:lnSpc>
                <a:spcPct val="1050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title style</a:t>
            </a:r>
            <a:endParaRPr lang="de-DE" altLang="de-DE" noProof="0" dirty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8762" y="5217940"/>
            <a:ext cx="4523508" cy="597265"/>
          </a:xfrm>
        </p:spPr>
        <p:txBody>
          <a:bodyPr anchor="t"/>
          <a:lstStyle>
            <a:lvl1pPr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de-DE" noProof="0"/>
              <a:t>Click to edit Master subtitle style</a:t>
            </a:r>
            <a:endParaRPr lang="de-DE" altLang="de-DE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78762" y="5925935"/>
            <a:ext cx="4523508" cy="599409"/>
          </a:xfrm>
        </p:spPr>
        <p:txBody>
          <a:bodyPr anchor="b"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 descr="AIRBUS_WHITE.pn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799" y="6248400"/>
            <a:ext cx="143878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5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81000" y="1752600"/>
            <a:ext cx="8432679" cy="42921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83200" y="6444000"/>
            <a:ext cx="869325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677374" y="6444000"/>
            <a:ext cx="6018826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4306" y="6444000"/>
            <a:ext cx="221251" cy="216000"/>
          </a:xfrm>
        </p:spPr>
        <p:txBody>
          <a:bodyPr/>
          <a:lstStyle>
            <a:lvl1pPr>
              <a:defRPr/>
            </a:lvl1pPr>
          </a:lstStyle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96268" y="332210"/>
            <a:ext cx="2450089" cy="144463"/>
          </a:xfr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[Indicate confidentiality here]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39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4572000" y="1752600"/>
            <a:ext cx="4131000" cy="3286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96268" y="332210"/>
            <a:ext cx="2450089" cy="144463"/>
          </a:xfr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[Indicate confidentiality here]</a:t>
            </a:r>
            <a:endParaRPr lang="en-GB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57020" y="653693"/>
            <a:ext cx="8432679" cy="41310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356616" y="1066800"/>
            <a:ext cx="8430768" cy="381000"/>
          </a:xfrm>
        </p:spPr>
        <p:txBody>
          <a:bodyPr/>
          <a:lstStyle>
            <a:lvl1pPr marL="45720">
              <a:defRPr lang="en-US" sz="2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19"/>
          </p:nvPr>
        </p:nvSpPr>
        <p:spPr>
          <a:xfrm>
            <a:off x="381000" y="1752600"/>
            <a:ext cx="4049007" cy="42921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476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14650" y="2054628"/>
            <a:ext cx="5383764" cy="1372321"/>
          </a:xfrm>
        </p:spPr>
        <p:txBody>
          <a:bodyPr anchor="b" anchorCtr="0"/>
          <a:lstStyle>
            <a:lvl1pPr>
              <a:lnSpc>
                <a:spcPct val="11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929345" y="3430830"/>
            <a:ext cx="5367602" cy="709613"/>
          </a:xfrm>
        </p:spPr>
        <p:txBody>
          <a:bodyPr/>
          <a:lstStyle>
            <a:lvl1pPr>
              <a:lnSpc>
                <a:spcPct val="100000"/>
              </a:lnSpc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6496268" y="332210"/>
            <a:ext cx="2450089" cy="144463"/>
          </a:xfrm>
        </p:spPr>
        <p:txBody>
          <a:bodyPr/>
          <a:lstStyle>
            <a:lvl1pPr algn="r">
              <a:defRPr sz="8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[Indicate confidentiality here]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963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6" y="653693"/>
            <a:ext cx="8437274" cy="88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4305" y="1566000"/>
            <a:ext cx="8435394" cy="4286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3200" y="6444000"/>
            <a:ext cx="86932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1042962">
              <a:lnSpc>
                <a:spcPct val="10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7374" y="6444000"/>
            <a:ext cx="6018826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1042962">
              <a:lnSpc>
                <a:spcPct val="10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SPHERES working group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4306" y="6444000"/>
            <a:ext cx="221251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1042962">
              <a:lnSpc>
                <a:spcPct val="100000"/>
              </a:lnSpc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22B4A0-F85C-4387-9B1F-3BBE9AABD8B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6-11-11 at 09.55.03.png"/>
          <p:cNvPicPr>
            <a:picLocks noChangeAspect="1"/>
          </p:cNvPicPr>
          <p:nvPr/>
        </p:nvPicPr>
        <p:blipFill>
          <a:blip r:embed="rId1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1168" y="6444000"/>
            <a:ext cx="1109568" cy="231001"/>
          </a:xfrm>
          <a:prstGeom prst="rect">
            <a:avLst/>
          </a:prstGeom>
        </p:spPr>
      </p:pic>
      <p:sp>
        <p:nvSpPr>
          <p:cNvPr id="8" name="Freeform 5"/>
          <p:cNvSpPr>
            <a:spLocks noChangeAspect="1" noEditPoints="1"/>
          </p:cNvSpPr>
          <p:nvPr/>
        </p:nvSpPr>
        <p:spPr bwMode="auto">
          <a:xfrm>
            <a:off x="352425" y="378001"/>
            <a:ext cx="920700" cy="86461"/>
          </a:xfrm>
          <a:custGeom>
            <a:avLst/>
            <a:gdLst>
              <a:gd name="T0" fmla="*/ 263 w 5735"/>
              <a:gd name="T1" fmla="*/ 202 h 404"/>
              <a:gd name="T2" fmla="*/ 0 w 5735"/>
              <a:gd name="T3" fmla="*/ 395 h 404"/>
              <a:gd name="T4" fmla="*/ 160 w 5735"/>
              <a:gd name="T5" fmla="*/ 10 h 404"/>
              <a:gd name="T6" fmla="*/ 399 w 5735"/>
              <a:gd name="T7" fmla="*/ 395 h 404"/>
              <a:gd name="T8" fmla="*/ 466 w 5735"/>
              <a:gd name="T9" fmla="*/ 224 h 404"/>
              <a:gd name="T10" fmla="*/ 466 w 5735"/>
              <a:gd name="T11" fmla="*/ 68 h 404"/>
              <a:gd name="T12" fmla="*/ 399 w 5735"/>
              <a:gd name="T13" fmla="*/ 395 h 404"/>
              <a:gd name="T14" fmla="*/ 813 w 5735"/>
              <a:gd name="T15" fmla="*/ 224 h 404"/>
              <a:gd name="T16" fmla="*/ 813 w 5735"/>
              <a:gd name="T17" fmla="*/ 68 h 404"/>
              <a:gd name="T18" fmla="*/ 746 w 5735"/>
              <a:gd name="T19" fmla="*/ 395 h 404"/>
              <a:gd name="T20" fmla="*/ 1348 w 5735"/>
              <a:gd name="T21" fmla="*/ 336 h 404"/>
              <a:gd name="T22" fmla="*/ 1329 w 5735"/>
              <a:gd name="T23" fmla="*/ 169 h 404"/>
              <a:gd name="T24" fmla="*/ 1344 w 5735"/>
              <a:gd name="T25" fmla="*/ 10 h 404"/>
              <a:gd name="T26" fmla="*/ 1413 w 5735"/>
              <a:gd name="T27" fmla="*/ 395 h 404"/>
              <a:gd name="T28" fmla="*/ 1654 w 5735"/>
              <a:gd name="T29" fmla="*/ 395 h 404"/>
              <a:gd name="T30" fmla="*/ 1661 w 5735"/>
              <a:gd name="T31" fmla="*/ 293 h 404"/>
              <a:gd name="T32" fmla="*/ 1413 w 5735"/>
              <a:gd name="T33" fmla="*/ 395 h 404"/>
              <a:gd name="T34" fmla="*/ 1793 w 5735"/>
              <a:gd name="T35" fmla="*/ 202 h 404"/>
              <a:gd name="T36" fmla="*/ 1977 w 5735"/>
              <a:gd name="T37" fmla="*/ 349 h 404"/>
              <a:gd name="T38" fmla="*/ 2141 w 5735"/>
              <a:gd name="T39" fmla="*/ 132 h 404"/>
              <a:gd name="T40" fmla="*/ 2491 w 5735"/>
              <a:gd name="T41" fmla="*/ 336 h 404"/>
              <a:gd name="T42" fmla="*/ 2471 w 5735"/>
              <a:gd name="T43" fmla="*/ 169 h 404"/>
              <a:gd name="T44" fmla="*/ 2487 w 5735"/>
              <a:gd name="T45" fmla="*/ 10 h 404"/>
              <a:gd name="T46" fmla="*/ 2837 w 5735"/>
              <a:gd name="T47" fmla="*/ 76 h 404"/>
              <a:gd name="T48" fmla="*/ 2837 w 5735"/>
              <a:gd name="T49" fmla="*/ 76 h 404"/>
              <a:gd name="T50" fmla="*/ 2761 w 5735"/>
              <a:gd name="T51" fmla="*/ 293 h 404"/>
              <a:gd name="T52" fmla="*/ 2874 w 5735"/>
              <a:gd name="T53" fmla="*/ 10 h 404"/>
              <a:gd name="T54" fmla="*/ 3068 w 5735"/>
              <a:gd name="T55" fmla="*/ 395 h 404"/>
              <a:gd name="T56" fmla="*/ 3309 w 5735"/>
              <a:gd name="T57" fmla="*/ 395 h 404"/>
              <a:gd name="T58" fmla="*/ 3316 w 5735"/>
              <a:gd name="T59" fmla="*/ 293 h 404"/>
              <a:gd name="T60" fmla="*/ 3068 w 5735"/>
              <a:gd name="T61" fmla="*/ 395 h 404"/>
              <a:gd name="T62" fmla="*/ 3729 w 5735"/>
              <a:gd name="T63" fmla="*/ 202 h 404"/>
              <a:gd name="T64" fmla="*/ 3467 w 5735"/>
              <a:gd name="T65" fmla="*/ 395 h 404"/>
              <a:gd name="T66" fmla="*/ 3627 w 5735"/>
              <a:gd name="T67" fmla="*/ 10 h 404"/>
              <a:gd name="T68" fmla="*/ 3984 w 5735"/>
              <a:gd name="T69" fmla="*/ 266 h 404"/>
              <a:gd name="T70" fmla="*/ 4111 w 5735"/>
              <a:gd name="T71" fmla="*/ 155 h 404"/>
              <a:gd name="T72" fmla="*/ 4287 w 5735"/>
              <a:gd name="T73" fmla="*/ 123 h 404"/>
              <a:gd name="T74" fmla="*/ 4198 w 5735"/>
              <a:gd name="T75" fmla="*/ 243 h 404"/>
              <a:gd name="T76" fmla="*/ 3984 w 5735"/>
              <a:gd name="T77" fmla="*/ 266 h 404"/>
              <a:gd name="T78" fmla="*/ 4598 w 5735"/>
              <a:gd name="T79" fmla="*/ 128 h 404"/>
              <a:gd name="T80" fmla="*/ 4365 w 5735"/>
              <a:gd name="T81" fmla="*/ 395 h 404"/>
              <a:gd name="T82" fmla="*/ 4535 w 5735"/>
              <a:gd name="T83" fmla="*/ 247 h 404"/>
              <a:gd name="T84" fmla="*/ 4365 w 5735"/>
              <a:gd name="T85" fmla="*/ 395 h 404"/>
              <a:gd name="T86" fmla="*/ 4900 w 5735"/>
              <a:gd name="T87" fmla="*/ 241 h 404"/>
              <a:gd name="T88" fmla="*/ 4658 w 5735"/>
              <a:gd name="T89" fmla="*/ 395 h 404"/>
              <a:gd name="T90" fmla="*/ 4954 w 5735"/>
              <a:gd name="T91" fmla="*/ 395 h 404"/>
              <a:gd name="T92" fmla="*/ 4658 w 5735"/>
              <a:gd name="T93" fmla="*/ 395 h 404"/>
              <a:gd name="T94" fmla="*/ 5037 w 5735"/>
              <a:gd name="T95" fmla="*/ 202 h 404"/>
              <a:gd name="T96" fmla="*/ 5221 w 5735"/>
              <a:gd name="T97" fmla="*/ 349 h 404"/>
              <a:gd name="T98" fmla="*/ 5385 w 5735"/>
              <a:gd name="T99" fmla="*/ 132 h 404"/>
              <a:gd name="T100" fmla="*/ 5735 w 5735"/>
              <a:gd name="T101" fmla="*/ 336 h 404"/>
              <a:gd name="T102" fmla="*/ 5716 w 5735"/>
              <a:gd name="T103" fmla="*/ 169 h 404"/>
              <a:gd name="T104" fmla="*/ 5731 w 5735"/>
              <a:gd name="T105" fmla="*/ 1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5" h="404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188"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376"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565"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753" algn="l" defTabSz="1042962" rtl="0" eaLnBrk="1" fontAlgn="base" hangingPunct="1">
        <a:lnSpc>
          <a:spcPct val="110000"/>
        </a:lnSpc>
        <a:spcBef>
          <a:spcPct val="0"/>
        </a:spcBef>
        <a:spcAft>
          <a:spcPct val="0"/>
        </a:spcAft>
        <a:defRPr sz="25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15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179384" indent="-177796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>
              <a:lumMod val="65000"/>
              <a:lumOff val="35000"/>
            </a:schemeClr>
          </a:solidFill>
          <a:latin typeface="+mn-lt"/>
          <a:cs typeface="+mn-cs"/>
        </a:defRPr>
      </a:lvl2pPr>
      <a:lvl3pPr marL="355591" indent="-174620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>
              <a:lumMod val="65000"/>
              <a:lumOff val="35000"/>
            </a:schemeClr>
          </a:solidFill>
          <a:latin typeface="+mn-lt"/>
          <a:cs typeface="+mn-cs"/>
        </a:defRPr>
      </a:lvl3pPr>
      <a:lvl4pPr marL="538149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>
              <a:lumMod val="65000"/>
              <a:lumOff val="35000"/>
            </a:schemeClr>
          </a:solidFill>
          <a:latin typeface="+mn-lt"/>
          <a:cs typeface="+mn-cs"/>
        </a:defRPr>
      </a:lvl4pPr>
      <a:lvl5pPr marL="720707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>
              <a:lumMod val="65000"/>
              <a:lumOff val="35000"/>
            </a:schemeClr>
          </a:solidFill>
          <a:latin typeface="+mn-lt"/>
          <a:cs typeface="+mn-cs"/>
        </a:defRPr>
      </a:lvl5pPr>
      <a:lvl6pPr marL="1177895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cs typeface="+mn-cs"/>
        </a:defRPr>
      </a:lvl6pPr>
      <a:lvl7pPr marL="1635083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cs typeface="+mn-cs"/>
        </a:defRPr>
      </a:lvl7pPr>
      <a:lvl8pPr marL="2092271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cs typeface="+mn-cs"/>
        </a:defRPr>
      </a:lvl8pPr>
      <a:lvl9pPr marL="2549459" indent="-180971" algn="l" defTabSz="1042962" rtl="0" eaLnBrk="1" fontAlgn="base" hangingPunct="1">
        <a:lnSpc>
          <a:spcPct val="115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8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5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3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1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29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18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448" userDrawn="1">
          <p15:clr>
            <a:srgbClr val="F26B43"/>
          </p15:clr>
        </p15:guide>
        <p15:guide id="4" pos="296" userDrawn="1">
          <p15:clr>
            <a:srgbClr val="F26B43"/>
          </p15:clr>
        </p15:guide>
        <p15:guide id="5" orient="horz" pos="2085" userDrawn="1">
          <p15:clr>
            <a:srgbClr val="F26B43"/>
          </p15:clr>
        </p15:guide>
        <p15:guide id="6" pos="75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438400" y="6062942"/>
            <a:ext cx="4523508" cy="756958"/>
          </a:xfrm>
        </p:spPr>
        <p:txBody>
          <a:bodyPr/>
          <a:lstStyle/>
          <a:p>
            <a:r>
              <a:rPr lang="en-GB" dirty="0" err="1"/>
              <a:t>H.J.Zachrau</a:t>
            </a:r>
            <a:r>
              <a:rPr lang="en-GB" dirty="0"/>
              <a:t>, ADSH</a:t>
            </a:r>
          </a:p>
          <a:p>
            <a:r>
              <a:rPr lang="en-GB" dirty="0" smtClean="0"/>
              <a:t>June 19,  </a:t>
            </a:r>
            <a:r>
              <a:rPr lang="en-GB" dirty="0"/>
              <a:t>2018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1628800"/>
            <a:ext cx="7848600" cy="2892800"/>
          </a:xfrm>
        </p:spPr>
        <p:txBody>
          <a:bodyPr anchor="b"/>
          <a:lstStyle/>
          <a:p>
            <a:pPr lvl="0" algn="ctr">
              <a:lnSpc>
                <a:spcPct val="100000"/>
              </a:lnSpc>
            </a:pPr>
            <a:r>
              <a:rPr lang="en-GB" dirty="0"/>
              <a:t>Airbus DS Space Systems, Inc. Houston</a:t>
            </a:r>
            <a:br>
              <a:rPr lang="en-GB" dirty="0"/>
            </a:br>
            <a:r>
              <a:rPr lang="en-GB" dirty="0"/>
              <a:t>SPHERES working group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2000" i="1" dirty="0">
                <a:solidFill>
                  <a:srgbClr val="FFFFFF"/>
                </a:solidFill>
                <a:ea typeface="+mn-ea"/>
                <a:cs typeface="+mn-cs"/>
              </a:rPr>
              <a:t>SPHERES Tether-Slosh Updates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1152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2EDA9-E59D-402D-A291-7C7ED175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analytical comparisons to experiment results (3/3)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010263-E03C-4487-A9D6-337DB38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D6D3C-9921-4CB3-862C-CF05523B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A9737F-6068-4D27-927C-E2000D61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10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FF88A1D-6CFC-487D-A783-DC8DA30CF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Predictions between liquid </a:t>
            </a:r>
            <a:r>
              <a:rPr lang="en-US" dirty="0" smtClean="0"/>
              <a:t>filled and rigid body tank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7" y="1459787"/>
            <a:ext cx="6786562" cy="493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03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20" y="1860907"/>
            <a:ext cx="8432679" cy="429219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Initial results are very encouraging, despite the fact that we could only perform a limited set of test runs and only with the liquid slosh tank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were able to model and correlate first actual test results to the analysis tools and expect interesting test results form the upcoming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800" dirty="0" smtClean="0"/>
              <a:t>A great THANKS to all the teams supporting this payload with great enthusiasm!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SPHERES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11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Next test 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89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2F0753CA-4D81-4236-BAAD-8BFD112347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Questions? Comments?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A21E64C-231D-41AD-8EE4-D7EF6884FBA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43663"/>
            <a:ext cx="222250" cy="215900"/>
          </a:xfrm>
        </p:spPr>
        <p:txBody>
          <a:bodyPr/>
          <a:lstStyle/>
          <a:p>
            <a:fld id="{F622B4A0-F85C-4387-9B1F-3BBE9AABD8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26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Recap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307" y="1600200"/>
            <a:ext cx="5055894" cy="4292190"/>
          </a:xfrm>
        </p:spPr>
        <p:txBody>
          <a:bodyPr/>
          <a:lstStyle/>
          <a:p>
            <a:r>
              <a:rPr lang="en-US" b="1" dirty="0"/>
              <a:t>SPHERES Tether-Slosh </a:t>
            </a:r>
            <a:r>
              <a:rPr lang="en-US" dirty="0"/>
              <a:t>combines components of three previous experiments: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SPHERES-Slosh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SPHERES Tether Demo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WiSe</a:t>
            </a:r>
            <a:r>
              <a:rPr lang="en-US" dirty="0"/>
              <a:t>-Net sensors</a:t>
            </a:r>
          </a:p>
          <a:p>
            <a:endParaRPr lang="en-US" dirty="0"/>
          </a:p>
          <a:p>
            <a:r>
              <a:rPr lang="en-US" dirty="0"/>
              <a:t>The goal is to study the impact of liquid sloshing on a system of tethered objects in </a:t>
            </a:r>
            <a:r>
              <a:rPr lang="en-US" dirty="0" smtClean="0"/>
              <a:t>microgravity, by using a liquid slosh and </a:t>
            </a:r>
            <a:r>
              <a:rPr lang="en-US" dirty="0" smtClean="0"/>
              <a:t>an equal-mass </a:t>
            </a:r>
            <a:r>
              <a:rPr lang="en-US" dirty="0" smtClean="0"/>
              <a:t>rigid body tank.</a:t>
            </a:r>
          </a:p>
          <a:p>
            <a:r>
              <a:rPr lang="en-US" dirty="0" smtClean="0"/>
              <a:t>We </a:t>
            </a:r>
            <a:r>
              <a:rPr lang="en-US" dirty="0"/>
              <a:t>use mostly existing on-board hardware with only minor new developments.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2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SPHERES Tether-Slosh Background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689" y="4812479"/>
            <a:ext cx="5181600" cy="16772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261" y="2123688"/>
            <a:ext cx="3200678" cy="240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4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Updates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2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592" y="687478"/>
            <a:ext cx="8432679" cy="881187"/>
          </a:xfrm>
        </p:spPr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Milestones Achieved: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Launched </a:t>
            </a:r>
            <a:r>
              <a:rPr lang="en-US" dirty="0"/>
              <a:t>with SpX-13 on December 15</a:t>
            </a:r>
            <a:r>
              <a:rPr lang="en-US" baseline="30000" dirty="0"/>
              <a:t>th</a:t>
            </a:r>
            <a:r>
              <a:rPr lang="en-US" dirty="0"/>
              <a:t>, 2017.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Two </a:t>
            </a:r>
            <a:r>
              <a:rPr lang="en-US" dirty="0"/>
              <a:t>science test </a:t>
            </a:r>
            <a:r>
              <a:rPr lang="en-US" dirty="0" smtClean="0"/>
              <a:t>sessions have been </a:t>
            </a:r>
            <a:r>
              <a:rPr lang="en-US" dirty="0"/>
              <a:t>performed on January 17</a:t>
            </a:r>
            <a:r>
              <a:rPr lang="en-US" baseline="30000" dirty="0"/>
              <a:t>th</a:t>
            </a:r>
            <a:r>
              <a:rPr lang="en-US" dirty="0"/>
              <a:t>, </a:t>
            </a:r>
            <a:r>
              <a:rPr lang="en-US" dirty="0" smtClean="0"/>
              <a:t>and April 4</a:t>
            </a:r>
            <a:r>
              <a:rPr lang="en-US" baseline="30000" dirty="0" smtClean="0"/>
              <a:t>th</a:t>
            </a:r>
            <a:r>
              <a:rPr lang="en-US" dirty="0" smtClean="0"/>
              <a:t>, 2018, </a:t>
            </a:r>
          </a:p>
          <a:p>
            <a:pPr marL="465134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While combining hardware from 4 different projects, everything worked technically as expected!</a:t>
            </a:r>
          </a:p>
          <a:p>
            <a:pPr marL="465134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Unfortunately </a:t>
            </a:r>
            <a:r>
              <a:rPr lang="en-US" dirty="0"/>
              <a:t>we were not able to perform comparison runs with the solid mass tank </a:t>
            </a:r>
            <a:r>
              <a:rPr lang="en-US" dirty="0" smtClean="0"/>
              <a:t>yet</a:t>
            </a:r>
          </a:p>
          <a:p>
            <a:pPr marL="465134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Major lesson learned is that we require two crew for set up and carrying out this payload</a:t>
            </a:r>
            <a:endParaRPr lang="en-US" dirty="0"/>
          </a:p>
          <a:p>
            <a:pPr marL="465134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 few runs we had completed we could derive already interesting predictions for the solid mass tank, waiting to compare with actual runs </a:t>
            </a:r>
            <a:endParaRPr lang="en-US" dirty="0" smtClean="0"/>
          </a:p>
          <a:p>
            <a:endParaRPr lang="en-US" dirty="0"/>
          </a:p>
          <a:p>
            <a:r>
              <a:rPr lang="en-US" b="1" dirty="0"/>
              <a:t>Forward Plan: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Requested and got approved two more science sessions with two crewmembers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Looking forward for a potential next test session in July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SPHERES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Milestones &amp; Forward Plan</a:t>
            </a:r>
          </a:p>
        </p:txBody>
      </p:sp>
    </p:spTree>
    <p:extLst>
      <p:ext uri="{BB962C8B-B14F-4D97-AF65-F5344CB8AC3E}">
        <p14:creationId xmlns:p14="http://schemas.microsoft.com/office/powerpoint/2010/main" val="150251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2EDA9-E59D-402D-A291-7C7ED175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010263-E03C-4487-A9D6-337DB38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D6D3C-9921-4CB3-862C-CF05523B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A9737F-6068-4D27-927C-E2000D61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FF88A1D-6CFC-487D-A783-DC8DA30CF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Close-up view of the experiment configuration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1600200"/>
            <a:ext cx="7349243" cy="416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62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2EDA9-E59D-402D-A291-7C7ED175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010263-E03C-4487-A9D6-337DB38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D6D3C-9921-4CB3-862C-CF05523B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A9737F-6068-4D27-927C-E2000D61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FF88A1D-6CFC-487D-A783-DC8DA30CF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066800"/>
            <a:ext cx="6705600" cy="381000"/>
          </a:xfrm>
        </p:spPr>
        <p:txBody>
          <a:bodyPr/>
          <a:lstStyle/>
          <a:p>
            <a:r>
              <a:rPr lang="en-US" dirty="0" err="1"/>
              <a:t>Norishige</a:t>
            </a:r>
            <a:r>
              <a:rPr lang="en-US" dirty="0"/>
              <a:t> Kanai and Mark </a:t>
            </a:r>
            <a:r>
              <a:rPr lang="en-US" dirty="0" err="1"/>
              <a:t>Vande</a:t>
            </a:r>
            <a:r>
              <a:rPr lang="en-US" dirty="0"/>
              <a:t> </a:t>
            </a:r>
            <a:r>
              <a:rPr lang="en-US" dirty="0" err="1"/>
              <a:t>Hei</a:t>
            </a:r>
            <a:r>
              <a:rPr lang="en-US" dirty="0"/>
              <a:t> positioning the SPHERES and the slosh tank for one of the tests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598A3A75-9AAB-48EB-B1FE-1DF66F187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01" y="1756120"/>
            <a:ext cx="6896398" cy="46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21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Initial analytical comparisons to experiment results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(excerpts from AIAA 2018 conference paper)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01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2EDA9-E59D-402D-A291-7C7ED175F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20" y="653693"/>
            <a:ext cx="8788339" cy="881187"/>
          </a:xfrm>
        </p:spPr>
        <p:txBody>
          <a:bodyPr/>
          <a:lstStyle/>
          <a:p>
            <a:r>
              <a:rPr lang="en-US" dirty="0" smtClean="0"/>
              <a:t>Initial analytical comparisons to experiment results (1/3)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010263-E03C-4487-A9D6-337DB38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D6D3C-9921-4CB3-862C-CF05523B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A9737F-6068-4D27-927C-E2000D61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FF88A1D-6CFC-487D-A783-DC8DA30CF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066800"/>
            <a:ext cx="7543800" cy="381000"/>
          </a:xfrm>
        </p:spPr>
        <p:txBody>
          <a:bodyPr/>
          <a:lstStyle/>
          <a:p>
            <a:r>
              <a:rPr lang="en-US" dirty="0" smtClean="0"/>
              <a:t>Correlating SPHERES results with the </a:t>
            </a:r>
            <a:r>
              <a:rPr lang="en-US" dirty="0"/>
              <a:t>CFD tool FLOW-3D</a:t>
            </a:r>
            <a:r>
              <a:rPr lang="en-US" dirty="0" smtClean="0"/>
              <a:t>®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4" y="1981200"/>
            <a:ext cx="91440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48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22EDA9-E59D-402D-A291-7C7ED175F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analytical comparisons to experiment results (2/3)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010263-E03C-4487-A9D6-337DB38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19,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1D6D3C-9921-4CB3-862C-CF05523BE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 working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A9737F-6068-4D27-927C-E2000D61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B4A0-F85C-4387-9B1F-3BBE9AABD8B1}" type="slidenum">
              <a:rPr lang="en-US" smtClean="0"/>
              <a:t>9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FF88A1D-6CFC-487D-A783-DC8DA30CF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066800"/>
            <a:ext cx="7772400" cy="381000"/>
          </a:xfrm>
        </p:spPr>
        <p:txBody>
          <a:bodyPr/>
          <a:lstStyle/>
          <a:p>
            <a:r>
              <a:rPr lang="en-US" dirty="0"/>
              <a:t>Comparing the flight behavior </a:t>
            </a:r>
            <a:r>
              <a:rPr lang="en-US" dirty="0" smtClean="0"/>
              <a:t>of </a:t>
            </a:r>
            <a:r>
              <a:rPr lang="en-US" dirty="0"/>
              <a:t>a liquid filled tank </a:t>
            </a:r>
            <a:r>
              <a:rPr lang="en-US" dirty="0" smtClean="0"/>
              <a:t>and </a:t>
            </a:r>
            <a:r>
              <a:rPr lang="en-US" dirty="0"/>
              <a:t>a rigid body </a:t>
            </a:r>
            <a:r>
              <a:rPr lang="en-US" dirty="0" smtClean="0"/>
              <a:t>tank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98" y="1454649"/>
            <a:ext cx="7078869" cy="43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78529"/>
      </p:ext>
    </p:extLst>
  </p:cSld>
  <p:clrMapOvr>
    <a:masterClrMapping/>
  </p:clrMapOvr>
</p:sld>
</file>

<file path=ppt/theme/theme1.xml><?xml version="1.0" encoding="utf-8"?>
<a:theme xmlns:a="http://schemas.openxmlformats.org/drawingml/2006/main" name="Airbus">
  <a:themeElements>
    <a:clrScheme name="Airbus colour theme">
      <a:dk1>
        <a:srgbClr val="000000"/>
      </a:dk1>
      <a:lt1>
        <a:srgbClr val="FFFFFF"/>
      </a:lt1>
      <a:dk2>
        <a:srgbClr val="00205B"/>
      </a:dk2>
      <a:lt2>
        <a:srgbClr val="005587"/>
      </a:lt2>
      <a:accent1>
        <a:srgbClr val="0085AD"/>
      </a:accent1>
      <a:accent2>
        <a:srgbClr val="B7C9D3"/>
      </a:accent2>
      <a:accent3>
        <a:srgbClr val="84BD00"/>
      </a:accent3>
      <a:accent4>
        <a:srgbClr val="E4002B"/>
      </a:accent4>
      <a:accent5>
        <a:srgbClr val="FE5000"/>
      </a:accent5>
      <a:accent6>
        <a:srgbClr val="A5189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042988" rtl="0" eaLnBrk="1" fontAlgn="base" latinLnBrk="0" hangingPunct="1">
          <a:lnSpc>
            <a:spcPct val="11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042988" rtl="0" eaLnBrk="1" fontAlgn="base" latinLnBrk="0" hangingPunct="1">
          <a:lnSpc>
            <a:spcPct val="11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AIRBUS 1">
        <a:dk1>
          <a:srgbClr val="000000"/>
        </a:dk1>
        <a:lt1>
          <a:srgbClr val="FFFFFF"/>
        </a:lt1>
        <a:dk2>
          <a:srgbClr val="E0E0DF"/>
        </a:dk2>
        <a:lt2>
          <a:srgbClr val="E0E0DF"/>
        </a:lt2>
        <a:accent1>
          <a:srgbClr val="1E3174"/>
        </a:accent1>
        <a:accent2>
          <a:srgbClr val="0D5881"/>
        </a:accent2>
        <a:accent3>
          <a:srgbClr val="FFFFFF"/>
        </a:accent3>
        <a:accent4>
          <a:srgbClr val="000000"/>
        </a:accent4>
        <a:accent5>
          <a:srgbClr val="ABADBC"/>
        </a:accent5>
        <a:accent6>
          <a:srgbClr val="0B4F74"/>
        </a:accent6>
        <a:hlink>
          <a:srgbClr val="5A6F83"/>
        </a:hlink>
        <a:folHlink>
          <a:srgbClr val="9099A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irbus PowerPoint template 16_9 - Defence and Space.potx" id="{12E9E728-565E-4C83-ABE6-0F0CF84880A4}" vid="{40CEFD52-035B-4C1B-81CE-F8EB4F31F4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Airbus</Template>
  <TotalTime>105</TotalTime>
  <Words>456</Words>
  <Application>Microsoft Office PowerPoint</Application>
  <PresentationFormat>On-screen Show (4:3)</PresentationFormat>
  <Paragraphs>78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Airbus</vt:lpstr>
      <vt:lpstr>Airbus DS Space Systems, Inc. Houston SPHERES working group  SPHERES Tether-Slosh Updates</vt:lpstr>
      <vt:lpstr>Quick Recap</vt:lpstr>
      <vt:lpstr>Updates</vt:lpstr>
      <vt:lpstr>Updates</vt:lpstr>
      <vt:lpstr>Updates</vt:lpstr>
      <vt:lpstr>Updates</vt:lpstr>
      <vt:lpstr>Initial analytical comparisons to experiment results  (excerpts from AIAA 2018 conference paper)</vt:lpstr>
      <vt:lpstr>Initial analytical comparisons to experiment results (1/3)</vt:lpstr>
      <vt:lpstr>Initial analytical comparisons to experiment results (2/3)</vt:lpstr>
      <vt:lpstr>Initial analytical comparisons to experiment results (3/3)</vt:lpstr>
      <vt:lpstr>Outlook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Kuehnel</dc:creator>
  <cp:lastModifiedBy>Zachrau, Hans-Juergen</cp:lastModifiedBy>
  <cp:revision>393</cp:revision>
  <cp:lastPrinted>2018-06-14T18:33:41Z</cp:lastPrinted>
  <dcterms:created xsi:type="dcterms:W3CDTF">2014-10-09T17:05:33Z</dcterms:created>
  <dcterms:modified xsi:type="dcterms:W3CDTF">2018-06-15T16:48:27Z</dcterms:modified>
</cp:coreProperties>
</file>