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mp4" ContentType="video/unknown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4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5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6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</p:sldMasterIdLst>
  <p:notesMasterIdLst>
    <p:notesMasterId r:id="rId17"/>
  </p:notesMasterIdLst>
  <p:sldIdLst>
    <p:sldId id="257" r:id="rId3"/>
    <p:sldId id="258" r:id="rId4"/>
    <p:sldId id="259" r:id="rId5"/>
    <p:sldId id="272" r:id="rId6"/>
    <p:sldId id="265" r:id="rId7"/>
    <p:sldId id="266" r:id="rId8"/>
    <p:sldId id="263" r:id="rId9"/>
    <p:sldId id="267" r:id="rId10"/>
    <p:sldId id="268" r:id="rId11"/>
    <p:sldId id="269" r:id="rId12"/>
    <p:sldId id="270" r:id="rId13"/>
    <p:sldId id="273" r:id="rId14"/>
    <p:sldId id="274" r:id="rId15"/>
    <p:sldId id="26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D05F193-5B7C-4B34-BE42-DC87C948A48B}">
          <p14:sldIdLst>
            <p14:sldId id="257"/>
            <p14:sldId id="258"/>
            <p14:sldId id="259"/>
            <p14:sldId id="272"/>
            <p14:sldId id="265"/>
            <p14:sldId id="266"/>
            <p14:sldId id="263"/>
            <p14:sldId id="267"/>
            <p14:sldId id="268"/>
            <p14:sldId id="269"/>
            <p14:sldId id="270"/>
          </p14:sldIdLst>
        </p14:section>
        <p14:section name="Untitled Section" id="{899F0970-8AC2-4F89-93CB-BA4C709493ED}">
          <p14:sldIdLst>
            <p14:sldId id="273"/>
            <p14:sldId id="274"/>
            <p14:sldId id="260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4" autoAdjust="0"/>
    <p:restoredTop sz="94660"/>
  </p:normalViewPr>
  <p:slideViewPr>
    <p:cSldViewPr snapToGrid="0">
      <p:cViewPr varScale="1">
        <p:scale>
          <a:sx n="98" d="100"/>
          <a:sy n="98" d="100"/>
        </p:scale>
        <p:origin x="-104" y="-5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10257-B670-4305-967D-68D4F43D6EA3}" type="datetimeFigureOut">
              <a:rPr lang="en-US" smtClean="0"/>
              <a:t>6/19/18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BB985-E564-4B5A-AB4B-A7CF0F6C63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90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BB985-E564-4B5A-AB4B-A7CF0F6C63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411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C38C1-E60B-4A0A-9B04-C65822A56A5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912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C38C1-E60B-4A0A-9B04-C65822A56A5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364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FEC8A6-6899-49E4-8820-0500707BAE78}" type="slidenum">
              <a:rPr smtClean="0">
                <a:solidFill>
                  <a:prstClr val="black"/>
                </a:solidFill>
              </a:rPr>
              <a:pPr/>
              <a:t>9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39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72674-C1C9-4D39-B0AB-7F083905D10D}" type="slidenum">
              <a:rPr smtClean="0">
                <a:solidFill>
                  <a:prstClr val="black"/>
                </a:solidFill>
              </a:rPr>
              <a:pPr/>
              <a:t>10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69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72674-C1C9-4D39-B0AB-7F083905D10D}" type="slidenum">
              <a:rPr smtClean="0">
                <a:solidFill>
                  <a:prstClr val="black"/>
                </a:solidFill>
              </a:rPr>
              <a:pPr/>
              <a:t>11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9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tags" Target="../tags/tag4.xml"/><Relationship Id="rId3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5DAB-1531-4483-972A-E8420AEC46EC}" type="datetime1">
              <a:rPr lang="en-US" smtClean="0"/>
              <a:t>6/19/18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770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3202D-5718-4591-B5F6-1B6F256713F5}" type="datetime1">
              <a:rPr lang="en-US" smtClean="0"/>
              <a:t>6/19/18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512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8CA3E-AFA1-454F-B493-FACD13D87E6C}" type="datetime1">
              <a:rPr lang="en-US" smtClean="0"/>
              <a:t>6/19/18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091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0" y="0"/>
            <a:ext cx="1411520" cy="141147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 sz="111" b="0" i="0" u="none" spc="0">
                <a:solidFill>
                  <a:schemeClr val="tx1"/>
                </a:solidFill>
                <a:latin typeface="Bosch Office Sans" pitchFamily="2" charset="0"/>
              </a:defRPr>
            </a:lvl1pPr>
            <a:lvl2pPr marL="457183" indent="0" algn="ctr">
              <a:buNone/>
              <a:defRPr sz="1999"/>
            </a:lvl2pPr>
            <a:lvl3pPr marL="914367" indent="0" algn="ctr">
              <a:buNone/>
              <a:defRPr sz="1799"/>
            </a:lvl3pPr>
            <a:lvl4pPr marL="1371551" indent="0" algn="ctr">
              <a:buNone/>
              <a:defRPr sz="1600"/>
            </a:lvl4pPr>
            <a:lvl5pPr marL="1828734" indent="0" algn="ctr">
              <a:buNone/>
              <a:defRPr sz="1600"/>
            </a:lvl5pPr>
            <a:lvl6pPr marL="2285919" indent="0" algn="ctr">
              <a:buNone/>
              <a:defRPr sz="1600"/>
            </a:lvl6pPr>
            <a:lvl7pPr marL="2743102" indent="0" algn="ctr">
              <a:buNone/>
              <a:defRPr sz="1600"/>
            </a:lvl7pPr>
            <a:lvl8pPr marL="3200286" indent="0" algn="ctr">
              <a:buNone/>
              <a:defRPr sz="1600"/>
            </a:lvl8pPr>
            <a:lvl9pPr marL="365747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87950" y="287940"/>
            <a:ext cx="10973153" cy="578422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t" anchorCtr="0">
            <a:norm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8891" b="0" i="0" u="none" cap="all" spc="0">
                <a:solidFill>
                  <a:srgbClr val="FFFFFF"/>
                </a:solidFill>
                <a:latin typeface="Bosch Office Sans" pitchFamily="2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83688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7844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719" y="1709651"/>
            <a:ext cx="10514805" cy="2852941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719" y="4589055"/>
            <a:ext cx="10514805" cy="150145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367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5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704799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4075" y="1440370"/>
            <a:ext cx="5403709" cy="463319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1236" y="1440369"/>
            <a:ext cx="5403709" cy="4633191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6286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76" y="365219"/>
            <a:ext cx="10514805" cy="1325021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77" y="1681419"/>
            <a:ext cx="5158605" cy="8239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3" indent="0">
              <a:buNone/>
              <a:defRPr sz="1999" b="1"/>
            </a:lvl2pPr>
            <a:lvl3pPr marL="914367" indent="0">
              <a:buNone/>
              <a:defRPr sz="1799" b="1"/>
            </a:lvl3pPr>
            <a:lvl4pPr marL="1371551" indent="0">
              <a:buNone/>
              <a:defRPr sz="1600" b="1"/>
            </a:lvl4pPr>
            <a:lvl5pPr marL="1828734" indent="0">
              <a:buNone/>
              <a:defRPr sz="1600" b="1"/>
            </a:lvl5pPr>
            <a:lvl6pPr marL="2285919" indent="0">
              <a:buNone/>
              <a:defRPr sz="1600" b="1"/>
            </a:lvl6pPr>
            <a:lvl7pPr marL="2743102" indent="0">
              <a:buNone/>
              <a:defRPr sz="1600" b="1"/>
            </a:lvl7pPr>
            <a:lvl8pPr marL="3200286" indent="0">
              <a:buNone/>
              <a:defRPr sz="1600" b="1"/>
            </a:lvl8pPr>
            <a:lvl9pPr marL="365747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77" y="2505368"/>
            <a:ext cx="5158605" cy="368394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451" y="1681419"/>
            <a:ext cx="5182129" cy="8239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3" indent="0">
              <a:buNone/>
              <a:defRPr sz="1999" b="1"/>
            </a:lvl2pPr>
            <a:lvl3pPr marL="914367" indent="0">
              <a:buNone/>
              <a:defRPr sz="1799" b="1"/>
            </a:lvl3pPr>
            <a:lvl4pPr marL="1371551" indent="0">
              <a:buNone/>
              <a:defRPr sz="1600" b="1"/>
            </a:lvl4pPr>
            <a:lvl5pPr marL="1828734" indent="0">
              <a:buNone/>
              <a:defRPr sz="1600" b="1"/>
            </a:lvl5pPr>
            <a:lvl6pPr marL="2285919" indent="0">
              <a:buNone/>
              <a:defRPr sz="1600" b="1"/>
            </a:lvl6pPr>
            <a:lvl7pPr marL="2743102" indent="0">
              <a:buNone/>
              <a:defRPr sz="1600" b="1"/>
            </a:lvl7pPr>
            <a:lvl8pPr marL="3200286" indent="0">
              <a:buNone/>
              <a:defRPr sz="1600" b="1"/>
            </a:lvl8pPr>
            <a:lvl9pPr marL="365747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451" y="2505368"/>
            <a:ext cx="5182129" cy="368394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9561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71514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3588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76" y="456965"/>
            <a:ext cx="3933055" cy="160025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129" y="988034"/>
            <a:ext cx="6172450" cy="48731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76" y="2057223"/>
            <a:ext cx="3933055" cy="3810980"/>
          </a:xfrm>
        </p:spPr>
        <p:txBody>
          <a:bodyPr/>
          <a:lstStyle>
            <a:lvl1pPr marL="0" indent="0">
              <a:buNone/>
              <a:defRPr sz="1600"/>
            </a:lvl1pPr>
            <a:lvl2pPr marL="457183" indent="0">
              <a:buNone/>
              <a:defRPr sz="1400"/>
            </a:lvl2pPr>
            <a:lvl3pPr marL="914367" indent="0">
              <a:buNone/>
              <a:defRPr sz="1200"/>
            </a:lvl3pPr>
            <a:lvl4pPr marL="1371551" indent="0">
              <a:buNone/>
              <a:defRPr sz="1000"/>
            </a:lvl4pPr>
            <a:lvl5pPr marL="1828734" indent="0">
              <a:buNone/>
              <a:defRPr sz="1000"/>
            </a:lvl5pPr>
            <a:lvl6pPr marL="2285919" indent="0">
              <a:buNone/>
              <a:defRPr sz="1000"/>
            </a:lvl6pPr>
            <a:lvl7pPr marL="2743102" indent="0">
              <a:buNone/>
              <a:defRPr sz="1000"/>
            </a:lvl7pPr>
            <a:lvl8pPr marL="3200286" indent="0">
              <a:buNone/>
              <a:defRPr sz="1000"/>
            </a:lvl8pPr>
            <a:lvl9pPr marL="365747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3309034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E6B77-C56C-4327-83A0-D752CF9E5974}" type="datetime1">
              <a:rPr lang="en-US" smtClean="0"/>
              <a:t>6/19/18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056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76" y="456965"/>
            <a:ext cx="3933055" cy="160025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2129" y="988034"/>
            <a:ext cx="6172450" cy="4873114"/>
          </a:xfrm>
        </p:spPr>
        <p:txBody>
          <a:bodyPr/>
          <a:lstStyle>
            <a:lvl1pPr marL="0" indent="0">
              <a:buNone/>
              <a:defRPr sz="3200"/>
            </a:lvl1pPr>
            <a:lvl2pPr marL="457183" indent="0">
              <a:buNone/>
              <a:defRPr sz="2800"/>
            </a:lvl2pPr>
            <a:lvl3pPr marL="914367" indent="0">
              <a:buNone/>
              <a:defRPr sz="2400"/>
            </a:lvl3pPr>
            <a:lvl4pPr marL="1371551" indent="0">
              <a:buNone/>
              <a:defRPr sz="1999"/>
            </a:lvl4pPr>
            <a:lvl5pPr marL="1828734" indent="0">
              <a:buNone/>
              <a:defRPr sz="1999"/>
            </a:lvl5pPr>
            <a:lvl6pPr marL="2285919" indent="0">
              <a:buNone/>
              <a:defRPr sz="1999"/>
            </a:lvl6pPr>
            <a:lvl7pPr marL="2743102" indent="0">
              <a:buNone/>
              <a:defRPr sz="1999"/>
            </a:lvl7pPr>
            <a:lvl8pPr marL="3200286" indent="0">
              <a:buNone/>
              <a:defRPr sz="1999"/>
            </a:lvl8pPr>
            <a:lvl9pPr marL="3657470" indent="0">
              <a:buNone/>
              <a:defRPr sz="1999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76" y="2057223"/>
            <a:ext cx="3933055" cy="3810980"/>
          </a:xfrm>
        </p:spPr>
        <p:txBody>
          <a:bodyPr/>
          <a:lstStyle>
            <a:lvl1pPr marL="0" indent="0">
              <a:buNone/>
              <a:defRPr sz="1600"/>
            </a:lvl1pPr>
            <a:lvl2pPr marL="457183" indent="0">
              <a:buNone/>
              <a:defRPr sz="1400"/>
            </a:lvl2pPr>
            <a:lvl3pPr marL="914367" indent="0">
              <a:buNone/>
              <a:defRPr sz="1200"/>
            </a:lvl3pPr>
            <a:lvl4pPr marL="1371551" indent="0">
              <a:buNone/>
              <a:defRPr sz="1000"/>
            </a:lvl4pPr>
            <a:lvl5pPr marL="1828734" indent="0">
              <a:buNone/>
              <a:defRPr sz="1000"/>
            </a:lvl5pPr>
            <a:lvl6pPr marL="2285919" indent="0">
              <a:buNone/>
              <a:defRPr sz="1000"/>
            </a:lvl6pPr>
            <a:lvl7pPr marL="2743102" indent="0">
              <a:buNone/>
              <a:defRPr sz="1000"/>
            </a:lvl7pPr>
            <a:lvl8pPr marL="3200286" indent="0">
              <a:buNone/>
              <a:defRPr sz="1000"/>
            </a:lvl8pPr>
            <a:lvl9pPr marL="365747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675506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29953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053" y="365221"/>
            <a:ext cx="2627526" cy="5811744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7423" y="365221"/>
            <a:ext cx="7663811" cy="5811744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71408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940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C7F8-6981-4189-994A-CE471710E30B}" type="datetime1">
              <a:rPr lang="en-US" smtClean="0"/>
              <a:t>6/19/18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942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04E3A-D404-48B1-8F5F-E64D0C385520}" type="datetime1">
              <a:rPr lang="en-US" smtClean="0"/>
              <a:t>6/19/18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93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A6C47-74FE-43D5-9660-FCDE509F62AD}" type="datetime1">
              <a:rPr lang="en-US" smtClean="0"/>
              <a:t>6/19/18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003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24291-FBE9-435E-B0DF-D47E3992355B}" type="datetime1">
              <a:rPr lang="en-US" smtClean="0"/>
              <a:t>6/19/18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862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378F6-53CD-4937-A81F-F9046548E7F5}" type="datetime1">
              <a:rPr lang="en-US" smtClean="0"/>
              <a:t>6/19/18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104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A04EC-9E67-4CD9-84D7-F64E1E7C7ACE}" type="datetime1">
              <a:rPr lang="en-US" smtClean="0"/>
              <a:t>6/19/18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268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B167C-5A1D-44AA-9FCE-F27367828167}" type="datetime1">
              <a:rPr lang="en-US" smtClean="0"/>
              <a:t>6/19/18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6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14" Type="http://schemas.openxmlformats.org/officeDocument/2006/relationships/tags" Target="../tags/tag1.xml"/><Relationship Id="rId15" Type="http://schemas.openxmlformats.org/officeDocument/2006/relationships/tags" Target="../tags/tag2.xml"/><Relationship Id="rId16" Type="http://schemas.openxmlformats.org/officeDocument/2006/relationships/image" Target="../media/image1.emf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8B431-FEB3-443D-8E98-600EC8BBEA80}" type="datetime1">
              <a:rPr lang="en-US" smtClean="0"/>
              <a:t>6/19/18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F1FEB-920D-490C-BA20-7F79DC0FB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6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4074" y="720185"/>
            <a:ext cx="9137762" cy="432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076" y="1440370"/>
            <a:ext cx="11420869" cy="46331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lang="de-DE" dirty="0"/>
          </a:p>
        </p:txBody>
      </p:sp>
      <p:pic>
        <p:nvPicPr>
          <p:cNvPr id="5" name="Grafik 4"/>
          <p:cNvPicPr>
            <a:picLocks/>
          </p:cNvPicPr>
          <p:nvPr userDrawn="1">
            <p:custDataLst>
              <p:tags r:id="rId14"/>
            </p:custDataLst>
          </p:nvPr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6116" y="6073573"/>
            <a:ext cx="1216730" cy="63939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Grafik 3"/>
          <p:cNvPicPr>
            <a:picLocks/>
          </p:cNvPicPr>
          <p:nvPr userDrawn="1">
            <p:custDataLst>
              <p:tags r:id="rId15"/>
            </p:custDataLst>
          </p:nvPr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14382"/>
            <a:ext cx="12192706" cy="14397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96332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FontTx/>
        <a:buNone/>
        <a:defRPr sz="2001" b="0" i="0" u="none" kern="1200">
          <a:solidFill>
            <a:schemeClr val="tx1"/>
          </a:solidFill>
          <a:latin typeface="Bosch Office Sans" pitchFamily="2" charset="0"/>
          <a:ea typeface="+mj-ea"/>
          <a:cs typeface="+mj-cs"/>
        </a:defRPr>
      </a:lvl1pPr>
    </p:titleStyle>
    <p:bodyStyle>
      <a:lvl1pPr marL="279473" indent="-279473" algn="l" defTabSz="914367" rtl="0" eaLnBrk="1" latinLnBrk="0" hangingPunct="1">
        <a:lnSpc>
          <a:spcPct val="107000"/>
        </a:lnSpc>
        <a:spcBef>
          <a:spcPts val="556"/>
        </a:spcBef>
        <a:buClrTx/>
        <a:buSzPct val="100000"/>
        <a:buFont typeface="Wingdings 3" panose="05040102010807070707" pitchFamily="18" charset="2"/>
        <a:buChar char=""/>
        <a:defRPr sz="2001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1pPr>
      <a:lvl2pPr marL="564591" indent="-304879" algn="l" defTabSz="914367" rtl="0" eaLnBrk="1" latinLnBrk="0" hangingPunct="1">
        <a:lnSpc>
          <a:spcPct val="103000"/>
        </a:lnSpc>
        <a:spcBef>
          <a:spcPts val="556"/>
        </a:spcBef>
        <a:buClrTx/>
        <a:buSzPct val="100000"/>
        <a:buFont typeface="Wingdings 3" panose="05040102010807070707" pitchFamily="18" charset="2"/>
        <a:buChar char=""/>
        <a:defRPr sz="1778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2pPr>
      <a:lvl3pPr marL="811600" indent="-227248" algn="l" defTabSz="914367" rtl="0" eaLnBrk="1" latinLnBrk="0" hangingPunct="1">
        <a:lnSpc>
          <a:spcPct val="102000"/>
        </a:lnSpc>
        <a:spcBef>
          <a:spcPts val="556"/>
        </a:spcBef>
        <a:buClrTx/>
        <a:buSzPct val="100000"/>
        <a:buFontTx/>
        <a:buChar char="‒"/>
        <a:defRPr sz="1556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3pPr>
      <a:lvl4pPr marL="1036025" indent="-204664" algn="l" defTabSz="914367" rtl="0" eaLnBrk="1" latinLnBrk="0" hangingPunct="1">
        <a:lnSpc>
          <a:spcPct val="103000"/>
        </a:lnSpc>
        <a:spcBef>
          <a:spcPts val="556"/>
        </a:spcBef>
        <a:buClrTx/>
        <a:buSzPct val="100000"/>
        <a:buFontTx/>
        <a:buChar char="‒"/>
        <a:defRPr sz="1445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4pPr>
      <a:lvl5pPr marL="1036025" indent="-204664" algn="l" defTabSz="914367" rtl="0" eaLnBrk="1" latinLnBrk="0" hangingPunct="1">
        <a:lnSpc>
          <a:spcPct val="103000"/>
        </a:lnSpc>
        <a:spcBef>
          <a:spcPts val="556"/>
        </a:spcBef>
        <a:buClrTx/>
        <a:buSzPct val="100000"/>
        <a:buFontTx/>
        <a:buChar char="‒"/>
        <a:defRPr sz="1445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5pPr>
      <a:lvl6pPr marL="1036025" indent="-204664" algn="l" defTabSz="914367" rtl="0" eaLnBrk="1" latinLnBrk="0" hangingPunct="1">
        <a:lnSpc>
          <a:spcPct val="103000"/>
        </a:lnSpc>
        <a:spcBef>
          <a:spcPts val="556"/>
        </a:spcBef>
        <a:buClrTx/>
        <a:buSzPct val="100000"/>
        <a:buFontTx/>
        <a:buChar char="‒"/>
        <a:defRPr sz="1445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6pPr>
      <a:lvl7pPr marL="1036025" indent="-204664" algn="l" defTabSz="914367" rtl="0" eaLnBrk="1" latinLnBrk="0" hangingPunct="1">
        <a:lnSpc>
          <a:spcPct val="103000"/>
        </a:lnSpc>
        <a:spcBef>
          <a:spcPts val="556"/>
        </a:spcBef>
        <a:buClrTx/>
        <a:buSzPct val="100000"/>
        <a:buFontTx/>
        <a:buChar char="‒"/>
        <a:defRPr sz="1445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7pPr>
      <a:lvl8pPr marL="1036025" indent="-204664" algn="l" defTabSz="914367" rtl="0" eaLnBrk="1" latinLnBrk="0" hangingPunct="1">
        <a:lnSpc>
          <a:spcPct val="103000"/>
        </a:lnSpc>
        <a:spcBef>
          <a:spcPts val="556"/>
        </a:spcBef>
        <a:buClrTx/>
        <a:buSzPct val="100000"/>
        <a:buFontTx/>
        <a:buChar char="‒"/>
        <a:defRPr sz="1445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8pPr>
      <a:lvl9pPr marL="1036025" indent="-204664" algn="l" defTabSz="914367" rtl="0" eaLnBrk="1" latinLnBrk="0" hangingPunct="1">
        <a:lnSpc>
          <a:spcPct val="103000"/>
        </a:lnSpc>
        <a:spcBef>
          <a:spcPts val="556"/>
        </a:spcBef>
        <a:buClrTx/>
        <a:buSzPct val="100000"/>
        <a:buFontTx/>
        <a:buChar char="‒"/>
        <a:defRPr sz="1445" b="0" i="0" u="none" kern="1200" baseline="0">
          <a:solidFill>
            <a:schemeClr val="tx1"/>
          </a:solidFill>
          <a:latin typeface="Bosch Office Sans" pitchFamily="2" charset="0"/>
          <a:ea typeface="+mn-ea"/>
          <a:cs typeface="+mn-cs"/>
        </a:defRPr>
      </a:lvl9pPr>
    </p:bodyStyle>
    <p:otherStyle>
      <a:defPPr>
        <a:defRPr lang="de-DE"/>
      </a:defPPr>
      <a:lvl1pPr marL="0" algn="l" defTabSz="91436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1" algn="l" defTabSz="91436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6" algn="l" defTabSz="91436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0" algn="l" defTabSz="91436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.png"/><Relationship Id="rId12" Type="http://schemas.openxmlformats.org/officeDocument/2006/relationships/image" Target="../media/image5.png"/><Relationship Id="rId13" Type="http://schemas.openxmlformats.org/officeDocument/2006/relationships/image" Target="../media/image6.png"/><Relationship Id="rId14" Type="http://schemas.openxmlformats.org/officeDocument/2006/relationships/image" Target="../media/image7.tiff"/><Relationship Id="rId15" Type="http://schemas.openxmlformats.org/officeDocument/2006/relationships/image" Target="../media/image8.png"/><Relationship Id="rId1" Type="http://schemas.openxmlformats.org/officeDocument/2006/relationships/tags" Target="../tags/tag5.xml"/><Relationship Id="rId2" Type="http://schemas.openxmlformats.org/officeDocument/2006/relationships/tags" Target="../tags/tag6.xml"/><Relationship Id="rId3" Type="http://schemas.openxmlformats.org/officeDocument/2006/relationships/tags" Target="../tags/tag7.xml"/><Relationship Id="rId4" Type="http://schemas.openxmlformats.org/officeDocument/2006/relationships/tags" Target="../tags/tag8.xml"/><Relationship Id="rId5" Type="http://schemas.openxmlformats.org/officeDocument/2006/relationships/tags" Target="../tags/tag9.xml"/><Relationship Id="rId6" Type="http://schemas.openxmlformats.org/officeDocument/2006/relationships/tags" Target="../tags/tag10.xml"/><Relationship Id="rId7" Type="http://schemas.openxmlformats.org/officeDocument/2006/relationships/tags" Target="../tags/tag11.xml"/><Relationship Id="rId8" Type="http://schemas.openxmlformats.org/officeDocument/2006/relationships/slideLayout" Target="../slideLayouts/slideLayout6.xml"/><Relationship Id="rId9" Type="http://schemas.openxmlformats.org/officeDocument/2006/relationships/notesSlide" Target="../notesSlides/notesSlide1.xml"/><Relationship Id="rId10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20" Type="http://schemas.openxmlformats.org/officeDocument/2006/relationships/notesSlide" Target="../notesSlides/notesSlide5.xml"/><Relationship Id="rId21" Type="http://schemas.openxmlformats.org/officeDocument/2006/relationships/image" Target="../media/image1.emf"/><Relationship Id="rId22" Type="http://schemas.openxmlformats.org/officeDocument/2006/relationships/image" Target="../media/image2.png"/><Relationship Id="rId23" Type="http://schemas.openxmlformats.org/officeDocument/2006/relationships/image" Target="../media/image26.png"/><Relationship Id="rId24" Type="http://schemas.openxmlformats.org/officeDocument/2006/relationships/image" Target="../media/image27.png"/><Relationship Id="rId25" Type="http://schemas.openxmlformats.org/officeDocument/2006/relationships/image" Target="../media/image28.jpeg"/><Relationship Id="rId26" Type="http://schemas.openxmlformats.org/officeDocument/2006/relationships/image" Target="../media/image29.png"/><Relationship Id="rId10" Type="http://schemas.openxmlformats.org/officeDocument/2006/relationships/tags" Target="../tags/tag66.xml"/><Relationship Id="rId11" Type="http://schemas.openxmlformats.org/officeDocument/2006/relationships/tags" Target="../tags/tag67.xml"/><Relationship Id="rId12" Type="http://schemas.openxmlformats.org/officeDocument/2006/relationships/tags" Target="../tags/tag68.xml"/><Relationship Id="rId13" Type="http://schemas.openxmlformats.org/officeDocument/2006/relationships/tags" Target="../tags/tag69.xml"/><Relationship Id="rId14" Type="http://schemas.openxmlformats.org/officeDocument/2006/relationships/tags" Target="../tags/tag70.xml"/><Relationship Id="rId15" Type="http://schemas.openxmlformats.org/officeDocument/2006/relationships/tags" Target="../tags/tag71.xml"/><Relationship Id="rId16" Type="http://schemas.openxmlformats.org/officeDocument/2006/relationships/tags" Target="../tags/tag72.xml"/><Relationship Id="rId17" Type="http://schemas.openxmlformats.org/officeDocument/2006/relationships/tags" Target="../tags/tag73.xml"/><Relationship Id="rId18" Type="http://schemas.openxmlformats.org/officeDocument/2006/relationships/tags" Target="../tags/tag74.xml"/><Relationship Id="rId19" Type="http://schemas.openxmlformats.org/officeDocument/2006/relationships/slideLayout" Target="../slideLayouts/slideLayout13.xml"/><Relationship Id="rId1" Type="http://schemas.openxmlformats.org/officeDocument/2006/relationships/tags" Target="../tags/tag57.xml"/><Relationship Id="rId2" Type="http://schemas.openxmlformats.org/officeDocument/2006/relationships/tags" Target="../tags/tag58.xml"/><Relationship Id="rId3" Type="http://schemas.openxmlformats.org/officeDocument/2006/relationships/tags" Target="../tags/tag59.xml"/><Relationship Id="rId4" Type="http://schemas.openxmlformats.org/officeDocument/2006/relationships/tags" Target="../tags/tag60.xml"/><Relationship Id="rId5" Type="http://schemas.openxmlformats.org/officeDocument/2006/relationships/tags" Target="../tags/tag61.xml"/><Relationship Id="rId6" Type="http://schemas.openxmlformats.org/officeDocument/2006/relationships/tags" Target="../tags/tag62.xml"/><Relationship Id="rId7" Type="http://schemas.openxmlformats.org/officeDocument/2006/relationships/tags" Target="../tags/tag63.xml"/><Relationship Id="rId8" Type="http://schemas.openxmlformats.org/officeDocument/2006/relationships/tags" Target="../tags/tag64.xml"/></Relationships>
</file>

<file path=ppt/slides/_rels/slide11.xml.rels><?xml version="1.0" encoding="UTF-8" standalone="yes"?>
<Relationships xmlns="http://schemas.openxmlformats.org/package/2006/relationships"><Relationship Id="rId46" Type="http://schemas.openxmlformats.org/officeDocument/2006/relationships/image" Target="../media/image31.png"/><Relationship Id="rId47" Type="http://schemas.openxmlformats.org/officeDocument/2006/relationships/image" Target="../media/image32.png"/><Relationship Id="rId48" Type="http://schemas.openxmlformats.org/officeDocument/2006/relationships/image" Target="../media/image1.emf"/><Relationship Id="rId20" Type="http://schemas.openxmlformats.org/officeDocument/2006/relationships/tags" Target="../tags/tag92.xml"/><Relationship Id="rId21" Type="http://schemas.openxmlformats.org/officeDocument/2006/relationships/tags" Target="../tags/tag93.xml"/><Relationship Id="rId22" Type="http://schemas.openxmlformats.org/officeDocument/2006/relationships/tags" Target="../tags/tag94.xml"/><Relationship Id="rId23" Type="http://schemas.openxmlformats.org/officeDocument/2006/relationships/tags" Target="../tags/tag95.xml"/><Relationship Id="rId24" Type="http://schemas.openxmlformats.org/officeDocument/2006/relationships/tags" Target="../tags/tag96.xml"/><Relationship Id="rId25" Type="http://schemas.openxmlformats.org/officeDocument/2006/relationships/tags" Target="../tags/tag97.xml"/><Relationship Id="rId26" Type="http://schemas.openxmlformats.org/officeDocument/2006/relationships/tags" Target="../tags/tag98.xml"/><Relationship Id="rId27" Type="http://schemas.openxmlformats.org/officeDocument/2006/relationships/tags" Target="../tags/tag99.xml"/><Relationship Id="rId28" Type="http://schemas.openxmlformats.org/officeDocument/2006/relationships/tags" Target="../tags/tag100.xml"/><Relationship Id="rId29" Type="http://schemas.openxmlformats.org/officeDocument/2006/relationships/tags" Target="../tags/tag101.xml"/><Relationship Id="rId1" Type="http://schemas.openxmlformats.org/officeDocument/2006/relationships/tags" Target="../tags/tag75.xml"/><Relationship Id="rId2" Type="http://schemas.openxmlformats.org/officeDocument/2006/relationships/tags" Target="../tags/tag76.xml"/><Relationship Id="rId3" Type="http://schemas.openxmlformats.org/officeDocument/2006/relationships/tags" Target="../tags/tag77.xml"/><Relationship Id="rId4" Type="http://schemas.openxmlformats.org/officeDocument/2006/relationships/tags" Target="../tags/tag78.xml"/><Relationship Id="rId5" Type="http://schemas.openxmlformats.org/officeDocument/2006/relationships/tags" Target="../tags/tag79.xml"/><Relationship Id="rId30" Type="http://schemas.openxmlformats.org/officeDocument/2006/relationships/tags" Target="../tags/tag102.xml"/><Relationship Id="rId31" Type="http://schemas.openxmlformats.org/officeDocument/2006/relationships/tags" Target="../tags/tag103.xml"/><Relationship Id="rId32" Type="http://schemas.openxmlformats.org/officeDocument/2006/relationships/tags" Target="../tags/tag104.xml"/><Relationship Id="rId9" Type="http://schemas.openxmlformats.org/officeDocument/2006/relationships/tags" Target="../tags/tag83.xml"/><Relationship Id="rId6" Type="http://schemas.openxmlformats.org/officeDocument/2006/relationships/tags" Target="../tags/tag80.xml"/><Relationship Id="rId7" Type="http://schemas.openxmlformats.org/officeDocument/2006/relationships/tags" Target="../tags/tag81.xml"/><Relationship Id="rId8" Type="http://schemas.openxmlformats.org/officeDocument/2006/relationships/tags" Target="../tags/tag82.xml"/><Relationship Id="rId33" Type="http://schemas.openxmlformats.org/officeDocument/2006/relationships/tags" Target="../tags/tag105.xml"/><Relationship Id="rId34" Type="http://schemas.openxmlformats.org/officeDocument/2006/relationships/tags" Target="../tags/tag106.xml"/><Relationship Id="rId35" Type="http://schemas.openxmlformats.org/officeDocument/2006/relationships/tags" Target="../tags/tag107.xml"/><Relationship Id="rId36" Type="http://schemas.openxmlformats.org/officeDocument/2006/relationships/tags" Target="../tags/tag108.xml"/><Relationship Id="rId10" Type="http://schemas.openxmlformats.org/officeDocument/2006/relationships/tags" Target="../tags/tag84.xml"/><Relationship Id="rId11" Type="http://schemas.openxmlformats.org/officeDocument/2006/relationships/tags" Target="../tags/tag85.xml"/><Relationship Id="rId12" Type="http://schemas.openxmlformats.org/officeDocument/2006/relationships/tags" Target="../tags/tag86.xml"/><Relationship Id="rId13" Type="http://schemas.openxmlformats.org/officeDocument/2006/relationships/tags" Target="../tags/tag87.xml"/><Relationship Id="rId14" Type="http://schemas.microsoft.com/office/2007/relationships/media" Target="../media/media2.mp4"/><Relationship Id="rId15" Type="http://schemas.openxmlformats.org/officeDocument/2006/relationships/video" Target="../media/media2.mp4"/><Relationship Id="rId16" Type="http://schemas.openxmlformats.org/officeDocument/2006/relationships/tags" Target="../tags/tag88.xml"/><Relationship Id="rId17" Type="http://schemas.openxmlformats.org/officeDocument/2006/relationships/tags" Target="../tags/tag89.xml"/><Relationship Id="rId18" Type="http://schemas.openxmlformats.org/officeDocument/2006/relationships/tags" Target="../tags/tag90.xml"/><Relationship Id="rId19" Type="http://schemas.openxmlformats.org/officeDocument/2006/relationships/tags" Target="../tags/tag91.xml"/><Relationship Id="rId37" Type="http://schemas.openxmlformats.org/officeDocument/2006/relationships/tags" Target="../tags/tag109.xml"/><Relationship Id="rId38" Type="http://schemas.openxmlformats.org/officeDocument/2006/relationships/tags" Target="../tags/tag110.xml"/><Relationship Id="rId39" Type="http://schemas.openxmlformats.org/officeDocument/2006/relationships/tags" Target="../tags/tag111.xml"/><Relationship Id="rId40" Type="http://schemas.openxmlformats.org/officeDocument/2006/relationships/tags" Target="../tags/tag112.xml"/><Relationship Id="rId41" Type="http://schemas.openxmlformats.org/officeDocument/2006/relationships/tags" Target="../tags/tag113.xml"/><Relationship Id="rId42" Type="http://schemas.openxmlformats.org/officeDocument/2006/relationships/slideLayout" Target="../slideLayouts/slideLayout23.xml"/><Relationship Id="rId43" Type="http://schemas.openxmlformats.org/officeDocument/2006/relationships/notesSlide" Target="../notesSlides/notesSlide6.xml"/><Relationship Id="rId44" Type="http://schemas.openxmlformats.org/officeDocument/2006/relationships/image" Target="../media/image30.png"/><Relationship Id="rId45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tags" Target="../tags/tag114.xml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tags" Target="../tags/tag115.xml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.png"/><Relationship Id="rId12" Type="http://schemas.openxmlformats.org/officeDocument/2006/relationships/image" Target="../media/image12.tiff"/><Relationship Id="rId13" Type="http://schemas.openxmlformats.org/officeDocument/2006/relationships/image" Target="../media/image8.png"/><Relationship Id="rId1" Type="http://schemas.openxmlformats.org/officeDocument/2006/relationships/tags" Target="../tags/tag12.xml"/><Relationship Id="rId2" Type="http://schemas.openxmlformats.org/officeDocument/2006/relationships/tags" Target="../tags/tag13.xml"/><Relationship Id="rId3" Type="http://schemas.openxmlformats.org/officeDocument/2006/relationships/tags" Target="../tags/tag14.xml"/><Relationship Id="rId4" Type="http://schemas.openxmlformats.org/officeDocument/2006/relationships/tags" Target="../tags/tag15.xml"/><Relationship Id="rId5" Type="http://schemas.openxmlformats.org/officeDocument/2006/relationships/tags" Target="../tags/tag16.xml"/><Relationship Id="rId6" Type="http://schemas.openxmlformats.org/officeDocument/2006/relationships/tags" Target="../tags/tag17.xml"/><Relationship Id="rId7" Type="http://schemas.openxmlformats.org/officeDocument/2006/relationships/tags" Target="../tags/tag18.xml"/><Relationship Id="rId8" Type="http://schemas.openxmlformats.org/officeDocument/2006/relationships/slideLayout" Target="../slideLayouts/slideLayout6.xml"/><Relationship Id="rId9" Type="http://schemas.openxmlformats.org/officeDocument/2006/relationships/image" Target="../media/image9.png"/><Relationship Id="rId10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8.png"/><Relationship Id="rId1" Type="http://schemas.openxmlformats.org/officeDocument/2006/relationships/tags" Target="../tags/tag19.xml"/><Relationship Id="rId2" Type="http://schemas.openxmlformats.org/officeDocument/2006/relationships/tags" Target="../tags/tag20.xml"/><Relationship Id="rId3" Type="http://schemas.openxmlformats.org/officeDocument/2006/relationships/tags" Target="../tags/tag21.xml"/><Relationship Id="rId4" Type="http://schemas.openxmlformats.org/officeDocument/2006/relationships/tags" Target="../tags/tag22.xml"/><Relationship Id="rId5" Type="http://schemas.openxmlformats.org/officeDocument/2006/relationships/tags" Target="../tags/tag23.xml"/><Relationship Id="rId6" Type="http://schemas.openxmlformats.org/officeDocument/2006/relationships/tags" Target="../tags/tag24.xml"/><Relationship Id="rId7" Type="http://schemas.openxmlformats.org/officeDocument/2006/relationships/tags" Target="../tags/tag25.xml"/><Relationship Id="rId8" Type="http://schemas.openxmlformats.org/officeDocument/2006/relationships/slideLayout" Target="../slideLayouts/slideLayout6.xml"/><Relationship Id="rId9" Type="http://schemas.openxmlformats.org/officeDocument/2006/relationships/image" Target="../media/image13.tiff"/><Relationship Id="rId10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8.png"/><Relationship Id="rId1" Type="http://schemas.openxmlformats.org/officeDocument/2006/relationships/tags" Target="../tags/tag26.xml"/><Relationship Id="rId2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.xml"/><Relationship Id="rId5" Type="http://schemas.openxmlformats.org/officeDocument/2006/relationships/image" Target="../media/image21.png"/><Relationship Id="rId6" Type="http://schemas.microsoft.com/office/2007/relationships/hdphoto" Target="../media/hdphoto1.wdp"/><Relationship Id="rId7" Type="http://schemas.openxmlformats.org/officeDocument/2006/relationships/image" Target="../media/image22.jpeg"/><Relationship Id="rId8" Type="http://schemas.openxmlformats.org/officeDocument/2006/relationships/image" Target="../media/image8.png"/><Relationship Id="rId1" Type="http://schemas.openxmlformats.org/officeDocument/2006/relationships/tags" Target="../tags/tag27.xml"/><Relationship Id="rId2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4" Type="http://schemas.openxmlformats.org/officeDocument/2006/relationships/tags" Target="../tags/tag30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.xml"/><Relationship Id="rId7" Type="http://schemas.openxmlformats.org/officeDocument/2006/relationships/image" Target="../media/image23.png"/><Relationship Id="rId8" Type="http://schemas.openxmlformats.org/officeDocument/2006/relationships/image" Target="../media/image8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4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1" Type="http://schemas.openxmlformats.org/officeDocument/2006/relationships/tags" Target="../tags/tag31.xml"/><Relationship Id="rId2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20" Type="http://schemas.openxmlformats.org/officeDocument/2006/relationships/tags" Target="../tags/tag53.xml"/><Relationship Id="rId21" Type="http://schemas.openxmlformats.org/officeDocument/2006/relationships/tags" Target="../tags/tag54.xml"/><Relationship Id="rId22" Type="http://schemas.openxmlformats.org/officeDocument/2006/relationships/tags" Target="../tags/tag55.xml"/><Relationship Id="rId23" Type="http://schemas.openxmlformats.org/officeDocument/2006/relationships/tags" Target="../tags/tag56.xml"/><Relationship Id="rId24" Type="http://schemas.openxmlformats.org/officeDocument/2006/relationships/slideLayout" Target="../slideLayouts/slideLayout17.xml"/><Relationship Id="rId25" Type="http://schemas.openxmlformats.org/officeDocument/2006/relationships/notesSlide" Target="../notesSlides/notesSlide4.xml"/><Relationship Id="rId26" Type="http://schemas.openxmlformats.org/officeDocument/2006/relationships/image" Target="../media/image25.png"/><Relationship Id="rId10" Type="http://schemas.openxmlformats.org/officeDocument/2006/relationships/tags" Target="../tags/tag43.xml"/><Relationship Id="rId11" Type="http://schemas.openxmlformats.org/officeDocument/2006/relationships/tags" Target="../tags/tag44.xml"/><Relationship Id="rId12" Type="http://schemas.openxmlformats.org/officeDocument/2006/relationships/tags" Target="../tags/tag45.xml"/><Relationship Id="rId13" Type="http://schemas.openxmlformats.org/officeDocument/2006/relationships/tags" Target="../tags/tag46.xml"/><Relationship Id="rId14" Type="http://schemas.openxmlformats.org/officeDocument/2006/relationships/tags" Target="../tags/tag47.xml"/><Relationship Id="rId15" Type="http://schemas.openxmlformats.org/officeDocument/2006/relationships/tags" Target="../tags/tag48.xml"/><Relationship Id="rId16" Type="http://schemas.openxmlformats.org/officeDocument/2006/relationships/tags" Target="../tags/tag49.xml"/><Relationship Id="rId17" Type="http://schemas.openxmlformats.org/officeDocument/2006/relationships/tags" Target="../tags/tag50.xml"/><Relationship Id="rId18" Type="http://schemas.openxmlformats.org/officeDocument/2006/relationships/tags" Target="../tags/tag51.xml"/><Relationship Id="rId19" Type="http://schemas.openxmlformats.org/officeDocument/2006/relationships/tags" Target="../tags/tag52.xml"/><Relationship Id="rId1" Type="http://schemas.openxmlformats.org/officeDocument/2006/relationships/tags" Target="../tags/tag34.xml"/><Relationship Id="rId2" Type="http://schemas.openxmlformats.org/officeDocument/2006/relationships/tags" Target="../tags/tag35.xml"/><Relationship Id="rId3" Type="http://schemas.openxmlformats.org/officeDocument/2006/relationships/tags" Target="../tags/tag36.xml"/><Relationship Id="rId4" Type="http://schemas.openxmlformats.org/officeDocument/2006/relationships/tags" Target="../tags/tag37.xml"/><Relationship Id="rId5" Type="http://schemas.openxmlformats.org/officeDocument/2006/relationships/tags" Target="../tags/tag38.xml"/><Relationship Id="rId6" Type="http://schemas.openxmlformats.org/officeDocument/2006/relationships/tags" Target="../tags/tag39.xml"/><Relationship Id="rId7" Type="http://schemas.openxmlformats.org/officeDocument/2006/relationships/tags" Target="../tags/tag40.xml"/><Relationship Id="rId8" Type="http://schemas.openxmlformats.org/officeDocument/2006/relationships/tags" Target="../tags/tag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88137" y="192291"/>
            <a:ext cx="11616432" cy="431911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</a:pPr>
            <a:r>
              <a:rPr lang="en-US" sz="3112" kern="0" dirty="0" smtClean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Overview: Autonomous </a:t>
            </a:r>
            <a:r>
              <a:rPr lang="en-US" sz="3112" kern="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Acoustic Monitoring on the Space Station</a:t>
            </a:r>
          </a:p>
        </p:txBody>
      </p:sp>
      <p:sp>
        <p:nvSpPr>
          <p:cNvPr id="7" name="Rectangle 6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659355" y="6272592"/>
            <a:ext cx="10172494" cy="11997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>
              <a:lnSpc>
                <a:spcPct val="107000"/>
              </a:lnSpc>
              <a:spcAft>
                <a:spcPts val="111"/>
              </a:spcAft>
            </a:pPr>
            <a:r>
              <a:rPr lang="en-US" sz="667" kern="0">
                <a:solidFill>
                  <a:srgbClr val="000000"/>
                </a:solidFill>
              </a:rPr>
              <a:t>Research and Technology Center | CR/RTC3.1-NA | 2018-02-16</a:t>
            </a:r>
            <a:endParaRPr lang="en-US" sz="667" kern="0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659355" y="6399624"/>
            <a:ext cx="10172494" cy="23995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>
              <a:lnSpc>
                <a:spcPct val="107000"/>
              </a:lnSpc>
              <a:spcAft>
                <a:spcPts val="111"/>
              </a:spcAft>
            </a:pPr>
            <a:r>
              <a:rPr lang="en-US" sz="667" kern="0">
                <a:solidFill>
                  <a:srgbClr val="B2B3B5"/>
                </a:solidFill>
              </a:rPr>
              <a:t>© 2018 Robert Bosch LLC and affiliates. All rights reserved.</a:t>
            </a:r>
            <a:endParaRPr lang="en-US" sz="667" kern="0" dirty="0">
              <a:solidFill>
                <a:srgbClr val="B2B3B5"/>
              </a:solidFill>
            </a:endParaRPr>
          </a:p>
        </p:txBody>
      </p:sp>
      <p:sp>
        <p:nvSpPr>
          <p:cNvPr id="4" name="Rectangle 3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10251733" y="287941"/>
            <a:ext cx="1880084" cy="8638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19761" rIns="0" bIns="0" rtlCol="0" anchor="t">
            <a:normAutofit/>
          </a:bodyPr>
          <a:lstStyle/>
          <a:p>
            <a:pPr>
              <a:lnSpc>
                <a:spcPts val="1000"/>
              </a:lnSpc>
            </a:pPr>
            <a:endParaRPr lang="en-US" sz="611" kern="0" dirty="0">
              <a:solidFill>
                <a:prstClr val="black"/>
              </a:solidFill>
            </a:endParaRPr>
          </a:p>
        </p:txBody>
      </p:sp>
      <p:sp>
        <p:nvSpPr>
          <p:cNvPr id="3" name="TextBox 2" hidden="1"/>
          <p:cNvSpPr txBox="1"/>
          <p:nvPr>
            <p:custDataLst>
              <p:tags r:id="rId6"/>
            </p:custDataLst>
          </p:nvPr>
        </p:nvSpPr>
        <p:spPr>
          <a:xfrm>
            <a:off x="197" y="6640986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 anchor="t">
            <a:noAutofit/>
          </a:bodyPr>
          <a:lstStyle/>
          <a:p>
            <a:pPr>
              <a:lnSpc>
                <a:spcPct val="107000"/>
              </a:lnSpc>
            </a:pPr>
            <a:endParaRPr lang="en-US" sz="1445" kern="0" dirty="0" err="1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288137" y="671595"/>
            <a:ext cx="11616432" cy="43191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  <a:spcBef>
                <a:spcPts val="0"/>
              </a:spcBef>
            </a:pPr>
            <a:r>
              <a:rPr lang="en-US" sz="2667" dirty="0">
                <a:solidFill>
                  <a:srgbClr val="A80163"/>
                </a:solidFill>
                <a:latin typeface="Arial" charset="0"/>
                <a:ea typeface="Arial" charset="0"/>
                <a:cs typeface="Arial" charset="0"/>
              </a:rPr>
              <a:t>SoundSee - Deep Audio Analytics (DAA) Payload on </a:t>
            </a:r>
            <a:r>
              <a:rPr lang="en-US" sz="2667" dirty="0" err="1">
                <a:solidFill>
                  <a:srgbClr val="A80163"/>
                </a:solidFill>
                <a:latin typeface="Arial" charset="0"/>
                <a:ea typeface="Arial" charset="0"/>
                <a:cs typeface="Arial" charset="0"/>
              </a:rPr>
              <a:t>Astrobee</a:t>
            </a:r>
            <a:endParaRPr lang="en-US" sz="2667" dirty="0">
              <a:solidFill>
                <a:srgbClr val="A80163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1" name="Picture 10" descr="C:\Users\fraser.kitchell\Downloads\image (26).png"/>
          <p:cNvPicPr/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92448" y="3023648"/>
            <a:ext cx="1623514" cy="11344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C:\Users\fraser.kitchell\Downloads\image (25).png"/>
          <p:cNvPicPr/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6035" y="1980066"/>
            <a:ext cx="2254252" cy="22114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18034" y="4343953"/>
            <a:ext cx="1016261" cy="101626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334" b="1" kern="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        ASTROBEE: Autonomous</a:t>
            </a:r>
          </a:p>
          <a:p>
            <a:pPr algn="ctr"/>
            <a:r>
              <a:rPr lang="en-US" sz="1334" b="1" kern="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       Mobility Platform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66716" y="4350928"/>
            <a:ext cx="1016261" cy="101626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334" b="1" kern="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BOSCH</a:t>
            </a:r>
          </a:p>
          <a:p>
            <a:pPr algn="ctr"/>
            <a:r>
              <a:rPr lang="en-US" sz="1334" b="1" kern="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Payload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924" y="4251066"/>
            <a:ext cx="590554" cy="59055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4571" y="2494461"/>
            <a:ext cx="489458" cy="512357"/>
          </a:xfrm>
          <a:prstGeom prst="rect">
            <a:avLst/>
          </a:prstGeom>
        </p:spPr>
      </p:pic>
      <p:sp>
        <p:nvSpPr>
          <p:cNvPr id="26" name="Arc 25"/>
          <p:cNvSpPr/>
          <p:nvPr/>
        </p:nvSpPr>
        <p:spPr>
          <a:xfrm rot="19928526">
            <a:off x="1139221" y="2223451"/>
            <a:ext cx="3058768" cy="3066325"/>
          </a:xfrm>
          <a:prstGeom prst="arc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1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50010" y="1908341"/>
            <a:ext cx="1016261" cy="3900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sz="1556" b="1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ea typeface="Arial" charset="0"/>
                <a:cs typeface="Arial" charset="0"/>
              </a:rPr>
              <a:t>Acoustic Monitoring </a:t>
            </a:r>
          </a:p>
          <a:p>
            <a:pPr algn="ctr"/>
            <a:r>
              <a:rPr lang="en-US" sz="1556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ea typeface="Arial" charset="0"/>
                <a:cs typeface="Arial" charset="0"/>
              </a:rPr>
              <a:t>Payload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4915" y="1570040"/>
            <a:ext cx="5372472" cy="3019329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5914915" y="4737198"/>
            <a:ext cx="1016261" cy="3900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1556" b="1" kern="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Scope</a:t>
            </a:r>
            <a:r>
              <a:rPr lang="en-US" sz="1556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endParaRPr lang="en-US" sz="556" kern="0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556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ea typeface="Arial" charset="0"/>
                <a:cs typeface="Arial" charset="0"/>
              </a:rPr>
              <a:t>1) Monitor/map noise levels in station with high spatiotemporal fidelity </a:t>
            </a:r>
          </a:p>
          <a:p>
            <a:r>
              <a:rPr lang="en-US" sz="1556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ea typeface="Arial" charset="0"/>
                <a:cs typeface="Arial" charset="0"/>
              </a:rPr>
              <a:t>2) Machine (Deep) Learning on sound data (via DAA) for critical system </a:t>
            </a:r>
          </a:p>
          <a:p>
            <a:r>
              <a:rPr lang="en-US" sz="1556" kern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ea typeface="Arial" charset="0"/>
                <a:cs typeface="Arial" charset="0"/>
              </a:rPr>
              <a:t>    and infrastructure health monitoring</a:t>
            </a:r>
          </a:p>
        </p:txBody>
      </p:sp>
      <p:sp>
        <p:nvSpPr>
          <p:cNvPr id="39" name="Arc 38"/>
          <p:cNvSpPr/>
          <p:nvPr/>
        </p:nvSpPr>
        <p:spPr>
          <a:xfrm rot="12182608" flipH="1" flipV="1">
            <a:off x="3176987" y="3861713"/>
            <a:ext cx="1336345" cy="497078"/>
          </a:xfrm>
          <a:prstGeom prst="arc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1">
              <a:solidFill>
                <a:prstClr val="black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03010" y="3905649"/>
            <a:ext cx="1016261" cy="3900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endParaRPr lang="en-US" sz="1223" kern="0" dirty="0">
              <a:solidFill>
                <a:prstClr val="black">
                  <a:lumMod val="50000"/>
                  <a:lumOff val="50000"/>
                </a:prst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0871B-D004-4A82-B870-1253979CDD10}" type="slidenum">
              <a:rPr lang="en-US" smtClean="0"/>
              <a:t>1</a:t>
            </a:fld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4" y="6503603"/>
            <a:ext cx="579895" cy="3398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22335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1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88137" y="1047314"/>
            <a:ext cx="5570382" cy="5352310"/>
          </a:xfrm>
          <a:prstGeom prst="rect">
            <a:avLst/>
          </a:prstGeom>
          <a:solidFill>
            <a:scrgbClr r="0" g="0" b="0">
              <a:alpha val="0"/>
            </a:scrgbClr>
          </a:solidFill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 marL="251460" indent="-251460" algn="l" defTabSz="822716" rtl="0" eaLnBrk="1" latinLnBrk="0" hangingPunct="1">
              <a:lnSpc>
                <a:spcPct val="107000"/>
              </a:lnSpc>
              <a:spcBef>
                <a:spcPts val="500"/>
              </a:spcBef>
              <a:buClrTx/>
              <a:buSzPct val="100000"/>
              <a:buFont typeface="Wingdings 3" panose="05040102010807070707" pitchFamily="18" charset="2"/>
              <a:buChar char=""/>
              <a:defRPr sz="18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1pPr>
            <a:lvl2pPr marL="508000" indent="-27432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 typeface="Wingdings 3" panose="05040102010807070707" pitchFamily="18" charset="2"/>
              <a:buChar char=""/>
              <a:defRPr sz="16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2pPr>
            <a:lvl3pPr marL="730250" indent="-204470" algn="l" defTabSz="822716" rtl="0" eaLnBrk="1" latinLnBrk="0" hangingPunct="1">
              <a:lnSpc>
                <a:spcPct val="102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4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3pPr>
            <a:lvl4pPr marL="932180" indent="-18415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3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4pPr>
            <a:lvl5pPr marL="932180" indent="-18415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3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5pPr>
            <a:lvl6pPr marL="932180" indent="-18415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3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6pPr>
            <a:lvl7pPr marL="932180" indent="-18415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3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7pPr>
            <a:lvl8pPr marL="932180" indent="-18415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3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8pPr>
            <a:lvl9pPr marL="932180" indent="-18415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300" b="0" i="0" u="none" kern="1200" baseline="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1" b="1" dirty="0">
                <a:solidFill>
                  <a:prstClr val="black"/>
                </a:solidFill>
              </a:rPr>
              <a:t>Design Requirements: </a:t>
            </a:r>
          </a:p>
          <a:p>
            <a:pPr lvl="1"/>
            <a:r>
              <a:rPr lang="en-US" sz="1778" dirty="0">
                <a:solidFill>
                  <a:prstClr val="black"/>
                </a:solidFill>
              </a:rPr>
              <a:t>Small package footprint</a:t>
            </a:r>
          </a:p>
          <a:p>
            <a:pPr lvl="1"/>
            <a:r>
              <a:rPr lang="en-US" sz="1778" dirty="0">
                <a:solidFill>
                  <a:prstClr val="black"/>
                </a:solidFill>
              </a:rPr>
              <a:t>Broadband - infra to ultrasonic</a:t>
            </a:r>
          </a:p>
          <a:p>
            <a:pPr lvl="1"/>
            <a:r>
              <a:rPr lang="en-US" sz="1778" dirty="0">
                <a:solidFill>
                  <a:prstClr val="black"/>
                </a:solidFill>
              </a:rPr>
              <a:t>Reliable/durable</a:t>
            </a:r>
          </a:p>
          <a:p>
            <a:pPr marL="0" indent="0">
              <a:buNone/>
            </a:pPr>
            <a:endParaRPr lang="en-US" sz="556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sz="2001" b="1" dirty="0">
                <a:solidFill>
                  <a:prstClr val="black"/>
                </a:solidFill>
              </a:rPr>
              <a:t>Current Solution - MEMS Microphones</a:t>
            </a:r>
          </a:p>
          <a:p>
            <a:pPr lvl="1"/>
            <a:r>
              <a:rPr lang="en-US" sz="1778" dirty="0">
                <a:solidFill>
                  <a:prstClr val="black"/>
                </a:solidFill>
              </a:rPr>
              <a:t>Surface mount</a:t>
            </a:r>
          </a:p>
          <a:p>
            <a:pPr lvl="1"/>
            <a:r>
              <a:rPr lang="en-US" sz="1778" dirty="0">
                <a:solidFill>
                  <a:prstClr val="black"/>
                </a:solidFill>
              </a:rPr>
              <a:t>Broadband rated (100 Hz – 80 kHz)</a:t>
            </a:r>
          </a:p>
          <a:p>
            <a:pPr lvl="1"/>
            <a:r>
              <a:rPr lang="en-US" sz="1778" dirty="0">
                <a:solidFill>
                  <a:prstClr val="black"/>
                </a:solidFill>
              </a:rPr>
              <a:t>Minimal support hardware requirements</a:t>
            </a:r>
          </a:p>
          <a:p>
            <a:pPr lvl="1"/>
            <a:r>
              <a:rPr lang="en-US" sz="1778" dirty="0">
                <a:solidFill>
                  <a:prstClr val="black"/>
                </a:solidFill>
              </a:rPr>
              <a:t>Utilizes Pulse Density Modulation (PDM) with integrated ADC</a:t>
            </a:r>
          </a:p>
          <a:p>
            <a:endParaRPr lang="en-US" sz="556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sz="2001" b="1" dirty="0">
                <a:solidFill>
                  <a:prstClr val="black"/>
                </a:solidFill>
              </a:rPr>
              <a:t>Source and Testing:</a:t>
            </a:r>
          </a:p>
          <a:p>
            <a:pPr lvl="1"/>
            <a:r>
              <a:rPr lang="en-US" sz="1778" dirty="0">
                <a:solidFill>
                  <a:prstClr val="black"/>
                </a:solidFill>
              </a:rPr>
              <a:t>Suppliers: </a:t>
            </a:r>
            <a:r>
              <a:rPr lang="en-US" sz="1778" b="1" dirty="0">
                <a:solidFill>
                  <a:prstClr val="black"/>
                </a:solidFill>
              </a:rPr>
              <a:t>Knowles</a:t>
            </a:r>
            <a:r>
              <a:rPr lang="en-US" sz="1778" dirty="0">
                <a:solidFill>
                  <a:prstClr val="black"/>
                </a:solidFill>
              </a:rPr>
              <a:t>, </a:t>
            </a:r>
            <a:r>
              <a:rPr lang="en-US" sz="1778" dirty="0" err="1">
                <a:solidFill>
                  <a:prstClr val="black"/>
                </a:solidFill>
              </a:rPr>
              <a:t>InvenSense</a:t>
            </a:r>
            <a:r>
              <a:rPr lang="en-US" sz="1778" dirty="0">
                <a:solidFill>
                  <a:prstClr val="black"/>
                </a:solidFill>
              </a:rPr>
              <a:t>, </a:t>
            </a:r>
            <a:r>
              <a:rPr lang="en-US" sz="1778" dirty="0" err="1">
                <a:solidFill>
                  <a:prstClr val="black"/>
                </a:solidFill>
              </a:rPr>
              <a:t>STMicro</a:t>
            </a:r>
            <a:endParaRPr lang="en-US" sz="1778" dirty="0">
              <a:solidFill>
                <a:prstClr val="black"/>
              </a:solidFill>
            </a:endParaRPr>
          </a:p>
          <a:p>
            <a:pPr lvl="1"/>
            <a:r>
              <a:rPr lang="en-US" sz="1778" dirty="0">
                <a:solidFill>
                  <a:prstClr val="black"/>
                </a:solidFill>
              </a:rPr>
              <a:t>White noise frequency testing in anechoic test box</a:t>
            </a:r>
          </a:p>
        </p:txBody>
      </p:sp>
      <p:pic>
        <p:nvPicPr>
          <p:cNvPr id="14" name="Picture 1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5964" y="6073573"/>
            <a:ext cx="1216691" cy="63939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" y="6714383"/>
            <a:ext cx="12192314" cy="14397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288137" y="287941"/>
            <a:ext cx="11616432" cy="431911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</a:pPr>
            <a:r>
              <a:rPr lang="en-US" sz="3112" kern="0" dirty="0">
                <a:solidFill>
                  <a:prstClr val="black"/>
                </a:solidFill>
              </a:rPr>
              <a:t>Microphone Testing</a:t>
            </a:r>
          </a:p>
        </p:txBody>
      </p:sp>
      <p:sp>
        <p:nvSpPr>
          <p:cNvPr id="8" name="Rectangle 7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659355" y="6272592"/>
            <a:ext cx="10172494" cy="11997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>
              <a:lnSpc>
                <a:spcPct val="107000"/>
              </a:lnSpc>
              <a:spcAft>
                <a:spcPts val="111"/>
              </a:spcAft>
            </a:pPr>
            <a:r>
              <a:rPr lang="pt-BR" sz="667" b="1" kern="0">
                <a:solidFill>
                  <a:srgbClr val="D70012"/>
                </a:solidFill>
              </a:rPr>
              <a:t>Internal </a:t>
            </a:r>
            <a:r>
              <a:rPr lang="pt-BR" sz="667" kern="0">
                <a:solidFill>
                  <a:srgbClr val="000000"/>
                </a:solidFill>
              </a:rPr>
              <a:t>| Car Multimedia | CR/RTC | 2018-01-09</a:t>
            </a:r>
            <a:endParaRPr lang="en-US" sz="667" kern="0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/>
          </p:cNvSpPr>
          <p:nvPr>
            <p:custDataLst>
              <p:tags r:id="rId7"/>
            </p:custDataLst>
          </p:nvPr>
        </p:nvSpPr>
        <p:spPr>
          <a:xfrm>
            <a:off x="659355" y="6399624"/>
            <a:ext cx="10172494" cy="23995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>
              <a:lnSpc>
                <a:spcPct val="107000"/>
              </a:lnSpc>
              <a:spcAft>
                <a:spcPts val="111"/>
              </a:spcAft>
            </a:pPr>
            <a:r>
              <a:rPr lang="en-US" sz="667" kern="0">
                <a:solidFill>
                  <a:srgbClr val="B2B3B5"/>
                </a:solidFill>
              </a:rPr>
              <a:t>© Robert Bosch Car Multimedia GmbH 2018. All rights reserved, also regarding any disposal, exploitation, reproduction, editing, distribution, as well as in the event of applications for industrial property rights.</a:t>
            </a:r>
            <a:endParaRPr lang="en-US" sz="667" kern="0" dirty="0">
              <a:solidFill>
                <a:srgbClr val="B2B3B5"/>
              </a:solidFill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8"/>
            </p:custDataLst>
          </p:nvPr>
        </p:nvSpPr>
        <p:spPr>
          <a:xfrm>
            <a:off x="296606" y="6255654"/>
            <a:ext cx="320405" cy="45590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rtlCol="0" anchor="t"/>
          <a:lstStyle/>
          <a:p>
            <a:r>
              <a:rPr lang="en-US" sz="1334" kern="0">
                <a:solidFill>
                  <a:srgbClr val="999FA6"/>
                </a:solidFill>
              </a:rPr>
              <a:t>3</a:t>
            </a:r>
            <a:endParaRPr lang="en-US" sz="1334" kern="0" dirty="0">
              <a:solidFill>
                <a:srgbClr val="999FA6"/>
              </a:solidFill>
            </a:endParaRPr>
          </a:p>
        </p:txBody>
      </p:sp>
      <p:sp>
        <p:nvSpPr>
          <p:cNvPr id="5" name="Rectangle 4" hidden="1"/>
          <p:cNvSpPr>
            <a:spLocks/>
          </p:cNvSpPr>
          <p:nvPr>
            <p:custDataLst>
              <p:tags r:id="rId9"/>
            </p:custDataLst>
          </p:nvPr>
        </p:nvSpPr>
        <p:spPr>
          <a:xfrm>
            <a:off x="10251733" y="287941"/>
            <a:ext cx="1880084" cy="8638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19761" rIns="0" bIns="0" rtlCol="0" anchor="t">
            <a:normAutofit/>
          </a:bodyPr>
          <a:lstStyle/>
          <a:p>
            <a:pPr>
              <a:lnSpc>
                <a:spcPts val="1000"/>
              </a:lnSpc>
            </a:pPr>
            <a:endParaRPr lang="en-US" sz="611" kern="0" dirty="0">
              <a:solidFill>
                <a:prstClr val="black"/>
              </a:solidFill>
            </a:endParaRPr>
          </a:p>
        </p:txBody>
      </p:sp>
      <p:sp>
        <p:nvSpPr>
          <p:cNvPr id="4" name="TextBox 3" hidden="1"/>
          <p:cNvSpPr txBox="1"/>
          <p:nvPr>
            <p:custDataLst>
              <p:tags r:id="rId10"/>
            </p:custDataLst>
          </p:nvPr>
        </p:nvSpPr>
        <p:spPr>
          <a:xfrm>
            <a:off x="197" y="6640986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 anchor="t">
            <a:noAutofit/>
          </a:bodyPr>
          <a:lstStyle/>
          <a:p>
            <a:pPr>
              <a:lnSpc>
                <a:spcPct val="107000"/>
              </a:lnSpc>
            </a:pPr>
            <a:endParaRPr lang="en-US" sz="1445" kern="0" dirty="0" err="1">
              <a:solidFill>
                <a:prstClr val="black"/>
              </a:solidFill>
            </a:endParaRPr>
          </a:p>
        </p:txBody>
      </p:sp>
      <p:pic>
        <p:nvPicPr>
          <p:cNvPr id="16" name="Content Placeholder 15"/>
          <p:cNvPicPr>
            <a:picLocks noGrp="1" noChangeAspect="1"/>
          </p:cNvPicPr>
          <p:nvPr>
            <p:ph idx="1"/>
            <p:custDataLst>
              <p:tags r:id="rId11"/>
            </p:custDataLst>
          </p:nvPr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1544" y="381099"/>
            <a:ext cx="4037445" cy="1837940"/>
          </a:xfrm>
          <a:prstGeom prst="rect">
            <a:avLst/>
          </a:prstGeom>
        </p:spPr>
      </p:pic>
      <p:pic>
        <p:nvPicPr>
          <p:cNvPr id="1028" name="Picture 4" descr="4234 open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2742" y="3031802"/>
            <a:ext cx="3059063" cy="305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549d8a11-aff5-4a1d-8bd6-a0ebb974611a@bosch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 rotWithShape="1"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6407316" y="3058986"/>
            <a:ext cx="2547336" cy="316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" name="Group 43"/>
          <p:cNvGrpSpPr/>
          <p:nvPr/>
        </p:nvGrpSpPr>
        <p:grpSpPr>
          <a:xfrm>
            <a:off x="8030073" y="51886"/>
            <a:ext cx="3238627" cy="2796424"/>
            <a:chOff x="7225029" y="46685"/>
            <a:chExt cx="2914015" cy="2516134"/>
          </a:xfrm>
        </p:grpSpPr>
        <p:pic>
          <p:nvPicPr>
            <p:cNvPr id="40" name="Picture 39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 rotWithShape="1"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39024" y="55903"/>
              <a:ext cx="2486025" cy="2506916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>
              <p:custDataLst>
                <p:tags r:id="rId16"/>
              </p:custDataLst>
            </p:nvPr>
          </p:nvSpPr>
          <p:spPr>
            <a:xfrm>
              <a:off x="8121650" y="46685"/>
              <a:ext cx="704850" cy="209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Bef>
                  <a:spcPts val="556"/>
                </a:spcBef>
              </a:pPr>
              <a:r>
                <a:rPr lang="en-US" sz="1556" kern="0" dirty="0">
                  <a:solidFill>
                    <a:srgbClr val="000000"/>
                  </a:solidFill>
                </a:rPr>
                <a:t>2.65 mm</a:t>
              </a:r>
            </a:p>
          </p:txBody>
        </p:sp>
        <p:sp>
          <p:nvSpPr>
            <p:cNvPr id="46" name="TextBox 45"/>
            <p:cNvSpPr txBox="1"/>
            <p:nvPr>
              <p:custDataLst>
                <p:tags r:id="rId17"/>
              </p:custDataLst>
            </p:nvPr>
          </p:nvSpPr>
          <p:spPr>
            <a:xfrm>
              <a:off x="7225029" y="1036320"/>
              <a:ext cx="623571" cy="209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noAutofit/>
            </a:bodyPr>
            <a:lstStyle/>
            <a:p>
              <a:pPr>
                <a:lnSpc>
                  <a:spcPct val="107000"/>
                </a:lnSpc>
                <a:spcBef>
                  <a:spcPts val="556"/>
                </a:spcBef>
              </a:pPr>
              <a:r>
                <a:rPr lang="en-US" sz="1556" kern="0" dirty="0">
                  <a:solidFill>
                    <a:srgbClr val="000000"/>
                  </a:solidFill>
                </a:rPr>
                <a:t>3.5 mm</a:t>
              </a:r>
            </a:p>
          </p:txBody>
        </p:sp>
        <p:sp>
          <p:nvSpPr>
            <p:cNvPr id="42" name="Rectangle 41"/>
            <p:cNvSpPr/>
            <p:nvPr>
              <p:custDataLst>
                <p:tags r:id="rId18"/>
              </p:custDataLst>
            </p:nvPr>
          </p:nvSpPr>
          <p:spPr>
            <a:xfrm>
              <a:off x="9479086" y="1888602"/>
              <a:ext cx="659958" cy="27829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Rectangle 1"/>
          <p:cNvSpPr/>
          <p:nvPr>
            <p:custDataLst>
              <p:tags r:id="rId14"/>
            </p:custDataLst>
          </p:nvPr>
        </p:nvSpPr>
        <p:spPr>
          <a:xfrm>
            <a:off x="130689" y="6162850"/>
            <a:ext cx="8434969" cy="4767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001" kern="0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5193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Content Placeholder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7017" y="4069264"/>
            <a:ext cx="6183268" cy="2354343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" y="6714383"/>
            <a:ext cx="12192314" cy="14397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288137" y="287941"/>
            <a:ext cx="11616432" cy="431911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</a:pPr>
            <a:r>
              <a:rPr lang="en-US" sz="3112" kern="0" dirty="0">
                <a:solidFill>
                  <a:prstClr val="black"/>
                </a:solidFill>
              </a:rPr>
              <a:t>Microphone Array Design</a:t>
            </a:r>
          </a:p>
        </p:txBody>
      </p:sp>
      <p:sp>
        <p:nvSpPr>
          <p:cNvPr id="7" name="Rectangle 6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659355" y="6272592"/>
            <a:ext cx="10172494" cy="11997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07000"/>
              </a:lnSpc>
              <a:spcAft>
                <a:spcPts val="111"/>
              </a:spcAft>
            </a:pPr>
            <a:r>
              <a:rPr lang="pt-BR" sz="667" b="1" kern="0">
                <a:solidFill>
                  <a:srgbClr val="D70012"/>
                </a:solidFill>
              </a:rPr>
              <a:t>Internal </a:t>
            </a:r>
            <a:r>
              <a:rPr lang="pt-BR" sz="667" kern="0">
                <a:solidFill>
                  <a:srgbClr val="000000"/>
                </a:solidFill>
              </a:rPr>
              <a:t>| Car Multimedia | CM/EPT | 2018-01-09</a:t>
            </a:r>
            <a:endParaRPr lang="en-US" sz="667" kern="0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659355" y="6399624"/>
            <a:ext cx="10172494" cy="23995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07000"/>
              </a:lnSpc>
              <a:spcAft>
                <a:spcPts val="111"/>
              </a:spcAft>
            </a:pPr>
            <a:r>
              <a:rPr lang="en-US" sz="667" kern="0">
                <a:solidFill>
                  <a:srgbClr val="B2B3B5"/>
                </a:solidFill>
              </a:rPr>
              <a:t>© Robert Bosch Car Multimedia GmbH 2018. All rights reserved, also regarding any disposal, exploitation, reproduction, editing, distribution, as well as in the event of applications for industrial property rights.</a:t>
            </a:r>
            <a:endParaRPr lang="en-US" sz="667" kern="0" dirty="0">
              <a:solidFill>
                <a:srgbClr val="B2B3B5"/>
              </a:solidFill>
            </a:endParaRPr>
          </a:p>
        </p:txBody>
      </p:sp>
      <p:sp>
        <p:nvSpPr>
          <p:cNvPr id="5" name="Rectangle 4"/>
          <p:cNvSpPr>
            <a:spLocks/>
          </p:cNvSpPr>
          <p:nvPr>
            <p:custDataLst>
              <p:tags r:id="rId7"/>
            </p:custDataLst>
          </p:nvPr>
        </p:nvSpPr>
        <p:spPr>
          <a:xfrm>
            <a:off x="296606" y="6255654"/>
            <a:ext cx="320405" cy="45590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rtlCol="0" anchor="t">
            <a:noAutofit/>
          </a:bodyPr>
          <a:lstStyle/>
          <a:p>
            <a:r>
              <a:rPr lang="en-US" sz="1334" kern="0">
                <a:solidFill>
                  <a:srgbClr val="999FA6"/>
                </a:solidFill>
              </a:rPr>
              <a:t>4</a:t>
            </a:r>
            <a:endParaRPr lang="en-US" sz="1334" kern="0" dirty="0">
              <a:solidFill>
                <a:srgbClr val="999FA6"/>
              </a:solidFill>
            </a:endParaRPr>
          </a:p>
        </p:txBody>
      </p:sp>
      <p:sp>
        <p:nvSpPr>
          <p:cNvPr id="4" name="Rectangle 3" hidden="1"/>
          <p:cNvSpPr>
            <a:spLocks/>
          </p:cNvSpPr>
          <p:nvPr>
            <p:custDataLst>
              <p:tags r:id="rId8"/>
            </p:custDataLst>
          </p:nvPr>
        </p:nvSpPr>
        <p:spPr>
          <a:xfrm>
            <a:off x="10251733" y="287941"/>
            <a:ext cx="1880084" cy="8638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19761" rIns="0" bIns="0" rtlCol="0" anchor="t">
            <a:normAutofit/>
          </a:bodyPr>
          <a:lstStyle/>
          <a:p>
            <a:pPr>
              <a:lnSpc>
                <a:spcPts val="1000"/>
              </a:lnSpc>
            </a:pPr>
            <a:endParaRPr lang="en-US" sz="611" kern="0" dirty="0">
              <a:solidFill>
                <a:prstClr val="black"/>
              </a:solidFill>
            </a:endParaRPr>
          </a:p>
        </p:txBody>
      </p:sp>
      <p:sp>
        <p:nvSpPr>
          <p:cNvPr id="3" name="TextBox 2" hidden="1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197" y="6640986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 anchor="t">
            <a:noAutofit/>
          </a:bodyPr>
          <a:lstStyle/>
          <a:p>
            <a:pPr>
              <a:lnSpc>
                <a:spcPct val="107000"/>
              </a:lnSpc>
            </a:pPr>
            <a:endParaRPr lang="en-US" sz="1445" kern="0" dirty="0" err="1">
              <a:solidFill>
                <a:prstClr val="black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  <p:custDataLst>
              <p:tags r:id="rId10"/>
            </p:custDataLst>
          </p:nvPr>
        </p:nvSpPr>
        <p:spPr>
          <a:xfrm>
            <a:off x="288137" y="766301"/>
            <a:ext cx="5965959" cy="5626265"/>
          </a:xfrm>
          <a:solidFill>
            <a:scrgbClr r="0" g="0" b="0">
              <a:alpha val="0"/>
            </a:scrgbClr>
          </a:solidFill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 marL="0" indent="0">
              <a:buNone/>
            </a:pPr>
            <a:r>
              <a:rPr lang="en-US" b="1" dirty="0" smtClean="0"/>
              <a:t>Design Requirements:</a:t>
            </a:r>
          </a:p>
          <a:p>
            <a:pPr lvl="1"/>
            <a:r>
              <a:rPr lang="en-US" dirty="0" err="1" smtClean="0"/>
              <a:t>Beamsteerable</a:t>
            </a:r>
            <a:r>
              <a:rPr lang="en-US" dirty="0" smtClean="0"/>
              <a:t> (100 Hz – 50 kHz)</a:t>
            </a:r>
          </a:p>
          <a:p>
            <a:pPr lvl="1"/>
            <a:r>
              <a:rPr lang="en-US" dirty="0" smtClean="0"/>
              <a:t>Built in redundancy</a:t>
            </a:r>
          </a:p>
          <a:p>
            <a:pPr lvl="1"/>
            <a:r>
              <a:rPr lang="en-US" dirty="0" smtClean="0"/>
              <a:t>Modular</a:t>
            </a:r>
            <a:endParaRPr lang="en-US" sz="556" dirty="0"/>
          </a:p>
          <a:p>
            <a:pPr marL="0" indent="0">
              <a:buNone/>
            </a:pPr>
            <a:r>
              <a:rPr lang="en-US" b="1" dirty="0" smtClean="0"/>
              <a:t>Current Solution - Broadband </a:t>
            </a:r>
            <a:r>
              <a:rPr lang="en-US" b="1" dirty="0" err="1" smtClean="0"/>
              <a:t>beamformer</a:t>
            </a:r>
            <a:r>
              <a:rPr lang="en-US" b="1" dirty="0" smtClean="0"/>
              <a:t> array:</a:t>
            </a:r>
            <a:endParaRPr lang="en-US" b="1" dirty="0"/>
          </a:p>
          <a:p>
            <a:pPr lvl="1"/>
            <a:r>
              <a:rPr lang="en-US" dirty="0" smtClean="0"/>
              <a:t>Multi-channeled (20 primary microphones)</a:t>
            </a:r>
          </a:p>
          <a:p>
            <a:pPr lvl="1"/>
            <a:r>
              <a:rPr lang="en-US" dirty="0" smtClean="0"/>
              <a:t>FPGA controlled</a:t>
            </a:r>
          </a:p>
          <a:p>
            <a:pPr lvl="1"/>
            <a:r>
              <a:rPr lang="en-US" dirty="0" smtClean="0"/>
              <a:t>Spiral arm array geometry with “saturated” outer ring</a:t>
            </a:r>
          </a:p>
          <a:p>
            <a:pPr lvl="2"/>
            <a:r>
              <a:rPr lang="en-US" dirty="0" smtClean="0"/>
              <a:t>Each ring covers a specific frequency range</a:t>
            </a:r>
          </a:p>
          <a:p>
            <a:pPr lvl="2"/>
            <a:r>
              <a:rPr lang="en-US" dirty="0" smtClean="0"/>
              <a:t>Uniform response across 360° azimuth</a:t>
            </a:r>
          </a:p>
          <a:p>
            <a:pPr lvl="2"/>
            <a:r>
              <a:rPr lang="en-US" dirty="0" smtClean="0"/>
              <a:t>Slight rotation suppresses spatial aliasing</a:t>
            </a:r>
            <a:endParaRPr lang="en-US" sz="111" dirty="0"/>
          </a:p>
          <a:p>
            <a:pPr marL="0" indent="0">
              <a:buNone/>
            </a:pPr>
            <a:r>
              <a:rPr lang="en-US" b="1" dirty="0" smtClean="0"/>
              <a:t>Testing and Validation:</a:t>
            </a:r>
          </a:p>
          <a:p>
            <a:pPr lvl="1"/>
            <a:r>
              <a:rPr lang="en-US" dirty="0" smtClean="0"/>
              <a:t>Validated through extensive numerical simulations (ongoing)</a:t>
            </a:r>
          </a:p>
          <a:p>
            <a:pPr lvl="1"/>
            <a:r>
              <a:rPr lang="en-US" dirty="0" smtClean="0"/>
              <a:t>Prototype design will be tested in sound isolation enclosure 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7578685" y="358944"/>
            <a:ext cx="4006892" cy="3469997"/>
            <a:chOff x="6818885" y="79126"/>
            <a:chExt cx="4034535" cy="3493936"/>
          </a:xfrm>
        </p:grpSpPr>
        <p:grpSp>
          <p:nvGrpSpPr>
            <p:cNvPr id="23" name="Group 22"/>
            <p:cNvGrpSpPr/>
            <p:nvPr/>
          </p:nvGrpSpPr>
          <p:grpSpPr>
            <a:xfrm>
              <a:off x="6818885" y="79126"/>
              <a:ext cx="4034535" cy="3493936"/>
              <a:chOff x="5169535" y="1347920"/>
              <a:chExt cx="3943847" cy="3415400"/>
            </a:xfrm>
          </p:grpSpPr>
          <p:pic>
            <p:nvPicPr>
              <p:cNvPr id="21" name="Picture 20"/>
              <p:cNvPicPr>
                <a:picLocks noChangeAspect="1"/>
              </p:cNvPicPr>
              <p:nvPr>
                <p:custDataLst>
                  <p:tags r:id="rId40"/>
                </p:custDataLst>
              </p:nvPr>
            </p:nvPicPr>
            <p:blipFill rotWithShape="1">
              <a:blip r:embed="rId4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169535" y="1347920"/>
                <a:ext cx="3943847" cy="3415400"/>
              </a:xfrm>
              <a:prstGeom prst="rect">
                <a:avLst/>
              </a:prstGeom>
            </p:spPr>
          </p:pic>
          <p:sp>
            <p:nvSpPr>
              <p:cNvPr id="22" name="Rectangle 21"/>
              <p:cNvSpPr/>
              <p:nvPr>
                <p:custDataLst>
                  <p:tags r:id="rId41"/>
                </p:custDataLst>
              </p:nvPr>
            </p:nvSpPr>
            <p:spPr>
              <a:xfrm>
                <a:off x="5169535" y="1383526"/>
                <a:ext cx="3943847" cy="3323645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2001" kern="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5" name="Oval 24"/>
            <p:cNvSpPr/>
            <p:nvPr>
              <p:custDataLst>
                <p:tags r:id="rId20"/>
              </p:custDataLst>
            </p:nvPr>
          </p:nvSpPr>
          <p:spPr>
            <a:xfrm>
              <a:off x="9368970" y="180683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26" name="Oval 25"/>
            <p:cNvSpPr/>
            <p:nvPr>
              <p:custDataLst>
                <p:tags r:id="rId21"/>
              </p:custDataLst>
            </p:nvPr>
          </p:nvSpPr>
          <p:spPr>
            <a:xfrm>
              <a:off x="10496095" y="1786270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27" name="Oval 26"/>
            <p:cNvSpPr/>
            <p:nvPr>
              <p:custDataLst>
                <p:tags r:id="rId22"/>
              </p:custDataLst>
            </p:nvPr>
          </p:nvSpPr>
          <p:spPr>
            <a:xfrm>
              <a:off x="9349920" y="3377218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28" name="Oval 27"/>
            <p:cNvSpPr/>
            <p:nvPr>
              <p:custDataLst>
                <p:tags r:id="rId23"/>
              </p:custDataLst>
            </p:nvPr>
          </p:nvSpPr>
          <p:spPr>
            <a:xfrm>
              <a:off x="7457045" y="2833894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29" name="Oval 28"/>
            <p:cNvSpPr/>
            <p:nvPr>
              <p:custDataLst>
                <p:tags r:id="rId24"/>
              </p:custDataLst>
            </p:nvPr>
          </p:nvSpPr>
          <p:spPr>
            <a:xfrm>
              <a:off x="7350953" y="864307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30" name="Oval 29"/>
            <p:cNvSpPr/>
            <p:nvPr>
              <p:custDataLst>
                <p:tags r:id="rId25"/>
              </p:custDataLst>
            </p:nvPr>
          </p:nvSpPr>
          <p:spPr>
            <a:xfrm>
              <a:off x="8066646" y="1457532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31" name="Oval 30"/>
            <p:cNvSpPr/>
            <p:nvPr>
              <p:custDataLst>
                <p:tags r:id="rId26"/>
              </p:custDataLst>
            </p:nvPr>
          </p:nvSpPr>
          <p:spPr>
            <a:xfrm>
              <a:off x="8433160" y="1700973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32" name="Oval 31"/>
            <p:cNvSpPr/>
            <p:nvPr>
              <p:custDataLst>
                <p:tags r:id="rId27"/>
              </p:custDataLst>
            </p:nvPr>
          </p:nvSpPr>
          <p:spPr>
            <a:xfrm>
              <a:off x="8617666" y="1775762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33" name="Oval 32"/>
            <p:cNvSpPr/>
            <p:nvPr>
              <p:custDataLst>
                <p:tags r:id="rId28"/>
              </p:custDataLst>
            </p:nvPr>
          </p:nvSpPr>
          <p:spPr>
            <a:xfrm>
              <a:off x="8735777" y="1621325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34" name="Oval 33"/>
            <p:cNvSpPr/>
            <p:nvPr>
              <p:custDataLst>
                <p:tags r:id="rId29"/>
              </p:custDataLst>
            </p:nvPr>
          </p:nvSpPr>
          <p:spPr>
            <a:xfrm>
              <a:off x="8926277" y="1676607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35" name="Oval 34"/>
            <p:cNvSpPr/>
            <p:nvPr>
              <p:custDataLst>
                <p:tags r:id="rId30"/>
              </p:custDataLst>
            </p:nvPr>
          </p:nvSpPr>
          <p:spPr>
            <a:xfrm>
              <a:off x="8926277" y="1879013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36" name="Oval 35"/>
            <p:cNvSpPr/>
            <p:nvPr>
              <p:custDataLst>
                <p:tags r:id="rId31"/>
              </p:custDataLst>
            </p:nvPr>
          </p:nvSpPr>
          <p:spPr>
            <a:xfrm>
              <a:off x="8735777" y="1940925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37" name="Oval 36"/>
            <p:cNvSpPr/>
            <p:nvPr>
              <p:custDataLst>
                <p:tags r:id="rId32"/>
              </p:custDataLst>
            </p:nvPr>
          </p:nvSpPr>
          <p:spPr>
            <a:xfrm>
              <a:off x="9123920" y="1626600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38" name="Oval 37"/>
            <p:cNvSpPr/>
            <p:nvPr>
              <p:custDataLst>
                <p:tags r:id="rId33"/>
              </p:custDataLst>
            </p:nvPr>
          </p:nvSpPr>
          <p:spPr>
            <a:xfrm>
              <a:off x="9035814" y="2052844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39" name="Oval 38"/>
            <p:cNvSpPr/>
            <p:nvPr>
              <p:custDataLst>
                <p:tags r:id="rId34"/>
              </p:custDataLst>
            </p:nvPr>
          </p:nvSpPr>
          <p:spPr>
            <a:xfrm>
              <a:off x="8607189" y="2095707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40" name="Oval 39"/>
            <p:cNvSpPr/>
            <p:nvPr>
              <p:custDataLst>
                <p:tags r:id="rId35"/>
              </p:custDataLst>
            </p:nvPr>
          </p:nvSpPr>
          <p:spPr>
            <a:xfrm>
              <a:off x="8259527" y="2367169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41" name="Oval 40"/>
            <p:cNvSpPr/>
            <p:nvPr>
              <p:custDataLst>
                <p:tags r:id="rId36"/>
              </p:custDataLst>
            </p:nvPr>
          </p:nvSpPr>
          <p:spPr>
            <a:xfrm>
              <a:off x="9185833" y="2460037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42" name="Oval 41"/>
            <p:cNvSpPr/>
            <p:nvPr>
              <p:custDataLst>
                <p:tags r:id="rId37"/>
              </p:custDataLst>
            </p:nvPr>
          </p:nvSpPr>
          <p:spPr>
            <a:xfrm>
              <a:off x="9564452" y="1614693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43" name="Oval 42"/>
            <p:cNvSpPr/>
            <p:nvPr>
              <p:custDataLst>
                <p:tags r:id="rId38"/>
              </p:custDataLst>
            </p:nvPr>
          </p:nvSpPr>
          <p:spPr>
            <a:xfrm>
              <a:off x="8752446" y="1414669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  <p:sp>
          <p:nvSpPr>
            <p:cNvPr id="44" name="Oval 43"/>
            <p:cNvSpPr/>
            <p:nvPr>
              <p:custDataLst>
                <p:tags r:id="rId39"/>
              </p:custDataLst>
            </p:nvPr>
          </p:nvSpPr>
          <p:spPr>
            <a:xfrm>
              <a:off x="8876271" y="993188"/>
              <a:ext cx="79648" cy="7964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2001" kern="0" dirty="0">
                <a:solidFill>
                  <a:srgbClr val="000000"/>
                </a:solidFill>
              </a:endParaRPr>
            </a:p>
          </p:txBody>
        </p:sp>
      </p:grpSp>
      <p:sp>
        <p:nvSpPr>
          <p:cNvPr id="46" name="Oval 45"/>
          <p:cNvSpPr/>
          <p:nvPr>
            <p:custDataLst>
              <p:tags r:id="rId11"/>
            </p:custDataLst>
          </p:nvPr>
        </p:nvSpPr>
        <p:spPr>
          <a:xfrm>
            <a:off x="7640067" y="3827966"/>
            <a:ext cx="208025" cy="20802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001" kern="0" dirty="0">
              <a:solidFill>
                <a:srgbClr val="000000"/>
              </a:solidFill>
            </a:endParaRPr>
          </a:p>
        </p:txBody>
      </p:sp>
      <p:sp>
        <p:nvSpPr>
          <p:cNvPr id="47" name="TextBox 46"/>
          <p:cNvSpPr txBox="1"/>
          <p:nvPr>
            <p:custDataLst>
              <p:tags r:id="rId12"/>
            </p:custDataLst>
          </p:nvPr>
        </p:nvSpPr>
        <p:spPr>
          <a:xfrm>
            <a:off x="7909474" y="3771894"/>
            <a:ext cx="1016261" cy="25092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07000"/>
              </a:lnSpc>
              <a:spcBef>
                <a:spcPts val="556"/>
              </a:spcBef>
            </a:pPr>
            <a:r>
              <a:rPr lang="en-US" sz="2001" kern="0" dirty="0">
                <a:solidFill>
                  <a:srgbClr val="000000"/>
                </a:solidFill>
              </a:rPr>
              <a:t>= primary microphone</a:t>
            </a:r>
          </a:p>
        </p:txBody>
      </p:sp>
      <p:sp>
        <p:nvSpPr>
          <p:cNvPr id="48" name="TextBox 47"/>
          <p:cNvSpPr txBox="1"/>
          <p:nvPr>
            <p:custDataLst>
              <p:tags r:id="rId13"/>
            </p:custDataLst>
          </p:nvPr>
        </p:nvSpPr>
        <p:spPr>
          <a:xfrm>
            <a:off x="7578685" y="54763"/>
            <a:ext cx="1016261" cy="35889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07000"/>
              </a:lnSpc>
              <a:spcBef>
                <a:spcPts val="556"/>
              </a:spcBef>
            </a:pPr>
            <a:r>
              <a:rPr lang="en-US" sz="2001" kern="0" dirty="0">
                <a:solidFill>
                  <a:srgbClr val="000000"/>
                </a:solidFill>
              </a:rPr>
              <a:t>2.3” diam.</a:t>
            </a:r>
          </a:p>
        </p:txBody>
      </p:sp>
      <p:pic>
        <p:nvPicPr>
          <p:cNvPr id="50" name="sim_movie">
            <a:hlinkClick r:id="" action="ppaction://media"/>
          </p:cNvPr>
          <p:cNvPicPr>
            <a:picLocks noChangeAspect="1"/>
          </p:cNvPicPr>
          <p:nvPr>
            <a:videoFile r:link="rId15"/>
            <p:custDataLst>
              <p:tags r:id="rId16"/>
            </p:custDataLst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6383952" y="84714"/>
            <a:ext cx="5330111" cy="3997584"/>
          </a:xfrm>
          <a:prstGeom prst="rect">
            <a:avLst/>
          </a:prstGeom>
        </p:spPr>
      </p:pic>
      <p:sp>
        <p:nvSpPr>
          <p:cNvPr id="51" name="Rectangle 50"/>
          <p:cNvSpPr/>
          <p:nvPr>
            <p:custDataLst>
              <p:tags r:id="rId17"/>
            </p:custDataLst>
          </p:nvPr>
        </p:nvSpPr>
        <p:spPr>
          <a:xfrm>
            <a:off x="130689" y="6252831"/>
            <a:ext cx="5766687" cy="38674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001" kern="0" dirty="0">
              <a:solidFill>
                <a:srgbClr val="000000"/>
              </a:solidFill>
            </a:endParaRPr>
          </a:p>
        </p:txBody>
      </p:sp>
      <p:sp>
        <p:nvSpPr>
          <p:cNvPr id="52" name="Rectangle 51"/>
          <p:cNvSpPr/>
          <p:nvPr>
            <p:custDataLst>
              <p:tags r:id="rId18"/>
            </p:custDataLst>
          </p:nvPr>
        </p:nvSpPr>
        <p:spPr>
          <a:xfrm>
            <a:off x="3242770" y="6420263"/>
            <a:ext cx="5766687" cy="16618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001" kern="0" dirty="0">
              <a:solidFill>
                <a:srgbClr val="000000"/>
              </a:solidFill>
            </a:endParaRPr>
          </a:p>
        </p:txBody>
      </p:sp>
      <p:pic>
        <p:nvPicPr>
          <p:cNvPr id="53" name="Picture 52"/>
          <p:cNvPicPr>
            <a:picLocks/>
          </p:cNvPicPr>
          <p:nvPr>
            <p:custDataLst>
              <p:tags r:id="rId19"/>
            </p:custDataLst>
          </p:nvPr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5964" y="6073573"/>
            <a:ext cx="1216691" cy="63939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79617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7100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8" repeatCount="indefinite" fill="hold" display="0">
                  <p:stCondLst>
                    <p:cond delay="indefinite"/>
                  </p:stCondLst>
                </p:cTn>
                <p:tgtEl>
                  <p:spTgt spid="50"/>
                </p:tgtEl>
              </p:cMediaNode>
            </p:vide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3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SoundSee</a:t>
            </a:r>
            <a:r>
              <a:rPr lang="en-US" dirty="0" smtClean="0"/>
              <a:t> Program Updates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June 19</a:t>
            </a:r>
            <a:r>
              <a:rPr lang="en-US" baseline="30000" dirty="0"/>
              <a:t>th</a:t>
            </a:r>
            <a:r>
              <a:rPr lang="en-US" dirty="0"/>
              <a:t>, 2018</a:t>
            </a: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7288" y="871792"/>
            <a:ext cx="4710162" cy="264946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373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13</a:t>
            </a:fld>
            <a:endParaRPr lang="en-US"/>
          </a:p>
        </p:txBody>
      </p:sp>
      <p:sp>
        <p:nvSpPr>
          <p:cNvPr id="4" name="TextBox 3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88137" y="192291"/>
            <a:ext cx="11616432" cy="431911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</a:pPr>
            <a:r>
              <a:rPr lang="en-US" sz="3112" kern="0" dirty="0" smtClean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Program Updates</a:t>
            </a:r>
            <a:endParaRPr lang="en-US" sz="3112" kern="0" dirty="0">
              <a:solidFill>
                <a:prstClr val="black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7400" y="1350818"/>
            <a:ext cx="102269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Initial forays into data collection architecture (on-site server for sound file storage)</a:t>
            </a:r>
          </a:p>
          <a:p>
            <a:r>
              <a:rPr lang="en-US" sz="2800" dirty="0" smtClean="0"/>
              <a:t>Signed contract with Mike </a:t>
            </a:r>
            <a:r>
              <a:rPr lang="en-US" sz="2800" dirty="0" err="1" smtClean="0"/>
              <a:t>Foale</a:t>
            </a:r>
            <a:r>
              <a:rPr lang="en-US" sz="2800" dirty="0" smtClean="0"/>
              <a:t> for design support</a:t>
            </a:r>
          </a:p>
          <a:p>
            <a:r>
              <a:rPr lang="en-US" sz="2800" dirty="0" smtClean="0"/>
              <a:t>Obtained ISS </a:t>
            </a:r>
            <a:r>
              <a:rPr lang="en-US" sz="2800" dirty="0" smtClean="0"/>
              <a:t>audio files </a:t>
            </a:r>
            <a:r>
              <a:rPr lang="en-US" sz="2800" dirty="0" smtClean="0"/>
              <a:t>from </a:t>
            </a:r>
            <a:r>
              <a:rPr lang="en-US" sz="2800" dirty="0" smtClean="0"/>
              <a:t>Johnson Space </a:t>
            </a:r>
            <a:r>
              <a:rPr lang="en-US" sz="2800" dirty="0" smtClean="0"/>
              <a:t>Center</a:t>
            </a:r>
          </a:p>
          <a:p>
            <a:r>
              <a:rPr lang="en-US" sz="3600" dirty="0" smtClean="0"/>
              <a:t>  </a:t>
            </a:r>
            <a:r>
              <a:rPr lang="en-US" sz="2400" dirty="0"/>
              <a:t> Scheduled </a:t>
            </a:r>
            <a:r>
              <a:rPr lang="en-US" sz="2400" dirty="0" smtClean="0"/>
              <a:t>monthly check-in to trade updates</a:t>
            </a:r>
            <a:endParaRPr lang="en-US" sz="3600" dirty="0" smtClean="0"/>
          </a:p>
          <a:p>
            <a:r>
              <a:rPr lang="en-US" sz="2800" dirty="0" smtClean="0"/>
              <a:t>Nominated for Bosch Corporate Research Idea of the Year</a:t>
            </a:r>
          </a:p>
          <a:p>
            <a:r>
              <a:rPr lang="en-US" sz="2800" dirty="0" smtClean="0"/>
              <a:t>   </a:t>
            </a:r>
            <a:r>
              <a:rPr lang="en-US" sz="2400" dirty="0" smtClean="0"/>
              <a:t>Obtained video content from </a:t>
            </a:r>
            <a:r>
              <a:rPr lang="en-US" sz="2400" dirty="0" smtClean="0"/>
              <a:t>Ames, generating video from facility.</a:t>
            </a:r>
            <a:endParaRPr lang="en-US" dirty="0" smtClean="0"/>
          </a:p>
          <a:p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4" y="6503603"/>
            <a:ext cx="579895" cy="33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545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88137" y="192291"/>
            <a:ext cx="11616432" cy="431911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</a:pPr>
            <a:r>
              <a:rPr lang="en-US" sz="3112" kern="0" dirty="0" smtClean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Near-Term Schedule &amp; Milestones</a:t>
            </a:r>
            <a:endParaRPr lang="en-US" sz="3112" kern="0" dirty="0">
              <a:solidFill>
                <a:prstClr val="black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7400" y="1350818"/>
            <a:ext cx="1022696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trike="sngStrike" dirty="0" smtClean="0"/>
              <a:t>Mission Concept Review							5/16</a:t>
            </a:r>
          </a:p>
          <a:p>
            <a:r>
              <a:rPr lang="en-US" sz="2800" dirty="0" smtClean="0"/>
              <a:t>Bosch Corporate Research </a:t>
            </a:r>
            <a:r>
              <a:rPr lang="en-US" sz="2800" dirty="0" smtClean="0"/>
              <a:t>Award Video</a:t>
            </a:r>
            <a:r>
              <a:rPr lang="en-US" sz="2800" dirty="0" smtClean="0"/>
              <a:t>			</a:t>
            </a:r>
            <a:r>
              <a:rPr lang="en-US" sz="2800" dirty="0" smtClean="0"/>
              <a:t>	6</a:t>
            </a:r>
            <a:r>
              <a:rPr lang="en-US" sz="2800" dirty="0" smtClean="0"/>
              <a:t>/22</a:t>
            </a:r>
            <a:endParaRPr lang="en-US" sz="2800" dirty="0"/>
          </a:p>
          <a:p>
            <a:r>
              <a:rPr lang="en-US" sz="2800" dirty="0" smtClean="0"/>
              <a:t>Facility and Mobility Complete						6/29</a:t>
            </a:r>
          </a:p>
          <a:p>
            <a:r>
              <a:rPr lang="en-US" sz="2800" dirty="0" smtClean="0"/>
              <a:t>Engineering Payload V1 Complete					7/5</a:t>
            </a:r>
          </a:p>
          <a:p>
            <a:r>
              <a:rPr lang="en-US" sz="2800" dirty="0" smtClean="0"/>
              <a:t>Safety Review 0/1								</a:t>
            </a:r>
            <a:r>
              <a:rPr lang="en-US" sz="2800" dirty="0" smtClean="0"/>
              <a:t>TBD</a:t>
            </a:r>
            <a:endParaRPr lang="en-US" sz="2800" dirty="0" smtClean="0"/>
          </a:p>
          <a:p>
            <a:r>
              <a:rPr lang="en-US" sz="2800" b="1" dirty="0" smtClean="0"/>
              <a:t>Preliminary Design Review</a:t>
            </a:r>
            <a:r>
              <a:rPr lang="en-US" sz="2800" dirty="0" smtClean="0"/>
              <a:t>						7/20</a:t>
            </a:r>
          </a:p>
          <a:p>
            <a:r>
              <a:rPr lang="en-US" sz="2000" dirty="0" smtClean="0"/>
              <a:t>   Reviewers: </a:t>
            </a:r>
            <a:r>
              <a:rPr lang="en-US" sz="2000" dirty="0" err="1" smtClean="0"/>
              <a:t>Sharad</a:t>
            </a:r>
            <a:r>
              <a:rPr lang="en-US" sz="2000" dirty="0" smtClean="0"/>
              <a:t> </a:t>
            </a:r>
            <a:r>
              <a:rPr lang="en-US" sz="2000" dirty="0" err="1" smtClean="0"/>
              <a:t>Bhaskaran</a:t>
            </a:r>
            <a:r>
              <a:rPr lang="en-US" sz="2000" dirty="0" smtClean="0"/>
              <a:t> (Astrobotic Mission Director, Former ISS payload manager), NASA </a:t>
            </a:r>
            <a:r>
              <a:rPr lang="en-US" sz="2000" dirty="0" err="1" smtClean="0"/>
              <a:t>Astrobee</a:t>
            </a:r>
            <a:r>
              <a:rPr lang="en-US" sz="2000" dirty="0" smtClean="0"/>
              <a:t> </a:t>
            </a:r>
            <a:r>
              <a:rPr lang="en-US" sz="2000" dirty="0" smtClean="0"/>
              <a:t>Personne</a:t>
            </a:r>
            <a:r>
              <a:rPr lang="en-US" sz="2000" dirty="0"/>
              <a:t>l</a:t>
            </a:r>
            <a:r>
              <a:rPr lang="en-US" sz="2000" dirty="0" smtClean="0"/>
              <a:t>, Bosch Personnel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39D1628-0B34-8B4B-A227-41A8037F3620}"/>
              </a:ext>
            </a:extLst>
          </p:cNvPr>
          <p:cNvSpPr txBox="1">
            <a:spLocks/>
          </p:cNvSpPr>
          <p:nvPr/>
        </p:nvSpPr>
        <p:spPr>
          <a:xfrm>
            <a:off x="3821329" y="6356431"/>
            <a:ext cx="4395537" cy="365125"/>
          </a:xfrm>
          <a:prstGeom prst="rect">
            <a:avLst/>
          </a:prstGeom>
        </p:spPr>
        <p:txBody>
          <a:bodyPr lIns="91402" tIns="45718" rIns="91402" bIns="45718"/>
          <a:lstStyle>
            <a:defPPr>
              <a:defRPr lang="en-US"/>
            </a:defPPr>
            <a:lvl1pPr marL="0" algn="ctr" defTabSz="913786" rtl="0" eaLnBrk="1" latinLnBrk="0" hangingPunct="1">
              <a:defRPr sz="12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6883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3786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680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7573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4478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1358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8240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5123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Astrobotic - Confidential </a:t>
            </a:r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and Proprietary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14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4" y="6503603"/>
            <a:ext cx="579895" cy="33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98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88137" y="192291"/>
            <a:ext cx="11616432" cy="431911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</a:pPr>
            <a:r>
              <a:rPr lang="en-US" sz="3112" kern="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Autonomous Acoustic Monitoring on the Space Station</a:t>
            </a:r>
          </a:p>
        </p:txBody>
      </p:sp>
      <p:sp>
        <p:nvSpPr>
          <p:cNvPr id="7" name="Rectangle 6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659355" y="6272592"/>
            <a:ext cx="10172494" cy="11997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>
              <a:lnSpc>
                <a:spcPct val="107000"/>
              </a:lnSpc>
              <a:spcAft>
                <a:spcPts val="111"/>
              </a:spcAft>
            </a:pPr>
            <a:r>
              <a:rPr lang="en-US" sz="667" kern="0">
                <a:solidFill>
                  <a:srgbClr val="000000"/>
                </a:solidFill>
              </a:rPr>
              <a:t>Research and Technology Center | CR/RTC3.1-NA | 2018-02-16</a:t>
            </a:r>
            <a:endParaRPr lang="en-US" sz="667" kern="0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659355" y="6399624"/>
            <a:ext cx="10172494" cy="23995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>
              <a:lnSpc>
                <a:spcPct val="107000"/>
              </a:lnSpc>
              <a:spcAft>
                <a:spcPts val="111"/>
              </a:spcAft>
            </a:pPr>
            <a:r>
              <a:rPr lang="en-US" sz="667" kern="0">
                <a:solidFill>
                  <a:srgbClr val="B2B3B5"/>
                </a:solidFill>
              </a:rPr>
              <a:t>© 2018 Robert Bosch LLC and affiliates. All rights reserved.</a:t>
            </a:r>
            <a:endParaRPr lang="en-US" sz="667" kern="0" dirty="0">
              <a:solidFill>
                <a:srgbClr val="B2B3B5"/>
              </a:solidFill>
            </a:endParaRPr>
          </a:p>
        </p:txBody>
      </p:sp>
      <p:sp>
        <p:nvSpPr>
          <p:cNvPr id="4" name="Rectangle 3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10251733" y="287941"/>
            <a:ext cx="1880084" cy="8638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19761" rIns="0" bIns="0" rtlCol="0" anchor="t">
            <a:normAutofit/>
          </a:bodyPr>
          <a:lstStyle/>
          <a:p>
            <a:pPr>
              <a:lnSpc>
                <a:spcPts val="1000"/>
              </a:lnSpc>
            </a:pPr>
            <a:endParaRPr lang="en-US" sz="611" kern="0" dirty="0">
              <a:solidFill>
                <a:prstClr val="black"/>
              </a:solidFill>
            </a:endParaRPr>
          </a:p>
        </p:txBody>
      </p:sp>
      <p:sp>
        <p:nvSpPr>
          <p:cNvPr id="3" name="TextBox 2" hidden="1"/>
          <p:cNvSpPr txBox="1"/>
          <p:nvPr>
            <p:custDataLst>
              <p:tags r:id="rId6"/>
            </p:custDataLst>
          </p:nvPr>
        </p:nvSpPr>
        <p:spPr>
          <a:xfrm>
            <a:off x="197" y="6640986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 anchor="t">
            <a:noAutofit/>
          </a:bodyPr>
          <a:lstStyle/>
          <a:p>
            <a:pPr>
              <a:lnSpc>
                <a:spcPct val="107000"/>
              </a:lnSpc>
            </a:pPr>
            <a:endParaRPr lang="en-US" sz="1445" kern="0" dirty="0" err="1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288137" y="600288"/>
            <a:ext cx="11616432" cy="43191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  <a:spcBef>
                <a:spcPts val="0"/>
              </a:spcBef>
            </a:pPr>
            <a:r>
              <a:rPr lang="en-US" sz="2667" dirty="0">
                <a:solidFill>
                  <a:srgbClr val="A80163"/>
                </a:solidFill>
                <a:latin typeface="Arial" charset="0"/>
                <a:ea typeface="Arial" charset="0"/>
                <a:cs typeface="Arial" charset="0"/>
              </a:rPr>
              <a:t>Spatiotemporal Mapping of ISS Acoustic Environment 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3286" y="1344546"/>
            <a:ext cx="7544246" cy="4243638"/>
          </a:xfrm>
          <a:prstGeom prst="rect">
            <a:avLst/>
          </a:prstGeom>
        </p:spPr>
      </p:pic>
      <p:pic>
        <p:nvPicPr>
          <p:cNvPr id="22" name="Content Placeholder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1715" y="1365807"/>
            <a:ext cx="7506447" cy="4222377"/>
          </a:xfrm>
          <a:prstGeom prst="rect">
            <a:avLst/>
          </a:prstGeom>
        </p:spPr>
      </p:pic>
      <p:pic>
        <p:nvPicPr>
          <p:cNvPr id="23" name="Picture 22" descr="C:\Users\fraser.kitchell\Downloads\image (25).png"/>
          <p:cNvPicPr/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4717" y="2833576"/>
            <a:ext cx="1386025" cy="13917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17" y="4888218"/>
            <a:ext cx="1000999" cy="920561"/>
          </a:xfrm>
          <a:prstGeom prst="rect">
            <a:avLst/>
          </a:prstGeom>
        </p:spPr>
      </p:pic>
      <p:sp>
        <p:nvSpPr>
          <p:cNvPr id="28" name="Arc 27"/>
          <p:cNvSpPr/>
          <p:nvPr/>
        </p:nvSpPr>
        <p:spPr>
          <a:xfrm rot="19928526" flipH="1">
            <a:off x="1015106" y="3212333"/>
            <a:ext cx="2308663" cy="2650448"/>
          </a:xfrm>
          <a:prstGeom prst="arc">
            <a:avLst/>
          </a:prstGeom>
          <a:ln w="25400">
            <a:solidFill>
              <a:schemeClr val="accent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1">
              <a:solidFill>
                <a:prstClr val="black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0871B-D004-4A82-B870-1253979CDD10}" type="slidenum">
              <a:rPr lang="en-US" smtClean="0"/>
              <a:t>2</a:t>
            </a:fld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4" y="6529003"/>
            <a:ext cx="579895" cy="3398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1965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678" y="1301674"/>
            <a:ext cx="2589106" cy="2138827"/>
          </a:xfrm>
          <a:prstGeom prst="rect">
            <a:avLst/>
          </a:prstGeom>
        </p:spPr>
      </p:pic>
      <p:sp>
        <p:nvSpPr>
          <p:cNvPr id="8" name="TextBox 7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88137" y="192291"/>
            <a:ext cx="11616432" cy="431911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</a:pPr>
            <a:r>
              <a:rPr lang="en-US" sz="3112" kern="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Autonomous Acoustic Monitoring on the Space Station</a:t>
            </a:r>
          </a:p>
        </p:txBody>
      </p:sp>
      <p:sp>
        <p:nvSpPr>
          <p:cNvPr id="7" name="Rectangle 6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659355" y="6272592"/>
            <a:ext cx="10172494" cy="11997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>
              <a:lnSpc>
                <a:spcPct val="107000"/>
              </a:lnSpc>
              <a:spcAft>
                <a:spcPts val="111"/>
              </a:spcAft>
            </a:pPr>
            <a:r>
              <a:rPr lang="en-US" sz="667" kern="0">
                <a:solidFill>
                  <a:srgbClr val="000000"/>
                </a:solidFill>
              </a:rPr>
              <a:t>Research and Technology Center | CR/RTC3.1-NA | 2018-02-16</a:t>
            </a:r>
            <a:endParaRPr lang="en-US" sz="667" kern="0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659355" y="6399624"/>
            <a:ext cx="10172494" cy="23995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>
              <a:lnSpc>
                <a:spcPct val="107000"/>
              </a:lnSpc>
              <a:spcAft>
                <a:spcPts val="111"/>
              </a:spcAft>
            </a:pPr>
            <a:r>
              <a:rPr lang="en-US" sz="667" kern="0" dirty="0">
                <a:solidFill>
                  <a:srgbClr val="B2B3B5"/>
                </a:solidFill>
              </a:rPr>
              <a:t>© 2018 Robert Bosch LLC and affiliates. All rights reserved.</a:t>
            </a:r>
          </a:p>
        </p:txBody>
      </p:sp>
      <p:sp>
        <p:nvSpPr>
          <p:cNvPr id="4" name="Rectangle 3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10251733" y="287941"/>
            <a:ext cx="1880084" cy="8638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19761" rIns="0" bIns="0" rtlCol="0" anchor="t">
            <a:normAutofit/>
          </a:bodyPr>
          <a:lstStyle/>
          <a:p>
            <a:pPr>
              <a:lnSpc>
                <a:spcPts val="1000"/>
              </a:lnSpc>
            </a:pPr>
            <a:endParaRPr lang="en-US" sz="611" kern="0" dirty="0">
              <a:solidFill>
                <a:prstClr val="black"/>
              </a:solidFill>
            </a:endParaRPr>
          </a:p>
        </p:txBody>
      </p:sp>
      <p:sp>
        <p:nvSpPr>
          <p:cNvPr id="3" name="TextBox 2" hidden="1"/>
          <p:cNvSpPr txBox="1"/>
          <p:nvPr>
            <p:custDataLst>
              <p:tags r:id="rId6"/>
            </p:custDataLst>
          </p:nvPr>
        </p:nvSpPr>
        <p:spPr>
          <a:xfrm>
            <a:off x="197" y="6640986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 anchor="t">
            <a:noAutofit/>
          </a:bodyPr>
          <a:lstStyle/>
          <a:p>
            <a:pPr>
              <a:lnSpc>
                <a:spcPct val="107000"/>
              </a:lnSpc>
            </a:pPr>
            <a:endParaRPr lang="en-US" sz="1445" kern="0" dirty="0" err="1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288137" y="600288"/>
            <a:ext cx="11616432" cy="43191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  <a:spcBef>
                <a:spcPts val="0"/>
              </a:spcBef>
            </a:pPr>
            <a:r>
              <a:rPr lang="en-US" sz="2667" dirty="0">
                <a:solidFill>
                  <a:srgbClr val="A80163"/>
                </a:solidFill>
                <a:latin typeface="Arial" charset="0"/>
                <a:ea typeface="Arial" charset="0"/>
                <a:cs typeface="Arial" charset="0"/>
              </a:rPr>
              <a:t>Spatiotemporal Mapping of ISS Acoustic Environment 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1849228" y="1067495"/>
            <a:ext cx="6972682" cy="198392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785316" y="1848177"/>
            <a:ext cx="7046533" cy="204201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1849227" y="3182596"/>
            <a:ext cx="7586675" cy="217295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3785316" y="4007921"/>
            <a:ext cx="7959303" cy="236776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C:\Users\fraser.kitchell\Downloads\image (25).png"/>
          <p:cNvPicPr/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51897" y="3276306"/>
            <a:ext cx="1386025" cy="13917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30" name="Straight Connector 29"/>
          <p:cNvCxnSpPr/>
          <p:nvPr/>
        </p:nvCxnSpPr>
        <p:spPr>
          <a:xfrm>
            <a:off x="1849228" y="3030267"/>
            <a:ext cx="1936088" cy="86698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849228" y="3058473"/>
            <a:ext cx="0" cy="225226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785316" y="3890193"/>
            <a:ext cx="0" cy="24854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8347176" y="1198609"/>
            <a:ext cx="1936088" cy="81511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8370216" y="1211494"/>
            <a:ext cx="11740" cy="226886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10246545" y="2016810"/>
            <a:ext cx="34125" cy="242014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8381956" y="3487417"/>
            <a:ext cx="1901308" cy="94954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849227" y="5346810"/>
            <a:ext cx="1936088" cy="102887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6032152" y="4596591"/>
            <a:ext cx="411906" cy="1352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7202142" y="4436958"/>
            <a:ext cx="631737" cy="202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 rot="20835884">
            <a:off x="5500718" y="2398279"/>
            <a:ext cx="1698830" cy="2741977"/>
          </a:xfrm>
          <a:prstGeom prst="ellipse">
            <a:avLst/>
          </a:prstGeom>
          <a:solidFill>
            <a:schemeClr val="bg1">
              <a:lumMod val="75000"/>
              <a:alpha val="45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001" kern="0" dirty="0">
              <a:solidFill>
                <a:srgbClr val="000000"/>
              </a:solidFill>
            </a:endParaRPr>
          </a:p>
        </p:txBody>
      </p:sp>
      <p:sp>
        <p:nvSpPr>
          <p:cNvPr id="66" name="Triangle 65"/>
          <p:cNvSpPr/>
          <p:nvPr/>
        </p:nvSpPr>
        <p:spPr>
          <a:xfrm rot="9247286">
            <a:off x="5944015" y="2524490"/>
            <a:ext cx="398537" cy="134410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001" kern="0" dirty="0">
              <a:solidFill>
                <a:srgbClr val="000000"/>
              </a:solidFill>
            </a:endParaRPr>
          </a:p>
        </p:txBody>
      </p:sp>
      <p:sp>
        <p:nvSpPr>
          <p:cNvPr id="67" name="Arc 66"/>
          <p:cNvSpPr/>
          <p:nvPr/>
        </p:nvSpPr>
        <p:spPr>
          <a:xfrm rot="4766958" flipH="1">
            <a:off x="5888258" y="2575913"/>
            <a:ext cx="554948" cy="582731"/>
          </a:xfrm>
          <a:prstGeom prst="arc">
            <a:avLst>
              <a:gd name="adj1" fmla="val 16582891"/>
              <a:gd name="adj2" fmla="val 0"/>
            </a:avLst>
          </a:prstGeom>
          <a:ln w="25400">
            <a:solidFill>
              <a:schemeClr val="accent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001">
              <a:solidFill>
                <a:prstClr val="black"/>
              </a:solidFill>
            </a:endParaRPr>
          </a:p>
        </p:txBody>
      </p:sp>
      <p:pic>
        <p:nvPicPr>
          <p:cNvPr id="69" name="Picture 6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5677" y="2236609"/>
            <a:ext cx="906476" cy="197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0" name="Straight Arrow Connector 69"/>
          <p:cNvCxnSpPr/>
          <p:nvPr/>
        </p:nvCxnSpPr>
        <p:spPr>
          <a:xfrm flipH="1" flipV="1">
            <a:off x="4766948" y="1508852"/>
            <a:ext cx="717455" cy="662168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5060850" y="1481590"/>
            <a:ext cx="1016261" cy="32855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07000"/>
              </a:lnSpc>
              <a:spcBef>
                <a:spcPts val="556"/>
              </a:spcBef>
            </a:pPr>
            <a:r>
              <a:rPr lang="en-US" sz="1111" kern="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Compute features </a:t>
            </a:r>
          </a:p>
        </p:txBody>
      </p:sp>
      <p:sp>
        <p:nvSpPr>
          <p:cNvPr id="73" name="Rectangle 72"/>
          <p:cNvSpPr/>
          <p:nvPr/>
        </p:nvSpPr>
        <p:spPr>
          <a:xfrm>
            <a:off x="3659127" y="1306569"/>
            <a:ext cx="311942" cy="267254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001" kern="0" dirty="0">
              <a:solidFill>
                <a:srgbClr val="000000"/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3964190" y="1306568"/>
            <a:ext cx="311942" cy="267254"/>
          </a:xfrm>
          <a:prstGeom prst="rect">
            <a:avLst/>
          </a:prstGeom>
          <a:solidFill>
            <a:srgbClr val="92D05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001" kern="0" dirty="0">
              <a:solidFill>
                <a:srgbClr val="000000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4287515" y="1306568"/>
            <a:ext cx="311942" cy="267254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sz="2001" kern="0" dirty="0">
              <a:solidFill>
                <a:srgbClr val="000000"/>
              </a:solidFill>
            </a:endParaRPr>
          </a:p>
        </p:txBody>
      </p:sp>
      <p:pic>
        <p:nvPicPr>
          <p:cNvPr id="76" name="Content Placeholder 3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2141" y="3247802"/>
            <a:ext cx="4760195" cy="2677610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8419640" y="6011469"/>
            <a:ext cx="1016261" cy="101626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07000"/>
              </a:lnSpc>
              <a:spcBef>
                <a:spcPts val="556"/>
              </a:spcBef>
            </a:pPr>
            <a:r>
              <a:rPr lang="en-US" sz="1556" kern="0" dirty="0">
                <a:solidFill>
                  <a:srgbClr val="000000"/>
                </a:solidFill>
                <a:latin typeface="Arial" charset="0"/>
                <a:ea typeface="Arial" charset="0"/>
                <a:cs typeface="Arial" charset="0"/>
              </a:rPr>
              <a:t>DAA on temporal variations</a:t>
            </a:r>
            <a:endParaRPr lang="en-US" sz="1556" kern="0" dirty="0" err="1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0871B-D004-4A82-B870-1253979CDD10}" type="slidenum">
              <a:rPr lang="en-US" smtClean="0"/>
              <a:t>3</a:t>
            </a:fld>
            <a:endParaRPr lang="en-US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4" y="6503603"/>
            <a:ext cx="579895" cy="3398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2604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6" grpId="0" animBg="1"/>
      <p:bldP spid="67" grpId="0" animBg="1"/>
      <p:bldP spid="72" grpId="0"/>
      <p:bldP spid="73" grpId="0" animBg="1"/>
      <p:bldP spid="74" grpId="0" animBg="1"/>
      <p:bldP spid="75" grpId="0" animBg="1"/>
      <p:bldP spid="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88137" y="287941"/>
            <a:ext cx="11616432" cy="431911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</a:pPr>
            <a:r>
              <a:rPr lang="en-US" sz="3112" kern="0" dirty="0" smtClean="0">
                <a:solidFill>
                  <a:prstClr val="black"/>
                </a:solidFill>
              </a:rPr>
              <a:t>Program Relationships</a:t>
            </a:r>
            <a:endParaRPr lang="en-US" sz="3112" kern="0" dirty="0">
              <a:solidFill>
                <a:prstClr val="black"/>
              </a:solidFill>
            </a:endParaRPr>
          </a:p>
        </p:txBody>
      </p:sp>
      <p:sp>
        <p:nvSpPr>
          <p:cNvPr id="4" name="Left-Right Arrow 3"/>
          <p:cNvSpPr/>
          <p:nvPr/>
        </p:nvSpPr>
        <p:spPr>
          <a:xfrm rot="8774761">
            <a:off x="2240672" y="4585949"/>
            <a:ext cx="2004155" cy="294640"/>
          </a:xfrm>
          <a:prstGeom prst="leftRightArrow">
            <a:avLst>
              <a:gd name="adj1" fmla="val 35715"/>
              <a:gd name="adj2" fmla="val 6071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-Right Arrow 4"/>
          <p:cNvSpPr/>
          <p:nvPr/>
        </p:nvSpPr>
        <p:spPr>
          <a:xfrm rot="5400000">
            <a:off x="4230802" y="2397012"/>
            <a:ext cx="1166661" cy="294640"/>
          </a:xfrm>
          <a:prstGeom prst="leftRightArrow">
            <a:avLst>
              <a:gd name="adj1" fmla="val 35715"/>
              <a:gd name="adj2" fmla="val 6071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538847" y="940004"/>
            <a:ext cx="2113786" cy="100584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3667311" y="2224245"/>
            <a:ext cx="2755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/>
              <a:t>Payload Design, Test plans, </a:t>
            </a:r>
          </a:p>
          <a:p>
            <a:pPr algn="ctr"/>
            <a:r>
              <a:rPr lang="en-US" i="1" dirty="0" smtClean="0"/>
              <a:t>Interface documentation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652632" y="981259"/>
            <a:ext cx="6053700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9050">
            <a:solidFill>
              <a:schemeClr val="bg1"/>
            </a:solidFill>
          </a:ln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rgbClr val="002060"/>
                </a:solidFill>
              </a:rPr>
              <a:t>Selects technologies for deployment, provides non-recurring engineering support for tech, provides project funding. Manages branding opportunity and marketing approach.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087992" y="3090394"/>
            <a:ext cx="6664960" cy="1005840"/>
            <a:chOff x="4113639" y="3065590"/>
            <a:chExt cx="6664960" cy="1005840"/>
          </a:xfrm>
        </p:grpSpPr>
        <p:sp>
          <p:nvSpPr>
            <p:cNvPr id="10" name="Rectangle 9"/>
            <p:cNvSpPr/>
            <p:nvPr/>
          </p:nvSpPr>
          <p:spPr>
            <a:xfrm>
              <a:off x="4113639" y="3065590"/>
              <a:ext cx="1564640" cy="100584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200" b="1" dirty="0" smtClean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78279" y="3107238"/>
              <a:ext cx="5100320" cy="92333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bg1"/>
                  </a:solidFill>
                </a:defRPr>
              </a:lvl1pPr>
            </a:lstStyle>
            <a:p>
              <a:r>
                <a:rPr lang="en-US" dirty="0">
                  <a:solidFill>
                    <a:srgbClr val="002060"/>
                  </a:solidFill>
                </a:rPr>
                <a:t>Design, build and test payload, secure NASA and CASIS support, maintain schedule and compliance, generate all required documentation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85859" y="4360736"/>
            <a:ext cx="34809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i="1"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On-station operations plans, Launch timing &amp; compliance, launch funding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87771" y="5331430"/>
            <a:ext cx="5645261" cy="1005840"/>
            <a:chOff x="690880" y="5151120"/>
            <a:chExt cx="3896536" cy="1005840"/>
          </a:xfrm>
        </p:grpSpPr>
        <p:sp>
          <p:nvSpPr>
            <p:cNvPr id="14" name="Rectangle 13"/>
            <p:cNvSpPr/>
            <p:nvPr/>
          </p:nvSpPr>
          <p:spPr>
            <a:xfrm>
              <a:off x="690880" y="5151120"/>
              <a:ext cx="762224" cy="1005840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b="1" dirty="0" smtClean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30994" y="5358448"/>
              <a:ext cx="3156422" cy="64633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2060"/>
                  </a:solidFill>
                </a:rPr>
                <a:t>Launch service &amp; delivery, crew time, ground support time. </a:t>
              </a:r>
              <a:r>
                <a:rPr lang="en-US" dirty="0" smtClean="0">
                  <a:solidFill>
                    <a:srgbClr val="002060"/>
                  </a:solidFill>
                </a:rPr>
                <a:t>Launch </a:t>
              </a:r>
              <a:r>
                <a:rPr lang="en-US" dirty="0">
                  <a:solidFill>
                    <a:srgbClr val="002060"/>
                  </a:solidFill>
                </a:rPr>
                <a:t>costs and crew </a:t>
              </a:r>
              <a:r>
                <a:rPr lang="en-US" dirty="0" smtClean="0">
                  <a:solidFill>
                    <a:srgbClr val="002060"/>
                  </a:solidFill>
                </a:rPr>
                <a:t>time</a:t>
              </a:r>
              <a:endParaRPr lang="en-US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978802" y="5331430"/>
            <a:ext cx="6213199" cy="1005840"/>
            <a:chOff x="6306580" y="5163154"/>
            <a:chExt cx="3946164" cy="1005840"/>
          </a:xfrm>
        </p:grpSpPr>
        <p:sp>
          <p:nvSpPr>
            <p:cNvPr id="17" name="Rectangle 16"/>
            <p:cNvSpPr/>
            <p:nvPr/>
          </p:nvSpPr>
          <p:spPr>
            <a:xfrm>
              <a:off x="6306580" y="5163154"/>
              <a:ext cx="900398" cy="100584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b="1" dirty="0" smtClean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206588" y="5163154"/>
              <a:ext cx="3046156" cy="92333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bg1"/>
                  </a:solidFill>
                </a:defRPr>
              </a:lvl1pPr>
            </a:lstStyle>
            <a:p>
              <a:r>
                <a:rPr lang="en-US" dirty="0" smtClean="0">
                  <a:solidFill>
                    <a:srgbClr val="002060"/>
                  </a:solidFill>
                </a:rPr>
                <a:t>Ground </a:t>
              </a:r>
              <a:r>
                <a:rPr lang="en-US" dirty="0">
                  <a:solidFill>
                    <a:srgbClr val="002060"/>
                  </a:solidFill>
                </a:rPr>
                <a:t>test facilities, safety review panels</a:t>
              </a:r>
              <a:r>
                <a:rPr lang="en-US" dirty="0" smtClean="0">
                  <a:solidFill>
                    <a:srgbClr val="002060"/>
                  </a:solidFill>
                </a:rPr>
                <a:t>, </a:t>
              </a:r>
              <a:r>
                <a:rPr lang="en-US" dirty="0" err="1" smtClean="0">
                  <a:solidFill>
                    <a:srgbClr val="002060"/>
                  </a:solidFill>
                </a:rPr>
                <a:t>Astrobee</a:t>
              </a:r>
              <a:r>
                <a:rPr lang="en-US" dirty="0">
                  <a:solidFill>
                    <a:srgbClr val="002060"/>
                  </a:solidFill>
                </a:rPr>
                <a:t> </a:t>
              </a:r>
              <a:r>
                <a:rPr lang="en-US" dirty="0" smtClean="0">
                  <a:solidFill>
                    <a:srgbClr val="002060"/>
                  </a:solidFill>
                </a:rPr>
                <a:t>interface. Ground testing &amp; NASA personnel for payload guidance.</a:t>
              </a:r>
              <a:endParaRPr lang="en-US" dirty="0">
                <a:solidFill>
                  <a:srgbClr val="002060"/>
                </a:solidFill>
              </a:endParaRPr>
            </a:p>
          </p:txBody>
        </p:sp>
      </p:grpSp>
      <p:sp>
        <p:nvSpPr>
          <p:cNvPr id="19" name="Left-Right Arrow 18"/>
          <p:cNvSpPr/>
          <p:nvPr/>
        </p:nvSpPr>
        <p:spPr>
          <a:xfrm rot="12929195">
            <a:off x="5558759" y="4602833"/>
            <a:ext cx="1931584" cy="294640"/>
          </a:xfrm>
          <a:prstGeom prst="leftRightArrow">
            <a:avLst>
              <a:gd name="adj1" fmla="val 35715"/>
              <a:gd name="adj2" fmla="val 6071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739029" y="4360736"/>
            <a:ext cx="4311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i="1"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Facilities availability, test planning and facility use, payload compliance &amp; flight safety reviews</a:t>
            </a:r>
          </a:p>
        </p:txBody>
      </p:sp>
      <p:pic>
        <p:nvPicPr>
          <p:cNvPr id="21" name="Picture 2" descr="939px-Bosch-brand.svg.png (939×222)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351" y="1219548"/>
            <a:ext cx="1969389" cy="46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astrobotic_icon_text.png (1200×800)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9529" y="3162755"/>
            <a:ext cx="1458825" cy="972550"/>
          </a:xfrm>
          <a:prstGeom prst="rect">
            <a:avLst/>
          </a:prstGeom>
          <a:noFill/>
        </p:spPr>
      </p:pic>
      <p:pic>
        <p:nvPicPr>
          <p:cNvPr id="23" name="Picture 6" descr="1237px-NASA_logo.svg.png (1237×1024)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7614" y="5379152"/>
            <a:ext cx="1138098" cy="94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CASIS_LOGO.png (1328×691)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981" y="5569844"/>
            <a:ext cx="967434" cy="50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Left-Right Arrow 24"/>
          <p:cNvSpPr/>
          <p:nvPr/>
        </p:nvSpPr>
        <p:spPr>
          <a:xfrm rot="12016688">
            <a:off x="2240671" y="3060358"/>
            <a:ext cx="2004155" cy="294640"/>
          </a:xfrm>
          <a:prstGeom prst="leftRightArrow">
            <a:avLst>
              <a:gd name="adj1" fmla="val 35715"/>
              <a:gd name="adj2" fmla="val 6071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336957" y="1884694"/>
            <a:ext cx="22104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Former ISS Commander </a:t>
            </a:r>
          </a:p>
          <a:p>
            <a:pPr algn="ctr"/>
            <a:r>
              <a:rPr lang="en-US" b="1" dirty="0" smtClean="0"/>
              <a:t>Colin ‘Mike’ </a:t>
            </a:r>
            <a:r>
              <a:rPr lang="en-US" b="1" dirty="0" err="1" smtClean="0"/>
              <a:t>Foale</a:t>
            </a:r>
            <a:endParaRPr lang="en-US" b="1" dirty="0" smtClean="0"/>
          </a:p>
        </p:txBody>
      </p:sp>
      <p:sp>
        <p:nvSpPr>
          <p:cNvPr id="27" name="TextBox 26"/>
          <p:cNvSpPr txBox="1"/>
          <p:nvPr/>
        </p:nvSpPr>
        <p:spPr>
          <a:xfrm>
            <a:off x="1796474" y="3029429"/>
            <a:ext cx="2745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/>
              <a:t>ISS/NASA/Process expertise</a:t>
            </a:r>
          </a:p>
        </p:txBody>
      </p:sp>
      <p:sp>
        <p:nvSpPr>
          <p:cNvPr id="2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DE795FA-979A-044B-A656-2C8BAA7F1A3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Footer Placeholder 3">
            <a:extLst>
              <a:ext uri="{FF2B5EF4-FFF2-40B4-BE49-F238E27FC236}">
                <a16:creationId xmlns="" xmlns:a16="http://schemas.microsoft.com/office/drawing/2014/main" id="{739D1628-0B34-8B4B-A227-41A8037F3620}"/>
              </a:ext>
            </a:extLst>
          </p:cNvPr>
          <p:cNvSpPr txBox="1">
            <a:spLocks/>
          </p:cNvSpPr>
          <p:nvPr/>
        </p:nvSpPr>
        <p:spPr>
          <a:xfrm>
            <a:off x="3821329" y="6356431"/>
            <a:ext cx="4395537" cy="365125"/>
          </a:xfrm>
          <a:prstGeom prst="rect">
            <a:avLst/>
          </a:prstGeom>
        </p:spPr>
        <p:txBody>
          <a:bodyPr lIns="91402" tIns="45718" rIns="91402" bIns="45718"/>
          <a:lstStyle>
            <a:defPPr>
              <a:defRPr lang="en-US"/>
            </a:defPPr>
            <a:lvl1pPr marL="0" algn="ctr" defTabSz="913786" rtl="0" eaLnBrk="1" latinLnBrk="0" hangingPunct="1">
              <a:defRPr sz="12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6883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3786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680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7573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4478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1358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8240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5123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Astrobotic - Confidential </a:t>
            </a:r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and Proprietary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4" y="6503603"/>
            <a:ext cx="579895" cy="33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715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SoundSee</a:t>
            </a:r>
            <a:r>
              <a:rPr lang="en-US" dirty="0" smtClean="0"/>
              <a:t> Technical Updates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June 19</a:t>
            </a:r>
            <a:r>
              <a:rPr lang="en-US" baseline="30000" dirty="0"/>
              <a:t>th</a:t>
            </a:r>
            <a:r>
              <a:rPr lang="en-US" dirty="0"/>
              <a:t>, 2018</a:t>
            </a: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7288" y="871792"/>
            <a:ext cx="4710162" cy="264946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F1FEB-920D-490C-BA20-7F79DC0FBA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529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37637" y="6237192"/>
            <a:ext cx="2844800" cy="484425"/>
          </a:xfrm>
          <a:prstGeom prst="rect">
            <a:avLst/>
          </a:prstGeom>
        </p:spPr>
        <p:txBody>
          <a:bodyPr/>
          <a:lstStyle/>
          <a:p>
            <a:pPr defTabSz="456975"/>
            <a:fld id="{2DE795FA-979A-044B-A656-2C8BAA7F1A35}" type="slidenum">
              <a:rPr lang="en-US" smtClean="0">
                <a:latin typeface="Arial"/>
              </a:rPr>
              <a:pPr defTabSz="456975"/>
              <a:t>6</a:t>
            </a:fld>
            <a:endParaRPr lang="en-US" dirty="0">
              <a:latin typeface="Arial"/>
            </a:endParaRPr>
          </a:p>
        </p:txBody>
      </p:sp>
      <p:sp>
        <p:nvSpPr>
          <p:cNvPr id="11" name="Footer Placeholder 3">
            <a:extLst>
              <a:ext uri="{FF2B5EF4-FFF2-40B4-BE49-F238E27FC236}">
                <a16:creationId xmlns="" xmlns:a16="http://schemas.microsoft.com/office/drawing/2014/main" id="{739D1628-0B34-8B4B-A227-41A8037F3620}"/>
              </a:ext>
            </a:extLst>
          </p:cNvPr>
          <p:cNvSpPr txBox="1">
            <a:spLocks/>
          </p:cNvSpPr>
          <p:nvPr/>
        </p:nvSpPr>
        <p:spPr>
          <a:xfrm>
            <a:off x="3821329" y="6356431"/>
            <a:ext cx="4395537" cy="365125"/>
          </a:xfrm>
          <a:prstGeom prst="rect">
            <a:avLst/>
          </a:prstGeom>
        </p:spPr>
        <p:txBody>
          <a:bodyPr lIns="91402" tIns="45718" rIns="91402" bIns="45718"/>
          <a:lstStyle>
            <a:defPPr>
              <a:defRPr lang="en-US"/>
            </a:defPPr>
            <a:lvl1pPr marL="0" algn="ctr" defTabSz="913786" rtl="0" eaLnBrk="1" latinLnBrk="0" hangingPunct="1">
              <a:defRPr sz="12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6883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3786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680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7573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4478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1358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8240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5123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>
                    <a:tint val="75000"/>
                  </a:prstClr>
                </a:solidFill>
              </a:rPr>
              <a:t>Astrobotic - Confidential </a:t>
            </a:r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and Proprietary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042AAA5D-E0A7-554A-B050-7E9E00F4F56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4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1383" y="2567826"/>
            <a:ext cx="4639196" cy="341614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F70418CB-6803-CA4D-A3F2-71FAF1F1E34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419" y="1328464"/>
            <a:ext cx="3506582" cy="46754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41383" y="821904"/>
            <a:ext cx="53534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Size: ~</a:t>
            </a:r>
            <a:r>
              <a:rPr lang="en-US" sz="2400" dirty="0" smtClean="0"/>
              <a:t>6ft </a:t>
            </a:r>
            <a:r>
              <a:rPr lang="en-US" sz="2400" dirty="0" smtClean="0"/>
              <a:t>x </a:t>
            </a:r>
            <a:r>
              <a:rPr lang="en-US" sz="2400" dirty="0" smtClean="0"/>
              <a:t>~6ft </a:t>
            </a:r>
            <a:r>
              <a:rPr lang="en-US" sz="2400" dirty="0" smtClean="0"/>
              <a:t>x </a:t>
            </a:r>
            <a:r>
              <a:rPr lang="en-US" sz="2400" dirty="0" smtClean="0"/>
              <a:t>~14ft</a:t>
            </a:r>
            <a:endParaRPr lang="en-US" sz="2400" dirty="0" smtClean="0"/>
          </a:p>
          <a:p>
            <a:r>
              <a:rPr lang="en-US" sz="2400" dirty="0" smtClean="0"/>
              <a:t>Frame and panels </a:t>
            </a:r>
            <a:r>
              <a:rPr lang="en-US" sz="2400" dirty="0" smtClean="0"/>
              <a:t>installed</a:t>
            </a:r>
            <a:endParaRPr lang="en-US" sz="2400" dirty="0" smtClean="0"/>
          </a:p>
          <a:p>
            <a:r>
              <a:rPr lang="en-US" sz="2400" dirty="0"/>
              <a:t>US Lab </a:t>
            </a:r>
            <a:r>
              <a:rPr lang="en-US" sz="2400" dirty="0" smtClean="0"/>
              <a:t>module imagery </a:t>
            </a:r>
            <a:r>
              <a:rPr lang="en-US" sz="2400" dirty="0" smtClean="0"/>
              <a:t>from </a:t>
            </a:r>
            <a:r>
              <a:rPr lang="en-US" sz="2400" dirty="0" smtClean="0"/>
              <a:t>NASA Ames</a:t>
            </a:r>
            <a:endParaRPr lang="en-US" sz="2400" dirty="0" smtClean="0"/>
          </a:p>
          <a:p>
            <a:r>
              <a:rPr lang="en-US" sz="2400" u="sng" dirty="0" smtClean="0"/>
              <a:t>Next Steps</a:t>
            </a:r>
            <a:r>
              <a:rPr lang="en-US" sz="2400" dirty="0" smtClean="0"/>
              <a:t>: Add lighting and speakers</a:t>
            </a:r>
            <a:endParaRPr lang="en-US" sz="2400" dirty="0"/>
          </a:p>
        </p:txBody>
      </p:sp>
      <p:sp>
        <p:nvSpPr>
          <p:cNvPr id="10" name="TextBox 9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88137" y="287941"/>
            <a:ext cx="11616432" cy="431911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</a:pPr>
            <a:r>
              <a:rPr lang="en-US" sz="3112" kern="0" dirty="0" smtClean="0">
                <a:solidFill>
                  <a:prstClr val="black"/>
                </a:solidFill>
              </a:rPr>
              <a:t>Facility and Test Setup</a:t>
            </a:r>
            <a:endParaRPr lang="en-US" sz="3112" kern="0" dirty="0">
              <a:solidFill>
                <a:prstClr val="black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88137" y="719852"/>
            <a:ext cx="11616432" cy="43191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  <a:spcBef>
                <a:spcPts val="0"/>
              </a:spcBef>
            </a:pPr>
            <a:r>
              <a:rPr lang="en-US" sz="3112" dirty="0" smtClean="0">
                <a:solidFill>
                  <a:srgbClr val="A80163"/>
                </a:solidFill>
              </a:rPr>
              <a:t>ISS Capsule Analog</a:t>
            </a:r>
            <a:endParaRPr lang="en-US" sz="3112" dirty="0">
              <a:solidFill>
                <a:srgbClr val="A80163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38594" y="5995941"/>
            <a:ext cx="2022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/>
              <a:t>Astrobotic </a:t>
            </a:r>
            <a:r>
              <a:rPr lang="en-US" i="1" dirty="0" err="1" smtClean="0"/>
              <a:t>Highbay</a:t>
            </a:r>
            <a:endParaRPr lang="en-US" i="1" dirty="0" smtClean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4" y="6503603"/>
            <a:ext cx="579895" cy="33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985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37637" y="6237192"/>
            <a:ext cx="2844800" cy="484425"/>
          </a:xfrm>
          <a:prstGeom prst="rect">
            <a:avLst/>
          </a:prstGeom>
        </p:spPr>
        <p:txBody>
          <a:bodyPr/>
          <a:lstStyle/>
          <a:p>
            <a:pPr defTabSz="456975"/>
            <a:fld id="{2DE795FA-979A-044B-A656-2C8BAA7F1A35}" type="slidenum">
              <a:rPr lang="en-US" smtClean="0">
                <a:latin typeface="Arial"/>
              </a:rPr>
              <a:pPr defTabSz="456975"/>
              <a:t>7</a:t>
            </a:fld>
            <a:endParaRPr lang="en-US">
              <a:latin typeface="Arial"/>
            </a:endParaRP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xmlns="" id="{739D1628-0B34-8B4B-A227-41A8037F3620}"/>
              </a:ext>
            </a:extLst>
          </p:cNvPr>
          <p:cNvSpPr txBox="1">
            <a:spLocks/>
          </p:cNvSpPr>
          <p:nvPr/>
        </p:nvSpPr>
        <p:spPr>
          <a:xfrm>
            <a:off x="3821329" y="6356431"/>
            <a:ext cx="4395537" cy="365125"/>
          </a:xfrm>
          <a:prstGeom prst="rect">
            <a:avLst/>
          </a:prstGeom>
        </p:spPr>
        <p:txBody>
          <a:bodyPr lIns="91402" tIns="45718" rIns="91402" bIns="45718"/>
          <a:lstStyle>
            <a:defPPr>
              <a:defRPr lang="en-US"/>
            </a:defPPr>
            <a:lvl1pPr marL="0" algn="ctr" defTabSz="913786" rtl="0" eaLnBrk="1" latinLnBrk="0" hangingPunct="1">
              <a:defRPr sz="12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6883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3786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680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7573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4478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1358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8240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5123" algn="l" defTabSz="91378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Confidential and Proprietary</a:t>
            </a:r>
          </a:p>
        </p:txBody>
      </p:sp>
      <p:pic>
        <p:nvPicPr>
          <p:cNvPr id="3" name="My Movie 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01800" y="1146524"/>
            <a:ext cx="8713817" cy="4901522"/>
          </a:xfrm>
          <a:prstGeom prst="rect">
            <a:avLst/>
          </a:prstGeom>
        </p:spPr>
      </p:pic>
      <p:sp>
        <p:nvSpPr>
          <p:cNvPr id="6" name="TextBox 5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88137" y="287941"/>
            <a:ext cx="11616432" cy="431911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</a:pPr>
            <a:r>
              <a:rPr lang="en-US" sz="3112" kern="0" dirty="0" smtClean="0">
                <a:solidFill>
                  <a:prstClr val="black"/>
                </a:solidFill>
              </a:rPr>
              <a:t>Facility and Test Setup</a:t>
            </a:r>
            <a:endParaRPr lang="en-US" sz="3112" kern="0" dirty="0">
              <a:solidFill>
                <a:prstClr val="black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88137" y="719852"/>
            <a:ext cx="11616432" cy="43191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  <a:spcBef>
                <a:spcPts val="0"/>
              </a:spcBef>
            </a:pPr>
            <a:r>
              <a:rPr lang="en-US" sz="3112" dirty="0" smtClean="0">
                <a:solidFill>
                  <a:srgbClr val="A80163"/>
                </a:solidFill>
              </a:rPr>
              <a:t>Mobility Analog</a:t>
            </a:r>
            <a:endParaRPr lang="en-US" sz="3112" dirty="0">
              <a:solidFill>
                <a:srgbClr val="A80163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84" y="6503603"/>
            <a:ext cx="579895" cy="33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00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8519" y="1583674"/>
            <a:ext cx="6046051" cy="3401113"/>
          </a:xfrm>
          <a:prstGeom prst="rect">
            <a:avLst/>
          </a:prstGeom>
        </p:spPr>
      </p:pic>
      <p:sp>
        <p:nvSpPr>
          <p:cNvPr id="9" name="TextBox 8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88137" y="287941"/>
            <a:ext cx="11616432" cy="431911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</a:pPr>
            <a:r>
              <a:rPr lang="en-US" sz="3112" kern="0" dirty="0">
                <a:solidFill>
                  <a:prstClr val="black"/>
                </a:solidFill>
              </a:rPr>
              <a:t>Seeing Through Sound (</a:t>
            </a:r>
            <a:r>
              <a:rPr lang="en-US" sz="3112" kern="0" dirty="0" err="1">
                <a:solidFill>
                  <a:prstClr val="black"/>
                </a:solidFill>
              </a:rPr>
              <a:t>SoundSee</a:t>
            </a:r>
            <a:r>
              <a:rPr lang="en-US" sz="3112" kern="0" dirty="0">
                <a:solidFill>
                  <a:prstClr val="black"/>
                </a:solidFill>
              </a:rPr>
              <a:t>)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88137" y="719852"/>
            <a:ext cx="11616432" cy="43191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  <a:spcBef>
                <a:spcPts val="0"/>
              </a:spcBef>
            </a:pPr>
            <a:r>
              <a:rPr lang="en-US" sz="3112" dirty="0">
                <a:solidFill>
                  <a:srgbClr val="A80163"/>
                </a:solidFill>
              </a:rPr>
              <a:t>Acoustic Monitoring and Analysis</a:t>
            </a:r>
          </a:p>
        </p:txBody>
      </p:sp>
      <p:sp>
        <p:nvSpPr>
          <p:cNvPr id="12" name="Text Placeholder 1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88137" y="1940539"/>
            <a:ext cx="5570382" cy="5352310"/>
          </a:xfrm>
          <a:prstGeom prst="rect">
            <a:avLst/>
          </a:prstGeom>
          <a:solidFill>
            <a:scrgbClr r="0" g="0" b="0">
              <a:alpha val="0"/>
            </a:scrgbClr>
          </a:solidFill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 marL="251460" indent="-251460" algn="l" defTabSz="822716" rtl="0" eaLnBrk="1" latinLnBrk="0" hangingPunct="1">
              <a:lnSpc>
                <a:spcPct val="107000"/>
              </a:lnSpc>
              <a:spcBef>
                <a:spcPts val="500"/>
              </a:spcBef>
              <a:buClrTx/>
              <a:buSzPct val="100000"/>
              <a:buFont typeface="Wingdings 3" panose="05040102010807070707" pitchFamily="18" charset="2"/>
              <a:buChar char=""/>
              <a:defRPr sz="18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1pPr>
            <a:lvl2pPr marL="508000" indent="-27432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 typeface="Wingdings 3" panose="05040102010807070707" pitchFamily="18" charset="2"/>
              <a:buChar char=""/>
              <a:defRPr sz="16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2pPr>
            <a:lvl3pPr marL="730250" indent="-204470" algn="l" defTabSz="822716" rtl="0" eaLnBrk="1" latinLnBrk="0" hangingPunct="1">
              <a:lnSpc>
                <a:spcPct val="102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4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3pPr>
            <a:lvl4pPr marL="932180" indent="-18415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3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4pPr>
            <a:lvl5pPr marL="932180" indent="-18415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3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5pPr>
            <a:lvl6pPr marL="932180" indent="-18415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3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6pPr>
            <a:lvl7pPr marL="932180" indent="-18415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3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7pPr>
            <a:lvl8pPr marL="932180" indent="-18415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300" b="0" i="0" u="none" kern="120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8pPr>
            <a:lvl9pPr marL="932180" indent="-184150" algn="l" defTabSz="822716" rtl="0" eaLnBrk="1" latinLnBrk="0" hangingPunct="1">
              <a:lnSpc>
                <a:spcPct val="103000"/>
              </a:lnSpc>
              <a:spcBef>
                <a:spcPts val="500"/>
              </a:spcBef>
              <a:buClrTx/>
              <a:buSzPct val="100000"/>
              <a:buFontTx/>
              <a:buChar char="‒"/>
              <a:defRPr sz="1300" b="0" i="0" u="none" kern="1200" baseline="0">
                <a:solidFill>
                  <a:schemeClr val="tx1"/>
                </a:solidFill>
                <a:latin typeface="Bosch Office Sans" pitchFamily="2" charset="0"/>
                <a:ea typeface="+mn-ea"/>
                <a:cs typeface="+mn-cs"/>
              </a:defRPr>
            </a:lvl9pPr>
          </a:lstStyle>
          <a:p>
            <a:r>
              <a:rPr lang="en-US" sz="2001" dirty="0">
                <a:solidFill>
                  <a:prstClr val="black"/>
                </a:solidFill>
              </a:rPr>
              <a:t>Deploy acoustic array on </a:t>
            </a:r>
            <a:r>
              <a:rPr lang="en-US" sz="2001" dirty="0" err="1">
                <a:solidFill>
                  <a:prstClr val="black"/>
                </a:solidFill>
              </a:rPr>
              <a:t>Astrobee</a:t>
            </a:r>
            <a:r>
              <a:rPr lang="en-US" sz="2001" dirty="0">
                <a:solidFill>
                  <a:prstClr val="black"/>
                </a:solidFill>
              </a:rPr>
              <a:t> platform</a:t>
            </a:r>
          </a:p>
          <a:p>
            <a:r>
              <a:rPr lang="en-US" sz="2001" dirty="0">
                <a:solidFill>
                  <a:prstClr val="black"/>
                </a:solidFill>
              </a:rPr>
              <a:t>Initially provide acoustic map </a:t>
            </a:r>
            <a:r>
              <a:rPr lang="en-US" sz="1556" dirty="0">
                <a:solidFill>
                  <a:prstClr val="black"/>
                </a:solidFill>
              </a:rPr>
              <a:t>(see right) </a:t>
            </a:r>
            <a:r>
              <a:rPr lang="en-US" sz="2001" dirty="0">
                <a:solidFill>
                  <a:prstClr val="black"/>
                </a:solidFill>
              </a:rPr>
              <a:t>of internal modules</a:t>
            </a:r>
          </a:p>
          <a:p>
            <a:r>
              <a:rPr lang="en-US" sz="2001" dirty="0">
                <a:solidFill>
                  <a:prstClr val="black"/>
                </a:solidFill>
              </a:rPr>
              <a:t>Acoustic map will be used as reference for acoustic anomaly detection </a:t>
            </a:r>
          </a:p>
          <a:p>
            <a:pPr marL="292176" indent="-317583"/>
            <a:r>
              <a:rPr lang="en-US" sz="2001" dirty="0">
                <a:solidFill>
                  <a:prstClr val="black"/>
                </a:solidFill>
              </a:rPr>
              <a:t>Acoustic anomalies may be indicative of: early failure symptoms, added payload resonance, pipe or seal leaks, T-2/COLBERT, etc.  </a:t>
            </a:r>
          </a:p>
          <a:p>
            <a:pPr marL="0" indent="0">
              <a:buNone/>
            </a:pPr>
            <a:endParaRPr lang="en-US" sz="556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sz="2001" dirty="0">
              <a:solidFill>
                <a:prstClr val="black"/>
              </a:solidFill>
            </a:endParaRPr>
          </a:p>
          <a:p>
            <a:pPr marL="259712" lvl="1" indent="0">
              <a:buNone/>
            </a:pPr>
            <a:endParaRPr lang="en-US" sz="1778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043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003" r="26787"/>
          <a:stretch/>
        </p:blipFill>
        <p:spPr>
          <a:xfrm>
            <a:off x="1000302" y="3835105"/>
            <a:ext cx="1733134" cy="1521974"/>
          </a:xfrm>
          <a:prstGeom prst="rect">
            <a:avLst/>
          </a:prstGeom>
        </p:spPr>
      </p:pic>
      <p:sp>
        <p:nvSpPr>
          <p:cNvPr id="8" name="TextBox 7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88137" y="287941"/>
            <a:ext cx="11616432" cy="431911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</a:pPr>
            <a:r>
              <a:rPr lang="en-US" sz="3112" kern="0" dirty="0" err="1">
                <a:solidFill>
                  <a:prstClr val="black"/>
                </a:solidFill>
              </a:rPr>
              <a:t>SoundSee</a:t>
            </a:r>
            <a:endParaRPr lang="en-US" sz="3112" kern="0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659355" y="6272592"/>
            <a:ext cx="10172494" cy="11997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>
              <a:lnSpc>
                <a:spcPct val="107000"/>
              </a:lnSpc>
              <a:spcAft>
                <a:spcPts val="111"/>
              </a:spcAft>
            </a:pPr>
            <a:r>
              <a:rPr lang="pt-BR" sz="667" b="1" kern="0">
                <a:solidFill>
                  <a:srgbClr val="D70012"/>
                </a:solidFill>
              </a:rPr>
              <a:t>Internal </a:t>
            </a:r>
            <a:r>
              <a:rPr lang="pt-BR" sz="667" kern="0">
                <a:solidFill>
                  <a:srgbClr val="000000"/>
                </a:solidFill>
              </a:rPr>
              <a:t>| Car Multimedia | CR/RTC3.1-NA | 2018-01-09</a:t>
            </a:r>
            <a:endParaRPr lang="en-US" sz="667" kern="0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659355" y="6399624"/>
            <a:ext cx="10172494" cy="23995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>
              <a:lnSpc>
                <a:spcPct val="107000"/>
              </a:lnSpc>
              <a:spcAft>
                <a:spcPts val="111"/>
              </a:spcAft>
            </a:pPr>
            <a:r>
              <a:rPr lang="en-US" sz="667" kern="0">
                <a:solidFill>
                  <a:srgbClr val="B2B3B5"/>
                </a:solidFill>
              </a:rPr>
              <a:t>© Robert Bosch Car Multimedia GmbH 2018. All rights reserved, also regarding any disposal, exploitation, reproduction, editing, distribution, as well as in the event of applications for industrial property rights.</a:t>
            </a:r>
            <a:endParaRPr lang="en-US" sz="667" kern="0" dirty="0">
              <a:solidFill>
                <a:srgbClr val="B2B3B5"/>
              </a:solidFill>
            </a:endParaRPr>
          </a:p>
        </p:txBody>
      </p:sp>
      <p:sp>
        <p:nvSpPr>
          <p:cNvPr id="5" name="Rectangle 4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296606" y="6255654"/>
            <a:ext cx="320405" cy="45590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rtlCol="0" anchor="t"/>
          <a:lstStyle/>
          <a:p>
            <a:r>
              <a:rPr lang="en-US" sz="1334" kern="0">
                <a:solidFill>
                  <a:srgbClr val="999FA6"/>
                </a:solidFill>
              </a:rPr>
              <a:t>2</a:t>
            </a:r>
            <a:endParaRPr lang="en-US" sz="1334" kern="0" dirty="0">
              <a:solidFill>
                <a:srgbClr val="999FA6"/>
              </a:solidFill>
            </a:endParaRPr>
          </a:p>
        </p:txBody>
      </p:sp>
      <p:sp>
        <p:nvSpPr>
          <p:cNvPr id="4" name="Rectangle 3" hidden="1"/>
          <p:cNvSpPr>
            <a:spLocks/>
          </p:cNvSpPr>
          <p:nvPr>
            <p:custDataLst>
              <p:tags r:id="rId7"/>
            </p:custDataLst>
          </p:nvPr>
        </p:nvSpPr>
        <p:spPr>
          <a:xfrm>
            <a:off x="10251733" y="287941"/>
            <a:ext cx="1880084" cy="8638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3F136C"/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19761" rIns="0" bIns="0" rtlCol="0" anchor="t">
            <a:normAutofit/>
          </a:bodyPr>
          <a:lstStyle/>
          <a:p>
            <a:pPr>
              <a:lnSpc>
                <a:spcPts val="1000"/>
              </a:lnSpc>
            </a:pPr>
            <a:endParaRPr lang="en-US" sz="611" kern="0" dirty="0">
              <a:solidFill>
                <a:prstClr val="black"/>
              </a:solidFill>
            </a:endParaRPr>
          </a:p>
        </p:txBody>
      </p:sp>
      <p:sp>
        <p:nvSpPr>
          <p:cNvPr id="3" name="TextBox 2" hidden="1"/>
          <p:cNvSpPr txBox="1"/>
          <p:nvPr>
            <p:custDataLst>
              <p:tags r:id="rId8"/>
            </p:custDataLst>
          </p:nvPr>
        </p:nvSpPr>
        <p:spPr>
          <a:xfrm>
            <a:off x="197" y="6640986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 anchor="t">
            <a:noAutofit/>
          </a:bodyPr>
          <a:lstStyle/>
          <a:p>
            <a:pPr>
              <a:lnSpc>
                <a:spcPct val="107000"/>
              </a:lnSpc>
            </a:pPr>
            <a:endParaRPr lang="en-US" sz="1445" kern="0" dirty="0" err="1">
              <a:solidFill>
                <a:prstClr val="black"/>
              </a:solidFill>
            </a:endParaRPr>
          </a:p>
        </p:txBody>
      </p:sp>
      <p:sp>
        <p:nvSpPr>
          <p:cNvPr id="22" name="Rectangle 21"/>
          <p:cNvSpPr/>
          <p:nvPr>
            <p:custDataLst>
              <p:tags r:id="rId9"/>
            </p:custDataLst>
          </p:nvPr>
        </p:nvSpPr>
        <p:spPr>
          <a:xfrm>
            <a:off x="315909" y="3100573"/>
            <a:ext cx="3054332" cy="703848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556" b="1" kern="0" dirty="0">
                <a:solidFill>
                  <a:srgbClr val="000000"/>
                </a:solidFill>
              </a:rPr>
              <a:t>Multi-microphone array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556" kern="0" dirty="0">
                <a:solidFill>
                  <a:srgbClr val="000000"/>
                </a:solidFill>
              </a:rPr>
              <a:t>Bandwidth 100Hz-50kHz</a:t>
            </a:r>
          </a:p>
        </p:txBody>
      </p:sp>
      <p:sp>
        <p:nvSpPr>
          <p:cNvPr id="31" name="Rectangle 30"/>
          <p:cNvSpPr/>
          <p:nvPr>
            <p:custDataLst>
              <p:tags r:id="rId10"/>
            </p:custDataLst>
          </p:nvPr>
        </p:nvSpPr>
        <p:spPr>
          <a:xfrm>
            <a:off x="8683774" y="3543620"/>
            <a:ext cx="3331929" cy="765754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556" b="1" kern="0" dirty="0">
                <a:solidFill>
                  <a:prstClr val="white"/>
                </a:solidFill>
              </a:rPr>
              <a:t>Communication Module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556" kern="0" dirty="0">
                <a:solidFill>
                  <a:prstClr val="white"/>
                </a:solidFill>
              </a:rPr>
              <a:t>Data link to </a:t>
            </a:r>
            <a:r>
              <a:rPr lang="en-US" sz="1556" kern="0" dirty="0" err="1">
                <a:solidFill>
                  <a:prstClr val="white"/>
                </a:solidFill>
              </a:rPr>
              <a:t>Astrobee</a:t>
            </a:r>
            <a:r>
              <a:rPr lang="en-US" sz="1556" kern="0" dirty="0">
                <a:solidFill>
                  <a:prstClr val="white"/>
                </a:solidFill>
              </a:rPr>
              <a:t>, Hub, or direct uplink</a:t>
            </a:r>
          </a:p>
        </p:txBody>
      </p:sp>
      <p:sp>
        <p:nvSpPr>
          <p:cNvPr id="33" name="Rectangle 32"/>
          <p:cNvSpPr/>
          <p:nvPr>
            <p:custDataLst>
              <p:tags r:id="rId11"/>
            </p:custDataLst>
          </p:nvPr>
        </p:nvSpPr>
        <p:spPr>
          <a:xfrm>
            <a:off x="5222349" y="301736"/>
            <a:ext cx="1888421" cy="505459"/>
          </a:xfrm>
          <a:prstGeom prst="rect">
            <a:avLst/>
          </a:prstGeom>
          <a:noFill/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799" b="1" kern="0" dirty="0" err="1">
                <a:solidFill>
                  <a:srgbClr val="000000"/>
                </a:solidFill>
              </a:rPr>
              <a:t>Astrobee</a:t>
            </a:r>
            <a:endParaRPr lang="en-US" sz="1799" b="1" kern="0" dirty="0">
              <a:solidFill>
                <a:srgbClr val="000000"/>
              </a:solidFill>
            </a:endParaRPr>
          </a:p>
        </p:txBody>
      </p:sp>
      <p:sp>
        <p:nvSpPr>
          <p:cNvPr id="35" name="Rectangle 34"/>
          <p:cNvSpPr/>
          <p:nvPr>
            <p:custDataLst>
              <p:tags r:id="rId12"/>
            </p:custDataLst>
          </p:nvPr>
        </p:nvSpPr>
        <p:spPr>
          <a:xfrm>
            <a:off x="5222349" y="1437976"/>
            <a:ext cx="1888421" cy="505459"/>
          </a:xfrm>
          <a:prstGeom prst="rect">
            <a:avLst/>
          </a:prstGeom>
          <a:noFill/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799" b="1" kern="0" dirty="0" err="1">
                <a:solidFill>
                  <a:srgbClr val="000000"/>
                </a:solidFill>
              </a:rPr>
              <a:t>SoundSee</a:t>
            </a:r>
            <a:endParaRPr lang="en-US" sz="1799" b="1" kern="0" dirty="0">
              <a:solidFill>
                <a:srgbClr val="000000"/>
              </a:solidFill>
            </a:endParaRPr>
          </a:p>
        </p:txBody>
      </p:sp>
      <p:sp>
        <p:nvSpPr>
          <p:cNvPr id="37" name="Rectangle 36"/>
          <p:cNvSpPr/>
          <p:nvPr>
            <p:custDataLst>
              <p:tags r:id="rId13"/>
            </p:custDataLst>
          </p:nvPr>
        </p:nvSpPr>
        <p:spPr>
          <a:xfrm>
            <a:off x="8683775" y="2594011"/>
            <a:ext cx="3331929" cy="946080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556" b="1" kern="0" dirty="0">
                <a:solidFill>
                  <a:prstClr val="white"/>
                </a:solidFill>
              </a:rPr>
              <a:t>Hub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556" kern="0" dirty="0">
                <a:solidFill>
                  <a:prstClr val="white"/>
                </a:solidFill>
              </a:rPr>
              <a:t>Data transfer to and from </a:t>
            </a:r>
            <a:r>
              <a:rPr lang="en-US" sz="1556" kern="0" dirty="0" err="1">
                <a:solidFill>
                  <a:prstClr val="white"/>
                </a:solidFill>
              </a:rPr>
              <a:t>Astrobee</a:t>
            </a:r>
            <a:r>
              <a:rPr lang="en-US" sz="1556" kern="0" dirty="0">
                <a:solidFill>
                  <a:prstClr val="white"/>
                </a:solidFill>
              </a:rPr>
              <a:t>, communication with </a:t>
            </a:r>
            <a:r>
              <a:rPr lang="en-US" sz="1556" kern="0" dirty="0" err="1">
                <a:solidFill>
                  <a:prstClr val="white"/>
                </a:solidFill>
              </a:rPr>
              <a:t>SoundSee</a:t>
            </a:r>
            <a:r>
              <a:rPr lang="en-US" sz="1556" kern="0" dirty="0">
                <a:solidFill>
                  <a:prstClr val="white"/>
                </a:solidFill>
              </a:rPr>
              <a:t> modules</a:t>
            </a:r>
          </a:p>
        </p:txBody>
      </p:sp>
      <p:sp>
        <p:nvSpPr>
          <p:cNvPr id="39" name="Rectangle 38"/>
          <p:cNvSpPr/>
          <p:nvPr>
            <p:custDataLst>
              <p:tags r:id="rId14"/>
            </p:custDataLst>
          </p:nvPr>
        </p:nvSpPr>
        <p:spPr>
          <a:xfrm>
            <a:off x="8683773" y="4309374"/>
            <a:ext cx="3331929" cy="866484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556" b="1" kern="0" dirty="0">
                <a:solidFill>
                  <a:prstClr val="white"/>
                </a:solidFill>
              </a:rPr>
              <a:t>Thermal Control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556" kern="0" dirty="0">
                <a:solidFill>
                  <a:prstClr val="white"/>
                </a:solidFill>
              </a:rPr>
              <a:t>Fan or heat sync elements for compute module</a:t>
            </a:r>
          </a:p>
        </p:txBody>
      </p:sp>
      <p:cxnSp>
        <p:nvCxnSpPr>
          <p:cNvPr id="41" name="Straight Arrow Connector 40"/>
          <p:cNvCxnSpPr>
            <a:endCxn id="35" idx="0"/>
          </p:cNvCxnSpPr>
          <p:nvPr>
            <p:custDataLst>
              <p:tags r:id="rId15"/>
            </p:custDataLst>
          </p:nvPr>
        </p:nvCxnSpPr>
        <p:spPr>
          <a:xfrm>
            <a:off x="6166559" y="807195"/>
            <a:ext cx="0" cy="630781"/>
          </a:xfrm>
          <a:prstGeom prst="straightConnector1">
            <a:avLst/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Table 49"/>
          <p:cNvGraphicFramePr>
            <a:graphicFrameLocks noGrp="1"/>
          </p:cNvGraphicFramePr>
          <p:nvPr>
            <p:custDataLst>
              <p:tags r:id="rId16"/>
            </p:custDataLst>
            <p:extLst/>
          </p:nvPr>
        </p:nvGraphicFramePr>
        <p:xfrm>
          <a:off x="240646" y="5757791"/>
          <a:ext cx="11727565" cy="8243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67689">
                  <a:extLst>
                    <a:ext uri="{9D8B030D-6E8A-4147-A177-3AD203B41FA5}">
                      <a16:colId xmlns="" xmlns:a16="http://schemas.microsoft.com/office/drawing/2014/main" val="1911711684"/>
                    </a:ext>
                  </a:extLst>
                </a:gridCol>
                <a:gridCol w="3818005">
                  <a:extLst>
                    <a:ext uri="{9D8B030D-6E8A-4147-A177-3AD203B41FA5}">
                      <a16:colId xmlns="" xmlns:a16="http://schemas.microsoft.com/office/drawing/2014/main" val="3734765382"/>
                    </a:ext>
                  </a:extLst>
                </a:gridCol>
                <a:gridCol w="3030751">
                  <a:extLst>
                    <a:ext uri="{9D8B030D-6E8A-4147-A177-3AD203B41FA5}">
                      <a16:colId xmlns="" xmlns:a16="http://schemas.microsoft.com/office/drawing/2014/main" val="815459412"/>
                    </a:ext>
                  </a:extLst>
                </a:gridCol>
                <a:gridCol w="2411120">
                  <a:extLst>
                    <a:ext uri="{9D8B030D-6E8A-4147-A177-3AD203B41FA5}">
                      <a16:colId xmlns="" xmlns:a16="http://schemas.microsoft.com/office/drawing/2014/main" val="2531642940"/>
                    </a:ext>
                  </a:extLst>
                </a:gridCol>
              </a:tblGrid>
              <a:tr h="41215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Design Finalized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101626" marR="101626" marT="50813" marB="50813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Active Exploration</a:t>
                      </a:r>
                      <a:endParaRPr lang="en-US" sz="1600" dirty="0"/>
                    </a:p>
                  </a:txBody>
                  <a:tcPr marL="101626" marR="101626" marT="50813" marB="5081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Limited Exploration</a:t>
                      </a:r>
                      <a:endParaRPr lang="en-US" sz="1600" dirty="0"/>
                    </a:p>
                  </a:txBody>
                  <a:tcPr marL="101626" marR="101626" marT="50813" marB="50813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No Exploration 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101626" marR="101626" marT="50813" marB="50813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23409718"/>
                  </a:ext>
                </a:extLst>
              </a:tr>
              <a:tr h="41215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Operating as Intended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101626" marR="101626" marT="50813" marB="50813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Parts sourced, validating design</a:t>
                      </a:r>
                      <a:endParaRPr lang="en-US" sz="1600" b="1" dirty="0"/>
                    </a:p>
                  </a:txBody>
                  <a:tcPr marL="101626" marR="101626" marT="50813" marB="50813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Initial Design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101626" marR="101626" marT="50813" marB="50813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Unknown constraints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101626" marR="101626" marT="50813" marB="50813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83090674"/>
                  </a:ext>
                </a:extLst>
              </a:tr>
            </a:tbl>
          </a:graphicData>
        </a:graphic>
      </p:graphicFrame>
      <p:sp>
        <p:nvSpPr>
          <p:cNvPr id="51" name="Title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288137" y="719852"/>
            <a:ext cx="11616432" cy="43191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89000"/>
              </a:lnSpc>
              <a:spcBef>
                <a:spcPts val="0"/>
              </a:spcBef>
            </a:pPr>
            <a:r>
              <a:rPr lang="en-US" sz="3112" dirty="0">
                <a:solidFill>
                  <a:srgbClr val="A80163"/>
                </a:solidFill>
              </a:rPr>
              <a:t>Functional Elements</a:t>
            </a:r>
          </a:p>
        </p:txBody>
      </p:sp>
      <p:sp>
        <p:nvSpPr>
          <p:cNvPr id="52" name="Rectangle 51"/>
          <p:cNvSpPr/>
          <p:nvPr>
            <p:custDataLst>
              <p:tags r:id="rId18"/>
            </p:custDataLst>
          </p:nvPr>
        </p:nvSpPr>
        <p:spPr>
          <a:xfrm>
            <a:off x="90060" y="1943435"/>
            <a:ext cx="12011881" cy="3653333"/>
          </a:xfrm>
          <a:prstGeom prst="rect">
            <a:avLst/>
          </a:prstGeom>
          <a:noFill/>
          <a:ln w="9525" cap="flat" cmpd="sng" algn="ctr">
            <a:solidFill>
              <a:srgbClr val="3F136C"/>
            </a:solidFill>
            <a:prstDash val="dash"/>
          </a:ln>
          <a:effectLst/>
        </p:spPr>
        <p:txBody>
          <a:bodyPr rtlCol="0" anchor="ctr"/>
          <a:lstStyle/>
          <a:p>
            <a:pPr algn="ctr"/>
            <a:endParaRPr lang="en-US" sz="2001" kern="0" dirty="0">
              <a:solidFill>
                <a:srgbClr val="000000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3343266" y="2595115"/>
            <a:ext cx="5340508" cy="2179315"/>
            <a:chOff x="3004726" y="2904963"/>
            <a:chExt cx="4805221" cy="1960879"/>
          </a:xfrm>
        </p:grpSpPr>
        <p:sp>
          <p:nvSpPr>
            <p:cNvPr id="27" name="Rectangle 26"/>
            <p:cNvSpPr/>
            <p:nvPr>
              <p:custDataLst>
                <p:tags r:id="rId20"/>
              </p:custDataLst>
            </p:nvPr>
          </p:nvSpPr>
          <p:spPr>
            <a:xfrm>
              <a:off x="3004728" y="3348203"/>
              <a:ext cx="2524273" cy="1024128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556" b="1" kern="0" dirty="0">
                  <a:solidFill>
                    <a:srgbClr val="000000"/>
                  </a:solidFill>
                </a:rPr>
                <a:t>FPGA</a:t>
              </a:r>
            </a:p>
            <a:p>
              <a:pPr marL="317583" indent="-31758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en-US" sz="1556" kern="0" dirty="0">
                  <a:solidFill>
                    <a:srgbClr val="000000"/>
                  </a:solidFill>
                </a:rPr>
                <a:t>Timing</a:t>
              </a:r>
            </a:p>
            <a:p>
              <a:pPr marL="317583" indent="-31758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en-US" sz="1556" kern="0" dirty="0">
                  <a:solidFill>
                    <a:srgbClr val="000000"/>
                  </a:solidFill>
                </a:rPr>
                <a:t>Synchronization</a:t>
              </a:r>
            </a:p>
            <a:p>
              <a:pPr marL="317583" indent="-31758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en-US" sz="1556" kern="0" dirty="0">
                  <a:solidFill>
                    <a:srgbClr val="000000"/>
                  </a:solidFill>
                </a:rPr>
                <a:t>Microphone array control</a:t>
              </a:r>
            </a:p>
          </p:txBody>
        </p:sp>
        <p:sp>
          <p:nvSpPr>
            <p:cNvPr id="30" name="Rectangle 29"/>
            <p:cNvSpPr/>
            <p:nvPr>
              <p:custDataLst>
                <p:tags r:id="rId21"/>
              </p:custDataLst>
            </p:nvPr>
          </p:nvSpPr>
          <p:spPr>
            <a:xfrm>
              <a:off x="5531579" y="3345282"/>
              <a:ext cx="2278368" cy="1033272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556" b="1" kern="0" dirty="0">
                  <a:solidFill>
                    <a:srgbClr val="000000"/>
                  </a:solidFill>
                </a:rPr>
                <a:t>Generic Processor</a:t>
              </a:r>
            </a:p>
            <a:p>
              <a:pPr marL="317583" indent="-31758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en-US" sz="1556" kern="0" dirty="0">
                  <a:solidFill>
                    <a:srgbClr val="000000"/>
                  </a:solidFill>
                </a:rPr>
                <a:t>Process files</a:t>
              </a:r>
            </a:p>
            <a:p>
              <a:pPr marL="317583" indent="-31758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en-US" sz="1556" kern="0" dirty="0">
                  <a:solidFill>
                    <a:srgbClr val="000000"/>
                  </a:solidFill>
                </a:rPr>
                <a:t>Communication of files</a:t>
              </a:r>
            </a:p>
            <a:p>
              <a:pPr marL="317583" indent="-317583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r>
                <a:rPr lang="en-US" sz="1556" kern="0" dirty="0">
                  <a:solidFill>
                    <a:srgbClr val="000000"/>
                  </a:solidFill>
                </a:rPr>
                <a:t>Data store</a:t>
              </a:r>
            </a:p>
          </p:txBody>
        </p:sp>
        <p:sp>
          <p:nvSpPr>
            <p:cNvPr id="32" name="Rectangle 31"/>
            <p:cNvSpPr/>
            <p:nvPr>
              <p:custDataLst>
                <p:tags r:id="rId22"/>
              </p:custDataLst>
            </p:nvPr>
          </p:nvSpPr>
          <p:spPr>
            <a:xfrm>
              <a:off x="3004726" y="4372332"/>
              <a:ext cx="4805220" cy="49351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rgbClr val="3F136C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556" b="1" kern="0" dirty="0">
                  <a:solidFill>
                    <a:srgbClr val="000000"/>
                  </a:solidFill>
                </a:rPr>
                <a:t>Storage Module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556" kern="0" dirty="0">
                  <a:solidFill>
                    <a:srgbClr val="000000"/>
                  </a:solidFill>
                </a:rPr>
                <a:t>Onboard storage of raw or processed signals</a:t>
              </a:r>
            </a:p>
          </p:txBody>
        </p:sp>
        <p:sp>
          <p:nvSpPr>
            <p:cNvPr id="53" name="Rectangle 52"/>
            <p:cNvSpPr/>
            <p:nvPr>
              <p:custDataLst>
                <p:tags r:id="rId23"/>
              </p:custDataLst>
            </p:nvPr>
          </p:nvSpPr>
          <p:spPr>
            <a:xfrm>
              <a:off x="3004726" y="2904963"/>
              <a:ext cx="4805220" cy="454796"/>
            </a:xfrm>
            <a:prstGeom prst="rect">
              <a:avLst/>
            </a:prstGeom>
            <a:noFill/>
            <a:ln w="9525" cap="flat" cmpd="sng" algn="ctr">
              <a:solidFill>
                <a:srgbClr val="3F136C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799" b="1" kern="0">
                  <a:solidFill>
                    <a:srgbClr val="000000"/>
                  </a:solidFill>
                </a:rPr>
                <a:t>Compute Module</a:t>
              </a:r>
              <a:endParaRPr lang="en-US" sz="1799" b="1" kern="0" dirty="0">
                <a:solidFill>
                  <a:srgbClr val="000000"/>
                </a:solidFill>
              </a:endParaRPr>
            </a:p>
          </p:txBody>
        </p:sp>
      </p:grpSp>
      <p:sp>
        <p:nvSpPr>
          <p:cNvPr id="55" name="Rectangle 54"/>
          <p:cNvSpPr/>
          <p:nvPr>
            <p:custDataLst>
              <p:tags r:id="rId19"/>
            </p:custDataLst>
          </p:nvPr>
        </p:nvSpPr>
        <p:spPr>
          <a:xfrm>
            <a:off x="315909" y="2595114"/>
            <a:ext cx="3046658" cy="505459"/>
          </a:xfrm>
          <a:prstGeom prst="rect">
            <a:avLst/>
          </a:prstGeom>
          <a:noFill/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799" b="1" kern="0" dirty="0">
                <a:solidFill>
                  <a:srgbClr val="000000"/>
                </a:solidFill>
              </a:rPr>
              <a:t>Sensing Module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1203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2"/>
  <p:tag name="FONTSETGROUPCLASSNAME" val="FontSetGroup1"/>
  <p:tag name="SHAPECLASSFILE" val="BoschLogo2016.emf"/>
  <p:tag name="MLI" val="1"/>
  <p:tag name="SHAPECLASSNAME" val="LogoOnSlides"/>
  <p:tag name="SHAPECLASSPROTECTIONTYP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Item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Navbar"/>
  <p:tag name="SHAPECLASSPROTECTIONTYPE" val="3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FONTCOLOR" val="Primary"/>
  <p:tag name="FONTCOLOR2" val="Primary"/>
  <p:tag name="RUNS.FONT" val="2"/>
  <p:tag name="COLORS" val="-2;-2;-2;-2;Primary;-2"/>
  <p:tag name="COLORSETCLASSNAME" val="ColorSet2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itleOnSlides"/>
  <p:tag name="SHAPECLASSPROTECTIONTYPE" val="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Black;-1;-1;-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" val="-2;-2;-2;-2;-2;-2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" val="-2;-2;-2;-2;-2;-2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Header of section"/>
  <p:tag name="FIELD.CHAPTER.VALUE" val="Header of section"/>
  <p:tag name="FIELD.DPT.CONTENT" val="CR/RTC3.1-NA"/>
  <p:tag name="FIELD.DPT.VALUE" val="CR/RTC3.1-NA | "/>
  <p:tag name="FIELDS.INITIALIZED" val="1"/>
  <p:tag name="ML_1" val="RBNA_Pi_RTC"/>
  <p:tag name="ML_2" val="Bosch2.mcr"/>
  <p:tag name="ML_LAYOUT_RESOURCE" val="BOSCH2_16_9.mcr"/>
  <p:tag name="SHAPESETGROUPCLASSNAME" val="ShapeSetGroup1"/>
  <p:tag name="SHAPESETCLASSNAME" val="TitleOnly"/>
  <p:tag name="COLORSETGROUPCLASSNAME" val="ColorSetGroup1"/>
  <p:tag name="COLORSETCLASSNAME" val="ColorSet2"/>
  <p:tag name="FONTSETGROUPCLASSNAME" val="FontSetGroup1"/>
  <p:tag name="STYLESETGROUPCLASSNAME" val="StyleSetGroup1"/>
  <p:tag name="MAPNAME" val="Map1"/>
  <p:tag name="CFG.LAYOUT" val="BOSCH2"/>
  <p:tag name="MLI" val="1"/>
  <p:tag name="TEXTBOX 2_SHAPECLASSPROTECTIONTYPE" val="31"/>
  <p:tag name="RECTANGLE 3_SHAPECLASSPROTECTIONTYPE" val="3"/>
  <p:tag name="RECTANGLE 4_SHAPECLASSPROTECTIONTYPE" val="63"/>
  <p:tag name="RECTANGLE 5_SHAPECLASSPROTECTIONTYPE" val="63"/>
  <p:tag name="RECTANGLE 6_SHAPECLASSPROTECTIONTYPE" val="63"/>
  <p:tag name="TEXTBOX 7_SHAPECLASSPROTECTIONTYPE" val="25"/>
  <p:tag name="TITLE 1_SHAPECLASSPROTECTIONTYPE" val="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" val="-2;-2;-2;-2;-2;-2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old6"/>
  <p:tag name="FONT2" val="Reg6"/>
  <p:tag name="FONT3" val="Reg6"/>
  <p:tag name="FONTSETCLASSNAME" val="FontSet1"/>
  <p:tag name="FONTCOLOR" val="Red"/>
  <p:tag name="FONTCOLOR2" val="Black"/>
  <p:tag name="FONTCOLOR3" val="Black"/>
  <p:tag name="FONTCOLOR4" val="Black"/>
  <p:tag name="RUNS.FONT" val="4"/>
  <p:tag name="COLORS" val="-2;-2;-2;-2;Red;-2"/>
  <p:tag name="COLORSETCLASSNAME" val="ColorSet1"/>
  <p:tag name="SCRIPT" val="1"/>
  <p:tag name="FIELDS" val="CONF;DPT;DATE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1OnSlides"/>
  <p:tag name="SHAPECLASSPROTECTIONTYPE" val="6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6"/>
  <p:tag name="FONTSETCLASSNAME" val="FontSet1"/>
  <p:tag name="FONTCOLOR" val="Black"/>
  <p:tag name="FONTCOLOR2" val="LightGray"/>
  <p:tag name="FONTCOLOR3" val="LightGray"/>
  <p:tag name="RUNS.FONT" val="3"/>
  <p:tag name="COLORS" val="-2;-2;-2;-2;Black;-2"/>
  <p:tag name="COLORSETCLASSNAME" val="ColorSet1"/>
  <p:tag name="SCRIPT" val="1"/>
  <p:tag name="FIELDS" val="REM_ABL;COPY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2OnSlides"/>
  <p:tag name="SHAPECLASSPROTECTIONTYPE" val="6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5x5"/>
  <p:tag name="FONTSETCLASSNAME" val="FontSet1"/>
  <p:tag name="COLORS" val="-2;-2;-2;-2;-2;-2"/>
  <p:tag name="COLORSETCLASSNAME" val="ColorSet1"/>
  <p:tag name="SCRIPT" val="1"/>
  <p:tag name="FIELDS" val="REM_ANL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Attachment"/>
  <p:tag name="SHAPECLASSPROTECTIONTYPE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Item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Navbar"/>
  <p:tag name="SHAPECLASSPROTECTIONTYPE" val="3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FONTCOLOR" val="Primary"/>
  <p:tag name="FONTCOLOR2" val="Primary"/>
  <p:tag name="RUNS.FONT" val="2"/>
  <p:tag name="COLORS" val="-2;-2;-2;-2;Primary;-2"/>
  <p:tag name="COLORSETCLASSNAME" val="ColorSet2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itleOnSlides"/>
  <p:tag name="SHAPECLASSPROTECTIONTYPE" val="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Header of section"/>
  <p:tag name="FIELD.CHAPTER.VALUE" val="Header of section"/>
  <p:tag name="FIELD.DPT.CONTENT" val="CR/RTC3.1-NA"/>
  <p:tag name="FIELD.DPT.VALUE" val="CR/RTC3.1-NA | "/>
  <p:tag name="FIELDS.INITIALIZED" val="1"/>
  <p:tag name="ML_1" val="RBNA_Pi_RTC"/>
  <p:tag name="ML_2" val="Bosch2.mcr"/>
  <p:tag name="ML_LAYOUT_RESOURCE" val="BOSCH2_16_9.mcr"/>
  <p:tag name="SHAPESETGROUPCLASSNAME" val="ShapeSetGroup1"/>
  <p:tag name="SHAPESETCLASSNAME" val="TitleOnly"/>
  <p:tag name="COLORSETGROUPCLASSNAME" val="ColorSetGroup1"/>
  <p:tag name="COLORSETCLASSNAME" val="ColorSet2"/>
  <p:tag name="FONTSETGROUPCLASSNAME" val="FontSetGroup1"/>
  <p:tag name="STYLESETGROUPCLASSNAME" val="StyleSetGroup1"/>
  <p:tag name="MAPNAME" val="Map1"/>
  <p:tag name="CFG.LAYOUT" val="BOSCH2"/>
  <p:tag name="MLI" val="1"/>
  <p:tag name="TEXTBOX 2_SHAPECLASSPROTECTIONTYPE" val="31"/>
  <p:tag name="RECTANGLE 3_SHAPECLASSPROTECTIONTYPE" val="3"/>
  <p:tag name="RECTANGLE 4_SHAPECLASSPROTECTIONTYPE" val="63"/>
  <p:tag name="RECTANGLE 5_SHAPECLASSPROTECTIONTYPE" val="63"/>
  <p:tag name="RECTANGLE 6_SHAPECLASSPROTECTIONTYPE" val="63"/>
  <p:tag name="TEXTBOX 7_SHAPECLASSPROTECTIONTYPE" val="25"/>
  <p:tag name="TITLE 1_SHAPECLASSPROTECTIONTYPE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2"/>
  <p:tag name="FONTSETGROUPCLASSNAME" val="FontSetGroup1"/>
  <p:tag name="SHAPECLASSFILE" val="Bosch-Supergraphic-Bottom-16-9.png"/>
  <p:tag name="MLI" val="1"/>
  <p:tag name="SHAPECLASSNAME" val="ColorBarOnSlides"/>
  <p:tag name="SHAPECLASSPROTECTIONTYPE" val="1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" val="-2;-2;-2;-2;-2;-2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old6"/>
  <p:tag name="FONT2" val="Reg6"/>
  <p:tag name="FONT3" val="Reg6"/>
  <p:tag name="FONTSETCLASSNAME" val="FontSet1"/>
  <p:tag name="FONTCOLOR" val="Red"/>
  <p:tag name="FONTCOLOR2" val="Black"/>
  <p:tag name="FONTCOLOR3" val="Black"/>
  <p:tag name="FONTCOLOR4" val="Black"/>
  <p:tag name="RUNS.FONT" val="4"/>
  <p:tag name="COLORS" val="-2;-2;-2;-2;Red;-2"/>
  <p:tag name="COLORSETCLASSNAME" val="ColorSet1"/>
  <p:tag name="SCRIPT" val="1"/>
  <p:tag name="FIELDS" val="CONF;DPT;DATE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1OnSlides"/>
  <p:tag name="SHAPECLASSPROTECTIONTYPE" val="6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6"/>
  <p:tag name="FONTSETCLASSNAME" val="FontSet1"/>
  <p:tag name="FONTCOLOR" val="Black"/>
  <p:tag name="FONTCOLOR2" val="LightGray"/>
  <p:tag name="FONTCOLOR3" val="LightGray"/>
  <p:tag name="RUNS.FONT" val="3"/>
  <p:tag name="COLORS" val="-2;-2;-2;-2;Black;-2"/>
  <p:tag name="COLORSETCLASSNAME" val="ColorSet1"/>
  <p:tag name="SCRIPT" val="1"/>
  <p:tag name="FIELDS" val="REM_ABL;COPY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2OnSlides"/>
  <p:tag name="SHAPECLASSPROTECTIONTYPE" val="6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5x5"/>
  <p:tag name="FONTSETCLASSNAME" val="FontSet1"/>
  <p:tag name="COLORS" val="-2;-2;-2;-2;-2;-2"/>
  <p:tag name="COLORSETCLASSNAME" val="ColorSet1"/>
  <p:tag name="SCRIPT" val="1"/>
  <p:tag name="FIELDS" val="REM_ANL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Attachment"/>
  <p:tag name="SHAPECLASSPROTECTIONTYPE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Item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Navbar"/>
  <p:tag name="SHAPECLASSPROTECTIONTYPE" val="3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FONTCOLOR" val="Primary"/>
  <p:tag name="FONTCOLOR2" val="Primary"/>
  <p:tag name="RUNS.FONT" val="2"/>
  <p:tag name="COLORS" val="-2;-2;-2;-2;Primary;-2"/>
  <p:tag name="COLORSETCLASSNAME" val="ColorSet2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itleOnSlides"/>
  <p:tag name="SHAPECLASSPROTECTIONTYPE" val="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  <p:tag name="COLORS" val="-2;-2;-2;-2;-1;-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  <p:tag name="COLORS" val="-2;-2;-2;-2;-1;-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FONTCOLOR" val="Primary"/>
  <p:tag name="FONTCOLOR2" val="Primary"/>
  <p:tag name="RUNS.FONT" val="2"/>
  <p:tag name="COLORSETCLASSNAME" val="ColorSet2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itleOnSlides"/>
  <p:tag name="SHAPECLASSPROTECTIONTYPE" val="9"/>
  <p:tag name="COLORS" val="-2;-2;-2;-2;Primary;-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  <p:tag name="COLORS" val="-2;-2;-2;-2;-1;-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Disguised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2"/>
  <p:tag name="FONTSETGROUPCLASSNAME" val="FontSetGroup1"/>
  <p:tag name="SHAPECLASSNAME" val="HiddenSubtitle"/>
  <p:tag name="SHAPECLASSPROTECTIONTYPE" val="0"/>
  <p:tag name="ML_SENDTOBACK" val=" 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FONTCOLOR" val="Primary"/>
  <p:tag name="FONTCOLOR2" val="Primary"/>
  <p:tag name="RUNS.FONT" val="2"/>
  <p:tag name="COLORSETCLASSNAME" val="ColorSet2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itleOnSlides"/>
  <p:tag name="SHAPECLASSPROTECTIONTYPE" val="9"/>
  <p:tag name="COLORS" val="-2;-2;-2;-2;Primary;-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  <p:tag name="COLORS" val="-2;-2;-2;-2;-1;-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FONTCOLOR" val="Primary"/>
  <p:tag name="FONTCOLOR2" val="Primary"/>
  <p:tag name="RUNS.FONT" val="2"/>
  <p:tag name="COLORSETCLASSNAME" val="ColorSet2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itleOnSlides"/>
  <p:tag name="SHAPECLASSPROTECTIONTYPE" val="9"/>
  <p:tag name="COLORS" val="-2;-2;-2;-2;Primary;-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SETCLASSNAME" val="FontSet1"/>
  <p:tag name="COLORSETCLASSNAME" val="ColorSet1"/>
  <p:tag name="STYLENAME" val="Bodystyle"/>
  <p:tag name="MLI" val="1"/>
  <p:tag name="SHAPESETGROUPCLASSNAME" val="ShapeSetGroup1"/>
  <p:tag name="SHAPESETCLASSNAME" val="HiddenType2"/>
  <p:tag name="COLORSETGROUPCLASSNAME" val="ColorSetGroup1"/>
  <p:tag name="FONTSETGROUPCLASSNAME" val="FontSetGroup1"/>
  <p:tag name="SHAPECLASSNAME" val="FullTextPlaceholder"/>
  <p:tag name="SHAPECLASSPROTECTIONTYPE" val="0"/>
  <p:tag name="COLORS" val="Black;-1;-2;-2;-1;-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Header of section"/>
  <p:tag name="FIELD.CHAPTER.VALUE" val="Header of section"/>
  <p:tag name="FIELD.DPT.CONTENT" val="CR/RTC3.1-NA"/>
  <p:tag name="FIELD.DPT.VALUE" val="CR/RTC3.1-NA | "/>
  <p:tag name="FIELDS.INITIALIZED" val="1"/>
  <p:tag name="ML_1" val="RBNA_Pi"/>
  <p:tag name="ML_2" val="Bosch2.mcr"/>
  <p:tag name="ML_LAYOUT_RESOURCE" val="BOSCH2_16_9.mcr"/>
  <p:tag name="SHAPESETGROUPCLASSNAME" val="ShapeSetGroup1"/>
  <p:tag name="SHAPESETCLASSNAME" val="TitleOnly"/>
  <p:tag name="COLORSETGROUPCLASSNAME" val="ColorSetGroup1"/>
  <p:tag name="COLORSETCLASSNAME" val="ColorSet2"/>
  <p:tag name="FONTSETGROUPCLASSNAME" val="FontSetGroup1"/>
  <p:tag name="STYLESETGROUPCLASSNAME" val="StyleSetGroup1"/>
  <p:tag name="MAPNAME" val="Map1"/>
  <p:tag name="CFG.LAYOUT" val="BOSCH2"/>
  <p:tag name="MLI" val="1"/>
  <p:tag name="TEXTBOX 2_SHAPECLASSPROTECTIONTYPE" val="31"/>
  <p:tag name="RECTANGLE 3_SHAPECLASSPROTECTIONTYPE" val="3"/>
  <p:tag name="RECTANGLE 4_SHAPECLASSPROTECTIONTYPE" val="63"/>
  <p:tag name="RECTANGLE 5_SHAPECLASSPROTECTIONTYPE" val="63"/>
  <p:tag name="RECTANGLE 6_SHAPECLASSPROTECTIONTYPE" val="63"/>
  <p:tag name="TEXTBOX 7_SHAPECLASSPROTECTIONTYPE" val="25"/>
  <p:tag name="TITLE 1_SHAPECLASSPROTECTIONTYPE" val="9"/>
  <p:tag name="TITLE 35_SHAPECLASSPROTECTIONTYPE" val="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  <p:tag name="COLORS" val="-2;-2;-2;-2;-1;-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old6"/>
  <p:tag name="FONT2" val="Reg6"/>
  <p:tag name="FONT3" val="Reg6"/>
  <p:tag name="FONTSETCLASSNAME" val="FontSet1"/>
  <p:tag name="FONTCOLOR" val="Red"/>
  <p:tag name="FONTCOLOR2" val="Black"/>
  <p:tag name="FONTCOLOR3" val="Black"/>
  <p:tag name="FONTCOLOR4" val="Black"/>
  <p:tag name="RUNS.FONT" val="4"/>
  <p:tag name="COLORS" val="-2;-2;-2;-2;Red;-2"/>
  <p:tag name="COLORSETCLASSNAME" val="ColorSet1"/>
  <p:tag name="SCRIPT" val="1"/>
  <p:tag name="FIELDS" val="CONF;DPT;DATE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1OnSlides"/>
  <p:tag name="SHAPECLASSPROTECTIONTYPE" val="6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6"/>
  <p:tag name="FONTSETCLASSNAME" val="FontSet1"/>
  <p:tag name="FONTCOLOR" val="Black"/>
  <p:tag name="FONTCOLOR2" val="LightGray"/>
  <p:tag name="FONTCOLOR3" val="LightGray"/>
  <p:tag name="RUNS.FONT" val="3"/>
  <p:tag name="COLORS" val="-2;-2;-2;-2;Black;-2"/>
  <p:tag name="COLORSETCLASSNAME" val="ColorSet1"/>
  <p:tag name="SCRIPT" val="1"/>
  <p:tag name="FIELDS" val="REM_ABL;COPY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2OnSlides"/>
  <p:tag name="SHAPECLASSPROTECTIONTYPE" val="6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12"/>
  <p:tag name="FONTSETCLASSNAME" val="FontSet1"/>
  <p:tag name="COLORS" val="-2;-2;-2;-2;DarkGray2;-2"/>
  <p:tag name="COLORSETCLASSNAME" val="ColorSet1"/>
  <p:tag name="SCRIPT" val="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PageNumberOnSlides"/>
  <p:tag name="SHAPECLASSPROTECTIONTYPE" val="6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80"/>
  <p:tag name="FONTSETCLASSNAME" val="FontSet1"/>
  <p:tag name="COLORS" val="-2;-2;-2;-2;White;-2"/>
  <p:tag name="COLORSETCLASSNAME" val="ColorSet1"/>
  <p:tag name="MLI" val="1"/>
  <p:tag name="SHAPESETGROUPCLASSNAME" val="ShapeSetGroup1"/>
  <p:tag name="SHAPESETCLASSNAME" val="TitleSlide"/>
  <p:tag name="COLORSETGROUPCLASSNAME" val="ColorSetGroup2"/>
  <p:tag name="FONTSETGROUPCLASSNAME" val="FontSetGroup1"/>
  <p:tag name="SHAPECLASSNAME" val="TitleOnTitleSlides"/>
  <p:tag name="SHAPECLASSPROTECTIONTYPE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5x5"/>
  <p:tag name="FONTSETCLASSNAME" val="FontSet1"/>
  <p:tag name="COLORS" val="-2;-2;-2;-2;-2;-2"/>
  <p:tag name="COLORSETCLASSNAME" val="ColorSet1"/>
  <p:tag name="SCRIPT" val="1"/>
  <p:tag name="FIELDS" val="REM_ANL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Attachment"/>
  <p:tag name="SHAPECLASSPROTECTIONTYPE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Item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Navbar"/>
  <p:tag name="SHAPECLASSPROTECTIONTYPE" val="3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Black;-1;-1;-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Violet;-1;-1;-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Violet;-1;-1;-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Violet;-1;-1;-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Violet;-1;-1;-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Violet;-1;-1;-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Primary;-1;-1;-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Header of section"/>
  <p:tag name="FIELD.CHAPTER.VALUE" val="Header of section"/>
  <p:tag name="FIELD.DPT.CONTENT" val="CR/RTC3.1-NA"/>
  <p:tag name="FIELD.DPT.VALUE" val="CR/RTC3.1-NA | "/>
  <p:tag name="FIELDS.INITIALIZED" val="1"/>
  <p:tag name="ML_1" val="RBNA_Pi_RTC"/>
  <p:tag name="ML_2" val="Bosch2.mcr"/>
  <p:tag name="ML_LAYOUT_RESOURCE" val="BOSCH2_16_9.mcr"/>
  <p:tag name="SHAPESETGROUPCLASSNAME" val="ShapeSetGroup1"/>
  <p:tag name="SHAPESETCLASSNAME" val="TitleOnly"/>
  <p:tag name="COLORSETGROUPCLASSNAME" val="ColorSetGroup1"/>
  <p:tag name="COLORSETCLASSNAME" val="ColorSet2"/>
  <p:tag name="FONTSETGROUPCLASSNAME" val="FontSetGroup1"/>
  <p:tag name="STYLESETGROUPCLASSNAME" val="StyleSetGroup1"/>
  <p:tag name="MAPNAME" val="Map1"/>
  <p:tag name="CFG.LAYOUT" val="BOSCH2"/>
  <p:tag name="MLI" val="1"/>
  <p:tag name="TEXTBOX 2_SHAPECLASSPROTECTIONTYPE" val="31"/>
  <p:tag name="RECTANGLE 3_SHAPECLASSPROTECTIONTYPE" val="3"/>
  <p:tag name="RECTANGLE 4_SHAPECLASSPROTECTIONTYPE" val="63"/>
  <p:tag name="RECTANGLE 5_SHAPECLASSPROTECTIONTYPE" val="63"/>
  <p:tag name="RECTANGLE 6_SHAPECLASSPROTECTIONTYPE" val="63"/>
  <p:tag name="TEXTBOX 7_SHAPECLASSPROTECTIONTYPE" val="25"/>
  <p:tag name="TITLE 1_SHAPECLASSPROTECTIONTYPE" val="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FONTCOLOR" val="Primary"/>
  <p:tag name="FONTCOLOR2" val="Primary"/>
  <p:tag name="RUNS.FONT" val="2"/>
  <p:tag name="COLORSETCLASSNAME" val="ColorSet2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itleOnSlides"/>
  <p:tag name="SHAPECLASSPROTECTIONTYPE" val="9"/>
  <p:tag name="COLORS" val="-2;-2;-2;-2;Primary;-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Violet;-1;-1;-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Violet;-1;-1;-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Black;-1;-1;-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Black;-1;-1;-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Violet;-1;-1;-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Violet;-1;-1;-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S.INITIALIZED" val="1"/>
  <p:tag name="ML_1" val="RB-CM_Hi_CM"/>
  <p:tag name="ML_2" val="Bosch2.mcr"/>
  <p:tag name="ML_LAYOUT_RESOURCE" val="BOSCH2_16_9.mcr"/>
  <p:tag name="SHAPESETGROUPCLASSNAME" val="ShapeSetGroup1"/>
  <p:tag name="SHAPESETCLASSNAME" val="Object"/>
  <p:tag name="COLORSETGROUPCLASSNAME" val="ColorSetGroup1"/>
  <p:tag name="COLORSETCLASSNAME" val="ColorSet2"/>
  <p:tag name="FONTSETGROUPCLASSNAME" val="FontSetGroup1"/>
  <p:tag name="STYLESETGROUPCLASSNAME" val="StyleSetGroup1"/>
  <p:tag name="MAPNAME" val="Map1"/>
  <p:tag name="CFG.LAYOUT" val="BOSCH2"/>
  <p:tag name="MLI" val="1"/>
  <p:tag name="TEXTBOX 3_SHAPECLASSPROTECTIONTYPE" val="31"/>
  <p:tag name="RECTANGLE 4_SHAPECLASSPROTECTIONTYPE" val="3"/>
  <p:tag name="RECTANGLE 5_SHAPECLASSPROTECTIONTYPE" val="63"/>
  <p:tag name="RECTANGLE 6_SHAPECLASSPROTECTIONTYPE" val="63"/>
  <p:tag name="RECTANGLE 7_SHAPECLASSPROTECTIONTYPE" val="63"/>
  <p:tag name="CONTENT PLACEHOLDER 2_SHAPECLASSPROTECTIONTYPE" val="0"/>
  <p:tag name="TEXTBOX 8_SHAPECLASSPROTECTIONTYPE" val="25"/>
  <p:tag name="TITLE 1_SHAPECLASSPROTECTIONTYPE" val="9"/>
  <p:tag name="CONTENT PLACEHOLDER 11_SHAPECLASSPROTECTIONTYPE" val="0"/>
  <p:tag name="PICTURE 10_SHAPECLASSPROTECTIONTYPE" val="15"/>
  <p:tag name="CONTENT PLACEHOLDER 14_SHAPECLASSPROTECTIONTYPE" val="0"/>
  <p:tag name="PICTURE 13_SHAPECLASSPROTECTIONTYPE" val="15"/>
  <p:tag name="FIELD.CHAPTER.CONTENT" val="Microphone Testing"/>
  <p:tag name="FIELD.CHAPTER.VALUE" val="Microphone Testing"/>
  <p:tag name="FIELD.CHAPTER.COMBOINDEX" val="-2"/>
  <p:tag name="FIELD.REM_ANL.COMBOINDEX" val="-2"/>
  <p:tag name="FIELD.DPT.CONTENT" val="CR/RTC"/>
  <p:tag name="FIELD.DPT.VALUE" val="CR/RTC | "/>
  <p:tag name="FIELD.DPT.COMBOINDEX" val="-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SETCLASSNAME" val="FontSet1"/>
  <p:tag name="COLORSETCLASSNAME" val="ColorSet1"/>
  <p:tag name="STYLENAME" val="Bodystyle"/>
  <p:tag name="MLI" val="1"/>
  <p:tag name="SHAPESETGROUPCLASSNAME" val="ShapeSetGroup1"/>
  <p:tag name="SHAPESETCLASSNAME" val="HiddenType2"/>
  <p:tag name="COLORSETGROUPCLASSNAME" val="ColorSetGroup1"/>
  <p:tag name="FONTSETGROUPCLASSNAME" val="FontSetGroup1"/>
  <p:tag name="SHAPECLASSNAME" val="FullTextPlaceholder"/>
  <p:tag name="SHAPECLASSPROTECTIONTYPE" val="0"/>
  <p:tag name="COLORS" val="Black;-1;-2;-2;-1;-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Logo2016.emf"/>
  <p:tag name="MLI" val="1"/>
  <p:tag name="SHAPECLASSNAME" val="LogoOnSlides"/>
  <p:tag name="SHAPECLASSPROTECTIONTYP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" val="-2;-2;-2;-2;-2;-2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-Supergraphic-Bottom-16-9.png"/>
  <p:tag name="MLI" val="1"/>
  <p:tag name="SHAPECLASSNAME" val="ColorBarOnSlides"/>
  <p:tag name="SHAPECLASSPROTECTIONTYPE" val="1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ETCLASSNAME" val="ColorSet1"/>
  <p:tag name="SCRIPT" val="1"/>
  <p:tag name="FIELDS" val="CHAPTER;"/>
  <p:tag name="MLI" val="1"/>
  <p:tag name="SHAPESETGROUPCLASSNAME" val="ShapeSetGroup1"/>
  <p:tag name="SHAPESETCLASSNAME" val="Object"/>
  <p:tag name="COLORSETGROUPCLASSNAME" val="ColorSetGroup1"/>
  <p:tag name="FONTSETGROUPCLASSNAME" val="FontSetGroup1"/>
  <p:tag name="SHAPECLASSNAME" val="Chapterbox"/>
  <p:tag name="SHAPECLASSPROTECTIONTYPE" val="25"/>
  <p:tag name="COLORS" val="-2;-2;-2;-2;-1;-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old6"/>
  <p:tag name="FONT2" val="Reg6"/>
  <p:tag name="FONT3" val="Reg6"/>
  <p:tag name="FONTSETCLASSNAME" val="FontSet1"/>
  <p:tag name="FONTCOLOR" val="Red"/>
  <p:tag name="FONTCOLOR2" val="Black"/>
  <p:tag name="FONTCOLOR3" val="Black"/>
  <p:tag name="FONTCOLOR4" val="Black"/>
  <p:tag name="RUNS.FONT" val="4"/>
  <p:tag name="COLORS" val="-2;-2;-2;-2;Red;-2"/>
  <p:tag name="COLORSETCLASSNAME" val="ColorSet1"/>
  <p:tag name="SCRIPT" val="1"/>
  <p:tag name="FIELDS" val="CONF;DPT;DATE;"/>
  <p:tag name="MLI" val="1"/>
  <p:tag name="SHAPESETGROUPCLASSNAME" val="ShapeSetGroup1"/>
  <p:tag name="SHAPESETCLASSNAME" val="Object"/>
  <p:tag name="COLORSETGROUPCLASSNAME" val="ColorSetGroup1"/>
  <p:tag name="FONTSETGROUPCLASSNAME" val="FontSetGroup1"/>
  <p:tag name="SHAPECLASSNAME" val="FooterLine1OnSlides"/>
  <p:tag name="SHAPECLASSPROTECTIONTYPE" val="6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6"/>
  <p:tag name="FONTSETCLASSNAME" val="FontSet1"/>
  <p:tag name="FONTCOLOR" val="Black"/>
  <p:tag name="FONTCOLOR2" val="LightGray"/>
  <p:tag name="FONTCOLOR3" val="LightGray"/>
  <p:tag name="RUNS.FONT" val="3"/>
  <p:tag name="COLORS" val="-2;-2;-2;-2;Black;-2"/>
  <p:tag name="COLORSETCLASSNAME" val="ColorSet1"/>
  <p:tag name="SCRIPT" val="1"/>
  <p:tag name="FIELDS" val="REM_ABL;COPY;"/>
  <p:tag name="MLI" val="1"/>
  <p:tag name="SHAPESETGROUPCLASSNAME" val="ShapeSetGroup1"/>
  <p:tag name="SHAPESETCLASSNAME" val="Object"/>
  <p:tag name="COLORSETGROUPCLASSNAME" val="ColorSetGroup1"/>
  <p:tag name="FONTSETGROUPCLASSNAME" val="FontSetGroup1"/>
  <p:tag name="SHAPECLASSNAME" val="FooterLine2OnSlides"/>
  <p:tag name="SHAPECLASSPROTECTIONTYPE" val="6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12"/>
  <p:tag name="FONTSETCLASSNAME" val="FontSet1"/>
  <p:tag name="COLORS" val="-2;-2;-2;-2;DarkGray2;-2"/>
  <p:tag name="COLORSETCLASSNAME" val="ColorSet1"/>
  <p:tag name="SCRIPT" val="1"/>
  <p:tag name="MLI" val="1"/>
  <p:tag name="SHAPESETGROUPCLASSNAME" val="ShapeSetGroup1"/>
  <p:tag name="SHAPESETCLASSNAME" val="Object"/>
  <p:tag name="COLORSETGROUPCLASSNAME" val="ColorSetGroup1"/>
  <p:tag name="FONTSETGROUPCLASSNAME" val="FontSetGroup1"/>
  <p:tag name="SHAPECLASSNAME" val="PageNumberOnSlides"/>
  <p:tag name="SHAPECLASSPROTECTIONTYPE" val="6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5x5"/>
  <p:tag name="FONTSETCLASSNAME" val="FontSet1"/>
  <p:tag name="COLORS" val="-2;-2;-2;-2;-2;-2"/>
  <p:tag name="COLORSETCLASSNAME" val="ColorSet1"/>
  <p:tag name="SCRIPT" val="1"/>
  <p:tag name="FIELDS" val="REM_ANL;"/>
  <p:tag name="MLI" val="1"/>
  <p:tag name="SHAPESETGROUPCLASSNAME" val="ShapeSetGroup1"/>
  <p:tag name="SHAPESETCLASSNAME" val="Object"/>
  <p:tag name="COLORSETGROUPCLASSNAME" val="ColorSetGroup1"/>
  <p:tag name="FONTSETGROUPCLASSNAME" val="FontSetGroup1"/>
  <p:tag name="SHAPECLASSNAME" val="Attachment"/>
  <p:tag name="SHAPECLASSPROTECTIONTYPE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Item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Object"/>
  <p:tag name="COLORSETGROUPCLASSNAME" val="ColorSetGroup1"/>
  <p:tag name="FONTSETGROUPCLASSNAME" val="FontSetGroup1"/>
  <p:tag name="SHAPECLASSNAME" val="tNavbar"/>
  <p:tag name="SHAPECLASSPROTECTIONTYPE" val="3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old6"/>
  <p:tag name="FONT2" val="Reg6"/>
  <p:tag name="FONT3" val="Reg6"/>
  <p:tag name="FONTSETCLASSNAME" val="FontSet1"/>
  <p:tag name="FONTCOLOR" val="Red"/>
  <p:tag name="FONTCOLOR2" val="Black"/>
  <p:tag name="FONTCOLOR3" val="Black"/>
  <p:tag name="FONTCOLOR4" val="Black"/>
  <p:tag name="RUNS.FONT" val="4"/>
  <p:tag name="COLORS" val="-2;-2;-2;-2;Red;-2"/>
  <p:tag name="COLORSETCLASSNAME" val="ColorSet1"/>
  <p:tag name="SCRIPT" val="1"/>
  <p:tag name="FIELDS" val="CONF;DPT;DATE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1OnSlides"/>
  <p:tag name="SHAPECLASSPROTECTIONTYPE" val="6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Quo Vadis EPT"/>
  <p:tag name="FIELD.CHAPTER.VALUE" val="Quo Vadis EPT"/>
  <p:tag name="FIELD.DPT.CONTENT" val="CM/EPT"/>
  <p:tag name="FIELD.DPT.VALUE" val="CM/EPT | "/>
  <p:tag name="FIELDS.INITIALIZED" val="1"/>
  <p:tag name="ML_1" val="RB-CM_Hi_CM"/>
  <p:tag name="ML_2" val="Bosch2.mcr"/>
  <p:tag name="ML_LAYOUT_RESOURCE" val="BOSCH2_16_9.mcr"/>
  <p:tag name="SHAPESETGROUPCLASSNAME" val="ShapeSetGroup1"/>
  <p:tag name="COLORSETGROUPCLASSNAME" val="ColorSetGroup1"/>
  <p:tag name="COLORSETCLASSNAME" val="ColorSet2"/>
  <p:tag name="FONTSETGROUPCLASSNAME" val="FontSetGroup1"/>
  <p:tag name="STYLESETGROUPCLASSNAME" val="StyleSetGroup1"/>
  <p:tag name="MAPNAME" val="Map1"/>
  <p:tag name="CFG.LAYOUT" val="BOSCH2"/>
  <p:tag name="MLI" val="1"/>
  <p:tag name="TEXTBOX 2_SHAPECLASSPROTECTIONTYPE" val="31"/>
  <p:tag name="RECTANGLE 3_SHAPECLASSPROTECTIONTYPE" val="3"/>
  <p:tag name="RECTANGLE 4_SHAPECLASSPROTECTIONTYPE" val="63"/>
  <p:tag name="RECTANGLE 5_SHAPECLASSPROTECTIONTYPE" val="63"/>
  <p:tag name="RECTANGLE 6_SHAPECLASSPROTECTIONTYPE" val="63"/>
  <p:tag name="TEXTBOX 7_SHAPECLASSPROTECTIONTYPE" val="25"/>
  <p:tag name="TITLE 1_SHAPECLASSPROTECTIONTYPE" val="9"/>
  <p:tag name="PICTURE 8_SHAPECLASSPROTECTIONTYPE" val="15"/>
  <p:tag name="PICTURE 9_SHAPECLASSPROTECTIONTYPE" val="15"/>
  <p:tag name="TITLE 10_SHAPECLASSPROTECTIONTYPE" val="9"/>
  <p:tag name="SHAPESETCLASSNAME" val="HiddenType2"/>
  <p:tag name="TEXT PLACEHOLDER 12_SHAPECLASSPROTECTIONTYPE" val="0"/>
  <p:tag name="TITLE 11_SHAPECLASSPROTECTIONTYPE" val="9"/>
  <p:tag name="PICTURE 13_SHAPECLASSPROTECTIONTYPE" val="15"/>
  <p:tag name="PICTURE 14_SHAPECLASSPROTECTIONTYPE" val="1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-Supergraphic-Bottom-16-9.png"/>
  <p:tag name="MLI" val="1"/>
  <p:tag name="SHAPECLASSNAME" val="ColorBarOnSlides"/>
  <p:tag name="SHAPECLASSPROTECTIONTYPE" val="1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ETCLASSNAME" val="ColorSet1"/>
  <p:tag name="SCRIPT" val="1"/>
  <p:tag name="FIELDS" val="CHAPTER;"/>
  <p:tag name="MLI" val="1"/>
  <p:tag name="SHAPESETGROUPCLASSNAME" val="ShapeSetGroup1"/>
  <p:tag name="COLORSETGROUPCLASSNAME" val="ColorSetGroup1"/>
  <p:tag name="FONTSETGROUPCLASSNAME" val="FontSetGroup1"/>
  <p:tag name="SHAPECLASSNAME" val="Chapterbox"/>
  <p:tag name="SHAPESETCLASSNAME" val="HiddenType2"/>
  <p:tag name="SHAPECLASSPROTECTIONTYPE" val=" 25"/>
  <p:tag name="COLORS" val="-2;-2;-2;-2;-1;-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SETCLASSNAME" val="FontSet1"/>
  <p:tag name="COLORS" val="-2;-2;-2;-2;Red;-2"/>
  <p:tag name="COLORSETCLASSNAME" val="ColorSet1"/>
  <p:tag name="SCRIPT" val="1"/>
  <p:tag name="FIELDS" val="CONF;DPT;DATE;"/>
  <p:tag name="MLI" val="1"/>
  <p:tag name="SHAPESETGROUPCLASSNAME" val="ShapeSetGroup1"/>
  <p:tag name="COLORSETGROUPCLASSNAME" val="ColorSetGroup1"/>
  <p:tag name="FONTSETGROUPCLASSNAME" val="FontSetGroup1"/>
  <p:tag name="SHAPECLASSNAME" val="FooterLine1OnSlides"/>
  <p:tag name="FONT" val="Bold6"/>
  <p:tag name="FONT2" val="Reg6"/>
  <p:tag name="FONT3" val="Reg6"/>
  <p:tag name="FONTCOLOR" val="Red"/>
  <p:tag name="FONTCOLOR2" val="Black"/>
  <p:tag name="FONTCOLOR3" val="Black"/>
  <p:tag name="FONTCOLOR4" val="Black"/>
  <p:tag name="RUNS.FONT" val="4"/>
  <p:tag name="SHAPESETCLASSNAME" val="HiddenType2"/>
  <p:tag name="SHAPECLASSPROTECTIONTYPE" val=" 6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6"/>
  <p:tag name="FONTSETCLASSNAME" val="FontSet1"/>
  <p:tag name="FONTCOLOR" val="Black"/>
  <p:tag name="FONTCOLOR2" val="LightGray"/>
  <p:tag name="FONTCOLOR3" val="LightGray"/>
  <p:tag name="RUNS.FONT" val="3"/>
  <p:tag name="COLORS" val="-2;-2;-2;-2;Black;-2"/>
  <p:tag name="COLORSETCLASSNAME" val="ColorSet1"/>
  <p:tag name="SCRIPT" val="1"/>
  <p:tag name="FIELDS" val="REM_ABL;COPY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2OnSlides"/>
  <p:tag name="SHAPECLASSPROTECTIONTYPE" val="6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6"/>
  <p:tag name="FONTSETCLASSNAME" val="FontSet1"/>
  <p:tag name="RUNS.FONT" val="3"/>
  <p:tag name="COLORS" val="-2;-2;-2;-2;Black;-2"/>
  <p:tag name="COLORSETCLASSNAME" val="ColorSet1"/>
  <p:tag name="SCRIPT" val="1"/>
  <p:tag name="FIELDS" val="REM_ABL;COPY;"/>
  <p:tag name="MLI" val="1"/>
  <p:tag name="SHAPESETGROUPCLASSNAME" val="ShapeSetGroup1"/>
  <p:tag name="COLORSETGROUPCLASSNAME" val="ColorSetGroup1"/>
  <p:tag name="FONTSETGROUPCLASSNAME" val="FontSetGroup1"/>
  <p:tag name="SHAPECLASSNAME" val="FooterLine2OnSlides"/>
  <p:tag name="FONTCOLOR" val="Black"/>
  <p:tag name="FONTCOLOR2" val="LightGray"/>
  <p:tag name="FONTCOLOR3" val="LightGray"/>
  <p:tag name="SHAPESETCLASSNAME" val="HiddenType2"/>
  <p:tag name="SHAPECLASSPROTECTIONTYPE" val=" 6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12"/>
  <p:tag name="FONTSETCLASSNAME" val="FontSet1"/>
  <p:tag name="COLORS" val="-2;-2;-2;-2;DarkGray2;-2"/>
  <p:tag name="COLORSETCLASSNAME" val="ColorSet1"/>
  <p:tag name="SCRIPT" val="1"/>
  <p:tag name="MLI" val="1"/>
  <p:tag name="SHAPESETGROUPCLASSNAME" val="ShapeSetGroup1"/>
  <p:tag name="COLORSETGROUPCLASSNAME" val="ColorSetGroup1"/>
  <p:tag name="FONTSETGROUPCLASSNAME" val="FontSetGroup1"/>
  <p:tag name="SHAPECLASSNAME" val="PageNumberOnSlides"/>
  <p:tag name="SHAPESETCLASSNAME" val="HiddenType2"/>
  <p:tag name="SHAPECLASSPROTECTIONTYPE" val=" 6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5x5"/>
  <p:tag name="FONTSETCLASSNAME" val="FontSet1"/>
  <p:tag name="COLORS" val="-2;-2;-2;-2;-2;-2"/>
  <p:tag name="COLORSETCLASSNAME" val="ColorSet1"/>
  <p:tag name="SCRIPT" val="1"/>
  <p:tag name="FIELDS" val="REM_ANL;"/>
  <p:tag name="MLI" val="1"/>
  <p:tag name="SHAPESETGROUPCLASSNAME" val="ShapeSetGroup1"/>
  <p:tag name="COLORSETGROUPCLASSNAME" val="ColorSetGroup1"/>
  <p:tag name="FONTSETGROUPCLASSNAME" val="FontSetGroup1"/>
  <p:tag name="SHAPECLASSNAME" val="Attachment"/>
  <p:tag name="SHAPESETCLASSNAME" val="HiddenType2"/>
  <p:tag name="SHAPECLASSPROTECTIONTYPE" val=" 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Item"/>
  <p:tag name="FONTSETCLASSNAME" val="FontSet1"/>
  <p:tag name="COLORS" val="-2;-2;-2;-2;-2;-2"/>
  <p:tag name="COLORSETCLASSNAME" val="ColorSet1"/>
  <p:tag name="MLI" val="1"/>
  <p:tag name="SHAPESETGROUPCLASSNAME" val="ShapeSetGroup1"/>
  <p:tag name="COLORSETGROUPCLASSNAME" val="ColorSetGroup1"/>
  <p:tag name="FONTSETGROUPCLASSNAME" val="FontSetGroup1"/>
  <p:tag name="SHAPECLASSNAME" val="tNavbar"/>
  <p:tag name="SHAPESETCLASSNAME" val="HiddenType2"/>
  <p:tag name="SHAPECLASSPROTECTIONTYPE" val=" 3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SETCLASSNAME" val="FontSet1"/>
  <p:tag name="COLORSETCLASSNAME" val="ColorSet1"/>
  <p:tag name="STYLENAME" val="Bodystyle"/>
  <p:tag name="MLI" val="1"/>
  <p:tag name="SHAPESETGROUPCLASSNAME" val="ShapeSetGroup1"/>
  <p:tag name="SHAPESETCLASSNAME" val="HiddenType2"/>
  <p:tag name="COLORSETGROUPCLASSNAME" val="ColorSetGroup1"/>
  <p:tag name="FONTSETGROUPCLASSNAME" val="FontSetGroup1"/>
  <p:tag name="SHAPECLASSNAME" val="FullTextPlaceholder"/>
  <p:tag name="SHAPECLASSPROTECTIONTYPE" val="0"/>
  <p:tag name="COLORS" val="Black;-1;-2;-2;-1;-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2;-2;-2;-2;-1;-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5x5"/>
  <p:tag name="FONTSETCLASSNAME" val="FontSet1"/>
  <p:tag name="COLORS" val="-2;-2;-2;-2;-2;-2"/>
  <p:tag name="COLORSETCLASSNAME" val="ColorSet1"/>
  <p:tag name="SCRIPT" val="1"/>
  <p:tag name="FIELDS" val="REM_ANL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Attachment"/>
  <p:tag name="SHAPECLASSPROTECTIONTYPE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2;-2;-1;-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Logo2016.emf"/>
  <p:tag name="MLI" val="1"/>
  <p:tag name="SHAPECLASSNAME" val="LogoOnSlides"/>
  <p:tag name="SHAPECLASSPROTECTIONTYPE" val="1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2"/>
  <p:tag name="COLORS" val="-1;-1;-1;-1;-1;-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sch">
  <a:themeElements>
    <a:clrScheme name="Custom 1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A80163"/>
      </a:accent1>
      <a:accent2>
        <a:srgbClr val="3F136C"/>
      </a:accent2>
      <a:accent3>
        <a:srgbClr val="08427E"/>
      </a:accent3>
      <a:accent4>
        <a:srgbClr val="0E78C5"/>
      </a:accent4>
      <a:accent5>
        <a:srgbClr val="1399A0"/>
      </a:accent5>
      <a:accent6>
        <a:srgbClr val="67B419"/>
      </a:accent6>
      <a:hlink>
        <a:srgbClr val="738CB4"/>
      </a:hlink>
      <a:folHlink>
        <a:srgbClr val="B0BBD0"/>
      </a:folHlink>
    </a:clrScheme>
    <a:fontScheme name="Custom 1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defTabSz="914400" eaLnBrk="1" fontAlgn="auto" latinLnBrk="0" hangingPunct="1">
          <a:lnSpc>
            <a:spcPct val="1070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err="1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DefaultBosch2016.potx" id="{E6E424A2-CDFE-4FF3-B632-69E2B49B4471}" vid="{8DB00A46-DBD2-41A3-9952-545226F8B35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966</Words>
  <Application>Microsoft Macintosh PowerPoint</Application>
  <PresentationFormat>Custom</PresentationFormat>
  <Paragraphs>167</Paragraphs>
  <Slides>14</Slides>
  <Notes>6</Notes>
  <HiddenSlides>0</HiddenSlides>
  <MMClips>2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Bosch</vt:lpstr>
      <vt:lpstr>SoundSee - Deep Audio Analytics (DAA) Payload on Astrobee</vt:lpstr>
      <vt:lpstr>Spatiotemporal Mapping of ISS Acoustic Environment </vt:lpstr>
      <vt:lpstr>Spatiotemporal Mapping of ISS Acoustic Environment </vt:lpstr>
      <vt:lpstr>PowerPoint Presentation</vt:lpstr>
      <vt:lpstr>SoundSee Technical Updates</vt:lpstr>
      <vt:lpstr>ISS Capsule Analog</vt:lpstr>
      <vt:lpstr>Mobility Analog</vt:lpstr>
      <vt:lpstr>Acoustic Monitoring and Analysis</vt:lpstr>
      <vt:lpstr>Functional Elements</vt:lpstr>
      <vt:lpstr>PowerPoint Presentation</vt:lpstr>
      <vt:lpstr>PowerPoint Presentation</vt:lpstr>
      <vt:lpstr>SoundSee Program Updates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Working Name: SoundSee</dc:title>
  <dc:creator>Fraser Kitchell</dc:creator>
  <cp:lastModifiedBy>Fraser Kitchell</cp:lastModifiedBy>
  <cp:revision>14</cp:revision>
  <dcterms:created xsi:type="dcterms:W3CDTF">2018-06-18T19:54:44Z</dcterms:created>
  <dcterms:modified xsi:type="dcterms:W3CDTF">2018-06-19T18:43:12Z</dcterms:modified>
</cp:coreProperties>
</file>