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notesMasterIdLst>
    <p:notesMasterId r:id="rId18"/>
  </p:notesMasterIdLst>
  <p:handoutMasterIdLst>
    <p:handoutMasterId r:id="rId19"/>
  </p:handoutMasterIdLst>
  <p:sldIdLst>
    <p:sldId id="267" r:id="rId2"/>
    <p:sldId id="751" r:id="rId3"/>
    <p:sldId id="745" r:id="rId4"/>
    <p:sldId id="752" r:id="rId5"/>
    <p:sldId id="651" r:id="rId6"/>
    <p:sldId id="667" r:id="rId7"/>
    <p:sldId id="656" r:id="rId8"/>
    <p:sldId id="659" r:id="rId9"/>
    <p:sldId id="749" r:id="rId10"/>
    <p:sldId id="691" r:id="rId11"/>
    <p:sldId id="692" r:id="rId12"/>
    <p:sldId id="758" r:id="rId13"/>
    <p:sldId id="703" r:id="rId14"/>
    <p:sldId id="709" r:id="rId15"/>
    <p:sldId id="756" r:id="rId16"/>
    <p:sldId id="722" r:id="rId17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shua H. Gordis" initials="JHG" lastIdx="10" clrIdx="0"/>
  <p:cmAuthor id="1" name="Lan, Wenschel (CIV)" initials="WL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0F45"/>
    <a:srgbClr val="FF0000"/>
    <a:srgbClr val="FFFFFB"/>
    <a:srgbClr val="FFFFCC"/>
    <a:srgbClr val="003B68"/>
    <a:srgbClr val="FFFF00"/>
    <a:srgbClr val="150A56"/>
    <a:srgbClr val="FFFFF8"/>
    <a:srgbClr val="FFFFFF"/>
    <a:srgbClr val="FFFB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68" autoAdjust="0"/>
    <p:restoredTop sz="95157" autoAdjust="0"/>
  </p:normalViewPr>
  <p:slideViewPr>
    <p:cSldViewPr>
      <p:cViewPr varScale="1">
        <p:scale>
          <a:sx n="63" d="100"/>
          <a:sy n="63" d="100"/>
        </p:scale>
        <p:origin x="1666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734" y="0"/>
            <a:ext cx="3038145" cy="465743"/>
          </a:xfrm>
          <a:prstGeom prst="rect">
            <a:avLst/>
          </a:prstGeom>
        </p:spPr>
        <p:txBody>
          <a:bodyPr vert="horz" lIns="88139" tIns="44070" rIns="88139" bIns="44070" rtlCol="0"/>
          <a:lstStyle>
            <a:lvl1pPr algn="r">
              <a:defRPr sz="1200"/>
            </a:lvl1pPr>
          </a:lstStyle>
          <a:p>
            <a:fld id="{248C01E3-E959-4C48-9C00-D93480D0C271}" type="datetimeFigureOut">
              <a:rPr lang="en-US" smtClean="0"/>
              <a:t>6/20/2018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58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734" y="8830658"/>
            <a:ext cx="3038145" cy="465742"/>
          </a:xfrm>
          <a:prstGeom prst="rect">
            <a:avLst/>
          </a:prstGeom>
        </p:spPr>
        <p:txBody>
          <a:bodyPr vert="horz" lIns="88139" tIns="44070" rIns="88139" bIns="44070" rtlCol="0" anchor="b"/>
          <a:lstStyle>
            <a:lvl1pPr algn="r">
              <a:defRPr sz="1200"/>
            </a:lvl1pPr>
          </a:lstStyle>
          <a:p>
            <a:fld id="{9B9BC443-B3B2-4419-8CCF-92DD37824C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758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09" tIns="46954" rIns="93909" bIns="4695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1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09" tIns="46954" rIns="93909" bIns="4695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1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09" tIns="46954" rIns="93909" bIns="469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09" tIns="46954" rIns="93909" bIns="4695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1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909" tIns="46954" rIns="93909" bIns="4695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7CCB061F-2C58-4B12-96CD-2015F4DA1E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10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B061F-2C58-4B12-96CD-2015F4DA1E8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437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D24292-3500-4FA4-B908-190DF01B8C0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627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B061F-2C58-4B12-96CD-2015F4DA1E8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957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B061F-2C58-4B12-96CD-2015F4DA1E8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751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9EA9C-45DF-4CCD-BFAC-AFED5E7D8179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612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4419600" y="2438400"/>
            <a:ext cx="4495800" cy="1066800"/>
          </a:xfrm>
        </p:spPr>
        <p:txBody>
          <a:bodyPr/>
          <a:lstStyle>
            <a:lvl1pPr algn="r">
              <a:defRPr sz="23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581400" y="3582988"/>
            <a:ext cx="5334000" cy="1371600"/>
          </a:xfrm>
        </p:spPr>
        <p:txBody>
          <a:bodyPr/>
          <a:lstStyle>
            <a:lvl1pPr marL="0" indent="0" algn="r">
              <a:buFontTx/>
              <a:buNone/>
              <a:defRPr sz="1800"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Authors</a:t>
            </a:r>
          </a:p>
        </p:txBody>
      </p:sp>
      <p:sp>
        <p:nvSpPr>
          <p:cNvPr id="11" name="Rectangle 7"/>
          <p:cNvSpPr txBox="1">
            <a:spLocks noChangeArrowheads="1"/>
          </p:cNvSpPr>
          <p:nvPr userDrawn="1"/>
        </p:nvSpPr>
        <p:spPr bwMode="auto">
          <a:xfrm>
            <a:off x="1346200" y="6324600"/>
            <a:ext cx="78105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1822CD"/>
                </a:solidFill>
                <a:latin typeface="Arial" charset="0"/>
              </a:defRPr>
            </a:lvl9pPr>
          </a:lstStyle>
          <a:p>
            <a:pPr algn="r"/>
            <a:endParaRPr lang="en-US" sz="1400" baseline="0" dirty="0">
              <a:solidFill>
                <a:srgbClr val="6784B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264974AB-CA4E-494F-86E9-6800911D56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77900" y="101600"/>
            <a:ext cx="8166100" cy="844550"/>
          </a:xfrm>
          <a:prstGeom prst="rect">
            <a:avLst/>
          </a:prstGeom>
          <a:solidFill>
            <a:srgbClr val="770F4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060" y="132608"/>
            <a:ext cx="8026400" cy="749300"/>
          </a:xfrm>
        </p:spPr>
        <p:txBody>
          <a:bodyPr/>
          <a:lstStyle>
            <a:lvl1pPr algn="l">
              <a:defRPr sz="3200" b="1">
                <a:solidFill>
                  <a:srgbClr val="FFFFF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87" y="1328737"/>
            <a:ext cx="8725713" cy="4919663"/>
          </a:xfrm>
        </p:spPr>
        <p:txBody>
          <a:bodyPr/>
          <a:lstStyle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239000" y="6477000"/>
            <a:ext cx="1905000" cy="381000"/>
          </a:xfrm>
        </p:spPr>
        <p:txBody>
          <a:bodyPr/>
          <a:lstStyle>
            <a:lvl1pPr>
              <a:defRPr>
                <a:solidFill>
                  <a:srgbClr val="6784B2"/>
                </a:solidFill>
              </a:defRPr>
            </a:lvl1pPr>
          </a:lstStyle>
          <a:p>
            <a:fld id="{3BA8FE5A-239A-4132-B63C-610C2B0D93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324600"/>
            <a:ext cx="480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6784B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547C3E6-B4FD-4C14-B6F7-B2B6C1FAA06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28800" y="19050"/>
            <a:ext cx="7315200" cy="809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A8133384-DECC-4F6A-AB4C-6580F841DF0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77900" y="101600"/>
            <a:ext cx="8166100" cy="844550"/>
          </a:xfrm>
          <a:prstGeom prst="rect">
            <a:avLst/>
          </a:prstGeom>
          <a:solidFill>
            <a:srgbClr val="770F4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E9360-CC13-44D2-BC79-EF92F1901E5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914400"/>
            <a:ext cx="9144000" cy="0"/>
          </a:xfrm>
          <a:prstGeom prst="line">
            <a:avLst/>
          </a:prstGeom>
          <a:ln w="25400">
            <a:solidFill>
              <a:srgbClr val="BF5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4">
            <a:extLst>
              <a:ext uri="{FF2B5EF4-FFF2-40B4-BE49-F238E27FC236}">
                <a16:creationId xmlns:a16="http://schemas.microsoft.com/office/drawing/2014/main" id="{C4A34A7A-B683-4C71-BFCE-D5B31794D6C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28800" y="19050"/>
            <a:ext cx="7315200" cy="809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776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980003"/>
            <a:ext cx="9144000" cy="1524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770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6784B2"/>
                </a:solidFill>
              </a:defRPr>
            </a:lvl1pPr>
          </a:lstStyle>
          <a:p>
            <a:fld id="{750253E9-D34F-4207-B2B9-2BCDA76282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9687" y="1328737"/>
            <a:ext cx="8725713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04900" y="132608"/>
            <a:ext cx="8026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09" name="Rectangle 13"/>
          <p:cNvSpPr>
            <a:spLocks noChangeArrowheads="1"/>
          </p:cNvSpPr>
          <p:nvPr userDrawn="1"/>
        </p:nvSpPr>
        <p:spPr bwMode="auto">
          <a:xfrm>
            <a:off x="366280" y="980003"/>
            <a:ext cx="304800" cy="152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" name="Rectangle 13"/>
          <p:cNvSpPr>
            <a:spLocks noChangeArrowheads="1"/>
          </p:cNvSpPr>
          <p:nvPr userDrawn="1"/>
        </p:nvSpPr>
        <p:spPr bwMode="auto">
          <a:xfrm>
            <a:off x="61480" y="980003"/>
            <a:ext cx="304800" cy="152400"/>
          </a:xfrm>
          <a:prstGeom prst="rect">
            <a:avLst/>
          </a:prstGeom>
          <a:solidFill>
            <a:srgbClr val="FFFBC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3" name="Slide Number Placeholder 4"/>
          <p:cNvSpPr txBox="1">
            <a:spLocks/>
          </p:cNvSpPr>
          <p:nvPr userDrawn="1"/>
        </p:nvSpPr>
        <p:spPr>
          <a:xfrm>
            <a:off x="7097713" y="6324600"/>
            <a:ext cx="1905000" cy="381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6784B2"/>
                </a:solidFill>
                <a:latin typeface="Arial" charset="0"/>
                <a:ea typeface="ヒラギノ角ゴ Pro W3" pitchFamily="1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4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324600"/>
            <a:ext cx="480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6784B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838" y="63246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6784B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3314" name="Picture 2" descr="Related image">
            <a:extLst>
              <a:ext uri="{FF2B5EF4-FFF2-40B4-BE49-F238E27FC236}">
                <a16:creationId xmlns:a16="http://schemas.microsoft.com/office/drawing/2014/main" id="{2C2E78B5-3294-455F-9710-6F288D11A10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44" y="100013"/>
            <a:ext cx="749855" cy="8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>
          <a:solidFill>
            <a:srgbClr val="FFFFF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2222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915988" indent="-231775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62063" indent="-231775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</a:defRPr>
      </a:lvl4pPr>
      <a:lvl5pPr marL="1604963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5pPr>
      <a:lvl6pPr marL="20621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5193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765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4337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1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0" y="1981200"/>
            <a:ext cx="9144000" cy="1066800"/>
          </a:xfrm>
        </p:spPr>
        <p:txBody>
          <a:bodyPr/>
          <a:lstStyle/>
          <a:p>
            <a:pPr algn="ctr"/>
            <a:br>
              <a:rPr lang="en-US" sz="36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</a:br>
            <a:r>
              <a:rPr lang="en-US" sz="2000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  <a:t>New Mexico Space Grant Consortium </a:t>
            </a:r>
            <a:br>
              <a:rPr lang="en-US" sz="2000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</a:br>
            <a:r>
              <a:rPr lang="en-US" sz="2000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  <a:t>Research Infrastructure Development Program </a:t>
            </a:r>
            <a:br>
              <a:rPr lang="en-US" sz="20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</a:br>
            <a:br>
              <a:rPr lang="en-US" sz="105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</a:br>
            <a:r>
              <a:rPr lang="en-US" sz="38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  <a:t>Predictive Guidance &amp; Control</a:t>
            </a:r>
            <a:br>
              <a:rPr lang="en-US" sz="38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</a:br>
            <a:r>
              <a:rPr lang="en-US" sz="38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  <a:t>for Free-Flying Robots </a:t>
            </a:r>
            <a:br>
              <a:rPr lang="en-US" sz="38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</a:br>
            <a:r>
              <a:rPr lang="en-US" sz="3800" b="1" dirty="0">
                <a:ln w="18000">
                  <a:noFill/>
                  <a:prstDash val="solid"/>
                  <a:miter lim="800000"/>
                </a:ln>
                <a:solidFill>
                  <a:schemeClr val="tx1"/>
                </a:solidFill>
                <a:latin typeface="Cochin"/>
              </a:rPr>
              <a:t>in a Microgravity Environment</a:t>
            </a:r>
            <a:endParaRPr lang="en-US" sz="3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4419600"/>
            <a:ext cx="9144000" cy="2286000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June 19, 2018</a:t>
            </a:r>
          </a:p>
          <a:p>
            <a:pPr algn="ctr"/>
            <a:endParaRPr lang="en-US" sz="1400" b="1" dirty="0">
              <a:solidFill>
                <a:schemeClr val="tx1"/>
              </a:solidFill>
            </a:endParaRPr>
          </a:p>
          <a:p>
            <a:pPr algn="ctr"/>
            <a:endParaRPr lang="en-US" sz="400" b="1" dirty="0">
              <a:solidFill>
                <a:schemeClr val="tx1"/>
              </a:solidFill>
            </a:endParaRPr>
          </a:p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HyeongJun</a:t>
            </a:r>
            <a:r>
              <a:rPr lang="en-US" sz="2000" b="1" dirty="0">
                <a:solidFill>
                  <a:schemeClr val="tx1"/>
                </a:solidFill>
              </a:rPr>
              <a:t> Park, Ph.D. </a:t>
            </a:r>
          </a:p>
          <a:p>
            <a:pPr algn="ctr"/>
            <a:endParaRPr lang="en-US" sz="800" b="1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Assistant Professor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New Mexico State University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NM Space Grant">
            <a:extLst>
              <a:ext uri="{FF2B5EF4-FFF2-40B4-BE49-F238E27FC236}">
                <a16:creationId xmlns:a16="http://schemas.microsoft.com/office/drawing/2014/main" id="{C9D08011-522A-4DF8-9100-8BE72F3FCD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" r="5483"/>
          <a:stretch/>
        </p:blipFill>
        <p:spPr bwMode="auto">
          <a:xfrm>
            <a:off x="967154" y="0"/>
            <a:ext cx="861646" cy="9601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8" name="Picture 4" descr="http://nmspacegrant.com/wp-content/uploads/2018/02/footer-nasa.png2_-480x135.png">
            <a:extLst>
              <a:ext uri="{FF2B5EF4-FFF2-40B4-BE49-F238E27FC236}">
                <a16:creationId xmlns:a16="http://schemas.microsoft.com/office/drawing/2014/main" id="{E95C6012-43BA-4AA1-A7AF-F4A4FD49C1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6" t="5926" r="36667" b="11110"/>
          <a:stretch/>
        </p:blipFill>
        <p:spPr bwMode="auto">
          <a:xfrm>
            <a:off x="1850573" y="30805"/>
            <a:ext cx="1045027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Docking with a Rotating Target </a:t>
            </a:r>
            <a:br>
              <a:rPr lang="en-US" sz="2800" dirty="0"/>
            </a:br>
            <a:r>
              <a:rPr lang="en-US" sz="2800" dirty="0"/>
              <a:t>- Simulation 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3443" y="1481137"/>
            <a:ext cx="3562757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2222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91598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620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6049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062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519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2976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433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IPOPT solver</a:t>
            </a:r>
          </a:p>
          <a:p>
            <a:r>
              <a:rPr lang="en-US" kern="0" dirty="0"/>
              <a:t>Sample time: 2 s</a:t>
            </a:r>
          </a:p>
          <a:p>
            <a:r>
              <a:rPr lang="en-US" kern="0" dirty="0"/>
              <a:t>Prediction horizon: 40</a:t>
            </a:r>
          </a:p>
          <a:p>
            <a:endParaRPr lang="en-US" kern="0" dirty="0"/>
          </a:p>
          <a:p>
            <a:r>
              <a:rPr lang="en-US" kern="0" dirty="0"/>
              <a:t>Simulation</a:t>
            </a:r>
          </a:p>
          <a:p>
            <a:pPr lvl="1"/>
            <a:r>
              <a:rPr lang="en-US" kern="0" dirty="0"/>
              <a:t> Agular rate: 1 deg/s</a:t>
            </a:r>
          </a:p>
          <a:p>
            <a:endParaRPr lang="en-US" kern="0" dirty="0"/>
          </a:p>
          <a:p>
            <a:endParaRPr lang="en-US" kern="0" dirty="0"/>
          </a:p>
          <a:p>
            <a:endParaRPr lang="en-US" kern="0" dirty="0"/>
          </a:p>
          <a:p>
            <a:endParaRPr lang="en-US" kern="0" dirty="0"/>
          </a:p>
        </p:txBody>
      </p:sp>
      <p:pic>
        <p:nvPicPr>
          <p:cNvPr id="8" name="Media_sim">
            <a:hlinkClick r:id="" action="ppaction://media"/>
            <a:extLst>
              <a:ext uri="{FF2B5EF4-FFF2-40B4-BE49-F238E27FC236}">
                <a16:creationId xmlns:a16="http://schemas.microsoft.com/office/drawing/2014/main" id="{B88FC9DA-7D9B-46F9-B9A9-6CCB976FB6C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4896" r="17993"/>
          <a:stretch/>
        </p:blipFill>
        <p:spPr>
          <a:xfrm>
            <a:off x="3892296" y="1371600"/>
            <a:ext cx="4953001" cy="4919662"/>
          </a:xfrm>
        </p:spPr>
      </p:pic>
    </p:spTree>
    <p:extLst>
      <p:ext uri="{BB962C8B-B14F-4D97-AF65-F5344CB8AC3E}">
        <p14:creationId xmlns:p14="http://schemas.microsoft.com/office/powerpoint/2010/main" val="31007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060" y="85543"/>
            <a:ext cx="8026400" cy="749300"/>
          </a:xfrm>
        </p:spPr>
        <p:txBody>
          <a:bodyPr/>
          <a:lstStyle/>
          <a:p>
            <a:r>
              <a:rPr lang="en-US" sz="2800" dirty="0"/>
              <a:t>Docking with a Rotating Target </a:t>
            </a:r>
            <a:br>
              <a:rPr lang="en-US" sz="2800" dirty="0"/>
            </a:br>
            <a:r>
              <a:rPr lang="en-US" sz="2800" dirty="0"/>
              <a:t>-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0.5 deg/s, 4x real-time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Avg &amp; Max computation time: 0.04 s &amp; 0.09 sec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Media_rot_exp">
            <a:hlinkClick r:id="" action="ppaction://media"/>
            <a:extLst>
              <a:ext uri="{FF2B5EF4-FFF2-40B4-BE49-F238E27FC236}">
                <a16:creationId xmlns:a16="http://schemas.microsoft.com/office/drawing/2014/main" id="{6096B221-9C34-4EA3-8731-68F9B2253B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3050" y="1905000"/>
            <a:ext cx="60579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79E44-B723-420E-A6D4-2D7F859C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Objectives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793F9-6766-4BAC-9735-6A17246B2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Investigate the feasibility of using a reaction-wheel-assembly to obtain a faster and more precise attitude controllability</a:t>
            </a:r>
          </a:p>
          <a:p>
            <a:pPr lvl="1"/>
            <a:endParaRPr lang="en-US" sz="1400" dirty="0"/>
          </a:p>
          <a:p>
            <a:pPr lvl="1"/>
            <a:r>
              <a:rPr lang="en-US" sz="2200" dirty="0"/>
              <a:t>Torque and momentum exchange capability of a reaction-wheel-assembly </a:t>
            </a:r>
          </a:p>
          <a:p>
            <a:pPr lvl="1"/>
            <a:endParaRPr lang="en-US" sz="1800" dirty="0"/>
          </a:p>
          <a:p>
            <a:pPr lvl="1"/>
            <a:r>
              <a:rPr lang="en-US" sz="2200" dirty="0"/>
              <a:t>Use the reaction-wheel test bed of Naval Postgraduate School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F7569E-CEA2-49B0-9B64-F14DF1490C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57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Relevant Research Experience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87" y="1219200"/>
            <a:ext cx="8878113" cy="4919663"/>
          </a:xfrm>
        </p:spPr>
        <p:txBody>
          <a:bodyPr/>
          <a:lstStyle/>
          <a:p>
            <a:r>
              <a:rPr lang="en-US" dirty="0"/>
              <a:t>Small Satellite Active Attitude Determination and Control System (ADCS)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209" y="1938941"/>
            <a:ext cx="4494008" cy="354745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189687" y="2133600"/>
            <a:ext cx="4081130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2222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915988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62063" indent="-23177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6049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062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519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2976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433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ADCS requirements for high pointing accuracy</a:t>
            </a:r>
          </a:p>
          <a:p>
            <a:pPr lvl="1"/>
            <a:r>
              <a:rPr lang="en-US" dirty="0"/>
              <a:t>Payload missions</a:t>
            </a:r>
          </a:p>
          <a:p>
            <a:pPr lvl="1"/>
            <a:r>
              <a:rPr lang="en-US" dirty="0"/>
              <a:t>Communication</a:t>
            </a:r>
          </a:p>
          <a:p>
            <a:pPr lvl="1"/>
            <a:r>
              <a:rPr lang="en-US" dirty="0"/>
              <a:t>Monitoring</a:t>
            </a:r>
          </a:p>
          <a:p>
            <a:r>
              <a:rPr lang="en-US" kern="0" dirty="0"/>
              <a:t>Sensors and actuators</a:t>
            </a:r>
          </a:p>
          <a:p>
            <a:pPr lvl="1"/>
            <a:r>
              <a:rPr lang="en-US" kern="0" dirty="0"/>
              <a:t>Star tracker, photodiodes, and magnetometers</a:t>
            </a:r>
          </a:p>
          <a:p>
            <a:pPr lvl="1"/>
            <a:r>
              <a:rPr lang="en-US" kern="0" dirty="0"/>
              <a:t>Reaction wheels assembly and magnetorquer</a:t>
            </a:r>
          </a:p>
        </p:txBody>
      </p:sp>
    </p:spTree>
    <p:extLst>
      <p:ext uri="{BB962C8B-B14F-4D97-AF65-F5344CB8AC3E}">
        <p14:creationId xmlns:p14="http://schemas.microsoft.com/office/powerpoint/2010/main" val="2682483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dia_PD">
            <a:hlinkClick r:id="" action="ppaction://media"/>
            <a:extLst>
              <a:ext uri="{FF2B5EF4-FFF2-40B4-BE49-F238E27FC236}">
                <a16:creationId xmlns:a16="http://schemas.microsoft.com/office/drawing/2014/main" id="{F82F224D-1942-4F3C-A92B-40B0D639BB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1900" t="3841" r="15833" b="13306"/>
          <a:stretch/>
        </p:blipFill>
        <p:spPr>
          <a:xfrm>
            <a:off x="1600200" y="2367844"/>
            <a:ext cx="5693660" cy="4261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Attitude Control by Reaction Wheels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of EKF with PD regulating control 				on CubeTAS (CubeSat Three-Axis Simulator) at NPS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EE9360-CC13-44D2-BC79-EF92F1901E53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 bwMode="auto">
          <a:xfrm flipH="1">
            <a:off x="592840" y="4725507"/>
            <a:ext cx="2514600" cy="10668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152400" y="5798403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Desired Pointing Direction</a:t>
            </a:r>
          </a:p>
        </p:txBody>
      </p:sp>
    </p:spTree>
    <p:extLst>
      <p:ext uri="{BB962C8B-B14F-4D97-AF65-F5344CB8AC3E}">
        <p14:creationId xmlns:p14="http://schemas.microsoft.com/office/powerpoint/2010/main" val="408658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AF6C8-592A-4A69-9302-6F37AEF13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Timeline and Procedure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994FD3C-7225-4123-B035-AD4301B762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6161052"/>
              </p:ext>
            </p:extLst>
          </p:nvPr>
        </p:nvGraphicFramePr>
        <p:xfrm>
          <a:off x="304800" y="1219201"/>
          <a:ext cx="8534400" cy="54101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24425">
                  <a:extLst>
                    <a:ext uri="{9D8B030D-6E8A-4147-A177-3AD203B41FA5}">
                      <a16:colId xmlns:a16="http://schemas.microsoft.com/office/drawing/2014/main" val="3911396069"/>
                    </a:ext>
                  </a:extLst>
                </a:gridCol>
                <a:gridCol w="6609975">
                  <a:extLst>
                    <a:ext uri="{9D8B030D-6E8A-4147-A177-3AD203B41FA5}">
                      <a16:colId xmlns:a16="http://schemas.microsoft.com/office/drawing/2014/main" val="3317814938"/>
                    </a:ext>
                  </a:extLst>
                </a:gridCol>
              </a:tblGrid>
              <a:tr h="9532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August 2018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u="sng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Design a system model and constraints based on the Astrobee’s sensors/actuator systems and scenarios with obstacles</a:t>
                      </a:r>
                      <a:endParaRPr lang="en-US" sz="1800" u="sng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4310819"/>
                  </a:ext>
                </a:extLst>
              </a:tr>
              <a:tr h="14370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November 2018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Formulate nonlinear MPC problem and develop GN&amp;C algorithms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Analyze the feasibility of using a reaction-wheel-assembly for attitude control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4775527"/>
                  </a:ext>
                </a:extLst>
              </a:tr>
              <a:tr h="12788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February 2019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u="sng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Evaluate the GN&amp;C algorithms on the Astrobee software simulator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Work on simulations for attitude control with reaction wheels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9775024"/>
                  </a:ext>
                </a:extLst>
              </a:tr>
              <a:tr h="10482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May 2019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u="sng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Validate the algorithms on the NASA ARC test facility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Validate the feasibility of attitude control on the NPS CubeTAS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491091"/>
                  </a:ext>
                </a:extLst>
              </a:tr>
              <a:tr h="6928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August 2019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effectLst/>
                          <a:latin typeface="+mn-lt"/>
                        </a:rPr>
                        <a:t>Publish the simulation and validation results.</a:t>
                      </a:r>
                      <a:endParaRPr lang="en-US" sz="1800" dirty="0">
                        <a:effectLst/>
                        <a:latin typeface="+mn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520475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ADE475-2AC3-494E-B748-ACD575D6DD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819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98120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Thank You</a:t>
            </a:r>
            <a:br>
              <a:rPr lang="en-US" sz="4000" dirty="0">
                <a:solidFill>
                  <a:schemeClr val="tx1"/>
                </a:solidFill>
              </a:rPr>
            </a:br>
            <a:br>
              <a:rPr lang="en-US" sz="800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Q&amp;A / Discussion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24200" y="541020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HyeongJun</a:t>
            </a:r>
            <a:r>
              <a:rPr lang="en-US" dirty="0"/>
              <a:t> Park</a:t>
            </a:r>
          </a:p>
          <a:p>
            <a:pPr algn="ctr"/>
            <a:r>
              <a:rPr lang="en-US" dirty="0"/>
              <a:t>hjpark@nmsu.edu</a:t>
            </a:r>
          </a:p>
        </p:txBody>
      </p:sp>
    </p:spTree>
    <p:extLst>
      <p:ext uri="{BB962C8B-B14F-4D97-AF65-F5344CB8AC3E}">
        <p14:creationId xmlns:p14="http://schemas.microsoft.com/office/powerpoint/2010/main" val="2647845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FE236-4357-469B-8BC2-9B8A22CCD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39A5C-77DC-4A3C-9287-6CFBFCC18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687" y="1328737"/>
            <a:ext cx="8951773" cy="4919663"/>
          </a:xfrm>
        </p:spPr>
        <p:txBody>
          <a:bodyPr/>
          <a:lstStyle/>
          <a:p>
            <a:r>
              <a:rPr lang="en-US" dirty="0"/>
              <a:t>Free-flying robots in the International Space Station (ISS)</a:t>
            </a:r>
          </a:p>
          <a:p>
            <a:pPr lvl="1"/>
            <a:r>
              <a:rPr lang="en-US" dirty="0"/>
              <a:t>Flexible platform for motion control and advanced mobility hardware</a:t>
            </a:r>
          </a:p>
          <a:p>
            <a:pPr lvl="1"/>
            <a:r>
              <a:rPr lang="en-US" dirty="0"/>
              <a:t>Good example for human-robot interaction in space exploration missions</a:t>
            </a:r>
          </a:p>
          <a:p>
            <a:pPr lvl="1"/>
            <a:endParaRPr lang="en-US" dirty="0"/>
          </a:p>
          <a:p>
            <a:r>
              <a:rPr lang="en-US" dirty="0"/>
              <a:t>Challenges in motion control</a:t>
            </a:r>
          </a:p>
          <a:p>
            <a:pPr marL="347663" lvl="1" indent="0">
              <a:buNone/>
            </a:pPr>
            <a:r>
              <a:rPr lang="en-US" dirty="0"/>
              <a:t>1. Active collision avoidance for guaranteeing safety</a:t>
            </a:r>
          </a:p>
          <a:p>
            <a:pPr marL="347663" lvl="1" indent="0">
              <a:buNone/>
            </a:pPr>
            <a:r>
              <a:rPr lang="en-US" dirty="0"/>
              <a:t>2. Robust, fast, and precise attitude control with payload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217E5B-DC2C-48C1-BC8D-85341B87D9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65AE7B-71C8-418B-B278-4F39792A7BCD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456105"/>
            <a:ext cx="2799080" cy="1737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993CD8-D2BF-42B4-8255-599B7708FABC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26081" y="4456105"/>
            <a:ext cx="2287270" cy="1737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DA94DBD-D161-47A1-85C1-51286B7767A2}"/>
              </a:ext>
            </a:extLst>
          </p:cNvPr>
          <p:cNvSpPr txBox="1"/>
          <p:nvPr/>
        </p:nvSpPr>
        <p:spPr>
          <a:xfrm>
            <a:off x="1253467" y="62484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Astrobee (NASA)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8D3A53-11C3-4B38-874B-04EE535CA8AB}"/>
              </a:ext>
            </a:extLst>
          </p:cNvPr>
          <p:cNvSpPr txBox="1"/>
          <p:nvPr/>
        </p:nvSpPr>
        <p:spPr>
          <a:xfrm>
            <a:off x="3713480" y="62484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Int-Ball Robot (JAXA)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38739D-BA40-4300-A8C3-79A7CA8EE3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12" r="10001"/>
          <a:stretch/>
        </p:blipFill>
        <p:spPr bwMode="auto">
          <a:xfrm>
            <a:off x="6610865" y="4419600"/>
            <a:ext cx="2075935" cy="1737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606F66-1EBD-496C-9344-C2E997C37F30}"/>
              </a:ext>
            </a:extLst>
          </p:cNvPr>
          <p:cNvSpPr txBox="1"/>
          <p:nvPr/>
        </p:nvSpPr>
        <p:spPr>
          <a:xfrm>
            <a:off x="6324600" y="62484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CIMON (Airbus) </a:t>
            </a:r>
          </a:p>
        </p:txBody>
      </p:sp>
    </p:spTree>
    <p:extLst>
      <p:ext uri="{BB962C8B-B14F-4D97-AF65-F5344CB8AC3E}">
        <p14:creationId xmlns:p14="http://schemas.microsoft.com/office/powerpoint/2010/main" val="236936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533400" y="1371601"/>
            <a:ext cx="8382000" cy="419099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Project Overview </a:t>
            </a:r>
          </a:p>
          <a:p>
            <a:pPr marL="798513" lvl="1" indent="-457200"/>
            <a:r>
              <a:rPr lang="en-US" sz="2400" dirty="0"/>
              <a:t>Research Objectives</a:t>
            </a:r>
          </a:p>
          <a:p>
            <a:pPr marL="798513" lvl="1" indent="-457200"/>
            <a:r>
              <a:rPr lang="en-US" sz="2400" dirty="0"/>
              <a:t>Relevant Research Experience </a:t>
            </a:r>
          </a:p>
          <a:p>
            <a:pPr marL="457200" indent="-457200">
              <a:buFont typeface="+mj-lt"/>
              <a:buAutoNum type="arabicPeriod"/>
            </a:pPr>
            <a:endParaRPr lang="en-US" sz="2800" dirty="0"/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Collaboration Plan  </a:t>
            </a:r>
          </a:p>
          <a:p>
            <a:pPr marL="798513" lvl="1" indent="-457200">
              <a:buFont typeface="+mj-lt"/>
              <a:buAutoNum type="arabicPeriod"/>
            </a:pPr>
            <a:endParaRPr lang="en-US" sz="11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4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79E44-B723-420E-A6D4-2D7F859C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Objectives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793F9-6766-4BAC-9735-6A17246B2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Develop a real-time collision-free GN&amp;C algorithm considering Astrobee’s propulsion system constraints</a:t>
            </a:r>
          </a:p>
          <a:p>
            <a:pPr lvl="1"/>
            <a:endParaRPr lang="en-US" sz="1400" dirty="0"/>
          </a:p>
          <a:p>
            <a:pPr lvl="1"/>
            <a:r>
              <a:rPr lang="en-US" sz="2200" dirty="0"/>
              <a:t>Based on nonlinear model predictive control (MPC)</a:t>
            </a:r>
          </a:p>
          <a:p>
            <a:pPr lvl="1"/>
            <a:endParaRPr lang="en-US" sz="1800" dirty="0"/>
          </a:p>
          <a:p>
            <a:pPr lvl="1"/>
            <a:r>
              <a:rPr lang="en-US" sz="2200" dirty="0"/>
              <a:t>Implement simulations of realistic scenarios with the GN&amp;C algorithm with moving objects</a:t>
            </a:r>
          </a:p>
          <a:p>
            <a:pPr lvl="1"/>
            <a:endParaRPr lang="en-US" sz="1800" dirty="0"/>
          </a:p>
          <a:p>
            <a:pPr lvl="1"/>
            <a:r>
              <a:rPr lang="en-US" sz="2200" dirty="0"/>
              <a:t>Validate the GN&amp;C algorithm on the NASA ARC test facility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F7569E-CEA2-49B0-9B64-F14DF1490C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808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Relevant Research Experience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87" y="1176337"/>
            <a:ext cx="8878113" cy="4919663"/>
          </a:xfrm>
        </p:spPr>
        <p:txBody>
          <a:bodyPr/>
          <a:lstStyle/>
          <a:p>
            <a:r>
              <a:rPr lang="en-US" dirty="0"/>
              <a:t>Spacecraft rendezvous and proximity operations (RPO)</a:t>
            </a:r>
          </a:p>
          <a:p>
            <a:pPr lvl="1"/>
            <a:r>
              <a:rPr lang="en-US" dirty="0"/>
              <a:t>Docking, berthing, servicing, inspection, active debris removal, etc.</a:t>
            </a:r>
          </a:p>
          <a:p>
            <a:pPr marL="347663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sz="600" dirty="0"/>
          </a:p>
          <a:p>
            <a:pPr lvl="1"/>
            <a:endParaRPr lang="en-US" sz="800" dirty="0"/>
          </a:p>
          <a:p>
            <a:r>
              <a:rPr lang="en-US" dirty="0"/>
              <a:t>Collision/Obstacle avoidance</a:t>
            </a:r>
          </a:p>
          <a:p>
            <a:pPr lvl="1"/>
            <a:r>
              <a:rPr lang="en-US" dirty="0"/>
              <a:t>Increasing number of debris around the Earth</a:t>
            </a:r>
          </a:p>
          <a:p>
            <a:pPr lvl="1"/>
            <a:r>
              <a:rPr lang="en-US" dirty="0"/>
              <a:t>Demands to conduct operations in the vicinity of other spacecraft vehicles</a:t>
            </a:r>
          </a:p>
          <a:p>
            <a:pPr marL="347663" lvl="1" indent="0">
              <a:buNone/>
            </a:pPr>
            <a:r>
              <a:rPr lang="en-US" sz="2200" dirty="0">
                <a:solidFill>
                  <a:srgbClr val="FF0000"/>
                </a:solidFill>
              </a:rPr>
              <a:t>→ </a:t>
            </a:r>
            <a:r>
              <a:rPr lang="en-US" sz="2200" b="1" i="1" dirty="0">
                <a:solidFill>
                  <a:srgbClr val="FF0000"/>
                </a:solidFill>
              </a:rPr>
              <a:t>Autonomous real-time collision-free RPO                             		while minimizing the propellant consumption!</a:t>
            </a:r>
          </a:p>
          <a:p>
            <a:pPr lvl="1"/>
            <a:endParaRPr lang="en-US" sz="2400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sz="28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sz="1000" i="1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26" name="Picture 2" descr="https://upload.wikimedia.org/wikipedia/commons/thumb/e/e9/DART_and_MUBLCOM.jpg/300px-DART_and_MUBLCOM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0231" y="2061587"/>
            <a:ext cx="2225361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52800" y="3575447"/>
            <a:ext cx="2286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DART (2005, NASA)</a:t>
            </a:r>
          </a:p>
          <a:p>
            <a:pPr algn="ctr"/>
            <a:r>
              <a:rPr lang="en-US" sz="1200" i="1" dirty="0"/>
              <a:t>Image Credit – NASA   </a:t>
            </a:r>
            <a:r>
              <a:rPr lang="en-US" sz="1600" i="1" dirty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057400"/>
            <a:ext cx="2206027" cy="15544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5800" y="3581400"/>
            <a:ext cx="2438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ETS-VII (1998, JAXA)</a:t>
            </a:r>
          </a:p>
          <a:p>
            <a:pPr algn="ctr"/>
            <a:r>
              <a:rPr lang="en-US" sz="1200" i="1" dirty="0"/>
              <a:t>Image Credit – JAXA   </a:t>
            </a:r>
            <a:r>
              <a:rPr lang="en-US" sz="1600" i="1" dirty="0"/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800" y="2057400"/>
            <a:ext cx="2374045" cy="15544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19800" y="3581400"/>
            <a:ext cx="2286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/>
              <a:t>ATV (2008, ESA)</a:t>
            </a:r>
          </a:p>
          <a:p>
            <a:pPr algn="ctr"/>
            <a:r>
              <a:rPr lang="en-US" sz="1200" i="1" dirty="0"/>
              <a:t>Image Credit – NASA   </a:t>
            </a:r>
            <a:r>
              <a:rPr lang="en-US" sz="16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8530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Obstacle Avoidance Control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87" y="1176337"/>
            <a:ext cx="8725713" cy="4919663"/>
          </a:xfrm>
        </p:spPr>
        <p:txBody>
          <a:bodyPr/>
          <a:lstStyle/>
          <a:p>
            <a:r>
              <a:rPr lang="en-US" dirty="0"/>
              <a:t>Real-time autonomous docking </a:t>
            </a:r>
          </a:p>
          <a:p>
            <a:pPr lvl="1"/>
            <a:r>
              <a:rPr lang="en-US" dirty="0"/>
              <a:t>Between a Target (stationary) and a Chaser (controlled) while avoiding multiple obstacles </a:t>
            </a:r>
          </a:p>
          <a:p>
            <a:pPr lvl="1"/>
            <a:r>
              <a:rPr lang="en-US" dirty="0"/>
              <a:t>Constraints: Thrust limitation, safe docking constraints, and exclusive 		   zone constraints</a:t>
            </a:r>
          </a:p>
          <a:p>
            <a:endParaRPr lang="en-US" sz="1100" dirty="0"/>
          </a:p>
          <a:p>
            <a:r>
              <a:rPr lang="en-US" dirty="0"/>
              <a:t>Nonlinear model predictive control (NMPC)</a:t>
            </a:r>
          </a:p>
          <a:p>
            <a:pPr lvl="1"/>
            <a:r>
              <a:rPr lang="en-US" dirty="0"/>
              <a:t>Nonlinear ellipsoid obstacle avoidance constraints </a:t>
            </a:r>
          </a:p>
          <a:p>
            <a:pPr lvl="1"/>
            <a:r>
              <a:rPr lang="en-US" dirty="0"/>
              <a:t>Nonlinear optimization solver IPOPT (Interior Point OPTimizer)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2811" y="4480560"/>
            <a:ext cx="4885189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42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87" y="1219200"/>
            <a:ext cx="8725713" cy="491966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NPS-POSEIDYN testbed </a:t>
            </a:r>
            <a:r>
              <a:rPr lang="en-US" dirty="0"/>
              <a:t>for quasi-frictionless environment</a:t>
            </a:r>
          </a:p>
          <a:p>
            <a:pPr lvl="1"/>
            <a:r>
              <a:rPr lang="en-US" dirty="0"/>
              <a:t>Naval Postgraduate School – Proximity Operation of Spacecraft: Experimental hardware-In-the-loop DYNamic simulator test bed</a:t>
            </a:r>
          </a:p>
          <a:p>
            <a:endParaRPr lang="en-US" dirty="0"/>
          </a:p>
          <a:p>
            <a:endParaRPr lang="en-US" sz="28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Granite monolith: 4x4 meters, 15 tons, planar accuracy of ±0.0127mm</a:t>
            </a:r>
          </a:p>
          <a:p>
            <a:pPr lvl="1"/>
            <a:r>
              <a:rPr lang="en-US" dirty="0"/>
              <a:t>Floating spacecraft simulators</a:t>
            </a:r>
          </a:p>
          <a:p>
            <a:pPr lvl="1"/>
            <a:r>
              <a:rPr lang="en-US" dirty="0"/>
              <a:t>Vicon motion capture system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812255" y="2484120"/>
            <a:ext cx="5634265" cy="2926080"/>
            <a:chOff x="1812255" y="2101483"/>
            <a:chExt cx="5634265" cy="29260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2255" y="2101483"/>
              <a:ext cx="5350545" cy="292608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302207" y="4158883"/>
              <a:ext cx="21725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FFFF00"/>
                  </a:solidFill>
                </a:rPr>
                <a:t>Granite monolith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200400" y="2714617"/>
              <a:ext cx="3200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FFFF00"/>
                  </a:solidFill>
                </a:rPr>
                <a:t>Vicon motion capture cameras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064535" y="3244483"/>
              <a:ext cx="33819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FFFF00"/>
                  </a:solidFill>
                </a:rPr>
                <a:t>Floating spacecraft simulators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0797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DoF Model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A8FE5A-239A-4132-B63C-610C2B0D933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9687" y="1252537"/>
            <a:ext cx="8725713" cy="4919663"/>
          </a:xfrm>
        </p:spPr>
        <p:txBody>
          <a:bodyPr/>
          <a:lstStyle/>
          <a:p>
            <a:r>
              <a:rPr lang="en-US" dirty="0"/>
              <a:t>Floating spacecraft simulators (FSS)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sz="3200" dirty="0"/>
          </a:p>
          <a:p>
            <a:endParaRPr lang="en-US" dirty="0"/>
          </a:p>
          <a:p>
            <a:endParaRPr lang="en-US" sz="2800" dirty="0"/>
          </a:p>
          <a:p>
            <a:endParaRPr lang="en-US" dirty="0"/>
          </a:p>
          <a:p>
            <a:pPr lvl="1"/>
            <a:r>
              <a:rPr lang="en-US" dirty="0"/>
              <a:t>Equations of motion - double integrator type</a:t>
            </a:r>
          </a:p>
          <a:p>
            <a:pPr lvl="1"/>
            <a:endParaRPr lang="en-US" sz="400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343" y="2213143"/>
            <a:ext cx="3651657" cy="20540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010" y="5120640"/>
            <a:ext cx="3465390" cy="8229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6687" y="1809690"/>
            <a:ext cx="2172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</a:rPr>
              <a:t>Target FSS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4128" y="1818495"/>
            <a:ext cx="1795465" cy="363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</a:rPr>
              <a:t>Chaser FSS</a:t>
            </a:r>
          </a:p>
        </p:txBody>
      </p:sp>
    </p:spTree>
    <p:extLst>
      <p:ext uri="{BB962C8B-B14F-4D97-AF65-F5344CB8AC3E}">
        <p14:creationId xmlns:p14="http://schemas.microsoft.com/office/powerpoint/2010/main" val="3194313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236460" y="6477000"/>
            <a:ext cx="1905000" cy="381000"/>
          </a:xfrm>
        </p:spPr>
        <p:txBody>
          <a:bodyPr/>
          <a:lstStyle/>
          <a:p>
            <a:fld id="{3BA8FE5A-239A-4132-B63C-610C2B0D933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ounded Rectangular Callout 2"/>
          <p:cNvSpPr/>
          <p:nvPr/>
        </p:nvSpPr>
        <p:spPr bwMode="auto">
          <a:xfrm>
            <a:off x="5407660" y="1155290"/>
            <a:ext cx="1526540" cy="597310"/>
          </a:xfrm>
          <a:prstGeom prst="wedgeRoundRectCallout">
            <a:avLst>
              <a:gd name="adj1" fmla="val -54096"/>
              <a:gd name="adj2" fmla="val 99921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LQ-MPC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Rounded Rectangular Callout 12"/>
          <p:cNvSpPr/>
          <p:nvPr/>
        </p:nvSpPr>
        <p:spPr bwMode="auto">
          <a:xfrm>
            <a:off x="2209800" y="6198870"/>
            <a:ext cx="1314571" cy="556260"/>
          </a:xfrm>
          <a:prstGeom prst="wedgeRoundRectCallout">
            <a:avLst>
              <a:gd name="adj1" fmla="val 82497"/>
              <a:gd name="adj2" fmla="val -37664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/>
              <a:t>NMPC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Media_LQMPC">
            <a:hlinkClick r:id="" action="ppaction://media"/>
            <a:extLst>
              <a:ext uri="{FF2B5EF4-FFF2-40B4-BE49-F238E27FC236}">
                <a16:creationId xmlns:a16="http://schemas.microsoft.com/office/drawing/2014/main" id="{55F433F1-C03B-4768-8703-A77F57DDB0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" y="1191866"/>
            <a:ext cx="5074920" cy="3383280"/>
          </a:xfrm>
          <a:prstGeom prst="rect">
            <a:avLst/>
          </a:prstGeom>
        </p:spPr>
      </p:pic>
      <p:pic>
        <p:nvPicPr>
          <p:cNvPr id="8" name="Media_NMPC">
            <a:hlinkClick r:id="" action="ppaction://media"/>
            <a:extLst>
              <a:ext uri="{FF2B5EF4-FFF2-40B4-BE49-F238E27FC236}">
                <a16:creationId xmlns:a16="http://schemas.microsoft.com/office/drawing/2014/main" id="{B655F6FF-EC68-440F-A841-6F2E14023EF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72636" y="3425953"/>
            <a:ext cx="5038344" cy="33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5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2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70227_StrucMech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070227_StrucMec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070227_StrucMec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70227_StrucMec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SSAG:PROJECTS:NPSAT1:Docs:Slides:070227_StrucMech.ppt</Template>
  <TotalTime>28054</TotalTime>
  <Words>602</Words>
  <Application>Microsoft Office PowerPoint</Application>
  <PresentationFormat>On-screen Show (4:3)</PresentationFormat>
  <Paragraphs>177</Paragraphs>
  <Slides>16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Cochin</vt:lpstr>
      <vt:lpstr>Malgun Gothic</vt:lpstr>
      <vt:lpstr>ヒラギノ角ゴ Pro W3</vt:lpstr>
      <vt:lpstr>Arial</vt:lpstr>
      <vt:lpstr>Times New Roman</vt:lpstr>
      <vt:lpstr>070227_StrucMech</vt:lpstr>
      <vt:lpstr> New Mexico Space Grant Consortium  Research Infrastructure Development Program   Predictive Guidance &amp; Control for Free-Flying Robots  in a Microgravity Environment</vt:lpstr>
      <vt:lpstr>Introduction</vt:lpstr>
      <vt:lpstr>Contents</vt:lpstr>
      <vt:lpstr>Project Objectives (1/2)</vt:lpstr>
      <vt:lpstr>Relevant Research Experience </vt:lpstr>
      <vt:lpstr>Obstacle Avoidance Control </vt:lpstr>
      <vt:lpstr>Experimental Tests</vt:lpstr>
      <vt:lpstr>3 DoF Model </vt:lpstr>
      <vt:lpstr>Experiments </vt:lpstr>
      <vt:lpstr>Docking with a Rotating Target  - Simulation Results</vt:lpstr>
      <vt:lpstr>Docking with a Rotating Target  - Experiments</vt:lpstr>
      <vt:lpstr>Project Objectives (2/2)</vt:lpstr>
      <vt:lpstr>Relevant Research Experience </vt:lpstr>
      <vt:lpstr>Attitude Control by Reaction Wheels</vt:lpstr>
      <vt:lpstr>Project Timeline and Procedure</vt:lpstr>
      <vt:lpstr>Thank You  Q&amp;A / Discussion</vt:lpstr>
    </vt:vector>
  </TitlesOfParts>
  <Company>Naval Postgraduate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NPS Cubesat Launcher</dc:title>
  <dc:creator>Dan Sakoda</dc:creator>
  <cp:lastModifiedBy>nobody</cp:lastModifiedBy>
  <cp:revision>1819</cp:revision>
  <cp:lastPrinted>2016-03-07T04:27:25Z</cp:lastPrinted>
  <dcterms:created xsi:type="dcterms:W3CDTF">2007-03-29T22:08:59Z</dcterms:created>
  <dcterms:modified xsi:type="dcterms:W3CDTF">2018-06-20T21:40:21Z</dcterms:modified>
</cp:coreProperties>
</file>