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60" r:id="rId2"/>
  </p:sldMasterIdLst>
  <p:notesMasterIdLst>
    <p:notesMasterId r:id="rId18"/>
  </p:notesMasterIdLst>
  <p:sldIdLst>
    <p:sldId id="256" r:id="rId3"/>
    <p:sldId id="274" r:id="rId4"/>
    <p:sldId id="275" r:id="rId5"/>
    <p:sldId id="258" r:id="rId6"/>
    <p:sldId id="271" r:id="rId7"/>
    <p:sldId id="262" r:id="rId8"/>
    <p:sldId id="292" r:id="rId9"/>
    <p:sldId id="272" r:id="rId10"/>
    <p:sldId id="294" r:id="rId11"/>
    <p:sldId id="261" r:id="rId12"/>
    <p:sldId id="277" r:id="rId13"/>
    <p:sldId id="295" r:id="rId14"/>
    <p:sldId id="297" r:id="rId15"/>
    <p:sldId id="296" r:id="rId16"/>
    <p:sldId id="28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3081" autoAdjust="0"/>
  </p:normalViewPr>
  <p:slideViewPr>
    <p:cSldViewPr>
      <p:cViewPr varScale="1">
        <p:scale>
          <a:sx n="54" d="100"/>
          <a:sy n="54" d="100"/>
        </p:scale>
        <p:origin x="136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9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14B2B-D5C3-428D-AC98-681A29BFA9A6}" type="datetimeFigureOut">
              <a:rPr lang="en-US" smtClean="0"/>
              <a:t>6/18/2018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616C9-EED3-44FA-B7CC-DAD4C8785F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01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TUI general intro –</a:t>
            </a:r>
            <a:r>
              <a:rPr lang="en-US" baseline="0" dirty="0" smtClean="0"/>
              <a:t> give the audience a sense of how many things we’re working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07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over key examples of mature products. Radios, </a:t>
            </a:r>
            <a:r>
              <a:rPr lang="en-US" dirty="0" err="1" smtClean="0"/>
              <a:t>Hydros</a:t>
            </a:r>
            <a:r>
              <a:rPr lang="en-US" dirty="0" smtClean="0"/>
              <a:t>, Gimbals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0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Speaking of gimbals, here’s this canfield joint…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3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Which we put on the </a:t>
            </a:r>
            <a:r>
              <a:rPr lang="en-US" dirty="0" err="1" smtClean="0"/>
              <a:t>Astrobee</a:t>
            </a:r>
            <a:r>
              <a:rPr lang="en-US" dirty="0" smtClean="0"/>
              <a:t> in a Phase I last year. We didn’t get the Phase II, but we are interested</a:t>
            </a:r>
            <a:r>
              <a:rPr lang="en-US" baseline="0" dirty="0" smtClean="0"/>
              <a:t> in continuing development to use the </a:t>
            </a:r>
            <a:r>
              <a:rPr lang="en-US" baseline="0" dirty="0" err="1" smtClean="0"/>
              <a:t>Astrobee</a:t>
            </a:r>
            <a:r>
              <a:rPr lang="en-US" baseline="0" dirty="0" smtClean="0"/>
              <a:t> to test our payloads as a full DOF u-g test facility.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7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Which</a:t>
            </a:r>
            <a:r>
              <a:rPr lang="en-US" baseline="0" dirty="0" smtClean="0"/>
              <a:t> is what </a:t>
            </a:r>
            <a:r>
              <a:rPr lang="en-US" baseline="0" dirty="0" err="1" smtClean="0"/>
              <a:t>firmamentum</a:t>
            </a:r>
            <a:r>
              <a:rPr lang="en-US" baseline="0" dirty="0" smtClean="0"/>
              <a:t> is doing. I’m with the robotics group and we are working with the manufacturing team to build in-space assembly infrastructure </a:t>
            </a:r>
            <a:r>
              <a:rPr lang="en-US" baseline="0" dirty="0" err="1" smtClean="0"/>
              <a:t>etc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844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 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deathstar</a:t>
            </a:r>
            <a:r>
              <a:rPr lang="en-US" baseline="0" dirty="0" smtClean="0"/>
              <a:t> to reference back to later (float units)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58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purpose</a:t>
            </a:r>
            <a:r>
              <a:rPr lang="en-US" baseline="0" dirty="0" smtClean="0"/>
              <a:t> of our tech dev for the ISS is a stepping stone to EVA missions for large scale in space manufacturing and assembly.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33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MANTIS intro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10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616C9-EED3-44FA-B7CC-DAD4C8785FA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0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mamentum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23E0B-04C0-436C-8D9D-ECE734BED8CD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003AEC-2246-40A9-B5E1-DECCB7E4BB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  <a:effectLst/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  <a:normAutofit/>
          </a:bodyPr>
          <a:lstStyle>
            <a:lvl1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42640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885273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27911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770545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5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7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5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98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4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6265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mamentum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CAF986-C755-4D0F-8AF3-13538105B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F82AFD5-D69E-4D0C-B97C-A28268072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23E0B-04C0-436C-8D9D-ECE734BED8CD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9DE297B4-4695-4C78-9EBF-B15CFCEC3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66800"/>
            <a:ext cx="8382000" cy="505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xmlns="" id="{0187FD13-5DD5-4628-AA82-04B1EE95E018}"/>
              </a:ext>
            </a:extLst>
          </p:cNvPr>
          <p:cNvSpPr txBox="1">
            <a:spLocks/>
          </p:cNvSpPr>
          <p:nvPr userDrawn="1"/>
        </p:nvSpPr>
        <p:spPr>
          <a:xfrm>
            <a:off x="7040880" y="6553200"/>
            <a:ext cx="2133600" cy="2889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88261AC-75A9-474F-8592-E33066001F55}" type="slidenum">
              <a:rPr lang="en-US" smtClean="0"/>
              <a:t>‹#›</a:t>
            </a:fld>
            <a:r>
              <a:rPr lang="en-US" dirty="0" smtClean="0"/>
              <a:t>/15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23261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I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C1C44-BDD2-4D1F-973D-B9C861C09431}" type="datetimeFigureOut">
              <a:rPr lang="en-US" smtClean="0"/>
              <a:pPr/>
              <a:t>6/18/2018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018E51-AD48-477B-B361-DF8695C865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  <a:effectLst/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  <a:normAutofit/>
          </a:bodyPr>
          <a:lstStyle>
            <a:lvl1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42640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885273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27911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770545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5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7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5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98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4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0165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I_Title_Dis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C1C44-BDD2-4D1F-973D-B9C861C09431}" type="datetimeFigureOut">
              <a:rPr lang="en-US" smtClean="0"/>
              <a:pPr/>
              <a:t>6/18/2018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018E51-AD48-477B-B361-DF8695C865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  <a:effectLst/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  <a:normAutofit/>
          </a:bodyPr>
          <a:lstStyle>
            <a:lvl1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42640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885273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27911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770545" algn="ctr" defTabSz="442640" rtl="0" eaLnBrk="1" fontAlgn="base" hangingPunct="1">
              <a:spcBef>
                <a:spcPct val="0"/>
              </a:spcBef>
              <a:spcAft>
                <a:spcPct val="0"/>
              </a:spcAft>
              <a:defRPr sz="3883">
                <a:solidFill>
                  <a:schemeClr val="bg1"/>
                </a:solidFill>
                <a:latin typeface="Calibri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5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7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5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98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4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5977" y="1748118"/>
            <a:ext cx="277091" cy="389068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lIns="79635" tIns="39819" rIns="79635" bIns="39819" rtlCol="0" anchor="ctr"/>
          <a:lstStyle/>
          <a:p>
            <a:pPr algn="ctr" defTabSz="442846"/>
            <a:r>
              <a:rPr lang="en-US" sz="1068" dirty="0">
                <a:solidFill>
                  <a:prstClr val="white"/>
                </a:solidFill>
              </a:rPr>
              <a:t>Distribution Statement B: Government Only; SBIR Data Rights</a:t>
            </a:r>
          </a:p>
        </p:txBody>
      </p:sp>
    </p:spTree>
    <p:extLst>
      <p:ext uri="{BB962C8B-B14F-4D97-AF65-F5344CB8AC3E}">
        <p14:creationId xmlns:p14="http://schemas.microsoft.com/office/powerpoint/2010/main" val="1614814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I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C1C44-BDD2-4D1F-973D-B9C861C09431}" type="datetimeFigureOut">
              <a:rPr lang="en-US" smtClean="0"/>
              <a:pPr/>
              <a:t>6/18/2018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018E51-AD48-477B-B361-DF8695C865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381000" y="9906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72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I_Content_Dis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C1C44-BDD2-4D1F-973D-B9C861C09431}" type="datetimeFigureOut">
              <a:rPr lang="en-US" smtClean="0"/>
              <a:t>6/18/2018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018E51-AD48-477B-B361-DF8695C865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5977" y="1748118"/>
            <a:ext cx="277091" cy="389068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lIns="79635" tIns="39819" rIns="79635" bIns="39819" rtlCol="0" anchor="ctr"/>
          <a:lstStyle/>
          <a:p>
            <a:pPr algn="ctr" defTabSz="442846"/>
            <a:r>
              <a:rPr lang="en-US" sz="1068" dirty="0">
                <a:solidFill>
                  <a:prstClr val="white"/>
                </a:solidFill>
              </a:rPr>
              <a:t>Distribution Statement B: Government Only; SBIR Data Rights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 bwMode="auto">
          <a:xfrm>
            <a:off x="381000" y="9906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2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I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xmlns="" id="{33BC6138-D97C-4CF1-AC5D-657D1A63D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8000" y="6553200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8003AEC-2246-40A9-B5E1-DECCB7E4BBDA}" type="slidenum">
              <a:rPr lang="en-US" smtClean="0"/>
              <a:pPr/>
              <a:t>‹#›</a:t>
            </a:fld>
            <a:r>
              <a:rPr lang="en-US" dirty="0"/>
              <a:t>/28</a:t>
            </a:r>
          </a:p>
        </p:txBody>
      </p:sp>
    </p:spTree>
    <p:extLst>
      <p:ext uri="{BB962C8B-B14F-4D97-AF65-F5344CB8AC3E}">
        <p14:creationId xmlns:p14="http://schemas.microsoft.com/office/powerpoint/2010/main" val="1483964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53200"/>
            <a:ext cx="9144000" cy="304800"/>
          </a:xfrm>
          <a:prstGeom prst="rect">
            <a:avLst/>
          </a:prstGeom>
          <a:gradFill>
            <a:gsLst>
              <a:gs pos="0">
                <a:schemeClr val="tx2"/>
              </a:gs>
              <a:gs pos="83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gradFill>
            <a:gsLst>
              <a:gs pos="0">
                <a:schemeClr val="accent1"/>
              </a:gs>
              <a:gs pos="60000">
                <a:schemeClr val="tx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 descr="TUI_2008Logo_glow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720"/>
            <a:ext cx="1439925" cy="5672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531" y="271164"/>
            <a:ext cx="1196040" cy="32235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46038"/>
            <a:ext cx="6553200" cy="79216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8382000" cy="505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53200"/>
            <a:ext cx="2133600" cy="2889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16723E0B-04C0-436C-8D9D-ECE734BED8CD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86451" y="6202363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56B63D50-1210-41BB-A4E4-B93F0F428D98}" type="slidenum">
              <a:rPr lang="en-US" smtClean="0"/>
              <a:pPr/>
              <a:t>‹#›</a:t>
            </a:fld>
            <a:fld id="{88003AEC-2246-40A9-B5E1-DECCB7E4BB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35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VG_Background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76200"/>
            <a:ext cx="7239000" cy="762000"/>
          </a:xfrm>
          <a:prstGeom prst="rect">
            <a:avLst/>
          </a:prstGeom>
          <a:effectLst>
            <a:outerShdw blurRad="50800" dist="38100" dir="4680000">
              <a:srgbClr val="000000"/>
            </a:outerShdw>
          </a:effectLst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97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9906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05" tIns="45604" rIns="91205" bIns="456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588940"/>
            <a:ext cx="1676400" cy="2690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2DC1C44-BDD2-4D1F-973D-B9C861C09431}" type="datetimeFigureOut">
              <a:rPr lang="en-US" smtClean="0"/>
              <a:pPr/>
              <a:t>6/18/2018</a:t>
            </a:fld>
            <a:endParaRPr lang="en-US" dirty="0"/>
          </a:p>
        </p:txBody>
      </p:sp>
      <p:pic>
        <p:nvPicPr>
          <p:cNvPr id="14" name="Picture 13" descr="TUI_2008Logo_glow.pn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0"/>
            <a:ext cx="1752600" cy="690418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010401" y="568475"/>
            <a:ext cx="2153452" cy="269048"/>
          </a:xfrm>
          <a:prstGeom prst="rect">
            <a:avLst/>
          </a:prstGeom>
          <a:noFill/>
          <a:effectLst>
            <a:outerShdw blurRad="25400" dist="12700" dir="2700000">
              <a:srgbClr val="000000">
                <a:alpha val="82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ctr" defTabSz="442640" fontAlgn="base">
              <a:spcBef>
                <a:spcPct val="0"/>
              </a:spcBef>
              <a:spcAft>
                <a:spcPct val="0"/>
              </a:spcAft>
            </a:pPr>
            <a:r>
              <a:rPr lang="en-US" sz="874" i="1" dirty="0">
                <a:solidFill>
                  <a:prstClr val="white"/>
                </a:solidFill>
                <a:latin typeface="Arial" pitchFamily="-65" charset="0"/>
              </a:rPr>
              <a:t>Transformative Technologies</a:t>
            </a:r>
          </a:p>
          <a:p>
            <a:pPr algn="ctr" defTabSz="442640" fontAlgn="base">
              <a:spcBef>
                <a:spcPct val="0"/>
              </a:spcBef>
              <a:spcAft>
                <a:spcPct val="0"/>
              </a:spcAft>
            </a:pPr>
            <a:r>
              <a:rPr lang="en-US" sz="874" i="1" dirty="0">
                <a:solidFill>
                  <a:prstClr val="white"/>
                </a:solidFill>
                <a:latin typeface="Arial" pitchFamily="-65" charset="0"/>
              </a:rPr>
              <a:t>for Space, Sea, Earth, &amp; Air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162800" y="6588940"/>
            <a:ext cx="1866904" cy="2690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96018E51-AD48-477B-B361-DF8695C865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23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69" r:id="rId4"/>
    <p:sldLayoutId id="2147483661" r:id="rId5"/>
  </p:sldLayoutIdLst>
  <p:txStyles>
    <p:titleStyle>
      <a:lvl1pPr algn="ctr" defTabSz="442640" rtl="0" eaLnBrk="1" fontAlgn="base" hangingPunct="1">
        <a:spcBef>
          <a:spcPct val="0"/>
        </a:spcBef>
        <a:spcAft>
          <a:spcPct val="0"/>
        </a:spcAft>
        <a:defRPr sz="3883" kern="1200">
          <a:solidFill>
            <a:schemeClr val="bg1"/>
          </a:solidFill>
          <a:latin typeface="+mj-lt"/>
          <a:ea typeface="+mj-ea"/>
          <a:cs typeface="+mj-cs"/>
        </a:defRPr>
      </a:lvl1pPr>
      <a:lvl2pPr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42640"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885273"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27911"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770545" algn="ctr" defTabSz="442640" rtl="0" eaLnBrk="1" fontAlgn="base" hangingPunct="1">
        <a:spcBef>
          <a:spcPct val="0"/>
        </a:spcBef>
        <a:spcAft>
          <a:spcPct val="0"/>
        </a:spcAft>
        <a:defRPr sz="3883">
          <a:solidFill>
            <a:schemeClr val="bg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31977" indent="-331977" algn="l" defTabSz="442640" rtl="0" eaLnBrk="1" fontAlgn="base" hangingPunct="1">
        <a:spcBef>
          <a:spcPct val="20000"/>
        </a:spcBef>
        <a:spcAft>
          <a:spcPct val="0"/>
        </a:spcAft>
        <a:buFont typeface="Arial" pitchFamily="-65" charset="0"/>
        <a:buChar char="•"/>
        <a:defRPr sz="2718" b="1" kern="1200">
          <a:solidFill>
            <a:srgbClr val="0F548D"/>
          </a:solidFill>
          <a:latin typeface="+mn-lt"/>
          <a:ea typeface="+mn-ea"/>
          <a:cs typeface="+mn-cs"/>
        </a:defRPr>
      </a:lvl1pPr>
      <a:lvl2pPr marL="719281" indent="-276645" algn="l" defTabSz="442640" rtl="0" eaLnBrk="1" fontAlgn="base" hangingPunct="1">
        <a:spcBef>
          <a:spcPct val="0"/>
        </a:spcBef>
        <a:spcAft>
          <a:spcPct val="0"/>
        </a:spcAft>
        <a:buFont typeface="Arial" pitchFamily="-65" charset="0"/>
        <a:buChar char="–"/>
        <a:defRPr sz="2718" kern="1200">
          <a:solidFill>
            <a:schemeClr val="tx1"/>
          </a:solidFill>
          <a:latin typeface="+mn-lt"/>
          <a:ea typeface="+mn-ea"/>
          <a:cs typeface="+mn-cs"/>
        </a:defRPr>
      </a:lvl2pPr>
      <a:lvl3pPr marL="1106590" indent="-221324" algn="l" defTabSz="442640" rtl="0" eaLnBrk="1" fontAlgn="base" hangingPunct="1">
        <a:spcBef>
          <a:spcPct val="20000"/>
        </a:spcBef>
        <a:spcAft>
          <a:spcPct val="0"/>
        </a:spcAft>
        <a:buFont typeface="Arial" pitchFamily="-65" charset="0"/>
        <a:buChar char="•"/>
        <a:defRPr sz="2330" kern="1200">
          <a:solidFill>
            <a:schemeClr val="tx1"/>
          </a:solidFill>
          <a:latin typeface="+mn-lt"/>
          <a:ea typeface="+mn-ea"/>
          <a:cs typeface="+mn-cs"/>
        </a:defRPr>
      </a:lvl3pPr>
      <a:lvl4pPr marL="1549229" indent="-221324" algn="l" defTabSz="442640" rtl="0" eaLnBrk="1" fontAlgn="base" hangingPunct="1">
        <a:spcBef>
          <a:spcPct val="20000"/>
        </a:spcBef>
        <a:spcAft>
          <a:spcPct val="0"/>
        </a:spcAft>
        <a:buFont typeface="Arial" pitchFamily="-65" charset="0"/>
        <a:buChar char="–"/>
        <a:defRPr sz="1941" kern="1200">
          <a:solidFill>
            <a:schemeClr val="tx1"/>
          </a:solidFill>
          <a:latin typeface="+mn-lt"/>
          <a:ea typeface="+mn-ea"/>
          <a:cs typeface="+mn-cs"/>
        </a:defRPr>
      </a:lvl4pPr>
      <a:lvl5pPr marL="1991863" indent="-221324" algn="l" defTabSz="442640" rtl="0" eaLnBrk="1" fontAlgn="base" hangingPunct="1">
        <a:spcBef>
          <a:spcPct val="20000"/>
        </a:spcBef>
        <a:spcAft>
          <a:spcPct val="0"/>
        </a:spcAft>
        <a:buFont typeface="Arial" pitchFamily="-65" charset="0"/>
        <a:buChar char="»"/>
        <a:defRPr sz="1941" kern="1200">
          <a:solidFill>
            <a:schemeClr val="tx1"/>
          </a:solidFill>
          <a:latin typeface="+mn-lt"/>
          <a:ea typeface="+mn-ea"/>
          <a:cs typeface="+mn-cs"/>
        </a:defRPr>
      </a:lvl5pPr>
      <a:lvl6pPr marL="2434502" indent="-221324" algn="l" defTabSz="442640" rtl="0" eaLnBrk="1" latinLnBrk="0" hangingPunct="1">
        <a:spcBef>
          <a:spcPct val="20000"/>
        </a:spcBef>
        <a:buFont typeface="Arial"/>
        <a:buChar char="•"/>
        <a:defRPr sz="1941" kern="1200">
          <a:solidFill>
            <a:schemeClr val="tx1"/>
          </a:solidFill>
          <a:latin typeface="+mn-lt"/>
          <a:ea typeface="+mn-ea"/>
          <a:cs typeface="+mn-cs"/>
        </a:defRPr>
      </a:lvl6pPr>
      <a:lvl7pPr marL="2877138" indent="-221324" algn="l" defTabSz="442640" rtl="0" eaLnBrk="1" latinLnBrk="0" hangingPunct="1">
        <a:spcBef>
          <a:spcPct val="20000"/>
        </a:spcBef>
        <a:buFont typeface="Arial"/>
        <a:buChar char="•"/>
        <a:defRPr sz="1941" kern="1200">
          <a:solidFill>
            <a:schemeClr val="tx1"/>
          </a:solidFill>
          <a:latin typeface="+mn-lt"/>
          <a:ea typeface="+mn-ea"/>
          <a:cs typeface="+mn-cs"/>
        </a:defRPr>
      </a:lvl7pPr>
      <a:lvl8pPr marL="3319774" indent="-221324" algn="l" defTabSz="442640" rtl="0" eaLnBrk="1" latinLnBrk="0" hangingPunct="1">
        <a:spcBef>
          <a:spcPct val="20000"/>
        </a:spcBef>
        <a:buFont typeface="Arial"/>
        <a:buChar char="•"/>
        <a:defRPr sz="1941" kern="1200">
          <a:solidFill>
            <a:schemeClr val="tx1"/>
          </a:solidFill>
          <a:latin typeface="+mn-lt"/>
          <a:ea typeface="+mn-ea"/>
          <a:cs typeface="+mn-cs"/>
        </a:defRPr>
      </a:lvl8pPr>
      <a:lvl9pPr marL="3762407" indent="-221324" algn="l" defTabSz="442640" rtl="0" eaLnBrk="1" latinLnBrk="0" hangingPunct="1">
        <a:spcBef>
          <a:spcPct val="20000"/>
        </a:spcBef>
        <a:buFont typeface="Arial"/>
        <a:buChar char="•"/>
        <a:defRPr sz="19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1pPr>
      <a:lvl2pPr marL="442640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2pPr>
      <a:lvl3pPr marL="885273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3pPr>
      <a:lvl4pPr marL="1327911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4pPr>
      <a:lvl5pPr marL="1770545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5pPr>
      <a:lvl6pPr marL="2213182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6pPr>
      <a:lvl7pPr marL="2655818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7pPr>
      <a:lvl8pPr marL="3098456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8pPr>
      <a:lvl9pPr marL="3541090" algn="l" defTabSz="442640" rtl="0" eaLnBrk="1" latinLnBrk="0" hangingPunct="1">
        <a:defRPr sz="17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tiff"/><Relationship Id="rId5" Type="http://schemas.microsoft.com/office/2007/relationships/hdphoto" Target="../media/hdphoto9.wdp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5.wdp"/><Relationship Id="rId18" Type="http://schemas.openxmlformats.org/officeDocument/2006/relationships/image" Target="../media/image22.png"/><Relationship Id="rId26" Type="http://schemas.openxmlformats.org/officeDocument/2006/relationships/image" Target="../media/image29.png"/><Relationship Id="rId3" Type="http://schemas.openxmlformats.org/officeDocument/2006/relationships/image" Target="../media/image11.png"/><Relationship Id="rId21" Type="http://schemas.openxmlformats.org/officeDocument/2006/relationships/image" Target="../media/image24.jpeg"/><Relationship Id="rId7" Type="http://schemas.openxmlformats.org/officeDocument/2006/relationships/image" Target="../media/image14.jpg"/><Relationship Id="rId12" Type="http://schemas.openxmlformats.org/officeDocument/2006/relationships/image" Target="../media/image18.png"/><Relationship Id="rId17" Type="http://schemas.microsoft.com/office/2007/relationships/hdphoto" Target="../media/hdphoto6.wdp"/><Relationship Id="rId25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20" Type="http://schemas.openxmlformats.org/officeDocument/2006/relationships/image" Target="../media/image23.jpe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image" Target="../media/image17.png"/><Relationship Id="rId24" Type="http://schemas.openxmlformats.org/officeDocument/2006/relationships/image" Target="../media/image27.png"/><Relationship Id="rId5" Type="http://schemas.openxmlformats.org/officeDocument/2006/relationships/image" Target="../media/image12.emf"/><Relationship Id="rId15" Type="http://schemas.openxmlformats.org/officeDocument/2006/relationships/image" Target="../media/image20.emf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microsoft.com/office/2007/relationships/hdphoto" Target="../media/hdphoto4.wdp"/><Relationship Id="rId19" Type="http://schemas.microsoft.com/office/2007/relationships/hdphoto" Target="../media/hdphoto7.wdp"/><Relationship Id="rId4" Type="http://schemas.microsoft.com/office/2007/relationships/hdphoto" Target="../media/hdphoto3.wdp"/><Relationship Id="rId9" Type="http://schemas.openxmlformats.org/officeDocument/2006/relationships/image" Target="../media/image16.png"/><Relationship Id="rId14" Type="http://schemas.openxmlformats.org/officeDocument/2006/relationships/image" Target="../media/image19.png"/><Relationship Id="rId22" Type="http://schemas.openxmlformats.org/officeDocument/2006/relationships/image" Target="../media/image25.jpeg"/><Relationship Id="rId27" Type="http://schemas.openxmlformats.org/officeDocument/2006/relationships/image" Target="../media/image30.png"/><Relationship Id="rId30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5.wdp"/><Relationship Id="rId18" Type="http://schemas.openxmlformats.org/officeDocument/2006/relationships/image" Target="../media/image22.png"/><Relationship Id="rId26" Type="http://schemas.openxmlformats.org/officeDocument/2006/relationships/image" Target="../media/image29.png"/><Relationship Id="rId3" Type="http://schemas.openxmlformats.org/officeDocument/2006/relationships/image" Target="../media/image11.png"/><Relationship Id="rId21" Type="http://schemas.openxmlformats.org/officeDocument/2006/relationships/image" Target="../media/image24.jpeg"/><Relationship Id="rId7" Type="http://schemas.openxmlformats.org/officeDocument/2006/relationships/image" Target="../media/image14.jpg"/><Relationship Id="rId12" Type="http://schemas.openxmlformats.org/officeDocument/2006/relationships/image" Target="../media/image18.png"/><Relationship Id="rId17" Type="http://schemas.microsoft.com/office/2007/relationships/hdphoto" Target="../media/hdphoto6.wdp"/><Relationship Id="rId25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20" Type="http://schemas.openxmlformats.org/officeDocument/2006/relationships/image" Target="../media/image23.jpe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image" Target="../media/image17.png"/><Relationship Id="rId24" Type="http://schemas.openxmlformats.org/officeDocument/2006/relationships/image" Target="../media/image27.png"/><Relationship Id="rId5" Type="http://schemas.openxmlformats.org/officeDocument/2006/relationships/image" Target="../media/image12.emf"/><Relationship Id="rId15" Type="http://schemas.openxmlformats.org/officeDocument/2006/relationships/image" Target="../media/image20.emf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microsoft.com/office/2007/relationships/hdphoto" Target="../media/hdphoto4.wdp"/><Relationship Id="rId19" Type="http://schemas.microsoft.com/office/2007/relationships/hdphoto" Target="../media/hdphoto7.wdp"/><Relationship Id="rId4" Type="http://schemas.microsoft.com/office/2007/relationships/hdphoto" Target="../media/hdphoto3.wdp"/><Relationship Id="rId9" Type="http://schemas.openxmlformats.org/officeDocument/2006/relationships/image" Target="../media/image16.png"/><Relationship Id="rId14" Type="http://schemas.openxmlformats.org/officeDocument/2006/relationships/image" Target="../media/image19.png"/><Relationship Id="rId22" Type="http://schemas.openxmlformats.org/officeDocument/2006/relationships/image" Target="../media/image25.jpeg"/><Relationship Id="rId27" Type="http://schemas.openxmlformats.org/officeDocument/2006/relationships/image" Target="../media/image30.png"/><Relationship Id="rId30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5.wdp"/><Relationship Id="rId18" Type="http://schemas.openxmlformats.org/officeDocument/2006/relationships/image" Target="../media/image22.png"/><Relationship Id="rId26" Type="http://schemas.openxmlformats.org/officeDocument/2006/relationships/image" Target="../media/image29.png"/><Relationship Id="rId3" Type="http://schemas.openxmlformats.org/officeDocument/2006/relationships/image" Target="../media/image11.png"/><Relationship Id="rId21" Type="http://schemas.openxmlformats.org/officeDocument/2006/relationships/image" Target="../media/image24.jpeg"/><Relationship Id="rId7" Type="http://schemas.openxmlformats.org/officeDocument/2006/relationships/image" Target="../media/image14.jpg"/><Relationship Id="rId12" Type="http://schemas.openxmlformats.org/officeDocument/2006/relationships/image" Target="../media/image18.png"/><Relationship Id="rId17" Type="http://schemas.microsoft.com/office/2007/relationships/hdphoto" Target="../media/hdphoto6.wdp"/><Relationship Id="rId25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png"/><Relationship Id="rId20" Type="http://schemas.openxmlformats.org/officeDocument/2006/relationships/image" Target="../media/image23.jpe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image" Target="../media/image17.png"/><Relationship Id="rId24" Type="http://schemas.openxmlformats.org/officeDocument/2006/relationships/image" Target="../media/image27.png"/><Relationship Id="rId5" Type="http://schemas.openxmlformats.org/officeDocument/2006/relationships/image" Target="../media/image12.emf"/><Relationship Id="rId15" Type="http://schemas.openxmlformats.org/officeDocument/2006/relationships/image" Target="../media/image20.emf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microsoft.com/office/2007/relationships/hdphoto" Target="../media/hdphoto4.wdp"/><Relationship Id="rId19" Type="http://schemas.microsoft.com/office/2007/relationships/hdphoto" Target="../media/hdphoto7.wdp"/><Relationship Id="rId4" Type="http://schemas.microsoft.com/office/2007/relationships/hdphoto" Target="../media/hdphoto3.wdp"/><Relationship Id="rId9" Type="http://schemas.openxmlformats.org/officeDocument/2006/relationships/image" Target="../media/image16.png"/><Relationship Id="rId14" Type="http://schemas.openxmlformats.org/officeDocument/2006/relationships/image" Target="../media/image19.png"/><Relationship Id="rId22" Type="http://schemas.openxmlformats.org/officeDocument/2006/relationships/image" Target="../media/image25.jpeg"/><Relationship Id="rId27" Type="http://schemas.openxmlformats.org/officeDocument/2006/relationships/image" Target="../media/image30.png"/><Relationship Id="rId30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6413A1E-6419-447C-B0EC-70137AB23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698748" y="585445"/>
            <a:ext cx="4343400" cy="1657625"/>
          </a:xfrm>
          <a:effectLst/>
        </p:spPr>
        <p:txBody>
          <a:bodyPr>
            <a:normAutofit fontScale="90000"/>
          </a:bodyPr>
          <a:lstStyle/>
          <a:p>
            <a:r>
              <a:rPr lang="en-US" dirty="0" err="1" smtClean="0"/>
              <a:t>AstroPorter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SBIR Phase I </a:t>
            </a: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893058" y="2337299"/>
            <a:ext cx="3954780" cy="2035822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>
                <a:solidFill>
                  <a:schemeClr val="bg1"/>
                </a:solidFill>
              </a:rPr>
              <a:t>Tethers Unlimited, Inc.</a:t>
            </a:r>
          </a:p>
          <a:p>
            <a:pPr marL="0" indent="0" algn="ctr"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Presented by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</a:rPr>
              <a:t>Nathan Britton</a:t>
            </a:r>
          </a:p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</a:rPr>
              <a:t>nbritton@tethers.com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DAFCA61-3280-4DF9-BDA0-33BEBDA5F492}"/>
              </a:ext>
            </a:extLst>
          </p:cNvPr>
          <p:cNvSpPr txBox="1"/>
          <p:nvPr/>
        </p:nvSpPr>
        <p:spPr>
          <a:xfrm>
            <a:off x="-2581596" y="1725579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http://spaceflight.nasa.gov/gallery/images/station/iss027e036706_small.jpg">
            <a:extLst>
              <a:ext uri="{FF2B5EF4-FFF2-40B4-BE49-F238E27FC236}">
                <a16:creationId xmlns:a16="http://schemas.microsoft.com/office/drawing/2014/main" xmlns="" id="{49C7151A-1248-4E13-8CB2-2BC2E5274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33" b="90000" l="5000" r="94000">
                        <a14:foregroundMark x1="18667" y1="76667" x2="18667" y2="76667"/>
                        <a14:foregroundMark x1="20000" y1="73333" x2="20000" y2="73333"/>
                        <a14:foregroundMark x1="20667" y1="70000" x2="16333" y2="85667"/>
                        <a14:foregroundMark x1="15667" y1="85667" x2="12667" y2="86667"/>
                        <a14:foregroundMark x1="14000" y1="87000" x2="11667" y2="87667"/>
                        <a14:foregroundMark x1="7000" y1="89667" x2="15667" y2="62333"/>
                        <a14:foregroundMark x1="12000" y1="69667" x2="5000" y2="90000"/>
                        <a14:foregroundMark x1="61333" y1="69333" x2="69333" y2="66333"/>
                        <a14:foregroundMark x1="68000" y1="77333" x2="61333" y2="81000"/>
                        <a14:foregroundMark x1="70000" y1="75000" x2="75333" y2="71000"/>
                        <a14:foregroundMark x1="86667" y1="27667" x2="94000" y2="16333"/>
                        <a14:foregroundMark x1="85333" y1="18000" x2="89333" y2="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356" y="1231936"/>
            <a:ext cx="1529949" cy="152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quest.nasa.gov/mars/background/images/mars.gif">
            <a:extLst>
              <a:ext uri="{FF2B5EF4-FFF2-40B4-BE49-F238E27FC236}">
                <a16:creationId xmlns:a16="http://schemas.microsoft.com/office/drawing/2014/main" xmlns="" id="{CA728034-82C0-49C5-968A-F94DD4426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7998" y="135544"/>
            <a:ext cx="145601" cy="14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5E58011-7C7A-4E7B-958E-7641744F4FB1}"/>
              </a:ext>
            </a:extLst>
          </p:cNvPr>
          <p:cNvSpPr txBox="1"/>
          <p:nvPr/>
        </p:nvSpPr>
        <p:spPr>
          <a:xfrm>
            <a:off x="5600700" y="264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21E1762-3FFC-4F34-9D66-7A3E9A3A07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780" y="-190500"/>
            <a:ext cx="4152900" cy="1637305"/>
          </a:xfrm>
          <a:prstGeom prst="rect">
            <a:avLst/>
          </a:prstGeom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xmlns="" id="{53695028-1426-41B5-83A5-A68F939F9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888266"/>
              </p:ext>
            </p:extLst>
          </p:nvPr>
        </p:nvGraphicFramePr>
        <p:xfrm>
          <a:off x="5062759" y="4563623"/>
          <a:ext cx="3922618" cy="1584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238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8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0302">
                <a:tc>
                  <a:txBody>
                    <a:bodyPr/>
                    <a:lstStyle/>
                    <a:p>
                      <a:r>
                        <a:rPr lang="en-US" sz="1600" i="0" dirty="0">
                          <a:solidFill>
                            <a:schemeClr val="bg1"/>
                          </a:solidFill>
                        </a:rPr>
                        <a:t>Dr. Robert Hoyt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solidFill>
                            <a:schemeClr val="bg1"/>
                          </a:solidFill>
                        </a:rPr>
                        <a:t>CEO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i="0" dirty="0">
                          <a:solidFill>
                            <a:schemeClr val="bg1"/>
                          </a:solidFill>
                        </a:rPr>
                        <a:t>Dr. </a:t>
                      </a:r>
                      <a:r>
                        <a:rPr lang="en-US" sz="1600" i="0" dirty="0" smtClean="0">
                          <a:solidFill>
                            <a:schemeClr val="bg1"/>
                          </a:solidFill>
                        </a:rPr>
                        <a:t>Rachel </a:t>
                      </a:r>
                      <a:r>
                        <a:rPr lang="en-US" sz="1600" i="0" dirty="0" err="1" smtClean="0">
                          <a:solidFill>
                            <a:schemeClr val="bg1"/>
                          </a:solidFill>
                        </a:rPr>
                        <a:t>Muhlbauer</a:t>
                      </a:r>
                      <a:endParaRPr lang="en-US" sz="1600" i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solidFill>
                            <a:schemeClr val="bg1"/>
                          </a:solidFill>
                        </a:rPr>
                        <a:t>Director of R&amp;D</a:t>
                      </a:r>
                      <a:endParaRPr lang="en-US" sz="1600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i="0" dirty="0">
                          <a:solidFill>
                            <a:schemeClr val="bg1"/>
                          </a:solidFill>
                        </a:rPr>
                        <a:t>Dr. Daniel </a:t>
                      </a:r>
                      <a:r>
                        <a:rPr lang="en-US" sz="1600" i="0" dirty="0" err="1">
                          <a:solidFill>
                            <a:schemeClr val="bg1"/>
                          </a:solidFill>
                        </a:rPr>
                        <a:t>Reuster</a:t>
                      </a:r>
                      <a:endParaRPr lang="en-US" sz="1600" i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solidFill>
                            <a:schemeClr val="bg1"/>
                          </a:solidFill>
                        </a:rPr>
                        <a:t>Commercialization Strategy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i="0" dirty="0">
                          <a:solidFill>
                            <a:schemeClr val="bg1"/>
                          </a:solidFill>
                        </a:rPr>
                        <a:t>Dr. Nathan Britton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solidFill>
                            <a:schemeClr val="bg1"/>
                          </a:solidFill>
                        </a:rPr>
                        <a:t>PI / PM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0"/>
          <a:stretch/>
        </p:blipFill>
        <p:spPr bwMode="auto">
          <a:xfrm>
            <a:off x="224186" y="2761885"/>
            <a:ext cx="4705350" cy="2836263"/>
          </a:xfrm>
          <a:prstGeom prst="rect">
            <a:avLst/>
          </a:prstGeom>
          <a:noFill/>
          <a:ln w="317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0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9AED32B-AF05-4160-92B4-4DB730716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64"/>
          <a:stretch/>
        </p:blipFill>
        <p:spPr>
          <a:xfrm>
            <a:off x="0" y="838200"/>
            <a:ext cx="9144000" cy="571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1A2F2CC-203A-4E6C-AC2C-7B8D7C4A46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69476" flipH="1">
            <a:off x="1734964" y="-409034"/>
            <a:ext cx="8006170" cy="532881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E25E01-4A7F-4C0F-BD76-556917337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6553200" cy="792162"/>
          </a:xfrm>
        </p:spPr>
        <p:txBody>
          <a:bodyPr/>
          <a:lstStyle/>
          <a:p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ORB-WEAVER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80A1BBC-3159-48FC-AE3B-F96CC76EC33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3" t="6207" r="58609"/>
          <a:stretch/>
        </p:blipFill>
        <p:spPr>
          <a:xfrm>
            <a:off x="76200" y="893211"/>
            <a:ext cx="1524000" cy="2459589"/>
          </a:xfrm>
          <a:prstGeom prst="roundRect">
            <a:avLst>
              <a:gd name="adj" fmla="val 10038"/>
            </a:avLst>
          </a:prstGeom>
          <a:ln w="22225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F2FE5ED-7A35-48AA-8AEC-473E2A2E37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288" t="-1928" r="12372" b="8136"/>
          <a:stretch/>
        </p:blipFill>
        <p:spPr>
          <a:xfrm>
            <a:off x="7467600" y="4093611"/>
            <a:ext cx="1066798" cy="2459589"/>
          </a:xfrm>
          <a:prstGeom prst="roundRect">
            <a:avLst>
              <a:gd name="adj" fmla="val 10038"/>
            </a:avLst>
          </a:prstGeom>
          <a:ln w="22225">
            <a:solidFill>
              <a:schemeClr val="bg1">
                <a:lumMod val="50000"/>
              </a:schemeClr>
            </a:solidFill>
          </a:ln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xmlns="" id="{1151B2F4-EFD0-4078-8BBD-75D782E26FA1}"/>
              </a:ext>
            </a:extLst>
          </p:cNvPr>
          <p:cNvSpPr/>
          <p:nvPr/>
        </p:nvSpPr>
        <p:spPr>
          <a:xfrm>
            <a:off x="1905000" y="1752600"/>
            <a:ext cx="838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xmlns="" id="{DC92ED83-D314-40CB-BF92-6013CC7AEA20}"/>
              </a:ext>
            </a:extLst>
          </p:cNvPr>
          <p:cNvSpPr/>
          <p:nvPr/>
        </p:nvSpPr>
        <p:spPr>
          <a:xfrm rot="5400000">
            <a:off x="7469450" y="3184174"/>
            <a:ext cx="838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9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8F9E39-A9BB-4AB1-AFFD-58C12098EE0E}"/>
              </a:ext>
            </a:extLst>
          </p:cNvPr>
          <p:cNvSpPr txBox="1">
            <a:spLocks/>
          </p:cNvSpPr>
          <p:nvPr/>
        </p:nvSpPr>
        <p:spPr>
          <a:xfrm>
            <a:off x="1257600" y="99847"/>
            <a:ext cx="6650268" cy="672932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MANTIS (Phase II SBIR w/JSC)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FCBB238-96B6-4D62-803D-3017ACC5B8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963"/>
          <a:stretch/>
        </p:blipFill>
        <p:spPr bwMode="auto">
          <a:xfrm>
            <a:off x="1542186" y="597936"/>
            <a:ext cx="5084471" cy="5951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18B6C27-F697-49C1-94F0-25F31770DB54}"/>
              </a:ext>
            </a:extLst>
          </p:cNvPr>
          <p:cNvSpPr/>
          <p:nvPr/>
        </p:nvSpPr>
        <p:spPr>
          <a:xfrm>
            <a:off x="4398243" y="5739580"/>
            <a:ext cx="1592159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MERLIN Cold Storage Locker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5523828-4ACE-447F-A12B-729BBF34F798}"/>
              </a:ext>
            </a:extLst>
          </p:cNvPr>
          <p:cNvSpPr/>
          <p:nvPr/>
        </p:nvSpPr>
        <p:spPr>
          <a:xfrm>
            <a:off x="85356" y="4802828"/>
            <a:ext cx="1800111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Work Surface with Hook-and-Loop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17B68311-7A5E-41C2-B774-F7A628180BAF}"/>
              </a:ext>
            </a:extLst>
          </p:cNvPr>
          <p:cNvCxnSpPr>
            <a:stCxn id="23" idx="3"/>
          </p:cNvCxnSpPr>
          <p:nvPr/>
        </p:nvCxnSpPr>
        <p:spPr>
          <a:xfrm flipV="1">
            <a:off x="2052584" y="3941800"/>
            <a:ext cx="1249467" cy="2090167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79E4BB70-AA1E-4FB5-A61F-131B87EBDE89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1885467" y="3448934"/>
            <a:ext cx="1604892" cy="1646282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4E6BEA3A-9BEA-40D7-8F27-6442D8F4F224}"/>
              </a:ext>
            </a:extLst>
          </p:cNvPr>
          <p:cNvCxnSpPr>
            <a:stCxn id="25" idx="3"/>
          </p:cNvCxnSpPr>
          <p:nvPr/>
        </p:nvCxnSpPr>
        <p:spPr>
          <a:xfrm flipV="1">
            <a:off x="1276709" y="3448932"/>
            <a:ext cx="1413564" cy="1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4D3526C1-A82B-40D0-B372-08C0875DDCCE}"/>
              </a:ext>
            </a:extLst>
          </p:cNvPr>
          <p:cNvCxnSpPr>
            <a:stCxn id="26" idx="3"/>
          </p:cNvCxnSpPr>
          <p:nvPr/>
        </p:nvCxnSpPr>
        <p:spPr>
          <a:xfrm flipV="1">
            <a:off x="1356859" y="3486055"/>
            <a:ext cx="1697566" cy="817827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A99D2483-A344-45EF-BE04-3CE10ECF66C4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1330236" y="1693067"/>
            <a:ext cx="1724189" cy="524597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E0845514-8426-4A04-8100-587B78F22114}"/>
              </a:ext>
            </a:extLst>
          </p:cNvPr>
          <p:cNvCxnSpPr>
            <a:cxnSpLocks/>
            <a:stCxn id="28" idx="3"/>
          </p:cNvCxnSpPr>
          <p:nvPr/>
        </p:nvCxnSpPr>
        <p:spPr>
          <a:xfrm flipV="1">
            <a:off x="1441241" y="2492614"/>
            <a:ext cx="1759159" cy="159194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3DEC360E-3D3F-46E1-A6DD-9E0B95144147}"/>
              </a:ext>
            </a:extLst>
          </p:cNvPr>
          <p:cNvCxnSpPr>
            <a:stCxn id="27" idx="1"/>
          </p:cNvCxnSpPr>
          <p:nvPr/>
        </p:nvCxnSpPr>
        <p:spPr>
          <a:xfrm flipH="1">
            <a:off x="3728706" y="1400680"/>
            <a:ext cx="1739542" cy="685295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C3E566AE-8849-43C1-B73D-22AD623C03D9}"/>
              </a:ext>
            </a:extLst>
          </p:cNvPr>
          <p:cNvCxnSpPr>
            <a:stCxn id="8" idx="1"/>
          </p:cNvCxnSpPr>
          <p:nvPr/>
        </p:nvCxnSpPr>
        <p:spPr>
          <a:xfrm flipH="1" flipV="1">
            <a:off x="3615872" y="5387603"/>
            <a:ext cx="782371" cy="644365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4E1D95FC-2199-42FB-B0C8-275C9FC8778E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5055237" y="4011495"/>
            <a:ext cx="1347900" cy="634699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EEF6EE3-41CB-44FA-A3E1-B2A72DB461FE}"/>
              </a:ext>
            </a:extLst>
          </p:cNvPr>
          <p:cNvSpPr/>
          <p:nvPr/>
        </p:nvSpPr>
        <p:spPr>
          <a:xfrm>
            <a:off x="252473" y="5616468"/>
            <a:ext cx="1800111" cy="830997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End-Effectors in End-Effector Swapping Area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73AAA4AB-DE58-4556-A1B7-E124727722A7}"/>
              </a:ext>
            </a:extLst>
          </p:cNvPr>
          <p:cNvSpPr/>
          <p:nvPr/>
        </p:nvSpPr>
        <p:spPr>
          <a:xfrm>
            <a:off x="152400" y="1400679"/>
            <a:ext cx="1177836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latin typeface="+mn-lt"/>
              </a:rPr>
              <a:t>NanoRacks</a:t>
            </a:r>
            <a:r>
              <a:rPr lang="en-US" sz="1600" dirty="0">
                <a:latin typeface="+mn-lt"/>
              </a:rPr>
              <a:t> Microplate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53473FF-6FC8-4DA1-8C5E-542BF05ED408}"/>
              </a:ext>
            </a:extLst>
          </p:cNvPr>
          <p:cNvSpPr/>
          <p:nvPr/>
        </p:nvSpPr>
        <p:spPr>
          <a:xfrm>
            <a:off x="85357" y="3156545"/>
            <a:ext cx="1191352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Microplate </a:t>
            </a:r>
          </a:p>
          <a:p>
            <a:pPr algn="ctr"/>
            <a:r>
              <a:rPr lang="en-US" sz="1600" dirty="0">
                <a:latin typeface="+mn-lt"/>
              </a:rPr>
              <a:t>Holding Slot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7B214147-0313-4B84-B17A-D86A040DF8A2}"/>
              </a:ext>
            </a:extLst>
          </p:cNvPr>
          <p:cNvSpPr/>
          <p:nvPr/>
        </p:nvSpPr>
        <p:spPr>
          <a:xfrm>
            <a:off x="85357" y="4011494"/>
            <a:ext cx="1271502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MixStix </a:t>
            </a:r>
          </a:p>
          <a:p>
            <a:pPr algn="ctr"/>
            <a:r>
              <a:rPr lang="en-US" sz="1600" dirty="0">
                <a:latin typeface="+mn-lt"/>
              </a:rPr>
              <a:t>Holding Slots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815F3293-8FD8-4C5E-8E7D-08C061F6A828}"/>
              </a:ext>
            </a:extLst>
          </p:cNvPr>
          <p:cNvSpPr/>
          <p:nvPr/>
        </p:nvSpPr>
        <p:spPr>
          <a:xfrm>
            <a:off x="5468248" y="1108292"/>
            <a:ext cx="1513233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NanoRacks</a:t>
            </a:r>
          </a:p>
          <a:p>
            <a:pPr algn="ctr"/>
            <a:r>
              <a:rPr lang="en-US" sz="1600" dirty="0">
                <a:latin typeface="+mn-lt"/>
              </a:rPr>
              <a:t>Plate Reader 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33D692CC-4356-4E12-BA2A-C9A23E5D2FAC}"/>
              </a:ext>
            </a:extLst>
          </p:cNvPr>
          <p:cNvSpPr/>
          <p:nvPr/>
        </p:nvSpPr>
        <p:spPr>
          <a:xfrm>
            <a:off x="197111" y="2359420"/>
            <a:ext cx="1244130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Gripper </a:t>
            </a:r>
          </a:p>
          <a:p>
            <a:pPr algn="ctr"/>
            <a:r>
              <a:rPr lang="en-US" sz="1600" dirty="0">
                <a:latin typeface="+mn-lt"/>
              </a:rPr>
              <a:t>End-Effector</a:t>
            </a:r>
          </a:p>
        </p:txBody>
      </p:sp>
      <p:pic>
        <p:nvPicPr>
          <p:cNvPr id="31" name="Picture 30" descr="P2254533">
            <a:extLst>
              <a:ext uri="{FF2B5EF4-FFF2-40B4-BE49-F238E27FC236}">
                <a16:creationId xmlns:a16="http://schemas.microsoft.com/office/drawing/2014/main" xmlns="" id="{08718F9F-B33B-42DD-9A96-71E2D365C253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7" b="1828"/>
          <a:stretch/>
        </p:blipFill>
        <p:spPr bwMode="auto">
          <a:xfrm>
            <a:off x="7772400" y="817076"/>
            <a:ext cx="1366375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19C054C-00A6-4EE0-BD50-60FB7373BAC6}"/>
              </a:ext>
            </a:extLst>
          </p:cNvPr>
          <p:cNvSpPr/>
          <p:nvPr/>
        </p:nvSpPr>
        <p:spPr>
          <a:xfrm>
            <a:off x="6403137" y="4353806"/>
            <a:ext cx="1257301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KRAKEN®</a:t>
            </a:r>
          </a:p>
          <a:p>
            <a:pPr algn="ctr"/>
            <a:r>
              <a:rPr lang="en-US" sz="1600" dirty="0">
                <a:latin typeface="+mn-lt"/>
              </a:rPr>
              <a:t>Robotic Arm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EC6203A2-6D17-4E5F-BC91-A14A2413427C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7660438" y="4191002"/>
            <a:ext cx="531097" cy="455192"/>
          </a:xfrm>
          <a:prstGeom prst="straightConnector1">
            <a:avLst/>
          </a:prstGeom>
          <a:ln w="25400">
            <a:solidFill>
              <a:srgbClr val="92D050"/>
            </a:solidFill>
            <a:tailEnd type="arrow" w="lg" len="lg"/>
          </a:ln>
          <a:effectLst>
            <a:glow rad="38100">
              <a:schemeClr val="bg1">
                <a:alpha val="7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14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 Gravity Test Facility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382000" cy="1371600"/>
          </a:xfrm>
        </p:spPr>
        <p:txBody>
          <a:bodyPr/>
          <a:lstStyle/>
          <a:p>
            <a:r>
              <a:rPr lang="en-US" dirty="0" smtClean="0"/>
              <a:t>Two small granite tables</a:t>
            </a:r>
          </a:p>
          <a:p>
            <a:r>
              <a:rPr lang="en-US" dirty="0" err="1" smtClean="0"/>
              <a:t>OptiTrack</a:t>
            </a:r>
            <a:r>
              <a:rPr lang="en-US" dirty="0" smtClean="0"/>
              <a:t> motion capture system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" b="7198"/>
          <a:stretch/>
        </p:blipFill>
        <p:spPr>
          <a:xfrm>
            <a:off x="5904735" y="2133600"/>
            <a:ext cx="3239265" cy="441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F81C7F4-5242-485C-BB92-03976256EA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2000"/>
                    </a14:imgEffect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2369" r="25000" b="19276"/>
          <a:stretch/>
        </p:blipFill>
        <p:spPr>
          <a:xfrm>
            <a:off x="167253" y="2514600"/>
            <a:ext cx="5280282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AstroPorter</a:t>
            </a:r>
            <a:r>
              <a:rPr lang="en-US" dirty="0" smtClean="0"/>
              <a:t> Phase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3505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Float Units as stand-ins for </a:t>
            </a:r>
            <a:r>
              <a:rPr lang="en-US" sz="2400" dirty="0" err="1" smtClean="0"/>
              <a:t>Astrobees</a:t>
            </a:r>
            <a:endParaRPr lang="en-US" sz="2400" dirty="0" smtClean="0"/>
          </a:p>
          <a:p>
            <a:r>
              <a:rPr lang="en-US" sz="2400" dirty="0" smtClean="0"/>
              <a:t>Test coordinated control</a:t>
            </a:r>
          </a:p>
          <a:p>
            <a:pPr lvl="1"/>
            <a:r>
              <a:rPr lang="en-US" sz="2000" dirty="0" smtClean="0"/>
              <a:t>Dynamic COG</a:t>
            </a:r>
          </a:p>
          <a:p>
            <a:pPr lvl="1"/>
            <a:r>
              <a:rPr lang="en-US" sz="2000" dirty="0" smtClean="0"/>
              <a:t>Connection/Separation force cancellation</a:t>
            </a:r>
          </a:p>
          <a:p>
            <a:r>
              <a:rPr lang="en-US" sz="2400" dirty="0" smtClean="0"/>
              <a:t>Repeat test in </a:t>
            </a:r>
            <a:r>
              <a:rPr lang="en-US" sz="2400" dirty="0" err="1" smtClean="0"/>
              <a:t>Astrobee</a:t>
            </a:r>
            <a:r>
              <a:rPr lang="en-US" sz="2400" dirty="0" smtClean="0"/>
              <a:t> Simulation</a:t>
            </a:r>
          </a:p>
          <a:p>
            <a:pPr lvl="1"/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692425B-E2CF-486D-AEC6-CB4DADFD93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1000"/>
                    </a14:imgEffect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31" t="32071" r="21399" b="31929"/>
          <a:stretch/>
        </p:blipFill>
        <p:spPr>
          <a:xfrm>
            <a:off x="152400" y="3080731"/>
            <a:ext cx="8522704" cy="347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6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AstroPorter</a:t>
            </a:r>
            <a:r>
              <a:rPr lang="en-US" dirty="0" smtClean="0"/>
              <a:t> Phase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82000" cy="2895600"/>
          </a:xfrm>
        </p:spPr>
        <p:txBody>
          <a:bodyPr>
            <a:normAutofit/>
          </a:bodyPr>
          <a:lstStyle/>
          <a:p>
            <a:r>
              <a:rPr lang="en-US" dirty="0" smtClean="0"/>
              <a:t>Preliminary tests on-orbit</a:t>
            </a:r>
          </a:p>
          <a:p>
            <a:pPr lvl="1"/>
            <a:r>
              <a:rPr lang="en-US" dirty="0" smtClean="0"/>
              <a:t>MANTIS + </a:t>
            </a:r>
            <a:r>
              <a:rPr lang="en-US" dirty="0" err="1" smtClean="0"/>
              <a:t>Astrobee</a:t>
            </a:r>
            <a:r>
              <a:rPr lang="en-US" dirty="0" smtClean="0"/>
              <a:t> interaction</a:t>
            </a:r>
          </a:p>
          <a:p>
            <a:pPr lvl="1"/>
            <a:r>
              <a:rPr lang="en-US" dirty="0" smtClean="0"/>
              <a:t>Software payload</a:t>
            </a:r>
          </a:p>
          <a:p>
            <a:r>
              <a:rPr lang="en-US" dirty="0"/>
              <a:t>Payload </a:t>
            </a:r>
            <a:r>
              <a:rPr lang="en-US" dirty="0" smtClean="0"/>
              <a:t>HW development</a:t>
            </a:r>
          </a:p>
          <a:p>
            <a:r>
              <a:rPr lang="en-US" dirty="0" err="1" smtClean="0"/>
              <a:t>NanoLabs</a:t>
            </a:r>
            <a:r>
              <a:rPr lang="en-US" dirty="0" smtClean="0"/>
              <a:t> installation in simulation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221175-4178-409B-9A35-F981F1B95B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4" t="23722" r="36841" b="24655"/>
          <a:stretch/>
        </p:blipFill>
        <p:spPr>
          <a:xfrm>
            <a:off x="3881585" y="3252933"/>
            <a:ext cx="5262415" cy="330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7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FB19E9-0E65-452D-B618-C46C648B4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E312F2-19CD-4EDF-B10B-474ECF5C5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for your time</a:t>
            </a:r>
          </a:p>
          <a:p>
            <a:endParaRPr lang="en-US" dirty="0"/>
          </a:p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44233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888BD9-1CB0-412D-8788-4DC8EFA3B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Astro Porter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C6A174-676C-414F-BA25-0C5F9B92F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6477000" cy="2667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Collaborative Robotics Platform</a:t>
            </a:r>
          </a:p>
          <a:p>
            <a:pPr lvl="1"/>
            <a:r>
              <a:rPr lang="en-US" dirty="0" smtClean="0"/>
              <a:t>Multi-</a:t>
            </a:r>
            <a:r>
              <a:rPr lang="en-US" dirty="0" err="1" smtClean="0"/>
              <a:t>Astrobee</a:t>
            </a:r>
            <a:r>
              <a:rPr lang="en-US" dirty="0" smtClean="0"/>
              <a:t> coordinated controls</a:t>
            </a:r>
          </a:p>
          <a:p>
            <a:pPr lvl="1"/>
            <a:r>
              <a:rPr lang="en-US" dirty="0" smtClean="0"/>
              <a:t>MANTIS Express Rack </a:t>
            </a:r>
            <a:r>
              <a:rPr lang="en-US" dirty="0"/>
              <a:t>r</a:t>
            </a:r>
            <a:r>
              <a:rPr lang="en-US" dirty="0" smtClean="0"/>
              <a:t>obotic manipulator</a:t>
            </a:r>
          </a:p>
          <a:p>
            <a:endParaRPr lang="en-US" dirty="0"/>
          </a:p>
          <a:p>
            <a:r>
              <a:rPr lang="en-US" dirty="0" smtClean="0"/>
              <a:t>Transportation and installation of Payloads</a:t>
            </a:r>
          </a:p>
          <a:p>
            <a:pPr lvl="1"/>
            <a:r>
              <a:rPr lang="en-US" dirty="0" err="1" smtClean="0"/>
              <a:t>e</a:t>
            </a:r>
            <a:r>
              <a:rPr lang="en-US" dirty="0" err="1" smtClean="0"/>
              <a:t>g</a:t>
            </a:r>
            <a:r>
              <a:rPr lang="en-US" dirty="0" smtClean="0"/>
              <a:t>. </a:t>
            </a:r>
            <a:r>
              <a:rPr lang="en-US" dirty="0" err="1" smtClean="0"/>
              <a:t>Nanorack</a:t>
            </a:r>
            <a:r>
              <a:rPr lang="en-US" dirty="0" err="1" smtClean="0"/>
              <a:t>s</a:t>
            </a:r>
            <a:r>
              <a:rPr lang="en-US" dirty="0" smtClean="0"/>
              <a:t>’ </a:t>
            </a:r>
            <a:r>
              <a:rPr lang="en-US" dirty="0" err="1" smtClean="0"/>
              <a:t>NanoLabs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3895BB8-4924-4CF8-A48B-CBDCF5002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3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938"/>
          <a:stretch/>
        </p:blipFill>
        <p:spPr>
          <a:xfrm>
            <a:off x="2819400" y="1219200"/>
            <a:ext cx="6324600" cy="523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18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0F5FDE-3100-4E88-AD73-B484DFE2E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92D602-B071-4A16-B0F7-D4796DF46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66801"/>
            <a:ext cx="8382000" cy="3048000"/>
          </a:xfrm>
        </p:spPr>
        <p:txBody>
          <a:bodyPr/>
          <a:lstStyle/>
          <a:p>
            <a:r>
              <a:rPr lang="en-US" dirty="0"/>
              <a:t>Tethers Unlimited Background</a:t>
            </a:r>
          </a:p>
          <a:p>
            <a:r>
              <a:rPr lang="en-US" dirty="0" smtClean="0"/>
              <a:t>Related Projects</a:t>
            </a:r>
          </a:p>
          <a:p>
            <a:pPr lvl="1"/>
            <a:r>
              <a:rPr lang="en-US" dirty="0" smtClean="0"/>
              <a:t>COBRA-Bee</a:t>
            </a:r>
          </a:p>
          <a:p>
            <a:pPr lvl="1"/>
            <a:r>
              <a:rPr lang="en-US" dirty="0" smtClean="0"/>
              <a:t>MANTIS</a:t>
            </a:r>
          </a:p>
          <a:p>
            <a:r>
              <a:rPr lang="en-US" dirty="0" err="1" smtClean="0"/>
              <a:t>AstroPorter</a:t>
            </a:r>
            <a:r>
              <a:rPr lang="en-US" dirty="0" smtClean="0"/>
              <a:t> Phase I Plan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89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1117D033-716D-41EC-B0B9-6A2BB114A4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658" b="-73"/>
          <a:stretch/>
        </p:blipFill>
        <p:spPr>
          <a:xfrm flipV="1">
            <a:off x="1" y="838200"/>
            <a:ext cx="9143999" cy="5715000"/>
          </a:xfrm>
          <a:prstGeom prst="rect">
            <a:avLst/>
          </a:prstGeom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543EE857-9E8B-4A5F-9DA4-30E8B0613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6553200" cy="792162"/>
          </a:xfrm>
        </p:spPr>
        <p:txBody>
          <a:bodyPr/>
          <a:lstStyle/>
          <a:p>
            <a:r>
              <a:rPr lang="en-US" dirty="0"/>
              <a:t>Tethers Unlimited, Inc.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B445BB-545D-45BC-9E4B-6619349D21AB}"/>
              </a:ext>
            </a:extLst>
          </p:cNvPr>
          <p:cNvSpPr txBox="1"/>
          <p:nvPr/>
        </p:nvSpPr>
        <p:spPr>
          <a:xfrm>
            <a:off x="28316" y="1004384"/>
            <a:ext cx="7359211" cy="72919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Transformative Technologies for Space and Defense Missions</a:t>
            </a:r>
          </a:p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23 Years in Operation; 70 Employees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2445CEB-12C3-44B7-80ED-9AAB50FA31E6}"/>
              </a:ext>
            </a:extLst>
          </p:cNvPr>
          <p:cNvSpPr txBox="1"/>
          <p:nvPr/>
        </p:nvSpPr>
        <p:spPr>
          <a:xfrm>
            <a:off x="6992158" y="1791893"/>
            <a:ext cx="2119179" cy="4198631"/>
          </a:xfrm>
          <a:prstGeom prst="rect">
            <a:avLst/>
          </a:prstGeom>
          <a:solidFill>
            <a:srgbClr val="FDFCBE">
              <a:alpha val="80000"/>
            </a:srgbClr>
          </a:solidFill>
          <a:effectLst>
            <a:softEdge rad="25400"/>
          </a:effectLst>
        </p:spPr>
        <p:txBody>
          <a:bodyPr wrap="square" lIns="0" tIns="41029" rIns="0" bIns="41029" rtlCol="0">
            <a:noAutofit/>
          </a:bodyPr>
          <a:lstStyle/>
          <a:p>
            <a:pPr algn="ctr"/>
            <a:r>
              <a:rPr lang="en-US" sz="2000" b="1" dirty="0"/>
              <a:t>TUI Defense Systems</a:t>
            </a:r>
          </a:p>
          <a:p>
            <a:pPr algn="ctr"/>
            <a:r>
              <a:rPr lang="en-US" sz="1100" i="1" dirty="0"/>
              <a:t>Spin-Off Technologies</a:t>
            </a:r>
            <a:endParaRPr lang="en-US" sz="12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349FCC-5AB2-49A0-80FC-5CC8F0273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1590" y="2590800"/>
            <a:ext cx="1383537" cy="95961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743DA8A-DF85-4D39-9627-F05EFE68F72C}"/>
              </a:ext>
            </a:extLst>
          </p:cNvPr>
          <p:cNvGrpSpPr/>
          <p:nvPr/>
        </p:nvGrpSpPr>
        <p:grpSpPr>
          <a:xfrm flipH="1">
            <a:off x="7728150" y="3227230"/>
            <a:ext cx="968798" cy="907573"/>
            <a:chOff x="2192867" y="4089399"/>
            <a:chExt cx="1425049" cy="1412169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ECD56A27-45A9-431E-90B6-8E871432D770}"/>
                </a:ext>
              </a:extLst>
            </p:cNvPr>
            <p:cNvSpPr/>
            <p:nvPr/>
          </p:nvSpPr>
          <p:spPr>
            <a:xfrm>
              <a:off x="2192867" y="4089399"/>
              <a:ext cx="478366" cy="681567"/>
            </a:xfrm>
            <a:custGeom>
              <a:avLst/>
              <a:gdLst>
                <a:gd name="connsiteX0" fmla="*/ 444500 w 444500"/>
                <a:gd name="connsiteY0" fmla="*/ 635000 h 635000"/>
                <a:gd name="connsiteX1" fmla="*/ 190500 w 444500"/>
                <a:gd name="connsiteY1" fmla="*/ 283633 h 635000"/>
                <a:gd name="connsiteX2" fmla="*/ 0 w 444500"/>
                <a:gd name="connsiteY2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500" h="635000">
                  <a:moveTo>
                    <a:pt x="444500" y="635000"/>
                  </a:moveTo>
                  <a:cubicBezTo>
                    <a:pt x="354541" y="512233"/>
                    <a:pt x="264583" y="389466"/>
                    <a:pt x="190500" y="283633"/>
                  </a:cubicBezTo>
                  <a:cubicBezTo>
                    <a:pt x="116417" y="177800"/>
                    <a:pt x="0" y="0"/>
                    <a:pt x="0" y="0"/>
                  </a:cubicBezTo>
                </a:path>
              </a:pathLst>
            </a:cu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23377"/>
              <a:endParaRPr lang="en-US" sz="1200">
                <a:solidFill>
                  <a:prstClr val="black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7AE139D6-7CE9-4228-8CBD-34C4D060B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2337" y="4691942"/>
              <a:ext cx="1245579" cy="809626"/>
            </a:xfrm>
            <a:prstGeom prst="rect">
              <a:avLst/>
            </a:prstGeom>
          </p:spPr>
        </p:pic>
      </p:grpSp>
      <p:pic>
        <p:nvPicPr>
          <p:cNvPr id="13" name="Picture 12" descr="RAM_concept.jpg">
            <a:extLst>
              <a:ext uri="{FF2B5EF4-FFF2-40B4-BE49-F238E27FC236}">
                <a16:creationId xmlns:a16="http://schemas.microsoft.com/office/drawing/2014/main" xmlns="" id="{271E7005-A045-4B50-BBE9-D7A26CFED7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9930" y="4503553"/>
            <a:ext cx="1553022" cy="10325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A6D5419-30B6-4AFA-89AA-3E2D522A08D3}"/>
              </a:ext>
            </a:extLst>
          </p:cNvPr>
          <p:cNvSpPr txBox="1"/>
          <p:nvPr/>
        </p:nvSpPr>
        <p:spPr>
          <a:xfrm>
            <a:off x="7459523" y="3081452"/>
            <a:ext cx="1100398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Optical Tethers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BBC7C07-ACCC-44DC-899C-BD420CFDE361}"/>
              </a:ext>
            </a:extLst>
          </p:cNvPr>
          <p:cNvSpPr txBox="1"/>
          <p:nvPr/>
        </p:nvSpPr>
        <p:spPr>
          <a:xfrm>
            <a:off x="7249990" y="4111485"/>
            <a:ext cx="1606754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Sensor Towing Systems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73F94F-1D28-4CCE-8DC5-952999686F85}"/>
              </a:ext>
            </a:extLst>
          </p:cNvPr>
          <p:cNvSpPr txBox="1"/>
          <p:nvPr/>
        </p:nvSpPr>
        <p:spPr>
          <a:xfrm>
            <a:off x="7401243" y="5582080"/>
            <a:ext cx="1361559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 err="1"/>
              <a:t>Launchable</a:t>
            </a:r>
            <a:r>
              <a:rPr lang="en-US" sz="1200" dirty="0"/>
              <a:t> Anchor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26587BB-FDEC-4A41-A209-6EFE83F73E08}"/>
              </a:ext>
            </a:extLst>
          </p:cNvPr>
          <p:cNvSpPr txBox="1"/>
          <p:nvPr/>
        </p:nvSpPr>
        <p:spPr>
          <a:xfrm>
            <a:off x="53486" y="1791893"/>
            <a:ext cx="2383037" cy="4227907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/>
              <a:t>TUI Space Systems</a:t>
            </a:r>
          </a:p>
          <a:p>
            <a:pPr algn="ctr"/>
            <a:r>
              <a:rPr lang="en-US" sz="1200" i="1" dirty="0" err="1"/>
              <a:t>SmallSat</a:t>
            </a:r>
            <a:r>
              <a:rPr lang="en-US" sz="1200" i="1" dirty="0"/>
              <a:t> Component Products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2579370-75F4-41EA-BCEC-F1DFAB1D292F}"/>
              </a:ext>
            </a:extLst>
          </p:cNvPr>
          <p:cNvSpPr txBox="1"/>
          <p:nvPr/>
        </p:nvSpPr>
        <p:spPr>
          <a:xfrm>
            <a:off x="2538692" y="1791893"/>
            <a:ext cx="4396871" cy="4227907"/>
          </a:xfrm>
          <a:prstGeom prst="rect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592"/>
              </a:spcBef>
            </a:pPr>
            <a:r>
              <a:rPr lang="en-US" sz="1800" b="1" dirty="0"/>
              <a:t>Firmamentum</a:t>
            </a:r>
            <a:endParaRPr lang="en-US" sz="1400" b="1" dirty="0"/>
          </a:p>
          <a:p>
            <a:pPr algn="ctr"/>
            <a:r>
              <a:rPr lang="en-US" sz="1300" i="1" dirty="0"/>
              <a:t>Orbital Manufacturing &amp; Construction (OMAC)</a:t>
            </a:r>
            <a:endParaRPr lang="en-US" sz="1100" i="1" dirty="0"/>
          </a:p>
        </p:txBody>
      </p:sp>
      <p:pic>
        <p:nvPicPr>
          <p:cNvPr id="19" name="Picture 18" descr="DA_SmallSat_Model.png">
            <a:extLst>
              <a:ext uri="{FF2B5EF4-FFF2-40B4-BE49-F238E27FC236}">
                <a16:creationId xmlns:a16="http://schemas.microsoft.com/office/drawing/2014/main" xmlns="" id="{59AF1DBF-C52A-4909-AD75-58677F70EB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67110" y="4897850"/>
            <a:ext cx="898901" cy="765962"/>
          </a:xfrm>
          <a:prstGeom prst="rect">
            <a:avLst/>
          </a:prstGeom>
        </p:spPr>
      </p:pic>
      <p:pic>
        <p:nvPicPr>
          <p:cNvPr id="20" name="Picture 19" descr="HYDROS_prototype_small.jpg">
            <a:extLst>
              <a:ext uri="{FF2B5EF4-FFF2-40B4-BE49-F238E27FC236}">
                <a16:creationId xmlns:a16="http://schemas.microsoft.com/office/drawing/2014/main" xmlns="" id="{71F748FA-3481-4ED8-9CE0-0F75EF0AAE8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53" b="99765" l="0" r="94750">
                        <a14:foregroundMark x1="11500" y1="64706" x2="11500" y2="70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92" y="3444609"/>
            <a:ext cx="1008713" cy="10402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1080161-57DA-4FF7-A7C5-E92AE42EC9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07" y="4822282"/>
            <a:ext cx="906861" cy="872004"/>
          </a:xfrm>
          <a:prstGeom prst="rect">
            <a:avLst/>
          </a:prstGeom>
        </p:spPr>
      </p:pic>
      <p:pic>
        <p:nvPicPr>
          <p:cNvPr id="22" name="Picture 21" descr="CTT_Deployed_edited.jpg">
            <a:extLst>
              <a:ext uri="{FF2B5EF4-FFF2-40B4-BE49-F238E27FC236}">
                <a16:creationId xmlns:a16="http://schemas.microsoft.com/office/drawing/2014/main" xmlns="" id="{0A45E3CC-84B8-4021-B3D2-9EBAD98A78A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15" b="98077" l="9551" r="915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842" y="3401092"/>
            <a:ext cx="900886" cy="1020121"/>
          </a:xfrm>
          <a:prstGeom prst="rect">
            <a:avLst/>
          </a:prstGeom>
        </p:spPr>
      </p:pic>
      <p:pic>
        <p:nvPicPr>
          <p:cNvPr id="23" name="Picture 22" descr="IMG_5899_sm_cut.png">
            <a:extLst>
              <a:ext uri="{FF2B5EF4-FFF2-40B4-BE49-F238E27FC236}">
                <a16:creationId xmlns:a16="http://schemas.microsoft.com/office/drawing/2014/main" xmlns="" id="{042FE737-9679-4A73-BAFC-277C23E670D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41" y="2324609"/>
            <a:ext cx="966854" cy="8343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7165FCE-3B70-4AF6-876A-F9203F785D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663" y="2300005"/>
            <a:ext cx="1331273" cy="87142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88A60FC-F5A8-4144-94F0-A26B128262A4}"/>
              </a:ext>
            </a:extLst>
          </p:cNvPr>
          <p:cNvSpPr txBox="1"/>
          <p:nvPr/>
        </p:nvSpPr>
        <p:spPr>
          <a:xfrm>
            <a:off x="137813" y="3185459"/>
            <a:ext cx="220486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SWIFT® Software Defined Radios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4C53C0A-E434-4D66-8221-5B97215EA479}"/>
              </a:ext>
            </a:extLst>
          </p:cNvPr>
          <p:cNvSpPr txBox="1"/>
          <p:nvPr/>
        </p:nvSpPr>
        <p:spPr>
          <a:xfrm>
            <a:off x="194430" y="4460949"/>
            <a:ext cx="2091631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Propulsion &amp; Deorbit Solutions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CCCC0E8-0D14-405B-83D7-7B3F897554B1}"/>
              </a:ext>
            </a:extLst>
          </p:cNvPr>
          <p:cNvSpPr txBox="1"/>
          <p:nvPr/>
        </p:nvSpPr>
        <p:spPr>
          <a:xfrm>
            <a:off x="230018" y="5694288"/>
            <a:ext cx="202045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Deployables</a:t>
            </a:r>
            <a:r>
              <a:rPr lang="en-US" sz="1200" dirty="0"/>
              <a:t> and Mechanisms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4417581-976F-4091-851A-0F7D29725F54}"/>
              </a:ext>
            </a:extLst>
          </p:cNvPr>
          <p:cNvSpPr txBox="1"/>
          <p:nvPr/>
        </p:nvSpPr>
        <p:spPr>
          <a:xfrm>
            <a:off x="2897885" y="2362999"/>
            <a:ext cx="1493710" cy="452191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In-Space</a:t>
            </a:r>
          </a:p>
          <a:p>
            <a:pPr algn="ctr"/>
            <a:r>
              <a:rPr lang="en-US" sz="1200" b="1" dirty="0"/>
              <a:t>Manufacturing (ISM)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2F9FB79-505E-4B4E-AE91-8B87433E407B}"/>
              </a:ext>
            </a:extLst>
          </p:cNvPr>
          <p:cNvSpPr txBox="1"/>
          <p:nvPr/>
        </p:nvSpPr>
        <p:spPr>
          <a:xfrm>
            <a:off x="4847880" y="3411197"/>
            <a:ext cx="1198953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</a:t>
            </a:r>
            <a:r>
              <a:rPr lang="en-US" sz="1100" dirty="0" err="1">
                <a:solidFill>
                  <a:prstClr val="black"/>
                </a:solidFill>
              </a:rPr>
              <a:t>Refabricator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(Plastic Recycling &amp; 3PD)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5EB4273-60A8-4097-964E-CBCB22D0C5B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09" b="100000" l="15385" r="100000">
                        <a14:backgroundMark x1="66667" y1="68194" x2="66667" y2="68194"/>
                        <a14:backgroundMark x1="76923" y1="80863" x2="76923" y2="80863"/>
                        <a14:backgroundMark x1="71154" y1="88679" x2="71154" y2="88679"/>
                        <a14:backgroundMark x1="89744" y1="88679" x2="89744" y2="88679"/>
                        <a14:backgroundMark x1="55128" y1="81941" x2="55128" y2="81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469" y="2463660"/>
            <a:ext cx="633589" cy="145634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B080D0-DDB6-451E-B30A-8461D51D46ED}"/>
              </a:ext>
            </a:extLst>
          </p:cNvPr>
          <p:cNvSpPr txBox="1"/>
          <p:nvPr/>
        </p:nvSpPr>
        <p:spPr>
          <a:xfrm>
            <a:off x="2521421" y="3911152"/>
            <a:ext cx="1014608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Trusselator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ISM Structures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6AE3170-38C4-4E62-9021-524E9C97B1D9}"/>
              </a:ext>
            </a:extLst>
          </p:cNvPr>
          <p:cNvSpPr txBox="1"/>
          <p:nvPr/>
        </p:nvSpPr>
        <p:spPr>
          <a:xfrm>
            <a:off x="3705396" y="4784673"/>
            <a:ext cx="2036604" cy="26752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Additive Manufacturing</a:t>
            </a:r>
          </a:p>
        </p:txBody>
      </p:sp>
      <p:pic>
        <p:nvPicPr>
          <p:cNvPr id="33" name="Picture 32" descr="S-MLI_Boxx_front.jpg">
            <a:extLst>
              <a:ext uri="{FF2B5EF4-FFF2-40B4-BE49-F238E27FC236}">
                <a16:creationId xmlns:a16="http://schemas.microsoft.com/office/drawing/2014/main" xmlns="" id="{38AA3959-5804-408E-9444-96FCCF018DA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969" b="100000" l="9961" r="89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6743" y="4960843"/>
            <a:ext cx="683336" cy="63344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4" name="Picture 33" descr="_MG_0864_sm.jpg">
            <a:extLst>
              <a:ext uri="{FF2B5EF4-FFF2-40B4-BE49-F238E27FC236}">
                <a16:creationId xmlns:a16="http://schemas.microsoft.com/office/drawing/2014/main" xmlns="" id="{4BE8C5A0-532B-4200-9DDC-F8B6A7FE765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598" y="5078227"/>
            <a:ext cx="867204" cy="46355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5A25E1-233C-4396-8CF4-DF1963A6F798}"/>
              </a:ext>
            </a:extLst>
          </p:cNvPr>
          <p:cNvSpPr txBox="1"/>
          <p:nvPr/>
        </p:nvSpPr>
        <p:spPr>
          <a:xfrm>
            <a:off x="4465073" y="5554277"/>
            <a:ext cx="863926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VSRS 3DP’d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Shielding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2D429D6-F4FC-40C3-832C-87EC9A888B2D}"/>
              </a:ext>
            </a:extLst>
          </p:cNvPr>
          <p:cNvSpPr txBox="1"/>
          <p:nvPr/>
        </p:nvSpPr>
        <p:spPr>
          <a:xfrm>
            <a:off x="5272599" y="5565832"/>
            <a:ext cx="104827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High-Dielectric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3DP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813B98A-4C06-4C64-AF38-330F945D1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1387" y="5078227"/>
            <a:ext cx="598777" cy="49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 descr="../../Proposals/2016/NASA%20SBIR/14.01_Food3DP/Quad%20Chart%20Picture.jpg">
            <a:extLst>
              <a:ext uri="{FF2B5EF4-FFF2-40B4-BE49-F238E27FC236}">
                <a16:creationId xmlns:a16="http://schemas.microsoft.com/office/drawing/2014/main" xmlns="" id="{F049A3C8-7E03-4E3F-9AA5-C9F57F545B3D}"/>
              </a:ext>
            </a:extLst>
          </p:cNvPr>
          <p:cNvPicPr/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7621" y="5024716"/>
            <a:ext cx="776628" cy="52579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F1E0E9B-ABDF-4DC7-8633-EDC7A9367581}"/>
              </a:ext>
            </a:extLst>
          </p:cNvPr>
          <p:cNvSpPr txBox="1"/>
          <p:nvPr/>
        </p:nvSpPr>
        <p:spPr>
          <a:xfrm>
            <a:off x="2515010" y="5549847"/>
            <a:ext cx="101140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Medical &amp;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Food-Safe 3DP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DFD03BF-FA6C-4CB6-8BC1-0D1D537F4710}"/>
              </a:ext>
            </a:extLst>
          </p:cNvPr>
          <p:cNvSpPr txBox="1"/>
          <p:nvPr/>
        </p:nvSpPr>
        <p:spPr>
          <a:xfrm>
            <a:off x="6189656" y="5576071"/>
            <a:ext cx="737289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Structural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MLI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68F9DF9-92D7-487D-9C0B-7B9C735CEAD7}"/>
              </a:ext>
            </a:extLst>
          </p:cNvPr>
          <p:cNvSpPr txBox="1"/>
          <p:nvPr/>
        </p:nvSpPr>
        <p:spPr>
          <a:xfrm>
            <a:off x="5923477" y="3131329"/>
            <a:ext cx="988960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80809"/>
            <a:r>
              <a:rPr lang="en-US" sz="1100" dirty="0">
                <a:solidFill>
                  <a:prstClr val="black"/>
                </a:solidFill>
              </a:rPr>
              <a:t>KRAKEN® Arm</a:t>
            </a:r>
          </a:p>
        </p:txBody>
      </p:sp>
      <p:pic>
        <p:nvPicPr>
          <p:cNvPr id="42" name="Picture 41" descr="KRAKEN_Prototype.png">
            <a:extLst>
              <a:ext uri="{FF2B5EF4-FFF2-40B4-BE49-F238E27FC236}">
                <a16:creationId xmlns:a16="http://schemas.microsoft.com/office/drawing/2014/main" xmlns="" id="{F8BAAE8D-A689-4C1B-A21C-292DEC8EBD2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120371" y="2764620"/>
            <a:ext cx="723948" cy="41869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E3E947A-86FB-4871-9F4F-E36B03CFDCB6}"/>
              </a:ext>
            </a:extLst>
          </p:cNvPr>
          <p:cNvSpPr txBox="1"/>
          <p:nvPr/>
        </p:nvSpPr>
        <p:spPr>
          <a:xfrm>
            <a:off x="3157267" y="3501131"/>
            <a:ext cx="1729548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OrbWeaver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ISM Antennas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4DD05EA-3935-4E86-B9B5-A14DD410752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3991">
            <a:off x="3452967" y="2722782"/>
            <a:ext cx="1155542" cy="83275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F6D1846-D281-4F54-938B-01FE4D1DAE1F}"/>
              </a:ext>
            </a:extLst>
          </p:cNvPr>
          <p:cNvSpPr txBox="1"/>
          <p:nvPr/>
        </p:nvSpPr>
        <p:spPr>
          <a:xfrm>
            <a:off x="5203475" y="2366792"/>
            <a:ext cx="1402150" cy="456652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200" b="1">
                <a:solidFill>
                  <a:prstClr val="black"/>
                </a:solidFill>
              </a:rPr>
              <a:t>Robotics &amp; Remote</a:t>
            </a:r>
            <a:endParaRPr lang="en-US" sz="1200" b="1" dirty="0">
              <a:solidFill>
                <a:prstClr val="black"/>
              </a:solidFill>
            </a:endParaRPr>
          </a:p>
          <a:p>
            <a:pPr algn="ctr" defTabSz="480809"/>
            <a:r>
              <a:rPr lang="en-US" sz="1200" b="1" dirty="0">
                <a:solidFill>
                  <a:prstClr val="black"/>
                </a:solidFill>
              </a:rPr>
              <a:t>Manufacturing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DCB5023D-3B29-4AE7-BA74-2BABA49B157C}"/>
              </a:ext>
            </a:extLst>
          </p:cNvPr>
          <p:cNvSpPr txBox="1"/>
          <p:nvPr/>
        </p:nvSpPr>
        <p:spPr>
          <a:xfrm>
            <a:off x="5789619" y="4148342"/>
            <a:ext cx="1245128" cy="595152"/>
          </a:xfrm>
          <a:prstGeom prst="rect">
            <a:avLst/>
          </a:prstGeom>
          <a:noFill/>
        </p:spPr>
        <p:txBody>
          <a:bodyPr wrap="squar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MANTIS Teleoperation System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0D9AC14-B5F9-4A58-A504-2B232B067A0A}"/>
              </a:ext>
            </a:extLst>
          </p:cNvPr>
          <p:cNvSpPr txBox="1"/>
          <p:nvPr/>
        </p:nvSpPr>
        <p:spPr>
          <a:xfrm>
            <a:off x="3210000" y="4452963"/>
            <a:ext cx="1620544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Constructable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Platforms</a:t>
            </a:r>
          </a:p>
        </p:txBody>
      </p:sp>
      <p:sp>
        <p:nvSpPr>
          <p:cNvPr id="48" name="Rounded Rectangle 82">
            <a:extLst>
              <a:ext uri="{FF2B5EF4-FFF2-40B4-BE49-F238E27FC236}">
                <a16:creationId xmlns:a16="http://schemas.microsoft.com/office/drawing/2014/main" xmlns="" id="{35B6025D-ECD1-4E31-96EB-57611F1799A1}"/>
              </a:ext>
            </a:extLst>
          </p:cNvPr>
          <p:cNvSpPr/>
          <p:nvPr/>
        </p:nvSpPr>
        <p:spPr>
          <a:xfrm>
            <a:off x="4897033" y="2379577"/>
            <a:ext cx="1979609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49" name="Rounded Rectangle 83">
            <a:extLst>
              <a:ext uri="{FF2B5EF4-FFF2-40B4-BE49-F238E27FC236}">
                <a16:creationId xmlns:a16="http://schemas.microsoft.com/office/drawing/2014/main" xmlns="" id="{E506092B-DA6C-4DD2-A4C8-DC4F84F53D41}"/>
              </a:ext>
            </a:extLst>
          </p:cNvPr>
          <p:cNvSpPr/>
          <p:nvPr/>
        </p:nvSpPr>
        <p:spPr>
          <a:xfrm>
            <a:off x="2592595" y="2379999"/>
            <a:ext cx="2251304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50" name="Rounded Rectangle 84">
            <a:extLst>
              <a:ext uri="{FF2B5EF4-FFF2-40B4-BE49-F238E27FC236}">
                <a16:creationId xmlns:a16="http://schemas.microsoft.com/office/drawing/2014/main" xmlns="" id="{7FFEEFB5-0A27-4E6C-BF87-63B99F3AE1D9}"/>
              </a:ext>
            </a:extLst>
          </p:cNvPr>
          <p:cNvSpPr/>
          <p:nvPr/>
        </p:nvSpPr>
        <p:spPr>
          <a:xfrm>
            <a:off x="2581026" y="4783837"/>
            <a:ext cx="4295617" cy="1165976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pic>
        <p:nvPicPr>
          <p:cNvPr id="51" name="Content Placeholder 6">
            <a:extLst>
              <a:ext uri="{FF2B5EF4-FFF2-40B4-BE49-F238E27FC236}">
                <a16:creationId xmlns:a16="http://schemas.microsoft.com/office/drawing/2014/main" xmlns="" id="{CA29CA3E-9D5F-4E44-8328-0B60106AFD8A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87782" y="3669725"/>
            <a:ext cx="664983" cy="96093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7A1AE6A-D983-4F42-BDC0-87C898622E9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302" y="5029127"/>
            <a:ext cx="444280" cy="56175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6C71A581-618B-4E6D-AB68-E33AB16ACFFA}"/>
              </a:ext>
            </a:extLst>
          </p:cNvPr>
          <p:cNvSpPr txBox="1"/>
          <p:nvPr/>
        </p:nvSpPr>
        <p:spPr>
          <a:xfrm>
            <a:off x="3572057" y="5556428"/>
            <a:ext cx="780570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Recyclable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Packaging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B159597D-1E95-4965-9DDE-FC46E8CA57A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7565" y="3305525"/>
            <a:ext cx="655150" cy="88466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D11035-DF74-48E1-9B47-F1046A99CF7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962" y="2764620"/>
            <a:ext cx="1005987" cy="73230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B2819A3-0E5B-4A30-BACC-6FC3052CB795}"/>
              </a:ext>
            </a:extLst>
          </p:cNvPr>
          <p:cNvSpPr txBox="1"/>
          <p:nvPr/>
        </p:nvSpPr>
        <p:spPr>
          <a:xfrm>
            <a:off x="4850602" y="4292455"/>
            <a:ext cx="1192541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MAMBA</a:t>
            </a: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(Metal Recycling &amp; Mfr.)</a:t>
            </a: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xmlns="" id="{81CEDF71-111D-4110-8FCF-AFC1E3E87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2993" b="97382" l="3316" r="95491">
                        <a14:foregroundMark x1="24271" y1="16958" x2="24271" y2="16958"/>
                        <a14:foregroundMark x1="9814" y1="16334" x2="9814" y2="16334"/>
                        <a14:foregroundMark x1="57162" y1="61222" x2="57162" y2="61222"/>
                        <a14:foregroundMark x1="53581" y1="61721" x2="53581" y2="61721"/>
                        <a14:foregroundMark x1="48143" y1="61970" x2="48143" y2="61970"/>
                        <a14:foregroundMark x1="43369" y1="60723" x2="43369" y2="60723"/>
                        <a14:foregroundMark x1="38462" y1="60599" x2="38462" y2="60599"/>
                        <a14:foregroundMark x1="43103" y1="65835" x2="43369" y2="65960"/>
                        <a14:foregroundMark x1="56366" y1="63965" x2="56366" y2="63965"/>
                        <a14:foregroundMark x1="24668" y1="51870" x2="24668" y2="51870"/>
                        <a14:foregroundMark x1="77984" y1="32793" x2="77984" y2="32793"/>
                        <a14:foregroundMark x1="62069" y1="61471" x2="62069" y2="61471"/>
                        <a14:foregroundMark x1="44430" y1="88030" x2="44430" y2="88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986" y="3705412"/>
            <a:ext cx="648800" cy="6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25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1117D033-716D-41EC-B0B9-6A2BB114A4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658" b="-73"/>
          <a:stretch/>
        </p:blipFill>
        <p:spPr>
          <a:xfrm flipV="1">
            <a:off x="1" y="838200"/>
            <a:ext cx="9143999" cy="5715000"/>
          </a:xfrm>
          <a:prstGeom prst="rect">
            <a:avLst/>
          </a:prstGeom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543EE857-9E8B-4A5F-9DA4-30E8B0613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6553200" cy="792162"/>
          </a:xfrm>
        </p:spPr>
        <p:txBody>
          <a:bodyPr/>
          <a:lstStyle/>
          <a:p>
            <a:r>
              <a:rPr lang="en-US" dirty="0"/>
              <a:t>Tethers Unlimited, Inc.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B445BB-545D-45BC-9E4B-6619349D21AB}"/>
              </a:ext>
            </a:extLst>
          </p:cNvPr>
          <p:cNvSpPr txBox="1"/>
          <p:nvPr/>
        </p:nvSpPr>
        <p:spPr>
          <a:xfrm>
            <a:off x="28316" y="1004384"/>
            <a:ext cx="7359211" cy="72919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Transformative Technologies for Space and Defense Missions</a:t>
            </a:r>
          </a:p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23 Years in Operation; 70 Employees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2445CEB-12C3-44B7-80ED-9AAB50FA31E6}"/>
              </a:ext>
            </a:extLst>
          </p:cNvPr>
          <p:cNvSpPr txBox="1"/>
          <p:nvPr/>
        </p:nvSpPr>
        <p:spPr>
          <a:xfrm>
            <a:off x="6992158" y="1791893"/>
            <a:ext cx="2119179" cy="4198631"/>
          </a:xfrm>
          <a:prstGeom prst="rect">
            <a:avLst/>
          </a:prstGeom>
          <a:solidFill>
            <a:srgbClr val="FDFCBE">
              <a:alpha val="80000"/>
            </a:srgbClr>
          </a:solidFill>
          <a:effectLst>
            <a:softEdge rad="25400"/>
          </a:effectLst>
        </p:spPr>
        <p:txBody>
          <a:bodyPr wrap="square" lIns="0" tIns="41029" rIns="0" bIns="41029" rtlCol="0">
            <a:noAutofit/>
          </a:bodyPr>
          <a:lstStyle/>
          <a:p>
            <a:pPr algn="ctr"/>
            <a:r>
              <a:rPr lang="en-US" sz="2000" b="1" dirty="0"/>
              <a:t>TUI Defense Systems</a:t>
            </a:r>
          </a:p>
          <a:p>
            <a:pPr algn="ctr"/>
            <a:r>
              <a:rPr lang="en-US" sz="1100" i="1" dirty="0"/>
              <a:t>Spin-Off Technologies</a:t>
            </a:r>
            <a:endParaRPr lang="en-US" sz="12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349FCC-5AB2-49A0-80FC-5CC8F0273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1590" y="2590800"/>
            <a:ext cx="1383537" cy="95961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743DA8A-DF85-4D39-9627-F05EFE68F72C}"/>
              </a:ext>
            </a:extLst>
          </p:cNvPr>
          <p:cNvGrpSpPr/>
          <p:nvPr/>
        </p:nvGrpSpPr>
        <p:grpSpPr>
          <a:xfrm flipH="1">
            <a:off x="7728150" y="3227230"/>
            <a:ext cx="968798" cy="907573"/>
            <a:chOff x="2192867" y="4089399"/>
            <a:chExt cx="1425049" cy="1412169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ECD56A27-45A9-431E-90B6-8E871432D770}"/>
                </a:ext>
              </a:extLst>
            </p:cNvPr>
            <p:cNvSpPr/>
            <p:nvPr/>
          </p:nvSpPr>
          <p:spPr>
            <a:xfrm>
              <a:off x="2192867" y="4089399"/>
              <a:ext cx="478366" cy="681567"/>
            </a:xfrm>
            <a:custGeom>
              <a:avLst/>
              <a:gdLst>
                <a:gd name="connsiteX0" fmla="*/ 444500 w 444500"/>
                <a:gd name="connsiteY0" fmla="*/ 635000 h 635000"/>
                <a:gd name="connsiteX1" fmla="*/ 190500 w 444500"/>
                <a:gd name="connsiteY1" fmla="*/ 283633 h 635000"/>
                <a:gd name="connsiteX2" fmla="*/ 0 w 444500"/>
                <a:gd name="connsiteY2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500" h="635000">
                  <a:moveTo>
                    <a:pt x="444500" y="635000"/>
                  </a:moveTo>
                  <a:cubicBezTo>
                    <a:pt x="354541" y="512233"/>
                    <a:pt x="264583" y="389466"/>
                    <a:pt x="190500" y="283633"/>
                  </a:cubicBezTo>
                  <a:cubicBezTo>
                    <a:pt x="116417" y="177800"/>
                    <a:pt x="0" y="0"/>
                    <a:pt x="0" y="0"/>
                  </a:cubicBezTo>
                </a:path>
              </a:pathLst>
            </a:cu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23377"/>
              <a:endParaRPr lang="en-US" sz="1200">
                <a:solidFill>
                  <a:prstClr val="black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7AE139D6-7CE9-4228-8CBD-34C4D060B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2337" y="4691942"/>
              <a:ext cx="1245579" cy="809626"/>
            </a:xfrm>
            <a:prstGeom prst="rect">
              <a:avLst/>
            </a:prstGeom>
          </p:spPr>
        </p:pic>
      </p:grpSp>
      <p:pic>
        <p:nvPicPr>
          <p:cNvPr id="13" name="Picture 12" descr="RAM_concept.jpg">
            <a:extLst>
              <a:ext uri="{FF2B5EF4-FFF2-40B4-BE49-F238E27FC236}">
                <a16:creationId xmlns:a16="http://schemas.microsoft.com/office/drawing/2014/main" xmlns="" id="{271E7005-A045-4B50-BBE9-D7A26CFED7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9930" y="4503553"/>
            <a:ext cx="1553022" cy="10325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A6D5419-30B6-4AFA-89AA-3E2D522A08D3}"/>
              </a:ext>
            </a:extLst>
          </p:cNvPr>
          <p:cNvSpPr txBox="1"/>
          <p:nvPr/>
        </p:nvSpPr>
        <p:spPr>
          <a:xfrm>
            <a:off x="7459523" y="3081452"/>
            <a:ext cx="1100398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Optical Tethers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BBC7C07-ACCC-44DC-899C-BD420CFDE361}"/>
              </a:ext>
            </a:extLst>
          </p:cNvPr>
          <p:cNvSpPr txBox="1"/>
          <p:nvPr/>
        </p:nvSpPr>
        <p:spPr>
          <a:xfrm>
            <a:off x="7249990" y="4111485"/>
            <a:ext cx="1606754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Sensor Towing Systems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73F94F-1D28-4CCE-8DC5-952999686F85}"/>
              </a:ext>
            </a:extLst>
          </p:cNvPr>
          <p:cNvSpPr txBox="1"/>
          <p:nvPr/>
        </p:nvSpPr>
        <p:spPr>
          <a:xfrm>
            <a:off x="7401243" y="5582080"/>
            <a:ext cx="1361559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 err="1"/>
              <a:t>Launchable</a:t>
            </a:r>
            <a:r>
              <a:rPr lang="en-US" sz="1200" dirty="0"/>
              <a:t> Anchor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26587BB-FDEC-4A41-A209-6EFE83F73E08}"/>
              </a:ext>
            </a:extLst>
          </p:cNvPr>
          <p:cNvSpPr txBox="1"/>
          <p:nvPr/>
        </p:nvSpPr>
        <p:spPr>
          <a:xfrm>
            <a:off x="53486" y="1791893"/>
            <a:ext cx="2383037" cy="4227907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/>
              <a:t>TUI Space Systems</a:t>
            </a:r>
          </a:p>
          <a:p>
            <a:pPr algn="ctr"/>
            <a:r>
              <a:rPr lang="en-US" sz="1200" i="1" dirty="0" err="1"/>
              <a:t>SmallSat</a:t>
            </a:r>
            <a:r>
              <a:rPr lang="en-US" sz="1200" i="1" dirty="0"/>
              <a:t> Component Products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2579370-75F4-41EA-BCEC-F1DFAB1D292F}"/>
              </a:ext>
            </a:extLst>
          </p:cNvPr>
          <p:cNvSpPr txBox="1"/>
          <p:nvPr/>
        </p:nvSpPr>
        <p:spPr>
          <a:xfrm>
            <a:off x="2538692" y="1791893"/>
            <a:ext cx="4396871" cy="4227907"/>
          </a:xfrm>
          <a:prstGeom prst="rect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592"/>
              </a:spcBef>
            </a:pPr>
            <a:r>
              <a:rPr lang="en-US" sz="1800" b="1" dirty="0"/>
              <a:t>Firmamentum</a:t>
            </a:r>
            <a:endParaRPr lang="en-US" sz="1400" b="1" dirty="0"/>
          </a:p>
          <a:p>
            <a:pPr algn="ctr"/>
            <a:r>
              <a:rPr lang="en-US" sz="1300" i="1" dirty="0"/>
              <a:t>Orbital Manufacturing &amp; Construction (OMAC)</a:t>
            </a:r>
            <a:endParaRPr lang="en-US" sz="1100" i="1" dirty="0"/>
          </a:p>
        </p:txBody>
      </p:sp>
      <p:pic>
        <p:nvPicPr>
          <p:cNvPr id="19" name="Picture 18" descr="DA_SmallSat_Model.png">
            <a:extLst>
              <a:ext uri="{FF2B5EF4-FFF2-40B4-BE49-F238E27FC236}">
                <a16:creationId xmlns:a16="http://schemas.microsoft.com/office/drawing/2014/main" xmlns="" id="{59AF1DBF-C52A-4909-AD75-58677F70EB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67110" y="4897850"/>
            <a:ext cx="898901" cy="765962"/>
          </a:xfrm>
          <a:prstGeom prst="rect">
            <a:avLst/>
          </a:prstGeom>
        </p:spPr>
      </p:pic>
      <p:pic>
        <p:nvPicPr>
          <p:cNvPr id="20" name="Picture 19" descr="HYDROS_prototype_small.jpg">
            <a:extLst>
              <a:ext uri="{FF2B5EF4-FFF2-40B4-BE49-F238E27FC236}">
                <a16:creationId xmlns:a16="http://schemas.microsoft.com/office/drawing/2014/main" xmlns="" id="{71F748FA-3481-4ED8-9CE0-0F75EF0AAE8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53" b="99765" l="0" r="94750">
                        <a14:foregroundMark x1="11500" y1="64706" x2="11500" y2="70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92" y="3444609"/>
            <a:ext cx="1008713" cy="10402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1080161-57DA-4FF7-A7C5-E92AE42EC9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07" y="4822282"/>
            <a:ext cx="906861" cy="872004"/>
          </a:xfrm>
          <a:prstGeom prst="rect">
            <a:avLst/>
          </a:prstGeom>
        </p:spPr>
      </p:pic>
      <p:pic>
        <p:nvPicPr>
          <p:cNvPr id="22" name="Picture 21" descr="CTT_Deployed_edited.jpg">
            <a:extLst>
              <a:ext uri="{FF2B5EF4-FFF2-40B4-BE49-F238E27FC236}">
                <a16:creationId xmlns:a16="http://schemas.microsoft.com/office/drawing/2014/main" xmlns="" id="{0A45E3CC-84B8-4021-B3D2-9EBAD98A78A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15" b="98077" l="9551" r="915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842" y="3401092"/>
            <a:ext cx="900886" cy="1020121"/>
          </a:xfrm>
          <a:prstGeom prst="rect">
            <a:avLst/>
          </a:prstGeom>
        </p:spPr>
      </p:pic>
      <p:pic>
        <p:nvPicPr>
          <p:cNvPr id="23" name="Picture 22" descr="IMG_5899_sm_cut.png">
            <a:extLst>
              <a:ext uri="{FF2B5EF4-FFF2-40B4-BE49-F238E27FC236}">
                <a16:creationId xmlns:a16="http://schemas.microsoft.com/office/drawing/2014/main" xmlns="" id="{042FE737-9679-4A73-BAFC-277C23E670D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41" y="2324609"/>
            <a:ext cx="966854" cy="8343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7165FCE-3B70-4AF6-876A-F9203F785D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663" y="2300005"/>
            <a:ext cx="1331273" cy="87142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88A60FC-F5A8-4144-94F0-A26B128262A4}"/>
              </a:ext>
            </a:extLst>
          </p:cNvPr>
          <p:cNvSpPr txBox="1"/>
          <p:nvPr/>
        </p:nvSpPr>
        <p:spPr>
          <a:xfrm>
            <a:off x="137813" y="3185459"/>
            <a:ext cx="220486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SWIFT® Software Defined Radios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4C53C0A-E434-4D66-8221-5B97215EA479}"/>
              </a:ext>
            </a:extLst>
          </p:cNvPr>
          <p:cNvSpPr txBox="1"/>
          <p:nvPr/>
        </p:nvSpPr>
        <p:spPr>
          <a:xfrm>
            <a:off x="194430" y="4460949"/>
            <a:ext cx="2091631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Propulsion &amp; Deorbit Solutions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CCCC0E8-0D14-405B-83D7-7B3F897554B1}"/>
              </a:ext>
            </a:extLst>
          </p:cNvPr>
          <p:cNvSpPr txBox="1"/>
          <p:nvPr/>
        </p:nvSpPr>
        <p:spPr>
          <a:xfrm>
            <a:off x="230018" y="5694288"/>
            <a:ext cx="202045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Deployables</a:t>
            </a:r>
            <a:r>
              <a:rPr lang="en-US" sz="1200" dirty="0"/>
              <a:t> and Mechanisms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4417581-976F-4091-851A-0F7D29725F54}"/>
              </a:ext>
            </a:extLst>
          </p:cNvPr>
          <p:cNvSpPr txBox="1"/>
          <p:nvPr/>
        </p:nvSpPr>
        <p:spPr>
          <a:xfrm>
            <a:off x="2897885" y="2362999"/>
            <a:ext cx="1493710" cy="452191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In-Space</a:t>
            </a:r>
          </a:p>
          <a:p>
            <a:pPr algn="ctr"/>
            <a:r>
              <a:rPr lang="en-US" sz="1200" b="1" dirty="0"/>
              <a:t>Manufacturing (ISM)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2F9FB79-505E-4B4E-AE91-8B87433E407B}"/>
              </a:ext>
            </a:extLst>
          </p:cNvPr>
          <p:cNvSpPr txBox="1"/>
          <p:nvPr/>
        </p:nvSpPr>
        <p:spPr>
          <a:xfrm>
            <a:off x="4847880" y="3411197"/>
            <a:ext cx="1198953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</a:t>
            </a:r>
            <a:r>
              <a:rPr lang="en-US" sz="1100" dirty="0" err="1">
                <a:solidFill>
                  <a:prstClr val="black"/>
                </a:solidFill>
              </a:rPr>
              <a:t>Refabricator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(Plastic Recycling &amp; 3PD)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5EB4273-60A8-4097-964E-CBCB22D0C5B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09" b="100000" l="15385" r="100000">
                        <a14:backgroundMark x1="66667" y1="68194" x2="66667" y2="68194"/>
                        <a14:backgroundMark x1="76923" y1="80863" x2="76923" y2="80863"/>
                        <a14:backgroundMark x1="71154" y1="88679" x2="71154" y2="88679"/>
                        <a14:backgroundMark x1="89744" y1="88679" x2="89744" y2="88679"/>
                        <a14:backgroundMark x1="55128" y1="81941" x2="55128" y2="81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469" y="2463660"/>
            <a:ext cx="633589" cy="145634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B080D0-DDB6-451E-B30A-8461D51D46ED}"/>
              </a:ext>
            </a:extLst>
          </p:cNvPr>
          <p:cNvSpPr txBox="1"/>
          <p:nvPr/>
        </p:nvSpPr>
        <p:spPr>
          <a:xfrm>
            <a:off x="2521421" y="3911152"/>
            <a:ext cx="1014608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Trusselator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ISM Structures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6AE3170-38C4-4E62-9021-524E9C97B1D9}"/>
              </a:ext>
            </a:extLst>
          </p:cNvPr>
          <p:cNvSpPr txBox="1"/>
          <p:nvPr/>
        </p:nvSpPr>
        <p:spPr>
          <a:xfrm>
            <a:off x="3705396" y="4784673"/>
            <a:ext cx="2036604" cy="26752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Additive Manufacturing</a:t>
            </a:r>
          </a:p>
        </p:txBody>
      </p:sp>
      <p:pic>
        <p:nvPicPr>
          <p:cNvPr id="33" name="Picture 32" descr="S-MLI_Boxx_front.jpg">
            <a:extLst>
              <a:ext uri="{FF2B5EF4-FFF2-40B4-BE49-F238E27FC236}">
                <a16:creationId xmlns:a16="http://schemas.microsoft.com/office/drawing/2014/main" xmlns="" id="{38AA3959-5804-408E-9444-96FCCF018DA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969" b="100000" l="9961" r="89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6743" y="4960843"/>
            <a:ext cx="683336" cy="63344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4" name="Picture 33" descr="_MG_0864_sm.jpg">
            <a:extLst>
              <a:ext uri="{FF2B5EF4-FFF2-40B4-BE49-F238E27FC236}">
                <a16:creationId xmlns:a16="http://schemas.microsoft.com/office/drawing/2014/main" xmlns="" id="{4BE8C5A0-532B-4200-9DDC-F8B6A7FE765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598" y="5078227"/>
            <a:ext cx="867204" cy="46355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5A25E1-233C-4396-8CF4-DF1963A6F798}"/>
              </a:ext>
            </a:extLst>
          </p:cNvPr>
          <p:cNvSpPr txBox="1"/>
          <p:nvPr/>
        </p:nvSpPr>
        <p:spPr>
          <a:xfrm>
            <a:off x="4465073" y="5554277"/>
            <a:ext cx="863926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VSRS 3DP’d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Shielding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2D429D6-F4FC-40C3-832C-87EC9A888B2D}"/>
              </a:ext>
            </a:extLst>
          </p:cNvPr>
          <p:cNvSpPr txBox="1"/>
          <p:nvPr/>
        </p:nvSpPr>
        <p:spPr>
          <a:xfrm>
            <a:off x="5272599" y="5565832"/>
            <a:ext cx="104827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High-Dielectric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3DP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813B98A-4C06-4C64-AF38-330F945D1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1387" y="5078227"/>
            <a:ext cx="598777" cy="49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 descr="../../Proposals/2016/NASA%20SBIR/14.01_Food3DP/Quad%20Chart%20Picture.jpg">
            <a:extLst>
              <a:ext uri="{FF2B5EF4-FFF2-40B4-BE49-F238E27FC236}">
                <a16:creationId xmlns:a16="http://schemas.microsoft.com/office/drawing/2014/main" xmlns="" id="{F049A3C8-7E03-4E3F-9AA5-C9F57F545B3D}"/>
              </a:ext>
            </a:extLst>
          </p:cNvPr>
          <p:cNvPicPr/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7621" y="5024716"/>
            <a:ext cx="776628" cy="52579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F1E0E9B-ABDF-4DC7-8633-EDC7A9367581}"/>
              </a:ext>
            </a:extLst>
          </p:cNvPr>
          <p:cNvSpPr txBox="1"/>
          <p:nvPr/>
        </p:nvSpPr>
        <p:spPr>
          <a:xfrm>
            <a:off x="2515010" y="5549847"/>
            <a:ext cx="101140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Medical &amp;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Food-Safe 3DP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DFD03BF-FA6C-4CB6-8BC1-0D1D537F4710}"/>
              </a:ext>
            </a:extLst>
          </p:cNvPr>
          <p:cNvSpPr txBox="1"/>
          <p:nvPr/>
        </p:nvSpPr>
        <p:spPr>
          <a:xfrm>
            <a:off x="6189656" y="5576071"/>
            <a:ext cx="737289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Structural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MLI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68F9DF9-92D7-487D-9C0B-7B9C735CEAD7}"/>
              </a:ext>
            </a:extLst>
          </p:cNvPr>
          <p:cNvSpPr txBox="1"/>
          <p:nvPr/>
        </p:nvSpPr>
        <p:spPr>
          <a:xfrm>
            <a:off x="5923477" y="3131329"/>
            <a:ext cx="988960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80809"/>
            <a:r>
              <a:rPr lang="en-US" sz="1100" dirty="0">
                <a:solidFill>
                  <a:prstClr val="black"/>
                </a:solidFill>
              </a:rPr>
              <a:t>KRAKEN® Arm</a:t>
            </a:r>
          </a:p>
        </p:txBody>
      </p:sp>
      <p:pic>
        <p:nvPicPr>
          <p:cNvPr id="42" name="Picture 41" descr="KRAKEN_Prototype.png">
            <a:extLst>
              <a:ext uri="{FF2B5EF4-FFF2-40B4-BE49-F238E27FC236}">
                <a16:creationId xmlns:a16="http://schemas.microsoft.com/office/drawing/2014/main" xmlns="" id="{F8BAAE8D-A689-4C1B-A21C-292DEC8EBD2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120371" y="2764620"/>
            <a:ext cx="723948" cy="41869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E3E947A-86FB-4871-9F4F-E36B03CFDCB6}"/>
              </a:ext>
            </a:extLst>
          </p:cNvPr>
          <p:cNvSpPr txBox="1"/>
          <p:nvPr/>
        </p:nvSpPr>
        <p:spPr>
          <a:xfrm>
            <a:off x="3157267" y="3501131"/>
            <a:ext cx="1729548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OrbWeaver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ISM Antennas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4DD05EA-3935-4E86-B9B5-A14DD410752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3991">
            <a:off x="3452967" y="2722782"/>
            <a:ext cx="1155542" cy="83275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F6D1846-D281-4F54-938B-01FE4D1DAE1F}"/>
              </a:ext>
            </a:extLst>
          </p:cNvPr>
          <p:cNvSpPr txBox="1"/>
          <p:nvPr/>
        </p:nvSpPr>
        <p:spPr>
          <a:xfrm>
            <a:off x="5203475" y="2366792"/>
            <a:ext cx="1402150" cy="456652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200" b="1">
                <a:solidFill>
                  <a:prstClr val="black"/>
                </a:solidFill>
              </a:rPr>
              <a:t>Robotics &amp; Remote</a:t>
            </a:r>
            <a:endParaRPr lang="en-US" sz="1200" b="1" dirty="0">
              <a:solidFill>
                <a:prstClr val="black"/>
              </a:solidFill>
            </a:endParaRPr>
          </a:p>
          <a:p>
            <a:pPr algn="ctr" defTabSz="480809"/>
            <a:r>
              <a:rPr lang="en-US" sz="1200" b="1" dirty="0">
                <a:solidFill>
                  <a:prstClr val="black"/>
                </a:solidFill>
              </a:rPr>
              <a:t>Manufacturing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DCB5023D-3B29-4AE7-BA74-2BABA49B157C}"/>
              </a:ext>
            </a:extLst>
          </p:cNvPr>
          <p:cNvSpPr txBox="1"/>
          <p:nvPr/>
        </p:nvSpPr>
        <p:spPr>
          <a:xfrm>
            <a:off x="5789619" y="4148342"/>
            <a:ext cx="1245128" cy="595152"/>
          </a:xfrm>
          <a:prstGeom prst="rect">
            <a:avLst/>
          </a:prstGeom>
          <a:noFill/>
        </p:spPr>
        <p:txBody>
          <a:bodyPr wrap="squar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MANTIS Teleoperation System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0D9AC14-B5F9-4A58-A504-2B232B067A0A}"/>
              </a:ext>
            </a:extLst>
          </p:cNvPr>
          <p:cNvSpPr txBox="1"/>
          <p:nvPr/>
        </p:nvSpPr>
        <p:spPr>
          <a:xfrm>
            <a:off x="3210000" y="4452963"/>
            <a:ext cx="1620544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Constructable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Platforms</a:t>
            </a:r>
          </a:p>
        </p:txBody>
      </p:sp>
      <p:sp>
        <p:nvSpPr>
          <p:cNvPr id="48" name="Rounded Rectangle 82">
            <a:extLst>
              <a:ext uri="{FF2B5EF4-FFF2-40B4-BE49-F238E27FC236}">
                <a16:creationId xmlns:a16="http://schemas.microsoft.com/office/drawing/2014/main" xmlns="" id="{35B6025D-ECD1-4E31-96EB-57611F1799A1}"/>
              </a:ext>
            </a:extLst>
          </p:cNvPr>
          <p:cNvSpPr/>
          <p:nvPr/>
        </p:nvSpPr>
        <p:spPr>
          <a:xfrm>
            <a:off x="4897033" y="2379577"/>
            <a:ext cx="1979609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49" name="Rounded Rectangle 83">
            <a:extLst>
              <a:ext uri="{FF2B5EF4-FFF2-40B4-BE49-F238E27FC236}">
                <a16:creationId xmlns:a16="http://schemas.microsoft.com/office/drawing/2014/main" xmlns="" id="{E506092B-DA6C-4DD2-A4C8-DC4F84F53D41}"/>
              </a:ext>
            </a:extLst>
          </p:cNvPr>
          <p:cNvSpPr/>
          <p:nvPr/>
        </p:nvSpPr>
        <p:spPr>
          <a:xfrm>
            <a:off x="2592595" y="2379999"/>
            <a:ext cx="2251304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50" name="Rounded Rectangle 84">
            <a:extLst>
              <a:ext uri="{FF2B5EF4-FFF2-40B4-BE49-F238E27FC236}">
                <a16:creationId xmlns:a16="http://schemas.microsoft.com/office/drawing/2014/main" xmlns="" id="{7FFEEFB5-0A27-4E6C-BF87-63B99F3AE1D9}"/>
              </a:ext>
            </a:extLst>
          </p:cNvPr>
          <p:cNvSpPr/>
          <p:nvPr/>
        </p:nvSpPr>
        <p:spPr>
          <a:xfrm>
            <a:off x="2581026" y="4783837"/>
            <a:ext cx="4295617" cy="1165976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pic>
        <p:nvPicPr>
          <p:cNvPr id="51" name="Content Placeholder 6">
            <a:extLst>
              <a:ext uri="{FF2B5EF4-FFF2-40B4-BE49-F238E27FC236}">
                <a16:creationId xmlns:a16="http://schemas.microsoft.com/office/drawing/2014/main" xmlns="" id="{CA29CA3E-9D5F-4E44-8328-0B60106AFD8A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87782" y="3669725"/>
            <a:ext cx="664983" cy="96093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7A1AE6A-D983-4F42-BDC0-87C898622E9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302" y="5029127"/>
            <a:ext cx="444280" cy="56175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6C71A581-618B-4E6D-AB68-E33AB16ACFFA}"/>
              </a:ext>
            </a:extLst>
          </p:cNvPr>
          <p:cNvSpPr txBox="1"/>
          <p:nvPr/>
        </p:nvSpPr>
        <p:spPr>
          <a:xfrm>
            <a:off x="3572057" y="5556428"/>
            <a:ext cx="780570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Recyclable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Packaging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B159597D-1E95-4965-9DDE-FC46E8CA57A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7565" y="3305525"/>
            <a:ext cx="655150" cy="88466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D11035-DF74-48E1-9B47-F1046A99CF7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962" y="2764620"/>
            <a:ext cx="1005987" cy="73230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B2819A3-0E5B-4A30-BACC-6FC3052CB795}"/>
              </a:ext>
            </a:extLst>
          </p:cNvPr>
          <p:cNvSpPr txBox="1"/>
          <p:nvPr/>
        </p:nvSpPr>
        <p:spPr>
          <a:xfrm>
            <a:off x="4850602" y="4292455"/>
            <a:ext cx="1192541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MAMBA</a:t>
            </a: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(Metal Recycling &amp; Mfr.)</a:t>
            </a: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xmlns="" id="{81CEDF71-111D-4110-8FCF-AFC1E3E87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2993" b="97382" l="3316" r="95491">
                        <a14:foregroundMark x1="24271" y1="16958" x2="24271" y2="16958"/>
                        <a14:foregroundMark x1="9814" y1="16334" x2="9814" y2="16334"/>
                        <a14:foregroundMark x1="57162" y1="61222" x2="57162" y2="61222"/>
                        <a14:foregroundMark x1="53581" y1="61721" x2="53581" y2="61721"/>
                        <a14:foregroundMark x1="48143" y1="61970" x2="48143" y2="61970"/>
                        <a14:foregroundMark x1="43369" y1="60723" x2="43369" y2="60723"/>
                        <a14:foregroundMark x1="38462" y1="60599" x2="38462" y2="60599"/>
                        <a14:foregroundMark x1="43103" y1="65835" x2="43369" y2="65960"/>
                        <a14:foregroundMark x1="56366" y1="63965" x2="56366" y2="63965"/>
                        <a14:foregroundMark x1="24668" y1="51870" x2="24668" y2="51870"/>
                        <a14:foregroundMark x1="77984" y1="32793" x2="77984" y2="32793"/>
                        <a14:foregroundMark x1="62069" y1="61471" x2="62069" y2="61471"/>
                        <a14:foregroundMark x1="44430" y1="88030" x2="44430" y2="88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986" y="3705412"/>
            <a:ext cx="648800" cy="6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EF2E628-3DE1-4E09-9C6A-5E916B8F0ECA}"/>
              </a:ext>
            </a:extLst>
          </p:cNvPr>
          <p:cNvSpPr txBox="1"/>
          <p:nvPr/>
        </p:nvSpPr>
        <p:spPr>
          <a:xfrm>
            <a:off x="2540915" y="1777254"/>
            <a:ext cx="4396871" cy="4227907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592"/>
              </a:spcBef>
            </a:pPr>
            <a:endParaRPr lang="en-US" sz="1100" i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49D69EB9-7185-4A14-9B32-0BFF43C79FCA}"/>
              </a:ext>
            </a:extLst>
          </p:cNvPr>
          <p:cNvSpPr txBox="1"/>
          <p:nvPr/>
        </p:nvSpPr>
        <p:spPr>
          <a:xfrm>
            <a:off x="6998822" y="1791988"/>
            <a:ext cx="2119179" cy="4198631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effectLst>
            <a:softEdge rad="25400"/>
          </a:effectLst>
        </p:spPr>
        <p:txBody>
          <a:bodyPr wrap="square" lIns="0" tIns="41029" rIns="0" bIns="41029" rtlCol="0">
            <a:noAutofit/>
          </a:bodyPr>
          <a:lstStyle/>
          <a:p>
            <a:pPr algn="ctr"/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59608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A94ED095-131D-41C4-B96D-89383B9A1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15585" y="1333501"/>
            <a:ext cx="3165626" cy="2419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xmlns="" id="{AB756AE9-1A11-41A3-807C-6B73CF4CE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132" y="99847"/>
            <a:ext cx="6468535" cy="672932"/>
          </a:xfrm>
        </p:spPr>
        <p:txBody>
          <a:bodyPr>
            <a:normAutofit fontScale="90000"/>
          </a:bodyPr>
          <a:lstStyle/>
          <a:p>
            <a:r>
              <a:rPr lang="en-US" dirty="0"/>
              <a:t>COBRA Gimbal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6FAC98B7-DE26-4015-B461-9412967964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839" y="994737"/>
            <a:ext cx="5955153" cy="4591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66D0513E-AFA4-4D78-8D3C-8C349D11B8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2237" y="3809918"/>
            <a:ext cx="3077073" cy="273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6427975F-E122-4C9B-8807-33B1FB40D4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17953" y="994737"/>
            <a:ext cx="1696519" cy="2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79285F2C-A5D3-4EC1-8FA0-9DE5A7D20A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15153" y="3752768"/>
            <a:ext cx="1699319" cy="20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97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COBRA-Bee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1"/>
            <a:ext cx="8382000" cy="1600200"/>
          </a:xfrm>
        </p:spPr>
        <p:txBody>
          <a:bodyPr/>
          <a:lstStyle/>
          <a:p>
            <a:r>
              <a:rPr lang="en-US" dirty="0" err="1" smtClean="0"/>
              <a:t>Astrobee</a:t>
            </a:r>
            <a:r>
              <a:rPr lang="en-US" dirty="0" smtClean="0"/>
              <a:t> 3-DOF gimbal payload</a:t>
            </a:r>
          </a:p>
          <a:p>
            <a:pPr lvl="1"/>
            <a:r>
              <a:rPr lang="en-US" dirty="0" smtClean="0"/>
              <a:t>SBIR Phase I (2017)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22223" r="30000" b="18888"/>
          <a:stretch/>
        </p:blipFill>
        <p:spPr>
          <a:xfrm>
            <a:off x="4796286" y="2819400"/>
            <a:ext cx="4347713" cy="365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B0A90D3-E5CB-4192-AFFA-E0A85470824C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68"/>
          <a:stretch/>
        </p:blipFill>
        <p:spPr bwMode="auto">
          <a:xfrm>
            <a:off x="481308" y="3724194"/>
            <a:ext cx="3829557" cy="2577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00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1117D033-716D-41EC-B0B9-6A2BB114A4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658" b="-73"/>
          <a:stretch/>
        </p:blipFill>
        <p:spPr>
          <a:xfrm flipV="1">
            <a:off x="1" y="838200"/>
            <a:ext cx="9143999" cy="5715000"/>
          </a:xfrm>
          <a:prstGeom prst="rect">
            <a:avLst/>
          </a:prstGeom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543EE857-9E8B-4A5F-9DA4-30E8B0613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6553200" cy="792162"/>
          </a:xfrm>
        </p:spPr>
        <p:txBody>
          <a:bodyPr/>
          <a:lstStyle/>
          <a:p>
            <a:r>
              <a:rPr lang="en-US" dirty="0"/>
              <a:t>Tethers Unlimited, Inc.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B445BB-545D-45BC-9E4B-6619349D21AB}"/>
              </a:ext>
            </a:extLst>
          </p:cNvPr>
          <p:cNvSpPr txBox="1"/>
          <p:nvPr/>
        </p:nvSpPr>
        <p:spPr>
          <a:xfrm>
            <a:off x="28316" y="1004384"/>
            <a:ext cx="7359211" cy="72919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Transformative Technologies for Space and Defense Missions</a:t>
            </a:r>
          </a:p>
          <a:p>
            <a:r>
              <a:rPr lang="en-US" sz="21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</a:rPr>
              <a:t>23 Years in Operation; 70 Employees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2445CEB-12C3-44B7-80ED-9AAB50FA31E6}"/>
              </a:ext>
            </a:extLst>
          </p:cNvPr>
          <p:cNvSpPr txBox="1"/>
          <p:nvPr/>
        </p:nvSpPr>
        <p:spPr>
          <a:xfrm>
            <a:off x="6965524" y="1800771"/>
            <a:ext cx="2119179" cy="4198631"/>
          </a:xfrm>
          <a:prstGeom prst="rect">
            <a:avLst/>
          </a:prstGeom>
          <a:solidFill>
            <a:srgbClr val="FDFCBE">
              <a:alpha val="80000"/>
            </a:srgbClr>
          </a:solidFill>
          <a:effectLst>
            <a:softEdge rad="25400"/>
          </a:effectLst>
        </p:spPr>
        <p:txBody>
          <a:bodyPr wrap="square" lIns="0" tIns="41029" rIns="0" bIns="41029" rtlCol="0">
            <a:noAutofit/>
          </a:bodyPr>
          <a:lstStyle/>
          <a:p>
            <a:pPr algn="ctr"/>
            <a:r>
              <a:rPr lang="en-US" sz="2000" b="1" dirty="0"/>
              <a:t>TUI Defense Systems</a:t>
            </a:r>
          </a:p>
          <a:p>
            <a:pPr algn="ctr"/>
            <a:r>
              <a:rPr lang="en-US" sz="1100" i="1" dirty="0"/>
              <a:t>Spin-Off Technologies</a:t>
            </a:r>
            <a:endParaRPr lang="en-US" sz="12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349FCC-5AB2-49A0-80FC-5CC8F0273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4956" y="2599678"/>
            <a:ext cx="1383537" cy="95961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9743DA8A-DF85-4D39-9627-F05EFE68F72C}"/>
              </a:ext>
            </a:extLst>
          </p:cNvPr>
          <p:cNvGrpSpPr/>
          <p:nvPr/>
        </p:nvGrpSpPr>
        <p:grpSpPr>
          <a:xfrm flipH="1">
            <a:off x="7701516" y="3236108"/>
            <a:ext cx="968798" cy="907573"/>
            <a:chOff x="2192867" y="4089399"/>
            <a:chExt cx="1425049" cy="1412169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ECD56A27-45A9-431E-90B6-8E871432D770}"/>
                </a:ext>
              </a:extLst>
            </p:cNvPr>
            <p:cNvSpPr/>
            <p:nvPr/>
          </p:nvSpPr>
          <p:spPr>
            <a:xfrm>
              <a:off x="2192867" y="4089399"/>
              <a:ext cx="478366" cy="681567"/>
            </a:xfrm>
            <a:custGeom>
              <a:avLst/>
              <a:gdLst>
                <a:gd name="connsiteX0" fmla="*/ 444500 w 444500"/>
                <a:gd name="connsiteY0" fmla="*/ 635000 h 635000"/>
                <a:gd name="connsiteX1" fmla="*/ 190500 w 444500"/>
                <a:gd name="connsiteY1" fmla="*/ 283633 h 635000"/>
                <a:gd name="connsiteX2" fmla="*/ 0 w 444500"/>
                <a:gd name="connsiteY2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500" h="635000">
                  <a:moveTo>
                    <a:pt x="444500" y="635000"/>
                  </a:moveTo>
                  <a:cubicBezTo>
                    <a:pt x="354541" y="512233"/>
                    <a:pt x="264583" y="389466"/>
                    <a:pt x="190500" y="283633"/>
                  </a:cubicBezTo>
                  <a:cubicBezTo>
                    <a:pt x="116417" y="177800"/>
                    <a:pt x="0" y="0"/>
                    <a:pt x="0" y="0"/>
                  </a:cubicBezTo>
                </a:path>
              </a:pathLst>
            </a:custGeom>
            <a:ln w="127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23377"/>
              <a:endParaRPr lang="en-US" sz="1200">
                <a:solidFill>
                  <a:prstClr val="black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7AE139D6-7CE9-4228-8CBD-34C4D060B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2337" y="4691942"/>
              <a:ext cx="1245579" cy="809626"/>
            </a:xfrm>
            <a:prstGeom prst="rect">
              <a:avLst/>
            </a:prstGeom>
          </p:spPr>
        </p:pic>
      </p:grpSp>
      <p:pic>
        <p:nvPicPr>
          <p:cNvPr id="13" name="Picture 12" descr="RAM_concept.jpg">
            <a:extLst>
              <a:ext uri="{FF2B5EF4-FFF2-40B4-BE49-F238E27FC236}">
                <a16:creationId xmlns:a16="http://schemas.microsoft.com/office/drawing/2014/main" xmlns="" id="{271E7005-A045-4B50-BBE9-D7A26CFED7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296" y="4512431"/>
            <a:ext cx="1553022" cy="10325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A6D5419-30B6-4AFA-89AA-3E2D522A08D3}"/>
              </a:ext>
            </a:extLst>
          </p:cNvPr>
          <p:cNvSpPr txBox="1"/>
          <p:nvPr/>
        </p:nvSpPr>
        <p:spPr>
          <a:xfrm>
            <a:off x="7432889" y="3090330"/>
            <a:ext cx="1100398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Optical Tethers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BBC7C07-ACCC-44DC-899C-BD420CFDE361}"/>
              </a:ext>
            </a:extLst>
          </p:cNvPr>
          <p:cNvSpPr txBox="1"/>
          <p:nvPr/>
        </p:nvSpPr>
        <p:spPr>
          <a:xfrm>
            <a:off x="7223356" y="4120363"/>
            <a:ext cx="1606754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/>
              <a:t>Sensor Towing Systems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873F94F-1D28-4CCE-8DC5-952999686F85}"/>
              </a:ext>
            </a:extLst>
          </p:cNvPr>
          <p:cNvSpPr txBox="1"/>
          <p:nvPr/>
        </p:nvSpPr>
        <p:spPr>
          <a:xfrm>
            <a:off x="7374609" y="5590958"/>
            <a:ext cx="1361559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200" dirty="0" err="1"/>
              <a:t>Launchable</a:t>
            </a:r>
            <a:r>
              <a:rPr lang="en-US" sz="1200" dirty="0"/>
              <a:t> Anchor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26587BB-FDEC-4A41-A209-6EFE83F73E08}"/>
              </a:ext>
            </a:extLst>
          </p:cNvPr>
          <p:cNvSpPr txBox="1"/>
          <p:nvPr/>
        </p:nvSpPr>
        <p:spPr>
          <a:xfrm>
            <a:off x="67322" y="1807927"/>
            <a:ext cx="2383037" cy="4227907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/>
              <a:t>TUI Space Systems</a:t>
            </a:r>
          </a:p>
          <a:p>
            <a:pPr algn="ctr"/>
            <a:r>
              <a:rPr lang="en-US" sz="1200" i="1" dirty="0" err="1"/>
              <a:t>SmallSat</a:t>
            </a:r>
            <a:r>
              <a:rPr lang="en-US" sz="1200" i="1" dirty="0"/>
              <a:t> Component Products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2579370-75F4-41EA-BCEC-F1DFAB1D292F}"/>
              </a:ext>
            </a:extLst>
          </p:cNvPr>
          <p:cNvSpPr txBox="1"/>
          <p:nvPr/>
        </p:nvSpPr>
        <p:spPr>
          <a:xfrm>
            <a:off x="2520936" y="1791893"/>
            <a:ext cx="4396871" cy="4227907"/>
          </a:xfrm>
          <a:prstGeom prst="rect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592"/>
              </a:spcBef>
            </a:pPr>
            <a:r>
              <a:rPr lang="en-US" sz="1800" b="1" dirty="0"/>
              <a:t>Firmamentum</a:t>
            </a:r>
            <a:endParaRPr lang="en-US" sz="1400" b="1" dirty="0"/>
          </a:p>
          <a:p>
            <a:pPr algn="ctr"/>
            <a:r>
              <a:rPr lang="en-US" sz="1300" i="1" dirty="0"/>
              <a:t>Orbital Manufacturing &amp; Construction (OMAC)</a:t>
            </a:r>
            <a:endParaRPr lang="en-US" sz="1100" i="1" dirty="0"/>
          </a:p>
        </p:txBody>
      </p:sp>
      <p:pic>
        <p:nvPicPr>
          <p:cNvPr id="19" name="Picture 18" descr="DA_SmallSat_Model.png">
            <a:extLst>
              <a:ext uri="{FF2B5EF4-FFF2-40B4-BE49-F238E27FC236}">
                <a16:creationId xmlns:a16="http://schemas.microsoft.com/office/drawing/2014/main" xmlns="" id="{59AF1DBF-C52A-4909-AD75-58677F70EB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0946" y="4913884"/>
            <a:ext cx="898901" cy="765962"/>
          </a:xfrm>
          <a:prstGeom prst="rect">
            <a:avLst/>
          </a:prstGeom>
        </p:spPr>
      </p:pic>
      <p:pic>
        <p:nvPicPr>
          <p:cNvPr id="20" name="Picture 19" descr="HYDROS_prototype_small.jpg">
            <a:extLst>
              <a:ext uri="{FF2B5EF4-FFF2-40B4-BE49-F238E27FC236}">
                <a16:creationId xmlns:a16="http://schemas.microsoft.com/office/drawing/2014/main" xmlns="" id="{71F748FA-3481-4ED8-9CE0-0F75EF0AAE8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53" b="99765" l="0" r="94750">
                        <a14:foregroundMark x1="11500" y1="64706" x2="11500" y2="70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328" y="3460643"/>
            <a:ext cx="1008713" cy="10402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1080161-57DA-4FF7-A7C5-E92AE42EC9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843" y="4838316"/>
            <a:ext cx="906861" cy="872004"/>
          </a:xfrm>
          <a:prstGeom prst="rect">
            <a:avLst/>
          </a:prstGeom>
        </p:spPr>
      </p:pic>
      <p:pic>
        <p:nvPicPr>
          <p:cNvPr id="22" name="Picture 21" descr="CTT_Deployed_edited.jpg">
            <a:extLst>
              <a:ext uri="{FF2B5EF4-FFF2-40B4-BE49-F238E27FC236}">
                <a16:creationId xmlns:a16="http://schemas.microsoft.com/office/drawing/2014/main" xmlns="" id="{0A45E3CC-84B8-4021-B3D2-9EBAD98A78A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15" b="98077" l="9551" r="915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678" y="3417126"/>
            <a:ext cx="900886" cy="1020121"/>
          </a:xfrm>
          <a:prstGeom prst="rect">
            <a:avLst/>
          </a:prstGeom>
        </p:spPr>
      </p:pic>
      <p:pic>
        <p:nvPicPr>
          <p:cNvPr id="23" name="Picture 22" descr="IMG_5899_sm_cut.png">
            <a:extLst>
              <a:ext uri="{FF2B5EF4-FFF2-40B4-BE49-F238E27FC236}">
                <a16:creationId xmlns:a16="http://schemas.microsoft.com/office/drawing/2014/main" xmlns="" id="{042FE737-9679-4A73-BAFC-277C23E670D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377" y="2340643"/>
            <a:ext cx="966854" cy="8343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7165FCE-3B70-4AF6-876A-F9203F785D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663" y="2300005"/>
            <a:ext cx="1331273" cy="87142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88A60FC-F5A8-4144-94F0-A26B128262A4}"/>
              </a:ext>
            </a:extLst>
          </p:cNvPr>
          <p:cNvSpPr txBox="1"/>
          <p:nvPr/>
        </p:nvSpPr>
        <p:spPr>
          <a:xfrm>
            <a:off x="151649" y="3201493"/>
            <a:ext cx="220486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SWIFT® Software Defined Radios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4C53C0A-E434-4D66-8221-5B97215EA479}"/>
              </a:ext>
            </a:extLst>
          </p:cNvPr>
          <p:cNvSpPr txBox="1"/>
          <p:nvPr/>
        </p:nvSpPr>
        <p:spPr>
          <a:xfrm>
            <a:off x="208266" y="4476983"/>
            <a:ext cx="2091631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Propulsion &amp; Deorbit Solutions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CCCC0E8-0D14-405B-83D7-7B3F897554B1}"/>
              </a:ext>
            </a:extLst>
          </p:cNvPr>
          <p:cNvSpPr txBox="1"/>
          <p:nvPr/>
        </p:nvSpPr>
        <p:spPr>
          <a:xfrm>
            <a:off x="243854" y="5710322"/>
            <a:ext cx="2020457" cy="267525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Deployables</a:t>
            </a:r>
            <a:r>
              <a:rPr lang="en-US" sz="1200" dirty="0"/>
              <a:t> and Mechanisms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4417581-976F-4091-851A-0F7D29725F54}"/>
              </a:ext>
            </a:extLst>
          </p:cNvPr>
          <p:cNvSpPr txBox="1"/>
          <p:nvPr/>
        </p:nvSpPr>
        <p:spPr>
          <a:xfrm>
            <a:off x="2880129" y="2362999"/>
            <a:ext cx="1493710" cy="452191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In-Space</a:t>
            </a:r>
          </a:p>
          <a:p>
            <a:pPr algn="ctr"/>
            <a:r>
              <a:rPr lang="en-US" sz="1200" b="1" dirty="0"/>
              <a:t>Manufacturing (ISM)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2F9FB79-505E-4B4E-AE91-8B87433E407B}"/>
              </a:ext>
            </a:extLst>
          </p:cNvPr>
          <p:cNvSpPr txBox="1"/>
          <p:nvPr/>
        </p:nvSpPr>
        <p:spPr>
          <a:xfrm>
            <a:off x="4830124" y="3411197"/>
            <a:ext cx="1198953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</a:t>
            </a:r>
            <a:r>
              <a:rPr lang="en-US" sz="1100" dirty="0" err="1">
                <a:solidFill>
                  <a:prstClr val="black"/>
                </a:solidFill>
              </a:rPr>
              <a:t>Refabricator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(Plastic Recycling &amp; 3PD)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95EB4273-60A8-4097-964E-CBCB22D0C5B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09" b="100000" l="15385" r="100000">
                        <a14:backgroundMark x1="66667" y1="68194" x2="66667" y2="68194"/>
                        <a14:backgroundMark x1="76923" y1="80863" x2="76923" y2="80863"/>
                        <a14:backgroundMark x1="71154" y1="88679" x2="71154" y2="88679"/>
                        <a14:backgroundMark x1="89744" y1="88679" x2="89744" y2="88679"/>
                        <a14:backgroundMark x1="55128" y1="81941" x2="55128" y2="81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713" y="2463660"/>
            <a:ext cx="633589" cy="145634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BB080D0-DDB6-451E-B30A-8461D51D46ED}"/>
              </a:ext>
            </a:extLst>
          </p:cNvPr>
          <p:cNvSpPr txBox="1"/>
          <p:nvPr/>
        </p:nvSpPr>
        <p:spPr>
          <a:xfrm>
            <a:off x="2503665" y="3911152"/>
            <a:ext cx="1014608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Trusselator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endParaRPr lang="en-US" sz="1100" dirty="0">
              <a:solidFill>
                <a:prstClr val="black"/>
              </a:solidFill>
            </a:endParaRP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ISM Structures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6AE3170-38C4-4E62-9021-524E9C97B1D9}"/>
              </a:ext>
            </a:extLst>
          </p:cNvPr>
          <p:cNvSpPr txBox="1"/>
          <p:nvPr/>
        </p:nvSpPr>
        <p:spPr>
          <a:xfrm>
            <a:off x="3687640" y="4784673"/>
            <a:ext cx="2036604" cy="267525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Additive Manufacturing</a:t>
            </a:r>
          </a:p>
        </p:txBody>
      </p:sp>
      <p:pic>
        <p:nvPicPr>
          <p:cNvPr id="33" name="Picture 32" descr="S-MLI_Boxx_front.jpg">
            <a:extLst>
              <a:ext uri="{FF2B5EF4-FFF2-40B4-BE49-F238E27FC236}">
                <a16:creationId xmlns:a16="http://schemas.microsoft.com/office/drawing/2014/main" xmlns="" id="{38AA3959-5804-408E-9444-96FCCF018DA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969" b="100000" l="9961" r="89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987" y="4960843"/>
            <a:ext cx="683336" cy="63344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4" name="Picture 33" descr="_MG_0864_sm.jpg">
            <a:extLst>
              <a:ext uri="{FF2B5EF4-FFF2-40B4-BE49-F238E27FC236}">
                <a16:creationId xmlns:a16="http://schemas.microsoft.com/office/drawing/2014/main" xmlns="" id="{4BE8C5A0-532B-4200-9DDC-F8B6A7FE765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842" y="5078227"/>
            <a:ext cx="867204" cy="46355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F5A25E1-233C-4396-8CF4-DF1963A6F798}"/>
              </a:ext>
            </a:extLst>
          </p:cNvPr>
          <p:cNvSpPr txBox="1"/>
          <p:nvPr/>
        </p:nvSpPr>
        <p:spPr>
          <a:xfrm>
            <a:off x="4447317" y="5554277"/>
            <a:ext cx="863926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VSRS 3DP’d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Shielding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2D429D6-F4FC-40C3-832C-87EC9A888B2D}"/>
              </a:ext>
            </a:extLst>
          </p:cNvPr>
          <p:cNvSpPr txBox="1"/>
          <p:nvPr/>
        </p:nvSpPr>
        <p:spPr>
          <a:xfrm>
            <a:off x="5254843" y="5565832"/>
            <a:ext cx="104827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High-Dielectric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3DP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813B98A-4C06-4C64-AF38-330F945D1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3631" y="5078227"/>
            <a:ext cx="598777" cy="49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 descr="../../Proposals/2016/NASA%20SBIR/14.01_Food3DP/Quad%20Chart%20Picture.jpg">
            <a:extLst>
              <a:ext uri="{FF2B5EF4-FFF2-40B4-BE49-F238E27FC236}">
                <a16:creationId xmlns:a16="http://schemas.microsoft.com/office/drawing/2014/main" xmlns="" id="{F049A3C8-7E03-4E3F-9AA5-C9F57F545B3D}"/>
              </a:ext>
            </a:extLst>
          </p:cNvPr>
          <p:cNvPicPr/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865" y="5024716"/>
            <a:ext cx="776628" cy="52579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F1E0E9B-ABDF-4DC7-8633-EDC7A9367581}"/>
              </a:ext>
            </a:extLst>
          </p:cNvPr>
          <p:cNvSpPr txBox="1"/>
          <p:nvPr/>
        </p:nvSpPr>
        <p:spPr>
          <a:xfrm>
            <a:off x="2497254" y="5549847"/>
            <a:ext cx="1011402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Medical &amp; 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Food-Safe 3DP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DFD03BF-FA6C-4CB6-8BC1-0D1D537F4710}"/>
              </a:ext>
            </a:extLst>
          </p:cNvPr>
          <p:cNvSpPr txBox="1"/>
          <p:nvPr/>
        </p:nvSpPr>
        <p:spPr>
          <a:xfrm>
            <a:off x="6171900" y="5576071"/>
            <a:ext cx="737289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Structural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MLI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68F9DF9-92D7-487D-9C0B-7B9C735CEAD7}"/>
              </a:ext>
            </a:extLst>
          </p:cNvPr>
          <p:cNvSpPr txBox="1"/>
          <p:nvPr/>
        </p:nvSpPr>
        <p:spPr>
          <a:xfrm>
            <a:off x="5905721" y="3131329"/>
            <a:ext cx="988960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80809"/>
            <a:r>
              <a:rPr lang="en-US" sz="1100" dirty="0">
                <a:solidFill>
                  <a:prstClr val="black"/>
                </a:solidFill>
              </a:rPr>
              <a:t>KRAKEN® Arm</a:t>
            </a:r>
          </a:p>
        </p:txBody>
      </p:sp>
      <p:pic>
        <p:nvPicPr>
          <p:cNvPr id="42" name="Picture 41" descr="KRAKEN_Prototype.png">
            <a:extLst>
              <a:ext uri="{FF2B5EF4-FFF2-40B4-BE49-F238E27FC236}">
                <a16:creationId xmlns:a16="http://schemas.microsoft.com/office/drawing/2014/main" xmlns="" id="{F8BAAE8D-A689-4C1B-A21C-292DEC8EBD2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102615" y="2764620"/>
            <a:ext cx="723948" cy="418699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E3E947A-86FB-4871-9F4F-E36B03CFDCB6}"/>
              </a:ext>
            </a:extLst>
          </p:cNvPr>
          <p:cNvSpPr txBox="1"/>
          <p:nvPr/>
        </p:nvSpPr>
        <p:spPr>
          <a:xfrm>
            <a:off x="3139511" y="3501131"/>
            <a:ext cx="1729548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OrbWeaver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ISM Antennas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A4DD05EA-3935-4E86-B9B5-A14DD410752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3991">
            <a:off x="3435211" y="2722782"/>
            <a:ext cx="1155542" cy="83275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F6D1846-D281-4F54-938B-01FE4D1DAE1F}"/>
              </a:ext>
            </a:extLst>
          </p:cNvPr>
          <p:cNvSpPr txBox="1"/>
          <p:nvPr/>
        </p:nvSpPr>
        <p:spPr>
          <a:xfrm>
            <a:off x="5185719" y="2366792"/>
            <a:ext cx="1402150" cy="456652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200" b="1">
                <a:solidFill>
                  <a:prstClr val="black"/>
                </a:solidFill>
              </a:rPr>
              <a:t>Robotics &amp; Remote</a:t>
            </a:r>
            <a:endParaRPr lang="en-US" sz="1200" b="1" dirty="0">
              <a:solidFill>
                <a:prstClr val="black"/>
              </a:solidFill>
            </a:endParaRPr>
          </a:p>
          <a:p>
            <a:pPr algn="ctr" defTabSz="480809"/>
            <a:r>
              <a:rPr lang="en-US" sz="1200" b="1" dirty="0">
                <a:solidFill>
                  <a:prstClr val="black"/>
                </a:solidFill>
              </a:rPr>
              <a:t>Manufacturing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DCB5023D-3B29-4AE7-BA74-2BABA49B157C}"/>
              </a:ext>
            </a:extLst>
          </p:cNvPr>
          <p:cNvSpPr txBox="1"/>
          <p:nvPr/>
        </p:nvSpPr>
        <p:spPr>
          <a:xfrm>
            <a:off x="5789619" y="4148342"/>
            <a:ext cx="1245128" cy="595152"/>
          </a:xfrm>
          <a:prstGeom prst="rect">
            <a:avLst/>
          </a:prstGeom>
          <a:noFill/>
        </p:spPr>
        <p:txBody>
          <a:bodyPr wrap="squar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>
                <a:solidFill>
                  <a:prstClr val="black"/>
                </a:solidFill>
              </a:rPr>
              <a:t>MANTIS Teleoperation System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0D9AC14-B5F9-4A58-A504-2B232B067A0A}"/>
              </a:ext>
            </a:extLst>
          </p:cNvPr>
          <p:cNvSpPr txBox="1"/>
          <p:nvPr/>
        </p:nvSpPr>
        <p:spPr>
          <a:xfrm>
            <a:off x="3192244" y="4452963"/>
            <a:ext cx="1620544" cy="25659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 err="1">
                <a:solidFill>
                  <a:prstClr val="black"/>
                </a:solidFill>
              </a:rPr>
              <a:t>Constructable</a:t>
            </a:r>
            <a:r>
              <a:rPr lang="en-US" sz="1100" baseline="30000" dirty="0">
                <a:solidFill>
                  <a:prstClr val="black"/>
                </a:solidFill>
              </a:rPr>
              <a:t>™</a:t>
            </a:r>
            <a:r>
              <a:rPr lang="en-US" sz="1100" dirty="0">
                <a:solidFill>
                  <a:prstClr val="black"/>
                </a:solidFill>
              </a:rPr>
              <a:t> Platforms</a:t>
            </a:r>
          </a:p>
        </p:txBody>
      </p:sp>
      <p:sp>
        <p:nvSpPr>
          <p:cNvPr id="48" name="Rounded Rectangle 82">
            <a:extLst>
              <a:ext uri="{FF2B5EF4-FFF2-40B4-BE49-F238E27FC236}">
                <a16:creationId xmlns:a16="http://schemas.microsoft.com/office/drawing/2014/main" xmlns="" id="{35B6025D-ECD1-4E31-96EB-57611F1799A1}"/>
              </a:ext>
            </a:extLst>
          </p:cNvPr>
          <p:cNvSpPr/>
          <p:nvPr/>
        </p:nvSpPr>
        <p:spPr>
          <a:xfrm>
            <a:off x="4879277" y="2379577"/>
            <a:ext cx="1979609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49" name="Rounded Rectangle 83">
            <a:extLst>
              <a:ext uri="{FF2B5EF4-FFF2-40B4-BE49-F238E27FC236}">
                <a16:creationId xmlns:a16="http://schemas.microsoft.com/office/drawing/2014/main" xmlns="" id="{E506092B-DA6C-4DD2-A4C8-DC4F84F53D41}"/>
              </a:ext>
            </a:extLst>
          </p:cNvPr>
          <p:cNvSpPr/>
          <p:nvPr/>
        </p:nvSpPr>
        <p:spPr>
          <a:xfrm>
            <a:off x="2574839" y="2379999"/>
            <a:ext cx="2251304" cy="2314924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50" name="Rounded Rectangle 84">
            <a:extLst>
              <a:ext uri="{FF2B5EF4-FFF2-40B4-BE49-F238E27FC236}">
                <a16:creationId xmlns:a16="http://schemas.microsoft.com/office/drawing/2014/main" xmlns="" id="{7FFEEFB5-0A27-4E6C-BF87-63B99F3AE1D9}"/>
              </a:ext>
            </a:extLst>
          </p:cNvPr>
          <p:cNvSpPr/>
          <p:nvPr/>
        </p:nvSpPr>
        <p:spPr>
          <a:xfrm>
            <a:off x="2563270" y="4783837"/>
            <a:ext cx="4295617" cy="1165976"/>
          </a:xfrm>
          <a:prstGeom prst="roundRect">
            <a:avLst>
              <a:gd name="adj" fmla="val 7569"/>
            </a:avLst>
          </a:prstGeom>
          <a:noFill/>
          <a:ln>
            <a:solidFill>
              <a:schemeClr val="tx2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pic>
        <p:nvPicPr>
          <p:cNvPr id="51" name="Content Placeholder 6">
            <a:extLst>
              <a:ext uri="{FF2B5EF4-FFF2-40B4-BE49-F238E27FC236}">
                <a16:creationId xmlns:a16="http://schemas.microsoft.com/office/drawing/2014/main" xmlns="" id="{CA29CA3E-9D5F-4E44-8328-0B60106AFD8A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670026" y="3669725"/>
            <a:ext cx="664983" cy="96093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7A1AE6A-D983-4F42-BDC0-87C898622E9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2546" y="5029127"/>
            <a:ext cx="444280" cy="56175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6C71A581-618B-4E6D-AB68-E33AB16ACFFA}"/>
              </a:ext>
            </a:extLst>
          </p:cNvPr>
          <p:cNvSpPr txBox="1"/>
          <p:nvPr/>
        </p:nvSpPr>
        <p:spPr>
          <a:xfrm>
            <a:off x="3554301" y="5556428"/>
            <a:ext cx="780570" cy="425875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Recyclable</a:t>
            </a:r>
          </a:p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Packaging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B159597D-1E95-4965-9DDE-FC46E8CA57A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9" y="3305525"/>
            <a:ext cx="655150" cy="88466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FD11035-DF74-48E1-9B47-F1046A99CF7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206" y="2764620"/>
            <a:ext cx="1005987" cy="73230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B2819A3-0E5B-4A30-BACC-6FC3052CB795}"/>
              </a:ext>
            </a:extLst>
          </p:cNvPr>
          <p:cNvSpPr txBox="1"/>
          <p:nvPr/>
        </p:nvSpPr>
        <p:spPr>
          <a:xfrm>
            <a:off x="4832846" y="4292455"/>
            <a:ext cx="1192541" cy="379708"/>
          </a:xfrm>
          <a:prstGeom prst="rect">
            <a:avLst/>
          </a:prstGeom>
          <a:noFill/>
        </p:spPr>
        <p:txBody>
          <a:bodyPr wrap="none" lIns="86473" tIns="43238" rIns="86473" bIns="43238" rtlCol="0">
            <a:sp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0809"/>
            <a:r>
              <a:rPr lang="en-US" sz="1100" dirty="0">
                <a:solidFill>
                  <a:prstClr val="black"/>
                </a:solidFill>
              </a:rPr>
              <a:t>ISS MAMBA</a:t>
            </a:r>
          </a:p>
          <a:p>
            <a:pPr algn="ctr" defTabSz="480809"/>
            <a:r>
              <a:rPr lang="en-US" sz="800" dirty="0">
                <a:solidFill>
                  <a:prstClr val="black"/>
                </a:solidFill>
              </a:rPr>
              <a:t>(Metal Recycling &amp; Mfr.)</a:t>
            </a: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xmlns="" id="{81CEDF71-111D-4110-8FCF-AFC1E3E87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2993" b="97382" l="3316" r="95491">
                        <a14:foregroundMark x1="24271" y1="16958" x2="24271" y2="16958"/>
                        <a14:foregroundMark x1="9814" y1="16334" x2="9814" y2="16334"/>
                        <a14:foregroundMark x1="57162" y1="61222" x2="57162" y2="61222"/>
                        <a14:foregroundMark x1="53581" y1="61721" x2="53581" y2="61721"/>
                        <a14:foregroundMark x1="48143" y1="61970" x2="48143" y2="61970"/>
                        <a14:foregroundMark x1="43369" y1="60723" x2="43369" y2="60723"/>
                        <a14:foregroundMark x1="38462" y1="60599" x2="38462" y2="60599"/>
                        <a14:foregroundMark x1="43103" y1="65835" x2="43369" y2="65960"/>
                        <a14:foregroundMark x1="56366" y1="63965" x2="56366" y2="63965"/>
                        <a14:foregroundMark x1="24668" y1="51870" x2="24668" y2="51870"/>
                        <a14:foregroundMark x1="77984" y1="32793" x2="77984" y2="32793"/>
                        <a14:foregroundMark x1="62069" y1="61471" x2="62069" y2="61471"/>
                        <a14:foregroundMark x1="44430" y1="88030" x2="44430" y2="88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9230" y="3705412"/>
            <a:ext cx="648800" cy="6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49D69EB9-7185-4A14-9B32-0BFF43C79FCA}"/>
              </a:ext>
            </a:extLst>
          </p:cNvPr>
          <p:cNvSpPr txBox="1"/>
          <p:nvPr/>
        </p:nvSpPr>
        <p:spPr>
          <a:xfrm>
            <a:off x="6972188" y="1800866"/>
            <a:ext cx="2119179" cy="4198631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effectLst>
            <a:softEdge rad="25400"/>
          </a:effectLst>
        </p:spPr>
        <p:txBody>
          <a:bodyPr wrap="square" lIns="0" tIns="41029" rIns="0" bIns="41029" rtlCol="0">
            <a:noAutofit/>
          </a:bodyPr>
          <a:lstStyle/>
          <a:p>
            <a:pPr algn="ctr"/>
            <a:endParaRPr lang="en-US" sz="1200" i="1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D17C0533-1BA3-402D-B851-18CB6E3DD067}"/>
              </a:ext>
            </a:extLst>
          </p:cNvPr>
          <p:cNvSpPr txBox="1"/>
          <p:nvPr/>
        </p:nvSpPr>
        <p:spPr>
          <a:xfrm>
            <a:off x="68035" y="1793288"/>
            <a:ext cx="2383037" cy="4227907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effectLst>
            <a:softEdge rad="25400"/>
          </a:effectLst>
        </p:spPr>
        <p:txBody>
          <a:bodyPr wrap="square" lIns="82058" tIns="90264" rIns="82058" bIns="41029" rtlCol="0">
            <a:noAutofit/>
          </a:bodyPr>
          <a:lstStyle>
            <a:defPPr>
              <a:defRPr lang="en-US"/>
            </a:defPPr>
            <a:lvl1pPr marL="0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05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10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716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621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5276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4329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3385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2438" algn="l" defTabSz="50905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25236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D04392-20F2-440D-8368-C5653D2C7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Constructible Platform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2B77BC9-F082-4CF2-82DB-E5B83F9F70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6" t="832" r="-758" b="4143"/>
          <a:stretch/>
        </p:blipFill>
        <p:spPr>
          <a:xfrm>
            <a:off x="0" y="838200"/>
            <a:ext cx="9143999" cy="5715000"/>
          </a:xfrm>
          <a:prstGeom prst="roundRect">
            <a:avLst>
              <a:gd name="adj" fmla="val 0"/>
            </a:avLst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240877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mament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7C1917EE-72B2-498B-9929-759BA6A840FD}" vid="{6DC6A918-D355-4ADE-8AAF-D5B501F82DF5}"/>
    </a:ext>
  </a:extLst>
</a:theme>
</file>

<file path=ppt/theme/theme2.xml><?xml version="1.0" encoding="utf-8"?>
<a:theme xmlns:a="http://schemas.openxmlformats.org/drawingml/2006/main" name="TUI_Horiz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ＭＳ Ｐゴシック"/>
        <a:cs typeface="ＭＳ Ｐゴシック"/>
      </a:majorFont>
      <a:minorFont>
        <a:latin typeface="Calibri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7" id="{7C1917EE-72B2-498B-9929-759BA6A840FD}" vid="{AAD2EA0F-7FED-4DCA-B8C5-4705092FCD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TUI_Aug2017_3</Template>
  <TotalTime>1342</TotalTime>
  <Words>683</Words>
  <Application>Microsoft Office PowerPoint</Application>
  <PresentationFormat>On-screen Show (4:3)</PresentationFormat>
  <Paragraphs>204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Avenir Book</vt:lpstr>
      <vt:lpstr>ＭＳ Ｐゴシック</vt:lpstr>
      <vt:lpstr>Arial</vt:lpstr>
      <vt:lpstr>Calibri</vt:lpstr>
      <vt:lpstr>Firmamentum</vt:lpstr>
      <vt:lpstr>TUI_Horizon</vt:lpstr>
      <vt:lpstr>AstroPorter SBIR Phase I Introduction</vt:lpstr>
      <vt:lpstr>Astro Porter</vt:lpstr>
      <vt:lpstr>Outline</vt:lpstr>
      <vt:lpstr>Tethers Unlimited, Inc.</vt:lpstr>
      <vt:lpstr>Tethers Unlimited, Inc.</vt:lpstr>
      <vt:lpstr>COBRA Gimbal</vt:lpstr>
      <vt:lpstr>COBRA-Bee</vt:lpstr>
      <vt:lpstr>Tethers Unlimited, Inc.</vt:lpstr>
      <vt:lpstr>Constructible Platform</vt:lpstr>
      <vt:lpstr>ORB-WEAVER</vt:lpstr>
      <vt:lpstr>PowerPoint Presentation</vt:lpstr>
      <vt:lpstr>Micro Gravity Test Facility</vt:lpstr>
      <vt:lpstr>AstroPorter Phase I</vt:lpstr>
      <vt:lpstr>AstroPorter Phase II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Britton</dc:creator>
  <cp:lastModifiedBy>Nathan Britton</cp:lastModifiedBy>
  <cp:revision>65</cp:revision>
  <dcterms:created xsi:type="dcterms:W3CDTF">2017-08-04T17:36:36Z</dcterms:created>
  <dcterms:modified xsi:type="dcterms:W3CDTF">2018-06-19T06:12:17Z</dcterms:modified>
</cp:coreProperties>
</file>