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3" r:id="rId1"/>
  </p:sldMasterIdLst>
  <p:notesMasterIdLst>
    <p:notesMasterId r:id="rId16"/>
  </p:notesMasterIdLst>
  <p:sldIdLst>
    <p:sldId id="257" r:id="rId2"/>
    <p:sldId id="320" r:id="rId3"/>
    <p:sldId id="328" r:id="rId4"/>
    <p:sldId id="260" r:id="rId5"/>
    <p:sldId id="329" r:id="rId6"/>
    <p:sldId id="331" r:id="rId7"/>
    <p:sldId id="327" r:id="rId8"/>
    <p:sldId id="332" r:id="rId9"/>
    <p:sldId id="333" r:id="rId10"/>
    <p:sldId id="316" r:id="rId11"/>
    <p:sldId id="317" r:id="rId12"/>
    <p:sldId id="326" r:id="rId13"/>
    <p:sldId id="259" r:id="rId14"/>
    <p:sldId id="325" r:id="rId15"/>
  </p:sldIdLst>
  <p:sldSz cx="9144000" cy="6858000" type="screen4x3"/>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k Cutkosky"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571A6D9-030A-4957-918E-4B4F1F6344E0}">
  <a:tblStyle styleId="{A571A6D9-030A-4957-918E-4B4F1F6344E0}" styleName="Table_0">
    <a:wholeTbl>
      <a:tcTxStyle>
        <a:font>
          <a:latin typeface="Calibri"/>
          <a:ea typeface="Calibri"/>
          <a:cs typeface="Calibri"/>
        </a:font>
        <a:schemeClr val="tx1"/>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81"/>
    <p:restoredTop sz="75919" autoAdjust="0"/>
  </p:normalViewPr>
  <p:slideViewPr>
    <p:cSldViewPr snapToGrid="0" snapToObjects="1">
      <p:cViewPr varScale="1">
        <p:scale>
          <a:sx n="97" d="100"/>
          <a:sy n="97" d="100"/>
        </p:scale>
        <p:origin x="2805" y="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68625" y="697225"/>
            <a:ext cx="46738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701025" y="4415775"/>
            <a:ext cx="5608299" cy="4183374"/>
          </a:xfrm>
          <a:prstGeom prst="rect">
            <a:avLst/>
          </a:prstGeom>
          <a:noFill/>
          <a:ln>
            <a:noFill/>
          </a:ln>
        </p:spPr>
        <p:txBody>
          <a:bodyPr wrap="square" lIns="91425" tIns="91425" rIns="91425" bIns="91425" anchor="t" anchorCtr="0"/>
          <a:lstStyle>
            <a:lvl1pPr marL="0" marR="0" lvl="0" indent="0" algn="l" rtl="0">
              <a:spcBef>
                <a:spcPts val="0"/>
              </a:spcBef>
              <a:buSzPct val="127272"/>
              <a:buChar char="●"/>
              <a:defRPr sz="1100" b="0" i="0" u="none" strike="noStrike" cap="none">
                <a:solidFill>
                  <a:schemeClr val="dk1"/>
                </a:solidFill>
                <a:latin typeface="Arial"/>
                <a:ea typeface="Arial"/>
                <a:cs typeface="Arial"/>
                <a:sym typeface="Arial"/>
              </a:defRPr>
            </a:lvl1pPr>
            <a:lvl2pPr marL="457200" marR="0" lvl="1" indent="0" algn="l" rtl="0">
              <a:spcBef>
                <a:spcPts val="0"/>
              </a:spcBef>
              <a:buSzPct val="127272"/>
              <a:buChar char="○"/>
              <a:defRPr sz="1100" b="0" i="0" u="none" strike="noStrike" cap="none">
                <a:solidFill>
                  <a:schemeClr val="dk1"/>
                </a:solidFill>
                <a:latin typeface="Arial"/>
                <a:ea typeface="Arial"/>
                <a:cs typeface="Arial"/>
                <a:sym typeface="Arial"/>
              </a:defRPr>
            </a:lvl2pPr>
            <a:lvl3pPr marL="914400" marR="0" lvl="2" indent="0" algn="l" rtl="0">
              <a:spcBef>
                <a:spcPts val="0"/>
              </a:spcBef>
              <a:buSzPct val="127272"/>
              <a:buChar char="■"/>
              <a:defRPr sz="1100" b="0" i="0" u="none" strike="noStrike" cap="none">
                <a:solidFill>
                  <a:schemeClr val="dk1"/>
                </a:solidFill>
                <a:latin typeface="Arial"/>
                <a:ea typeface="Arial"/>
                <a:cs typeface="Arial"/>
                <a:sym typeface="Arial"/>
              </a:defRPr>
            </a:lvl3pPr>
            <a:lvl4pPr marL="1371600" marR="0" lvl="3" indent="0" algn="l" rtl="0">
              <a:spcBef>
                <a:spcPts val="0"/>
              </a:spcBef>
              <a:buSzPct val="127272"/>
              <a:buChar char="●"/>
              <a:defRPr sz="1100" b="0" i="0" u="none" strike="noStrike" cap="none">
                <a:solidFill>
                  <a:schemeClr val="dk1"/>
                </a:solidFill>
                <a:latin typeface="Arial"/>
                <a:ea typeface="Arial"/>
                <a:cs typeface="Arial"/>
                <a:sym typeface="Arial"/>
              </a:defRPr>
            </a:lvl4pPr>
            <a:lvl5pPr marL="1828800" marR="0" lvl="4" indent="0" algn="l" rtl="0">
              <a:spcBef>
                <a:spcPts val="0"/>
              </a:spcBef>
              <a:buSzPct val="127272"/>
              <a:buChar char="○"/>
              <a:defRPr sz="1100" b="0" i="0" u="none" strike="noStrike" cap="none">
                <a:solidFill>
                  <a:schemeClr val="dk1"/>
                </a:solidFill>
                <a:latin typeface="Arial"/>
                <a:ea typeface="Arial"/>
                <a:cs typeface="Arial"/>
                <a:sym typeface="Arial"/>
              </a:defRPr>
            </a:lvl5pPr>
            <a:lvl6pPr marL="2286000" marR="0" lvl="5" indent="0" algn="l" rtl="0">
              <a:spcBef>
                <a:spcPts val="0"/>
              </a:spcBef>
              <a:buSzPct val="127272"/>
              <a:buChar char="■"/>
              <a:defRPr sz="1100" b="0" i="0" u="none" strike="noStrike" cap="none">
                <a:solidFill>
                  <a:schemeClr val="dk1"/>
                </a:solidFill>
                <a:latin typeface="Arial"/>
                <a:ea typeface="Arial"/>
                <a:cs typeface="Arial"/>
                <a:sym typeface="Arial"/>
              </a:defRPr>
            </a:lvl6pPr>
            <a:lvl7pPr marL="2743200" marR="0" lvl="6" indent="0" algn="l" rtl="0">
              <a:spcBef>
                <a:spcPts val="0"/>
              </a:spcBef>
              <a:buSzPct val="127272"/>
              <a:buChar char="●"/>
              <a:defRPr sz="1100" b="0" i="0" u="none" strike="noStrike" cap="none">
                <a:solidFill>
                  <a:schemeClr val="dk1"/>
                </a:solidFill>
                <a:latin typeface="Arial"/>
                <a:ea typeface="Arial"/>
                <a:cs typeface="Arial"/>
                <a:sym typeface="Arial"/>
              </a:defRPr>
            </a:lvl7pPr>
            <a:lvl8pPr marL="3200400" marR="0" lvl="7" indent="0" algn="l" rtl="0">
              <a:spcBef>
                <a:spcPts val="0"/>
              </a:spcBef>
              <a:buSzPct val="127272"/>
              <a:buChar char="○"/>
              <a:defRPr sz="1100" b="0" i="0" u="none" strike="noStrike" cap="none">
                <a:solidFill>
                  <a:schemeClr val="dk1"/>
                </a:solidFill>
                <a:latin typeface="Arial"/>
                <a:ea typeface="Arial"/>
                <a:cs typeface="Arial"/>
                <a:sym typeface="Arial"/>
              </a:defRPr>
            </a:lvl8pPr>
            <a:lvl9pPr marL="3657600" marR="0" lvl="8" indent="0" algn="l" rtl="0">
              <a:spcBef>
                <a:spcPts val="0"/>
              </a:spcBef>
              <a:buSzPct val="127272"/>
              <a:buChar char="■"/>
              <a:defRPr sz="11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Shape 129"/>
          <p:cNvSpPr txBox="1">
            <a:spLocks noGrp="1"/>
          </p:cNvSpPr>
          <p:nvPr>
            <p:ph type="body" idx="1"/>
          </p:nvPr>
        </p:nvSpPr>
        <p:spPr>
          <a:xfrm>
            <a:off x="701025" y="4415775"/>
            <a:ext cx="5608299" cy="4183374"/>
          </a:xfrm>
          <a:prstGeom prst="rect">
            <a:avLst/>
          </a:prstGeom>
          <a:noFill/>
          <a:ln>
            <a:noFill/>
          </a:ln>
        </p:spPr>
        <p:txBody>
          <a:bodyPr wrap="square" lIns="91425" tIns="91425" rIns="91425" bIns="91425" anchor="ctr" anchorCtr="0">
            <a:noAutofit/>
          </a:bodyPr>
          <a:lstStyle/>
          <a:p>
            <a:pPr marL="0" marR="0" lvl="0" indent="-69850" algn="l" rtl="0">
              <a:spcBef>
                <a:spcPts val="0"/>
              </a:spcBef>
              <a:buClr>
                <a:schemeClr val="dk1"/>
              </a:buClr>
              <a:buSzPct val="100000"/>
              <a:buFont typeface="Arial"/>
              <a:buNone/>
            </a:pPr>
            <a:endParaRPr sz="1100" b="0" i="0" u="none" strike="noStrike" cap="none">
              <a:solidFill>
                <a:schemeClr val="dk1"/>
              </a:solidFill>
              <a:latin typeface="Arial"/>
              <a:ea typeface="Arial"/>
              <a:cs typeface="Arial"/>
              <a:sym typeface="Arial"/>
            </a:endParaRPr>
          </a:p>
        </p:txBody>
      </p:sp>
      <p:sp>
        <p:nvSpPr>
          <p:cNvPr id="130" name="Shape 13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7"/>
        <p:cNvGrpSpPr/>
        <p:nvPr/>
      </p:nvGrpSpPr>
      <p:grpSpPr>
        <a:xfrm>
          <a:off x="0" y="0"/>
          <a:ext cx="0" cy="0"/>
          <a:chOff x="0" y="0"/>
          <a:chExt cx="0" cy="0"/>
        </a:xfrm>
      </p:grpSpPr>
      <p:sp>
        <p:nvSpPr>
          <p:cNvPr id="838" name="Shape 838"/>
          <p:cNvSpPr txBox="1">
            <a:spLocks noGrp="1"/>
          </p:cNvSpPr>
          <p:nvPr>
            <p:ph type="body" idx="1"/>
          </p:nvPr>
        </p:nvSpPr>
        <p:spPr>
          <a:xfrm>
            <a:off x="701025" y="4415775"/>
            <a:ext cx="5608299" cy="4183374"/>
          </a:xfrm>
          <a:prstGeom prst="rect">
            <a:avLst/>
          </a:prstGeom>
        </p:spPr>
        <p:txBody>
          <a:bodyPr wrap="square" lIns="91425" tIns="91425" rIns="91425" bIns="91425" anchor="t" anchorCtr="0">
            <a:noAutofit/>
          </a:bodyPr>
          <a:lstStyle/>
          <a:p>
            <a:pPr lvl="0">
              <a:spcBef>
                <a:spcPts val="0"/>
              </a:spcBef>
              <a:buNone/>
            </a:pPr>
            <a:r>
              <a:rPr lang="en-US"/>
              <a:t>To conclude,</a:t>
            </a:r>
            <a:endParaRPr dirty="0"/>
          </a:p>
        </p:txBody>
      </p:sp>
      <p:sp>
        <p:nvSpPr>
          <p:cNvPr id="839" name="Shape 83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8"/>
        <p:cNvGrpSpPr/>
        <p:nvPr/>
      </p:nvGrpSpPr>
      <p:grpSpPr>
        <a:xfrm>
          <a:off x="0" y="0"/>
          <a:ext cx="0" cy="0"/>
          <a:chOff x="0" y="0"/>
          <a:chExt cx="0" cy="0"/>
        </a:xfrm>
      </p:grpSpPr>
      <p:sp>
        <p:nvSpPr>
          <p:cNvPr id="849" name="Shape 849"/>
          <p:cNvSpPr txBox="1">
            <a:spLocks noGrp="1"/>
          </p:cNvSpPr>
          <p:nvPr>
            <p:ph type="body" idx="1"/>
          </p:nvPr>
        </p:nvSpPr>
        <p:spPr>
          <a:xfrm>
            <a:off x="701025" y="4415775"/>
            <a:ext cx="5608299" cy="4183374"/>
          </a:xfrm>
          <a:prstGeom prst="rect">
            <a:avLst/>
          </a:prstGeom>
        </p:spPr>
        <p:txBody>
          <a:bodyPr wrap="square" lIns="91425" tIns="91425" rIns="91425" bIns="91425" anchor="t" anchorCtr="0">
            <a:noAutofit/>
          </a:bodyPr>
          <a:lstStyle/>
          <a:p>
            <a:pPr lvl="0" rtl="0">
              <a:spcBef>
                <a:spcPts val="0"/>
              </a:spcBef>
              <a:buNone/>
            </a:pPr>
            <a:endParaRPr/>
          </a:p>
        </p:txBody>
      </p:sp>
      <p:sp>
        <p:nvSpPr>
          <p:cNvPr id="850" name="Shape 85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8"/>
        <p:cNvGrpSpPr/>
        <p:nvPr/>
      </p:nvGrpSpPr>
      <p:grpSpPr>
        <a:xfrm>
          <a:off x="0" y="0"/>
          <a:ext cx="0" cy="0"/>
          <a:chOff x="0" y="0"/>
          <a:chExt cx="0" cy="0"/>
        </a:xfrm>
      </p:grpSpPr>
      <p:sp>
        <p:nvSpPr>
          <p:cNvPr id="719" name="Shape 719"/>
          <p:cNvSpPr txBox="1">
            <a:spLocks noGrp="1"/>
          </p:cNvSpPr>
          <p:nvPr>
            <p:ph type="body" idx="1"/>
          </p:nvPr>
        </p:nvSpPr>
        <p:spPr>
          <a:xfrm>
            <a:off x="701025" y="4415775"/>
            <a:ext cx="5608200" cy="4183500"/>
          </a:xfrm>
          <a:prstGeom prst="rect">
            <a:avLst/>
          </a:prstGeom>
        </p:spPr>
        <p:txBody>
          <a:bodyPr wrap="square" lIns="91425" tIns="91425" rIns="91425" bIns="91425" anchor="t" anchorCtr="0">
            <a:noAutofit/>
          </a:bodyPr>
          <a:lstStyle/>
          <a:p>
            <a:pPr lvl="0" rtl="0">
              <a:spcBef>
                <a:spcPts val="0"/>
              </a:spcBef>
              <a:buNone/>
            </a:pPr>
            <a:endParaRPr dirty="0"/>
          </a:p>
        </p:txBody>
      </p:sp>
      <p:sp>
        <p:nvSpPr>
          <p:cNvPr id="720" name="Shape 72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518164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Shape 158"/>
          <p:cNvSpPr txBox="1">
            <a:spLocks noGrp="1"/>
          </p:cNvSpPr>
          <p:nvPr>
            <p:ph type="body" idx="1"/>
          </p:nvPr>
        </p:nvSpPr>
        <p:spPr>
          <a:xfrm>
            <a:off x="701025" y="4415775"/>
            <a:ext cx="5608299" cy="4183374"/>
          </a:xfrm>
          <a:prstGeom prst="rect">
            <a:avLst/>
          </a:prstGeom>
        </p:spPr>
        <p:txBody>
          <a:bodyPr wrap="square" lIns="91425" tIns="91425" rIns="91425" bIns="91425" anchor="t" anchorCtr="0">
            <a:noAutofit/>
          </a:bodyPr>
          <a:lstStyle/>
          <a:p>
            <a:pPr lvl="0">
              <a:spcBef>
                <a:spcPts val="0"/>
              </a:spcBef>
              <a:buNone/>
            </a:pPr>
            <a:endParaRPr/>
          </a:p>
        </p:txBody>
      </p:sp>
      <p:sp>
        <p:nvSpPr>
          <p:cNvPr id="159" name="Shape 15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8"/>
        <p:cNvGrpSpPr/>
        <p:nvPr/>
      </p:nvGrpSpPr>
      <p:grpSpPr>
        <a:xfrm>
          <a:off x="0" y="0"/>
          <a:ext cx="0" cy="0"/>
          <a:chOff x="0" y="0"/>
          <a:chExt cx="0" cy="0"/>
        </a:xfrm>
      </p:grpSpPr>
      <p:sp>
        <p:nvSpPr>
          <p:cNvPr id="719" name="Shape 719"/>
          <p:cNvSpPr txBox="1">
            <a:spLocks noGrp="1"/>
          </p:cNvSpPr>
          <p:nvPr>
            <p:ph type="body" idx="1"/>
          </p:nvPr>
        </p:nvSpPr>
        <p:spPr>
          <a:xfrm>
            <a:off x="701025" y="4415775"/>
            <a:ext cx="5608200" cy="4183500"/>
          </a:xfrm>
          <a:prstGeom prst="rect">
            <a:avLst/>
          </a:prstGeom>
        </p:spPr>
        <p:txBody>
          <a:bodyPr wrap="square" lIns="91425" tIns="91425" rIns="91425" bIns="91425" anchor="t" anchorCtr="0">
            <a:noAutofit/>
          </a:bodyPr>
          <a:lstStyle/>
          <a:p>
            <a:pPr lvl="0" rtl="0">
              <a:spcBef>
                <a:spcPts val="0"/>
              </a:spcBef>
              <a:buNone/>
            </a:pPr>
            <a:endParaRPr/>
          </a:p>
        </p:txBody>
      </p:sp>
      <p:sp>
        <p:nvSpPr>
          <p:cNvPr id="720" name="Shape 72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76322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txBox="1">
            <a:spLocks noGrp="1"/>
          </p:cNvSpPr>
          <p:nvPr>
            <p:ph type="body" idx="1"/>
          </p:nvPr>
        </p:nvSpPr>
        <p:spPr>
          <a:xfrm>
            <a:off x="701025" y="4415775"/>
            <a:ext cx="5608299" cy="4183374"/>
          </a:xfrm>
          <a:prstGeom prst="rect">
            <a:avLst/>
          </a:prstGeom>
        </p:spPr>
        <p:txBody>
          <a:bodyPr wrap="square" lIns="91425" tIns="91425" rIns="91425" bIns="91425" anchor="t" anchorCtr="0">
            <a:noAutofit/>
          </a:bodyPr>
          <a:lstStyle/>
          <a:p>
            <a:pPr lvl="0">
              <a:spcBef>
                <a:spcPts val="0"/>
              </a:spcBef>
              <a:buNone/>
            </a:pPr>
            <a:r>
              <a:rPr lang="en-US" dirty="0"/>
              <a:t>Goal: Enable complex grasping and manipulation maneuvers that can be performed autonomously</a:t>
            </a:r>
            <a:r>
              <a:rPr lang="en-US" baseline="0" dirty="0"/>
              <a:t> in space</a:t>
            </a:r>
          </a:p>
          <a:p>
            <a:pPr lvl="0">
              <a:spcBef>
                <a:spcPts val="0"/>
              </a:spcBef>
              <a:buNone/>
            </a:pPr>
            <a:r>
              <a:rPr lang="en-US" baseline="0" dirty="0"/>
              <a:t>- This will be a step towards performing many other complex but important robotic tasks in space (these are examples)</a:t>
            </a:r>
            <a:endParaRPr dirty="0"/>
          </a:p>
        </p:txBody>
      </p:sp>
      <p:sp>
        <p:nvSpPr>
          <p:cNvPr id="145" name="Shape 14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71557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Shape 158"/>
          <p:cNvSpPr txBox="1">
            <a:spLocks noGrp="1"/>
          </p:cNvSpPr>
          <p:nvPr>
            <p:ph type="body" idx="1"/>
          </p:nvPr>
        </p:nvSpPr>
        <p:spPr>
          <a:xfrm>
            <a:off x="701025" y="4415775"/>
            <a:ext cx="5608299" cy="4183374"/>
          </a:xfrm>
          <a:prstGeom prst="rect">
            <a:avLst/>
          </a:prstGeom>
        </p:spPr>
        <p:txBody>
          <a:bodyPr wrap="square" lIns="91425" tIns="91425" rIns="91425" bIns="91425" anchor="t" anchorCtr="0">
            <a:noAutofit/>
          </a:bodyPr>
          <a:lstStyle/>
          <a:p>
            <a:pPr lvl="0">
              <a:spcBef>
                <a:spcPts val="0"/>
              </a:spcBef>
              <a:buNone/>
            </a:pPr>
            <a:r>
              <a:rPr lang="en-US" dirty="0"/>
              <a:t>To accomplish this, we use gecko-inspired adhesive grippers</a:t>
            </a:r>
          </a:p>
          <a:p>
            <a:pPr marL="171450" lvl="0" indent="-171450">
              <a:spcBef>
                <a:spcPts val="0"/>
              </a:spcBef>
              <a:buFontTx/>
              <a:buChar char="-"/>
            </a:pPr>
            <a:r>
              <a:rPr lang="en-US" dirty="0"/>
              <a:t>(Key idea)</a:t>
            </a:r>
          </a:p>
          <a:p>
            <a:pPr marL="171450" lvl="0" indent="-171450">
              <a:spcBef>
                <a:spcPts val="0"/>
              </a:spcBef>
              <a:buFontTx/>
              <a:buChar char="-"/>
            </a:pPr>
            <a:r>
              <a:rPr lang="en-US" dirty="0"/>
              <a:t>These can be made from space-qualified materials, and have many advantages over traditional robotic grippers:</a:t>
            </a:r>
          </a:p>
          <a:p>
            <a:pPr marL="628650" lvl="1" indent="-171450">
              <a:spcBef>
                <a:spcPts val="0"/>
              </a:spcBef>
              <a:buFontTx/>
              <a:buChar char="-"/>
            </a:pPr>
            <a:r>
              <a:rPr lang="en-US" dirty="0"/>
              <a:t>Versatile: Many surfaces are available for grasping, including flat surfaces and curved surfaces, without the need to wrap around an object to pinch it or enclose it in a caging grasp</a:t>
            </a:r>
          </a:p>
          <a:p>
            <a:pPr marL="628650" lvl="1" indent="-171450">
              <a:spcBef>
                <a:spcPts val="0"/>
              </a:spcBef>
              <a:buFontTx/>
              <a:buChar char="-"/>
            </a:pPr>
            <a:r>
              <a:rPr lang="en-US" dirty="0"/>
              <a:t>Gentle: Shear-activated adhesion can be applied and removed with very little reaction force that might disturb a floating object in microgravity</a:t>
            </a:r>
          </a:p>
          <a:p>
            <a:pPr marL="628650" lvl="1" indent="-171450">
              <a:spcBef>
                <a:spcPts val="0"/>
              </a:spcBef>
              <a:buFontTx/>
              <a:buChar char="-"/>
            </a:pPr>
            <a:r>
              <a:rPr lang="en-US" dirty="0"/>
              <a:t>Dynamic: Can be used to capture spinning objects, without perfectly grasping a specialized grasping location</a:t>
            </a:r>
          </a:p>
          <a:p>
            <a:pPr marL="628650" lvl="1" indent="-171450">
              <a:spcBef>
                <a:spcPts val="0"/>
              </a:spcBef>
              <a:buFontTx/>
              <a:buChar char="-"/>
            </a:pPr>
            <a:r>
              <a:rPr lang="en-US" dirty="0"/>
              <a:t>Easily to apply: Widens the envelope for successful grasp, both in terms of grasping locations and tolerance to relative speeds. Makes the goal region for motion planning much larger – for example, can reduce the grasping problem to a docking problem.</a:t>
            </a:r>
            <a:endParaRPr dirty="0"/>
          </a:p>
        </p:txBody>
      </p:sp>
      <p:sp>
        <p:nvSpPr>
          <p:cNvPr id="159" name="Shape 15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043521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Shape 173"/>
          <p:cNvSpPr txBox="1">
            <a:spLocks noGrp="1"/>
          </p:cNvSpPr>
          <p:nvPr>
            <p:ph type="body" idx="1"/>
          </p:nvPr>
        </p:nvSpPr>
        <p:spPr>
          <a:xfrm>
            <a:off x="701025" y="4415775"/>
            <a:ext cx="5608299" cy="4183374"/>
          </a:xfrm>
          <a:prstGeom prst="rect">
            <a:avLst/>
          </a:prstGeom>
        </p:spPr>
        <p:txBody>
          <a:bodyPr wrap="square" lIns="91425" tIns="91425" rIns="91425" bIns="91425" anchor="t" anchorCtr="0">
            <a:noAutofit/>
          </a:bodyPr>
          <a:lstStyle/>
          <a:p>
            <a:pPr marL="171450" lvl="0" indent="-171450">
              <a:spcBef>
                <a:spcPts val="0"/>
              </a:spcBef>
              <a:buFontTx/>
              <a:buChar char="-"/>
            </a:pPr>
            <a:r>
              <a:rPr lang="en-US" dirty="0"/>
              <a:t>So the research objectives of this work on the </a:t>
            </a:r>
            <a:r>
              <a:rPr lang="en-US" dirty="0" err="1"/>
              <a:t>Astrobee</a:t>
            </a:r>
            <a:r>
              <a:rPr lang="en-US" dirty="0"/>
              <a:t> are as follows:</a:t>
            </a:r>
          </a:p>
          <a:p>
            <a:pPr marL="628650" lvl="1" indent="-171450">
              <a:spcBef>
                <a:spcPts val="0"/>
              </a:spcBef>
              <a:buFontTx/>
              <a:buChar char="-"/>
            </a:pPr>
            <a:r>
              <a:rPr lang="en-US" dirty="0"/>
              <a:t>First is the mechanism design, analysis, and testing of adhesive grippers for assistive free-flyer applications</a:t>
            </a:r>
          </a:p>
          <a:p>
            <a:pPr marL="628650" lvl="1" indent="-171450">
              <a:spcBef>
                <a:spcPts val="0"/>
              </a:spcBef>
              <a:buFontTx/>
              <a:buChar char="-"/>
            </a:pPr>
            <a:r>
              <a:rPr lang="en-US" dirty="0"/>
              <a:t>Second, making use of the new capabilities of these grippers through new control and planning algorithms</a:t>
            </a:r>
          </a:p>
          <a:p>
            <a:pPr marL="628650" lvl="1" indent="-171450">
              <a:spcBef>
                <a:spcPts val="0"/>
              </a:spcBef>
              <a:buFontTx/>
              <a:buChar char="-"/>
            </a:pPr>
            <a:r>
              <a:rPr lang="en-US" dirty="0"/>
              <a:t>Third, validating these on state of the art testbeds, both in our lab at Stanford and on </a:t>
            </a:r>
            <a:r>
              <a:rPr lang="en-US" dirty="0" err="1"/>
              <a:t>Astrobee</a:t>
            </a:r>
            <a:endParaRPr dirty="0"/>
          </a:p>
        </p:txBody>
      </p:sp>
      <p:sp>
        <p:nvSpPr>
          <p:cNvPr id="174" name="Shape 17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Pct val="127272"/>
              <a:buFontTx/>
              <a:buNone/>
              <a:tabLst/>
              <a:defRPr/>
            </a:pPr>
            <a:r>
              <a:rPr lang="en-US" dirty="0"/>
              <a:t>This is a brief update on some very recent work we have been doing</a:t>
            </a:r>
          </a:p>
          <a:p>
            <a:pPr marL="171450" marR="0" lvl="0" indent="-171450" algn="l" defTabSz="914400" rtl="0" eaLnBrk="1" fontAlgn="auto" latinLnBrk="0" hangingPunct="1">
              <a:lnSpc>
                <a:spcPct val="100000"/>
              </a:lnSpc>
              <a:spcBef>
                <a:spcPts val="0"/>
              </a:spcBef>
              <a:spcAft>
                <a:spcPts val="0"/>
              </a:spcAft>
              <a:buClrTx/>
              <a:buSzPct val="127272"/>
              <a:buFontTx/>
              <a:buChar char="-"/>
              <a:tabLst/>
              <a:defRPr/>
            </a:pPr>
            <a:r>
              <a:rPr lang="en-US" dirty="0"/>
              <a:t>In previous work, we experimental</a:t>
            </a:r>
            <a:r>
              <a:rPr lang="en-US" baseline="0" dirty="0"/>
              <a:t> characterized dynamic grasping envelopes</a:t>
            </a:r>
          </a:p>
          <a:p>
            <a:pPr marL="171450" marR="0" lvl="0" indent="-171450" algn="l" defTabSz="914400" rtl="0" eaLnBrk="1" fontAlgn="auto" latinLnBrk="0" hangingPunct="1">
              <a:lnSpc>
                <a:spcPct val="100000"/>
              </a:lnSpc>
              <a:spcBef>
                <a:spcPts val="0"/>
              </a:spcBef>
              <a:spcAft>
                <a:spcPts val="0"/>
              </a:spcAft>
              <a:buClrTx/>
              <a:buSzPct val="127272"/>
              <a:buFontTx/>
              <a:buChar char="-"/>
              <a:tabLst/>
              <a:defRPr/>
            </a:pPr>
            <a:r>
              <a:rPr lang="en-US" baseline="0" dirty="0"/>
              <a:t>As you might expect, there are many factors that play into whether a dynamic grasp will succeed, including the geometry of the target object, its mass and inertia properties, the magnitude and direction of its linear and angular momentum when it contacts the gripper, etc.</a:t>
            </a:r>
          </a:p>
          <a:p>
            <a:pPr marL="171450" marR="0" lvl="0" indent="-171450" algn="l" defTabSz="914400" rtl="0" eaLnBrk="1" fontAlgn="auto" latinLnBrk="0" hangingPunct="1">
              <a:lnSpc>
                <a:spcPct val="100000"/>
              </a:lnSpc>
              <a:spcBef>
                <a:spcPts val="0"/>
              </a:spcBef>
              <a:spcAft>
                <a:spcPts val="0"/>
              </a:spcAft>
              <a:buClrTx/>
              <a:buSzPct val="127272"/>
              <a:buFontTx/>
              <a:buChar char="-"/>
              <a:tabLst/>
              <a:defRPr/>
            </a:pPr>
            <a:r>
              <a:rPr lang="en-US" baseline="0" dirty="0"/>
              <a:t>This is quite a lot of parameters to keep track of, and it is actually quite difficult to build a simulation model of the gripper to predict whether a grasp will succeed for an object where we have uncertainty of its parameters.</a:t>
            </a:r>
          </a:p>
          <a:p>
            <a:pPr marL="171450" marR="0" lvl="0" indent="-171450" algn="l" defTabSz="914400" rtl="0" eaLnBrk="1" fontAlgn="auto" latinLnBrk="0" hangingPunct="1">
              <a:lnSpc>
                <a:spcPct val="100000"/>
              </a:lnSpc>
              <a:spcBef>
                <a:spcPts val="0"/>
              </a:spcBef>
              <a:spcAft>
                <a:spcPts val="0"/>
              </a:spcAft>
              <a:buClrTx/>
              <a:buSzPct val="127272"/>
              <a:buFontTx/>
              <a:buChar char="-"/>
              <a:tabLst/>
              <a:defRPr/>
            </a:pPr>
            <a:r>
              <a:rPr lang="en-US" baseline="0" dirty="0"/>
              <a:t>Thus, when grasping a dynamic object that is not fully characterized, there is some potential that the initial grasp does not fully attach.</a:t>
            </a:r>
          </a:p>
          <a:p>
            <a:pPr marL="0" marR="0" lvl="0" indent="0" algn="l" defTabSz="914400" rtl="0" eaLnBrk="1" fontAlgn="auto" latinLnBrk="0" hangingPunct="1">
              <a:lnSpc>
                <a:spcPct val="100000"/>
              </a:lnSpc>
              <a:spcBef>
                <a:spcPts val="0"/>
              </a:spcBef>
              <a:spcAft>
                <a:spcPts val="0"/>
              </a:spcAft>
              <a:buClrTx/>
              <a:buSzPct val="127272"/>
              <a:buFontTx/>
              <a:buNone/>
              <a:tabLst/>
              <a:defRPr/>
            </a:pPr>
            <a:r>
              <a:rPr lang="en-US" baseline="0" dirty="0"/>
              <a:t>- During a grasp, we may want to assess the quality of the grasp and be able to quickly detect when the gripper is not well-attached, allowing us to very quickly make adjustments and attempt a </a:t>
            </a:r>
            <a:r>
              <a:rPr lang="en-US" baseline="0" dirty="0" err="1"/>
              <a:t>regrasp</a:t>
            </a:r>
            <a:r>
              <a:rPr lang="en-US" baseline="0" dirty="0"/>
              <a:t>.</a:t>
            </a:r>
          </a:p>
          <a:p>
            <a:pPr marL="0" marR="0" lvl="0" indent="0" algn="l" defTabSz="914400" rtl="0" eaLnBrk="1" fontAlgn="auto" latinLnBrk="0" hangingPunct="1">
              <a:lnSpc>
                <a:spcPct val="100000"/>
              </a:lnSpc>
              <a:spcBef>
                <a:spcPts val="0"/>
              </a:spcBef>
              <a:spcAft>
                <a:spcPts val="0"/>
              </a:spcAft>
              <a:buClrTx/>
              <a:buSzPct val="127272"/>
              <a:buFontTx/>
              <a:buNone/>
              <a:tabLst/>
              <a:defRPr/>
            </a:pPr>
            <a:r>
              <a:rPr lang="en-US" baseline="0" dirty="0"/>
              <a:t>- We want to be able to do so without relying on external data from a visual perception system, since that may be unavailable</a:t>
            </a:r>
          </a:p>
          <a:p>
            <a:pPr marL="171450" marR="0" lvl="0" indent="-171450" algn="l" defTabSz="914400" rtl="0" eaLnBrk="1" fontAlgn="auto" latinLnBrk="0" hangingPunct="1">
              <a:lnSpc>
                <a:spcPct val="100000"/>
              </a:lnSpc>
              <a:spcBef>
                <a:spcPts val="0"/>
              </a:spcBef>
              <a:spcAft>
                <a:spcPts val="0"/>
              </a:spcAft>
              <a:buClrTx/>
              <a:buSzPct val="127272"/>
              <a:buFontTx/>
              <a:buChar char="-"/>
              <a:tabLst/>
              <a:defRPr/>
            </a:pPr>
            <a:r>
              <a:rPr lang="en-US" baseline="0" dirty="0"/>
              <a:t>So we instead use on-board accelerometers and force/torque sensors and use a support vector machine to be able to quickly detect imperfect grasps</a:t>
            </a:r>
          </a:p>
        </p:txBody>
      </p:sp>
    </p:spTree>
    <p:extLst>
      <p:ext uri="{BB962C8B-B14F-4D97-AF65-F5344CB8AC3E}">
        <p14:creationId xmlns:p14="http://schemas.microsoft.com/office/powerpoint/2010/main" val="400711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a:buNone/>
            </a:pPr>
            <a:r>
              <a:rPr lang="en-US" dirty="0"/>
              <a:t>- Here is a trial</a:t>
            </a:r>
            <a:r>
              <a:rPr lang="en-US" baseline="0" dirty="0"/>
              <a:t> being conducted on our new free-flyer table at Stanford using an adhesive gripper prototype with attached. </a:t>
            </a:r>
          </a:p>
          <a:p>
            <a:pPr marL="171450" marR="0" lvl="0" indent="-171450" algn="l" defTabSz="914400" rtl="0" eaLnBrk="1" fontAlgn="auto" latinLnBrk="0" hangingPunct="1">
              <a:lnSpc>
                <a:spcPct val="100000"/>
              </a:lnSpc>
              <a:spcBef>
                <a:spcPts val="0"/>
              </a:spcBef>
              <a:spcAft>
                <a:spcPts val="0"/>
              </a:spcAft>
              <a:buClrTx/>
              <a:buSzPct val="127272"/>
              <a:buFontTx/>
              <a:buChar char="-"/>
              <a:tabLst/>
              <a:defRPr/>
            </a:pPr>
            <a:r>
              <a:rPr lang="en-US" baseline="0" dirty="0"/>
              <a:t>In the first case, it successfully grasps</a:t>
            </a:r>
          </a:p>
          <a:p>
            <a:pPr marL="171450" marR="0" lvl="0" indent="-171450" algn="l" defTabSz="914400" rtl="0" eaLnBrk="1" fontAlgn="auto" latinLnBrk="0" hangingPunct="1">
              <a:lnSpc>
                <a:spcPct val="100000"/>
              </a:lnSpc>
              <a:spcBef>
                <a:spcPts val="0"/>
              </a:spcBef>
              <a:spcAft>
                <a:spcPts val="0"/>
              </a:spcAft>
              <a:buClrTx/>
              <a:buSzPct val="127272"/>
              <a:buFontTx/>
              <a:buChar char="-"/>
              <a:tabLst/>
              <a:defRPr/>
            </a:pPr>
            <a:r>
              <a:rPr lang="en-US" baseline="0" dirty="0"/>
              <a:t>In the second case, the object bounces off the gripper before one of the gripper fully closes, result in an imperfect grasp that the object rolls out of.</a:t>
            </a:r>
          </a:p>
          <a:p>
            <a:pPr marL="628650" marR="0" lvl="1" indent="-171450" algn="l" defTabSz="914400" rtl="0" eaLnBrk="1" fontAlgn="auto" latinLnBrk="0" hangingPunct="1">
              <a:lnSpc>
                <a:spcPct val="100000"/>
              </a:lnSpc>
              <a:spcBef>
                <a:spcPts val="0"/>
              </a:spcBef>
              <a:spcAft>
                <a:spcPts val="0"/>
              </a:spcAft>
              <a:buClrTx/>
              <a:buSzPct val="127272"/>
              <a:buFontTx/>
              <a:buChar char="-"/>
              <a:tabLst/>
              <a:defRPr/>
            </a:pPr>
            <a:r>
              <a:rPr lang="en-US" baseline="0" dirty="0"/>
              <a:t>Given early detection, the gripper could conceivably make an adjustment to better secure the object before it slips out</a:t>
            </a:r>
          </a:p>
          <a:p>
            <a:pPr marL="0" marR="0" lvl="0" indent="0" algn="l" defTabSz="914400" rtl="0" eaLnBrk="1" fontAlgn="auto" latinLnBrk="0" hangingPunct="1">
              <a:lnSpc>
                <a:spcPct val="100000"/>
              </a:lnSpc>
              <a:spcBef>
                <a:spcPts val="0"/>
              </a:spcBef>
              <a:spcAft>
                <a:spcPts val="0"/>
              </a:spcAft>
              <a:buClrTx/>
              <a:buSzPct val="127272"/>
              <a:buFontTx/>
              <a:buNone/>
              <a:tabLst/>
              <a:defRPr/>
            </a:pPr>
            <a:r>
              <a:rPr lang="en-US" baseline="0" dirty="0"/>
              <a:t>- The paper on the target adds roughness which decreases adhesive capability, making the object much harder to grasp successfully in dynamic situations</a:t>
            </a:r>
          </a:p>
          <a:p>
            <a:pPr marL="0" marR="0" lvl="0" indent="0" algn="l" defTabSz="914400" rtl="0" eaLnBrk="1" fontAlgn="auto" latinLnBrk="0" hangingPunct="1">
              <a:lnSpc>
                <a:spcPct val="100000"/>
              </a:lnSpc>
              <a:spcBef>
                <a:spcPts val="0"/>
              </a:spcBef>
              <a:spcAft>
                <a:spcPts val="0"/>
              </a:spcAft>
              <a:buClrTx/>
              <a:buSzPct val="127272"/>
              <a:buFontTx/>
              <a:buNone/>
              <a:tabLst/>
              <a:defRPr/>
            </a:pPr>
            <a:r>
              <a:rPr lang="en-US" baseline="0" dirty="0"/>
              <a:t>- This work is currently under preparation for submission as we collect training data to validate our proposed approach</a:t>
            </a:r>
          </a:p>
        </p:txBody>
      </p:sp>
    </p:spTree>
    <p:extLst>
      <p:ext uri="{BB962C8B-B14F-4D97-AF65-F5344CB8AC3E}">
        <p14:creationId xmlns:p14="http://schemas.microsoft.com/office/powerpoint/2010/main" val="10762579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a:buNone/>
            </a:pPr>
            <a:r>
              <a:rPr lang="en-US" dirty="0"/>
              <a:t>We are also working on integrating a gripper with the </a:t>
            </a:r>
            <a:r>
              <a:rPr lang="en-US" dirty="0" err="1"/>
              <a:t>Astrobee</a:t>
            </a:r>
            <a:r>
              <a:rPr lang="en-US" dirty="0"/>
              <a:t>. This a brief concept video our first application, using the gripper allow </a:t>
            </a:r>
            <a:r>
              <a:rPr lang="en-US" dirty="0" err="1"/>
              <a:t>Astrobee</a:t>
            </a:r>
            <a:r>
              <a:rPr lang="en-US" dirty="0"/>
              <a:t> to perch on a flat wall on the </a:t>
            </a:r>
            <a:r>
              <a:rPr lang="en-US" dirty="0" err="1"/>
              <a:t>ISSand</a:t>
            </a:r>
            <a:r>
              <a:rPr lang="en-US" dirty="0"/>
              <a:t> reorient itself</a:t>
            </a:r>
          </a:p>
        </p:txBody>
      </p:sp>
    </p:spTree>
    <p:extLst>
      <p:ext uri="{BB962C8B-B14F-4D97-AF65-F5344CB8AC3E}">
        <p14:creationId xmlns:p14="http://schemas.microsoft.com/office/powerpoint/2010/main" val="3050010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a:buNone/>
            </a:pPr>
            <a:r>
              <a:rPr lang="en-US" dirty="0"/>
              <a:t>This is the most up-to-date version of the </a:t>
            </a:r>
            <a:r>
              <a:rPr lang="en-US" dirty="0" err="1"/>
              <a:t>Astrobee</a:t>
            </a:r>
            <a:r>
              <a:rPr lang="en-US" dirty="0"/>
              <a:t> flat gripper prototype</a:t>
            </a:r>
          </a:p>
          <a:p>
            <a:pPr>
              <a:buNone/>
            </a:pPr>
            <a:r>
              <a:rPr lang="en-US" dirty="0"/>
              <a:t>- The gripper has two pairs of opposed pads, and tendon routing and adhesive pad tensioning is based on previous successful prototypes</a:t>
            </a:r>
          </a:p>
        </p:txBody>
      </p:sp>
    </p:spTree>
    <p:extLst>
      <p:ext uri="{BB962C8B-B14F-4D97-AF65-F5344CB8AC3E}">
        <p14:creationId xmlns:p14="http://schemas.microsoft.com/office/powerpoint/2010/main" val="4438670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a:buNone/>
            </a:pPr>
            <a:r>
              <a:rPr lang="en-US" dirty="0"/>
              <a:t>The gripper includes two servo motors</a:t>
            </a:r>
          </a:p>
          <a:p>
            <a:pPr marL="171450" indent="-171450">
              <a:buFontTx/>
              <a:buChar char="-"/>
            </a:pPr>
            <a:r>
              <a:rPr lang="en-US" dirty="0"/>
              <a:t>One for applying shear to the adhesive pads to quickly activate or deactivate the adhesion</a:t>
            </a:r>
          </a:p>
          <a:p>
            <a:pPr marL="171450" indent="-171450">
              <a:buFontTx/>
              <a:buChar char="-"/>
            </a:pPr>
            <a:r>
              <a:rPr lang="en-US" dirty="0"/>
              <a:t>The other is to change the length of nitinol tendons acting as springs, effectively controlling the compliance of the gripper about its wrist ball joint</a:t>
            </a:r>
          </a:p>
          <a:p>
            <a:pPr marL="0" indent="0">
              <a:buFontTx/>
              <a:buNone/>
            </a:pPr>
            <a:r>
              <a:rPr lang="en-US" dirty="0"/>
              <a:t>This gripper has been sized specifically for the </a:t>
            </a:r>
            <a:r>
              <a:rPr lang="en-US" dirty="0" err="1"/>
              <a:t>Astrobee</a:t>
            </a:r>
            <a:r>
              <a:rPr lang="en-US" dirty="0"/>
              <a:t> and we are currently iterating on prototypes towards the final design.</a:t>
            </a:r>
          </a:p>
        </p:txBody>
      </p:sp>
    </p:spTree>
    <p:extLst>
      <p:ext uri="{BB962C8B-B14F-4D97-AF65-F5344CB8AC3E}">
        <p14:creationId xmlns:p14="http://schemas.microsoft.com/office/powerpoint/2010/main" val="35851327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0"/>
        <p:cNvGrpSpPr/>
        <p:nvPr/>
      </p:nvGrpSpPr>
      <p:grpSpPr>
        <a:xfrm>
          <a:off x="0" y="0"/>
          <a:ext cx="0" cy="0"/>
          <a:chOff x="0" y="0"/>
          <a:chExt cx="0" cy="0"/>
        </a:xfrm>
      </p:grpSpPr>
      <p:sp>
        <p:nvSpPr>
          <p:cNvPr id="11" name="Shape 11"/>
          <p:cNvSpPr txBox="1">
            <a:spLocks noGrp="1"/>
          </p:cNvSpPr>
          <p:nvPr>
            <p:ph type="ctrTitle"/>
          </p:nvPr>
        </p:nvSpPr>
        <p:spPr>
          <a:xfrm>
            <a:off x="1143000" y="1122363"/>
            <a:ext cx="6858000" cy="2387600"/>
          </a:xfrm>
          <a:prstGeom prst="rect">
            <a:avLst/>
          </a:prstGeom>
          <a:noFill/>
          <a:ln>
            <a:noFill/>
          </a:ln>
        </p:spPr>
        <p:txBody>
          <a:bodyPr wrap="square" lIns="91425" tIns="91425" rIns="91425" bIns="91425" anchor="b" anchorCtr="0"/>
          <a:lstStyle>
            <a:lvl1pPr marL="0" marR="0" lvl="0" indent="0" algn="ctr" rtl="0">
              <a:lnSpc>
                <a:spcPct val="90000"/>
              </a:lnSpc>
              <a:spcBef>
                <a:spcPts val="0"/>
              </a:spcBef>
              <a:buClr>
                <a:schemeClr val="dk1"/>
              </a:buClr>
              <a:buSzPct val="100000"/>
              <a:buFont typeface="Calibri"/>
              <a:buNone/>
              <a:defRPr sz="4500" b="0" i="0" u="none" strike="noStrike" cap="none">
                <a:solidFill>
                  <a:schemeClr val="dk1"/>
                </a:solidFill>
                <a:latin typeface="Calibri"/>
                <a:ea typeface="Calibri"/>
                <a:cs typeface="Calibri"/>
                <a:sym typeface="Calibri"/>
              </a:defRPr>
            </a:lvl1pPr>
            <a:lvl2pPr lvl="1" indent="0">
              <a:spcBef>
                <a:spcPts val="0"/>
              </a:spcBef>
              <a:buSzPct val="77777"/>
              <a:buNone/>
              <a:defRPr sz="1800"/>
            </a:lvl2pPr>
            <a:lvl3pPr lvl="2" indent="0">
              <a:spcBef>
                <a:spcPts val="0"/>
              </a:spcBef>
              <a:buSzPct val="77777"/>
              <a:buNone/>
              <a:defRPr sz="1800"/>
            </a:lvl3pPr>
            <a:lvl4pPr lvl="3" indent="0">
              <a:spcBef>
                <a:spcPts val="0"/>
              </a:spcBef>
              <a:buSzPct val="77777"/>
              <a:buNone/>
              <a:defRPr sz="1800"/>
            </a:lvl4pPr>
            <a:lvl5pPr lvl="4" indent="0">
              <a:spcBef>
                <a:spcPts val="0"/>
              </a:spcBef>
              <a:buSzPct val="77777"/>
              <a:buNone/>
              <a:defRPr sz="1800"/>
            </a:lvl5pPr>
            <a:lvl6pPr lvl="5" indent="0">
              <a:spcBef>
                <a:spcPts val="0"/>
              </a:spcBef>
              <a:buSzPct val="77777"/>
              <a:buNone/>
              <a:defRPr sz="1800"/>
            </a:lvl6pPr>
            <a:lvl7pPr lvl="6" indent="0">
              <a:spcBef>
                <a:spcPts val="0"/>
              </a:spcBef>
              <a:buSzPct val="77777"/>
              <a:buNone/>
              <a:defRPr sz="1800"/>
            </a:lvl7pPr>
            <a:lvl8pPr lvl="7" indent="0">
              <a:spcBef>
                <a:spcPts val="0"/>
              </a:spcBef>
              <a:buSzPct val="77777"/>
              <a:buNone/>
              <a:defRPr sz="1800"/>
            </a:lvl8pPr>
            <a:lvl9pPr lvl="8" indent="0">
              <a:spcBef>
                <a:spcPts val="0"/>
              </a:spcBef>
              <a:buSzPct val="77777"/>
              <a:buNone/>
              <a:defRPr sz="1800"/>
            </a:lvl9pPr>
          </a:lstStyle>
          <a:p>
            <a:endParaRPr/>
          </a:p>
        </p:txBody>
      </p:sp>
      <p:sp>
        <p:nvSpPr>
          <p:cNvPr id="12" name="Shape 12"/>
          <p:cNvSpPr txBox="1">
            <a:spLocks noGrp="1"/>
          </p:cNvSpPr>
          <p:nvPr>
            <p:ph type="subTitle" idx="1"/>
          </p:nvPr>
        </p:nvSpPr>
        <p:spPr>
          <a:xfrm>
            <a:off x="1143000" y="3602038"/>
            <a:ext cx="6858000" cy="1655762"/>
          </a:xfrm>
          <a:prstGeom prst="rect">
            <a:avLst/>
          </a:prstGeom>
          <a:noFill/>
          <a:ln>
            <a:noFill/>
          </a:ln>
        </p:spPr>
        <p:txBody>
          <a:bodyPr wrap="square" lIns="91425" tIns="91425" rIns="91425" bIns="91425" anchor="t" anchorCtr="0"/>
          <a:lstStyle>
            <a:lvl1pPr marL="0" marR="0" lvl="0" indent="0" algn="ctr" rtl="0">
              <a:lnSpc>
                <a:spcPct val="90000"/>
              </a:lnSpc>
              <a:spcBef>
                <a:spcPts val="750"/>
              </a:spcBef>
              <a:buClr>
                <a:schemeClr val="dk1"/>
              </a:buClr>
              <a:buSzPct val="100000"/>
              <a:buFont typeface="Arial"/>
              <a:buNone/>
              <a:defRPr sz="1800" b="0" i="0" u="none" strike="noStrike" cap="none">
                <a:solidFill>
                  <a:schemeClr val="dk1"/>
                </a:solidFill>
                <a:latin typeface="Calibri"/>
                <a:ea typeface="Calibri"/>
                <a:cs typeface="Calibri"/>
                <a:sym typeface="Calibri"/>
              </a:defRPr>
            </a:lvl1pPr>
            <a:lvl2pPr marL="342900" marR="0" lvl="1" indent="0" algn="ctr" rtl="0">
              <a:lnSpc>
                <a:spcPct val="90000"/>
              </a:lnSpc>
              <a:spcBef>
                <a:spcPts val="375"/>
              </a:spcBef>
              <a:buClr>
                <a:schemeClr val="dk1"/>
              </a:buClr>
              <a:buSzPct val="100000"/>
              <a:buFont typeface="Arial"/>
              <a:buNone/>
              <a:defRPr sz="1500" b="0" i="0" u="none" strike="noStrike" cap="none">
                <a:solidFill>
                  <a:schemeClr val="dk1"/>
                </a:solidFill>
                <a:latin typeface="Calibri"/>
                <a:ea typeface="Calibri"/>
                <a:cs typeface="Calibri"/>
                <a:sym typeface="Calibri"/>
              </a:defRPr>
            </a:lvl2pPr>
            <a:lvl3pPr marL="685800" marR="0" lvl="2" indent="0" algn="ctr" rtl="0">
              <a:lnSpc>
                <a:spcPct val="90000"/>
              </a:lnSpc>
              <a:spcBef>
                <a:spcPts val="375"/>
              </a:spcBef>
              <a:buClr>
                <a:schemeClr val="dk1"/>
              </a:buClr>
              <a:buSzPct val="100000"/>
              <a:buFont typeface="Arial"/>
              <a:buNone/>
              <a:defRPr sz="1350" b="0" i="0" u="none" strike="noStrike" cap="none">
                <a:solidFill>
                  <a:schemeClr val="dk1"/>
                </a:solidFill>
                <a:latin typeface="Calibri"/>
                <a:ea typeface="Calibri"/>
                <a:cs typeface="Calibri"/>
                <a:sym typeface="Calibri"/>
              </a:defRPr>
            </a:lvl3pPr>
            <a:lvl4pPr marL="1028700" marR="0" lvl="3" indent="0" algn="ctr" rtl="0">
              <a:lnSpc>
                <a:spcPct val="90000"/>
              </a:lnSpc>
              <a:spcBef>
                <a:spcPts val="375"/>
              </a:spcBef>
              <a:buClr>
                <a:schemeClr val="dk1"/>
              </a:buClr>
              <a:buSzPct val="100000"/>
              <a:buFont typeface="Arial"/>
              <a:buNone/>
              <a:defRPr sz="1200" b="0" i="0" u="none" strike="noStrike" cap="none">
                <a:solidFill>
                  <a:schemeClr val="dk1"/>
                </a:solidFill>
                <a:latin typeface="Calibri"/>
                <a:ea typeface="Calibri"/>
                <a:cs typeface="Calibri"/>
                <a:sym typeface="Calibri"/>
              </a:defRPr>
            </a:lvl4pPr>
            <a:lvl5pPr marL="1371600" marR="0" lvl="4" indent="0" algn="ctr" rtl="0">
              <a:lnSpc>
                <a:spcPct val="90000"/>
              </a:lnSpc>
              <a:spcBef>
                <a:spcPts val="375"/>
              </a:spcBef>
              <a:buClr>
                <a:schemeClr val="dk1"/>
              </a:buClr>
              <a:buSzPct val="100000"/>
              <a:buFont typeface="Arial"/>
              <a:buNone/>
              <a:defRPr sz="1200" b="0" i="0" u="none" strike="noStrike" cap="none">
                <a:solidFill>
                  <a:schemeClr val="dk1"/>
                </a:solidFill>
                <a:latin typeface="Calibri"/>
                <a:ea typeface="Calibri"/>
                <a:cs typeface="Calibri"/>
                <a:sym typeface="Calibri"/>
              </a:defRPr>
            </a:lvl5pPr>
            <a:lvl6pPr marL="1714500" marR="0" lvl="5" indent="0" algn="ctr" rtl="0">
              <a:lnSpc>
                <a:spcPct val="90000"/>
              </a:lnSpc>
              <a:spcBef>
                <a:spcPts val="375"/>
              </a:spcBef>
              <a:buClr>
                <a:schemeClr val="dk1"/>
              </a:buClr>
              <a:buSzPct val="100000"/>
              <a:buFont typeface="Arial"/>
              <a:buNone/>
              <a:defRPr sz="1200" b="0" i="0" u="none" strike="noStrike" cap="none">
                <a:solidFill>
                  <a:schemeClr val="dk1"/>
                </a:solidFill>
                <a:latin typeface="Calibri"/>
                <a:ea typeface="Calibri"/>
                <a:cs typeface="Calibri"/>
                <a:sym typeface="Calibri"/>
              </a:defRPr>
            </a:lvl6pPr>
            <a:lvl7pPr marL="2057400" marR="0" lvl="6" indent="0" algn="ctr" rtl="0">
              <a:lnSpc>
                <a:spcPct val="90000"/>
              </a:lnSpc>
              <a:spcBef>
                <a:spcPts val="375"/>
              </a:spcBef>
              <a:buClr>
                <a:schemeClr val="dk1"/>
              </a:buClr>
              <a:buSzPct val="100000"/>
              <a:buFont typeface="Arial"/>
              <a:buNone/>
              <a:defRPr sz="1200" b="0" i="0" u="none" strike="noStrike" cap="none">
                <a:solidFill>
                  <a:schemeClr val="dk1"/>
                </a:solidFill>
                <a:latin typeface="Calibri"/>
                <a:ea typeface="Calibri"/>
                <a:cs typeface="Calibri"/>
                <a:sym typeface="Calibri"/>
              </a:defRPr>
            </a:lvl7pPr>
            <a:lvl8pPr marL="2400300" marR="0" lvl="7" indent="0" algn="ctr" rtl="0">
              <a:lnSpc>
                <a:spcPct val="90000"/>
              </a:lnSpc>
              <a:spcBef>
                <a:spcPts val="375"/>
              </a:spcBef>
              <a:buClr>
                <a:schemeClr val="dk1"/>
              </a:buClr>
              <a:buSzPct val="100000"/>
              <a:buFont typeface="Arial"/>
              <a:buNone/>
              <a:defRPr sz="1200" b="0" i="0" u="none" strike="noStrike" cap="none">
                <a:solidFill>
                  <a:schemeClr val="dk1"/>
                </a:solidFill>
                <a:latin typeface="Calibri"/>
                <a:ea typeface="Calibri"/>
                <a:cs typeface="Calibri"/>
                <a:sym typeface="Calibri"/>
              </a:defRPr>
            </a:lvl8pPr>
            <a:lvl9pPr marL="2743200" marR="0" lvl="8" indent="0" algn="ctr" rtl="0">
              <a:lnSpc>
                <a:spcPct val="90000"/>
              </a:lnSpc>
              <a:spcBef>
                <a:spcPts val="375"/>
              </a:spcBef>
              <a:buClr>
                <a:schemeClr val="dk1"/>
              </a:buClr>
              <a:buSzPct val="1000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dt" idx="10"/>
          </p:nvPr>
        </p:nvSpPr>
        <p:spPr>
          <a:xfrm>
            <a:off x="628650" y="6356351"/>
            <a:ext cx="2057400" cy="365125"/>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rgbClr val="000000"/>
              </a:buClr>
              <a:buSzPct val="100000"/>
              <a:buFont typeface="Arial"/>
              <a:buNone/>
              <a:defRPr sz="14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ct val="100000"/>
              <a:buFont typeface="Arial"/>
              <a:buNone/>
              <a:defRPr sz="14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ct val="100000"/>
              <a:buFont typeface="Arial"/>
              <a:buNone/>
              <a:defRPr sz="14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ct val="100000"/>
              <a:buFont typeface="Arial"/>
              <a:buNone/>
              <a:defRPr sz="14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ct val="100000"/>
              <a:buFont typeface="Arial"/>
              <a:buNone/>
              <a:defRPr sz="14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ct val="100000"/>
              <a:buFont typeface="Arial"/>
              <a:buNone/>
              <a:defRPr sz="14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ct val="100000"/>
              <a:buFont typeface="Arial"/>
              <a:buNone/>
              <a:defRPr sz="14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ct val="100000"/>
              <a:buFont typeface="Arial"/>
              <a:buNone/>
              <a:defRPr sz="14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ct val="1000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 name="Shape 14"/>
          <p:cNvSpPr txBox="1">
            <a:spLocks noGrp="1"/>
          </p:cNvSpPr>
          <p:nvPr>
            <p:ph type="ftr" idx="11"/>
          </p:nvPr>
        </p:nvSpPr>
        <p:spPr>
          <a:xfrm>
            <a:off x="3028950" y="6356351"/>
            <a:ext cx="3086100" cy="365125"/>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rgbClr val="000000"/>
              </a:buClr>
              <a:buSzPct val="100000"/>
              <a:buFont typeface="Arial"/>
              <a:buNone/>
              <a:defRPr sz="14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ct val="100000"/>
              <a:buFont typeface="Arial"/>
              <a:buNone/>
              <a:defRPr sz="14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ct val="100000"/>
              <a:buFont typeface="Arial"/>
              <a:buNone/>
              <a:defRPr sz="14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ct val="100000"/>
              <a:buFont typeface="Arial"/>
              <a:buNone/>
              <a:defRPr sz="14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ct val="100000"/>
              <a:buFont typeface="Arial"/>
              <a:buNone/>
              <a:defRPr sz="14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ct val="100000"/>
              <a:buFont typeface="Arial"/>
              <a:buNone/>
              <a:defRPr sz="14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ct val="100000"/>
              <a:buFont typeface="Arial"/>
              <a:buNone/>
              <a:defRPr sz="14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ct val="100000"/>
              <a:buFont typeface="Arial"/>
              <a:buNone/>
              <a:defRPr sz="14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ct val="1000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 name="Shape 15"/>
          <p:cNvSpPr txBox="1">
            <a:spLocks noGrp="1"/>
          </p:cNvSpPr>
          <p:nvPr>
            <p:ph type="sldNum" idx="12"/>
          </p:nvPr>
        </p:nvSpPr>
        <p:spPr>
          <a:xfrm>
            <a:off x="6457950" y="6356351"/>
            <a:ext cx="2057400" cy="365125"/>
          </a:xfrm>
          <a:prstGeom prst="rect">
            <a:avLst/>
          </a:prstGeom>
          <a:noFill/>
          <a:ln>
            <a:noFill/>
          </a:ln>
        </p:spPr>
        <p:txBody>
          <a:bodyPr wrap="square" lIns="91425" tIns="45700" rIns="91425" bIns="45700" anchor="t" anchorCtr="0">
            <a:noAutofit/>
          </a:bodyPr>
          <a:lstStyle/>
          <a:p>
            <a:pPr marL="0" marR="0" lvl="0" indent="-1905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16"/>
        <p:cNvGrpSpPr/>
        <p:nvPr/>
      </p:nvGrpSpPr>
      <p:grpSpPr>
        <a:xfrm>
          <a:off x="0" y="0"/>
          <a:ext cx="0" cy="0"/>
          <a:chOff x="0" y="0"/>
          <a:chExt cx="0" cy="0"/>
        </a:xfrm>
      </p:grpSpPr>
      <p:sp>
        <p:nvSpPr>
          <p:cNvPr id="17" name="Shape 17"/>
          <p:cNvSpPr txBox="1">
            <a:spLocks noGrp="1"/>
          </p:cNvSpPr>
          <p:nvPr>
            <p:ph type="body" idx="1"/>
          </p:nvPr>
        </p:nvSpPr>
        <p:spPr>
          <a:xfrm>
            <a:off x="227330" y="987425"/>
            <a:ext cx="7886700" cy="4351338"/>
          </a:xfrm>
          <a:prstGeom prst="rect">
            <a:avLst/>
          </a:prstGeom>
          <a:noFill/>
          <a:ln>
            <a:noFill/>
          </a:ln>
        </p:spPr>
        <p:txBody>
          <a:bodyPr wrap="square" lIns="91425" tIns="91425" rIns="91425" bIns="91425" anchor="t" anchorCtr="0"/>
          <a:lstStyle>
            <a:lvl1pPr marL="171450" marR="0" lvl="0" indent="-57150" algn="l" rtl="0">
              <a:lnSpc>
                <a:spcPct val="90000"/>
              </a:lnSpc>
              <a:spcBef>
                <a:spcPts val="750"/>
              </a:spcBef>
              <a:buClr>
                <a:srgbClr val="202064"/>
              </a:buClr>
              <a:buSzPct val="100000"/>
              <a:buFont typeface="Arial"/>
              <a:buChar char="•"/>
              <a:defRPr sz="1800" b="0" i="0" u="none" strike="noStrike" cap="none">
                <a:solidFill>
                  <a:schemeClr val="dk1"/>
                </a:solidFill>
                <a:latin typeface="Corbel"/>
                <a:ea typeface="Corbel"/>
                <a:cs typeface="Corbel"/>
                <a:sym typeface="Corbel"/>
              </a:defRPr>
            </a:lvl1pPr>
            <a:lvl2pPr marL="514350" marR="0" lvl="1" indent="-57150" algn="l" rtl="0">
              <a:lnSpc>
                <a:spcPct val="90000"/>
              </a:lnSpc>
              <a:spcBef>
                <a:spcPts val="375"/>
              </a:spcBef>
              <a:buClr>
                <a:srgbClr val="202064"/>
              </a:buClr>
              <a:buSzPct val="100000"/>
              <a:buFont typeface="Arial"/>
              <a:buChar char="•"/>
              <a:defRPr sz="1800" b="0" i="0" u="none" strike="noStrike" cap="none">
                <a:solidFill>
                  <a:schemeClr val="dk1"/>
                </a:solidFill>
                <a:latin typeface="Corbel"/>
                <a:ea typeface="Corbel"/>
                <a:cs typeface="Corbel"/>
                <a:sym typeface="Corbel"/>
              </a:defRPr>
            </a:lvl2pPr>
            <a:lvl3pPr marL="857250" marR="0" lvl="2" indent="-82550" algn="l" rtl="0">
              <a:lnSpc>
                <a:spcPct val="90000"/>
              </a:lnSpc>
              <a:spcBef>
                <a:spcPts val="375"/>
              </a:spcBef>
              <a:buClr>
                <a:srgbClr val="202064"/>
              </a:buClr>
              <a:buSzPct val="100000"/>
              <a:buFont typeface="Arial"/>
              <a:buChar char="•"/>
              <a:defRPr sz="1400" b="0" i="0" u="none" strike="noStrike" cap="none">
                <a:solidFill>
                  <a:schemeClr val="dk1"/>
                </a:solidFill>
                <a:latin typeface="Corbel"/>
                <a:ea typeface="Corbel"/>
                <a:cs typeface="Corbel"/>
                <a:sym typeface="Corbel"/>
              </a:defRPr>
            </a:lvl3pPr>
            <a:lvl4pPr marL="1200150" marR="0" lvl="3" indent="-95250" algn="l" rtl="0">
              <a:lnSpc>
                <a:spcPct val="90000"/>
              </a:lnSpc>
              <a:spcBef>
                <a:spcPts val="375"/>
              </a:spcBef>
              <a:buClr>
                <a:srgbClr val="202064"/>
              </a:buClr>
              <a:buSzPct val="100000"/>
              <a:buFont typeface="Arial"/>
              <a:buChar char="•"/>
              <a:defRPr sz="1200" b="0" i="0" u="none" strike="noStrike" cap="none">
                <a:solidFill>
                  <a:schemeClr val="dk1"/>
                </a:solidFill>
                <a:latin typeface="Corbel"/>
                <a:ea typeface="Corbel"/>
                <a:cs typeface="Corbel"/>
                <a:sym typeface="Corbel"/>
              </a:defRPr>
            </a:lvl4pPr>
            <a:lvl5pPr marL="1543050" marR="0" lvl="4" indent="-95250" algn="l" rtl="0">
              <a:lnSpc>
                <a:spcPct val="90000"/>
              </a:lnSpc>
              <a:spcBef>
                <a:spcPts val="375"/>
              </a:spcBef>
              <a:buClr>
                <a:srgbClr val="202064"/>
              </a:buClr>
              <a:buSzPct val="100000"/>
              <a:buFont typeface="Arial"/>
              <a:buChar char="•"/>
              <a:defRPr sz="1200" b="0" i="0" u="none" strike="noStrike" cap="none">
                <a:solidFill>
                  <a:schemeClr val="dk1"/>
                </a:solidFill>
                <a:latin typeface="Corbel"/>
                <a:ea typeface="Corbel"/>
                <a:cs typeface="Corbel"/>
                <a:sym typeface="Corbel"/>
              </a:defRPr>
            </a:lvl5pPr>
            <a:lvl6pPr marL="1885950" marR="0" lvl="5" indent="-85725" algn="l" rtl="0">
              <a:lnSpc>
                <a:spcPct val="90000"/>
              </a:lnSpc>
              <a:spcBef>
                <a:spcPts val="375"/>
              </a:spcBef>
              <a:buClr>
                <a:schemeClr val="dk1"/>
              </a:buClr>
              <a:buSzPct val="100000"/>
              <a:buFont typeface="Arial"/>
              <a:buChar char="•"/>
              <a:defRPr sz="1350" b="0" i="0" u="none" strike="noStrike" cap="none">
                <a:solidFill>
                  <a:schemeClr val="dk1"/>
                </a:solidFill>
                <a:latin typeface="Calibri"/>
                <a:ea typeface="Calibri"/>
                <a:cs typeface="Calibri"/>
                <a:sym typeface="Calibri"/>
              </a:defRPr>
            </a:lvl6pPr>
            <a:lvl7pPr marL="2228850" marR="0" lvl="6" indent="-85725" algn="l" rtl="0">
              <a:lnSpc>
                <a:spcPct val="90000"/>
              </a:lnSpc>
              <a:spcBef>
                <a:spcPts val="375"/>
              </a:spcBef>
              <a:buClr>
                <a:schemeClr val="dk1"/>
              </a:buClr>
              <a:buSzPct val="100000"/>
              <a:buFont typeface="Arial"/>
              <a:buChar char="•"/>
              <a:defRPr sz="1350" b="0" i="0" u="none" strike="noStrike" cap="none">
                <a:solidFill>
                  <a:schemeClr val="dk1"/>
                </a:solidFill>
                <a:latin typeface="Calibri"/>
                <a:ea typeface="Calibri"/>
                <a:cs typeface="Calibri"/>
                <a:sym typeface="Calibri"/>
              </a:defRPr>
            </a:lvl7pPr>
            <a:lvl8pPr marL="2571750" marR="0" lvl="7" indent="-85725" algn="l" rtl="0">
              <a:lnSpc>
                <a:spcPct val="90000"/>
              </a:lnSpc>
              <a:spcBef>
                <a:spcPts val="375"/>
              </a:spcBef>
              <a:buClr>
                <a:schemeClr val="dk1"/>
              </a:buClr>
              <a:buSzPct val="100000"/>
              <a:buFont typeface="Arial"/>
              <a:buChar char="•"/>
              <a:defRPr sz="1350" b="0" i="0" u="none" strike="noStrike" cap="none">
                <a:solidFill>
                  <a:schemeClr val="dk1"/>
                </a:solidFill>
                <a:latin typeface="Calibri"/>
                <a:ea typeface="Calibri"/>
                <a:cs typeface="Calibri"/>
                <a:sym typeface="Calibri"/>
              </a:defRPr>
            </a:lvl8pPr>
            <a:lvl9pPr marL="2914650" marR="0" lvl="8" indent="-85725" algn="l" rtl="0">
              <a:lnSpc>
                <a:spcPct val="90000"/>
              </a:lnSpc>
              <a:spcBef>
                <a:spcPts val="375"/>
              </a:spcBef>
              <a:buClr>
                <a:schemeClr val="dk1"/>
              </a:buClr>
              <a:buSzPct val="10000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8" name="Shape 18"/>
          <p:cNvSpPr/>
          <p:nvPr/>
        </p:nvSpPr>
        <p:spPr>
          <a:xfrm>
            <a:off x="0" y="0"/>
            <a:ext cx="9144000" cy="701040"/>
          </a:xfrm>
          <a:prstGeom prst="rect">
            <a:avLst/>
          </a:prstGeom>
          <a:solidFill>
            <a:srgbClr val="595959"/>
          </a:solidFill>
          <a:ln>
            <a:noFill/>
          </a:ln>
          <a:effectLst>
            <a:outerShdw blurRad="50800" dist="38100" dir="5400000" algn="t" rotWithShape="0">
              <a:srgbClr val="000000">
                <a:alpha val="40000"/>
              </a:srgbClr>
            </a:outerShdw>
          </a:effectLst>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ct val="100000"/>
              <a:buFont typeface="Arial"/>
              <a:buNone/>
            </a:pPr>
            <a:endParaRPr sz="1400" b="0" i="0" u="none" strike="noStrike" cap="none">
              <a:solidFill>
                <a:schemeClr val="lt1"/>
              </a:solidFill>
              <a:latin typeface="Corbel"/>
              <a:ea typeface="Corbel"/>
              <a:cs typeface="Corbel"/>
              <a:sym typeface="Corbel"/>
            </a:endParaRPr>
          </a:p>
        </p:txBody>
      </p:sp>
      <p:sp>
        <p:nvSpPr>
          <p:cNvPr id="19" name="Shape 19"/>
          <p:cNvSpPr txBox="1">
            <a:spLocks noGrp="1"/>
          </p:cNvSpPr>
          <p:nvPr>
            <p:ph type="title"/>
          </p:nvPr>
        </p:nvSpPr>
        <p:spPr>
          <a:xfrm>
            <a:off x="90170" y="118746"/>
            <a:ext cx="7886700" cy="532449"/>
          </a:xfrm>
          <a:prstGeom prst="rect">
            <a:avLst/>
          </a:prstGeom>
          <a:noFill/>
          <a:ln>
            <a:noFill/>
          </a:ln>
        </p:spPr>
        <p:txBody>
          <a:bodyPr wrap="square" lIns="91425" tIns="91425" rIns="91425" bIns="91425" anchor="t" anchorCtr="0"/>
          <a:lstStyle>
            <a:lvl1pPr marL="0" marR="0" lvl="0" indent="0" algn="l" rtl="0">
              <a:lnSpc>
                <a:spcPct val="90000"/>
              </a:lnSpc>
              <a:spcBef>
                <a:spcPts val="0"/>
              </a:spcBef>
              <a:buClr>
                <a:schemeClr val="lt1"/>
              </a:buClr>
              <a:buSzPct val="100000"/>
              <a:buFont typeface="Corbel"/>
              <a:buNone/>
              <a:defRPr sz="3000" b="0" i="0" u="none" strike="noStrike" cap="none">
                <a:solidFill>
                  <a:schemeClr val="lt1"/>
                </a:solidFill>
                <a:latin typeface="Corbel"/>
                <a:ea typeface="Corbel"/>
                <a:cs typeface="Corbel"/>
                <a:sym typeface="Corbel"/>
              </a:defRPr>
            </a:lvl1pPr>
            <a:lvl2pPr lvl="1" indent="0">
              <a:spcBef>
                <a:spcPts val="0"/>
              </a:spcBef>
              <a:buSzPct val="77777"/>
              <a:buNone/>
              <a:defRPr sz="1800"/>
            </a:lvl2pPr>
            <a:lvl3pPr lvl="2" indent="0">
              <a:spcBef>
                <a:spcPts val="0"/>
              </a:spcBef>
              <a:buSzPct val="77777"/>
              <a:buNone/>
              <a:defRPr sz="1800"/>
            </a:lvl3pPr>
            <a:lvl4pPr lvl="3" indent="0">
              <a:spcBef>
                <a:spcPts val="0"/>
              </a:spcBef>
              <a:buSzPct val="77777"/>
              <a:buNone/>
              <a:defRPr sz="1800"/>
            </a:lvl4pPr>
            <a:lvl5pPr lvl="4" indent="0">
              <a:spcBef>
                <a:spcPts val="0"/>
              </a:spcBef>
              <a:buSzPct val="77777"/>
              <a:buNone/>
              <a:defRPr sz="1800"/>
            </a:lvl5pPr>
            <a:lvl6pPr lvl="5" indent="0">
              <a:spcBef>
                <a:spcPts val="0"/>
              </a:spcBef>
              <a:buSzPct val="77777"/>
              <a:buNone/>
              <a:defRPr sz="1800"/>
            </a:lvl6pPr>
            <a:lvl7pPr lvl="6" indent="0">
              <a:spcBef>
                <a:spcPts val="0"/>
              </a:spcBef>
              <a:buSzPct val="77777"/>
              <a:buNone/>
              <a:defRPr sz="1800"/>
            </a:lvl7pPr>
            <a:lvl8pPr lvl="7" indent="0">
              <a:spcBef>
                <a:spcPts val="0"/>
              </a:spcBef>
              <a:buSzPct val="77777"/>
              <a:buNone/>
              <a:defRPr sz="1800"/>
            </a:lvl8pPr>
            <a:lvl9pPr lvl="8" indent="0">
              <a:spcBef>
                <a:spcPts val="0"/>
              </a:spcBef>
              <a:buSzPct val="77777"/>
              <a:buNone/>
              <a:defRPr sz="1800"/>
            </a:lvl9pPr>
          </a:lstStyle>
          <a:p>
            <a:endParaRPr/>
          </a:p>
        </p:txBody>
      </p:sp>
      <p:sp>
        <p:nvSpPr>
          <p:cNvPr id="20" name="Shape 20"/>
          <p:cNvSpPr/>
          <p:nvPr/>
        </p:nvSpPr>
        <p:spPr>
          <a:xfrm>
            <a:off x="0" y="6563360"/>
            <a:ext cx="9144000" cy="294640"/>
          </a:xfrm>
          <a:prstGeom prst="rect">
            <a:avLst/>
          </a:prstGeom>
          <a:solidFill>
            <a:srgbClr val="595959"/>
          </a:solidFill>
          <a:ln>
            <a:noFill/>
          </a:ln>
        </p:spPr>
        <p:txBody>
          <a:bodyPr wrap="square" lIns="91425" tIns="45700" rIns="91425" bIns="45700" anchor="ctr" anchorCtr="0">
            <a:noAutofit/>
          </a:bodyPr>
          <a:lstStyle/>
          <a:p>
            <a:pPr marL="0" marR="0" lvl="0" indent="-88900" algn="ctr" rtl="0">
              <a:lnSpc>
                <a:spcPct val="100000"/>
              </a:lnSpc>
              <a:spcBef>
                <a:spcPts val="0"/>
              </a:spcBef>
              <a:spcAft>
                <a:spcPts val="0"/>
              </a:spcAft>
              <a:buClr>
                <a:srgbClr val="000000"/>
              </a:buClr>
              <a:buSzPct val="100000"/>
              <a:buFont typeface="Arial"/>
              <a:buNone/>
            </a:pPr>
            <a:endParaRPr sz="1400" b="0" i="0" u="none" strike="noStrike" cap="none">
              <a:solidFill>
                <a:schemeClr val="lt1"/>
              </a:solidFill>
              <a:latin typeface="Corbel"/>
              <a:ea typeface="Corbel"/>
              <a:cs typeface="Corbel"/>
              <a:sym typeface="Corbel"/>
            </a:endParaRPr>
          </a:p>
        </p:txBody>
      </p:sp>
      <p:sp>
        <p:nvSpPr>
          <p:cNvPr id="21" name="Shape 21"/>
          <p:cNvSpPr txBox="1"/>
          <p:nvPr/>
        </p:nvSpPr>
        <p:spPr>
          <a:xfrm>
            <a:off x="0" y="6563360"/>
            <a:ext cx="1628972" cy="307777"/>
          </a:xfrm>
          <a:prstGeom prst="rect">
            <a:avLst/>
          </a:prstGeom>
          <a:noFill/>
          <a:ln>
            <a:noFill/>
          </a:ln>
        </p:spPr>
        <p:txBody>
          <a:bodyPr wrap="square" lIns="91425" tIns="45700" rIns="91425" bIns="45700" anchor="t" anchorCtr="0">
            <a:noAutofit/>
          </a:bodyPr>
          <a:lstStyle/>
          <a:p>
            <a:pPr marL="0" marR="0" lvl="0" indent="-88900" algn="l" rtl="0">
              <a:lnSpc>
                <a:spcPct val="100000"/>
              </a:lnSpc>
              <a:spcBef>
                <a:spcPts val="0"/>
              </a:spcBef>
              <a:spcAft>
                <a:spcPts val="0"/>
              </a:spcAft>
              <a:buClr>
                <a:schemeClr val="lt1"/>
              </a:buClr>
              <a:buSzPct val="100000"/>
              <a:buFont typeface="Corbel"/>
              <a:buNone/>
            </a:pPr>
            <a:r>
              <a:rPr lang="en-US" sz="1400" b="0" i="0" u="none" strike="noStrike" cap="none">
                <a:solidFill>
                  <a:schemeClr val="lt1"/>
                </a:solidFill>
                <a:latin typeface="Corbel"/>
                <a:ea typeface="Corbel"/>
                <a:cs typeface="Corbel"/>
                <a:sym typeface="Corbel"/>
              </a:rPr>
              <a:t>Stanford University</a:t>
            </a:r>
          </a:p>
        </p:txBody>
      </p:sp>
      <p:sp>
        <p:nvSpPr>
          <p:cNvPr id="22" name="Shape 22"/>
          <p:cNvSpPr txBox="1"/>
          <p:nvPr/>
        </p:nvSpPr>
        <p:spPr>
          <a:xfrm>
            <a:off x="5661572" y="6563360"/>
            <a:ext cx="2797863" cy="307777"/>
          </a:xfrm>
          <a:prstGeom prst="rect">
            <a:avLst/>
          </a:prstGeom>
          <a:noFill/>
          <a:ln>
            <a:noFill/>
          </a:ln>
        </p:spPr>
        <p:txBody>
          <a:bodyPr wrap="square" lIns="91425" tIns="45700" rIns="91425" bIns="45700" anchor="t" anchorCtr="0">
            <a:noAutofit/>
          </a:bodyPr>
          <a:lstStyle/>
          <a:p>
            <a:pPr marL="0" marR="0" lvl="0" indent="-88900" algn="l" rtl="0">
              <a:lnSpc>
                <a:spcPct val="100000"/>
              </a:lnSpc>
              <a:spcBef>
                <a:spcPts val="0"/>
              </a:spcBef>
              <a:spcAft>
                <a:spcPts val="0"/>
              </a:spcAft>
              <a:buClr>
                <a:schemeClr val="lt1"/>
              </a:buClr>
              <a:buSzPct val="100000"/>
              <a:buFont typeface="Corbel"/>
              <a:buNone/>
            </a:pPr>
            <a:r>
              <a:rPr lang="en-US" sz="1400" b="0" i="0" u="none" strike="noStrike" cap="none" dirty="0">
                <a:solidFill>
                  <a:schemeClr val="lt1"/>
                </a:solidFill>
                <a:latin typeface="Corbel"/>
                <a:ea typeface="Corbel"/>
                <a:cs typeface="Corbel"/>
                <a:sym typeface="Corbel"/>
              </a:rPr>
              <a:t>SPHERES/</a:t>
            </a:r>
            <a:r>
              <a:rPr lang="en-US" sz="1400" b="0" i="0" u="none" strike="noStrike" cap="none" dirty="0" err="1">
                <a:solidFill>
                  <a:schemeClr val="lt1"/>
                </a:solidFill>
                <a:latin typeface="Corbel"/>
                <a:ea typeface="Corbel"/>
                <a:cs typeface="Corbel"/>
                <a:sym typeface="Corbel"/>
              </a:rPr>
              <a:t>Astrobee</a:t>
            </a:r>
            <a:r>
              <a:rPr lang="en-US" sz="1400" b="0" i="0" u="none" strike="noStrike" cap="none" dirty="0">
                <a:solidFill>
                  <a:schemeClr val="lt1"/>
                </a:solidFill>
                <a:latin typeface="Corbel"/>
                <a:ea typeface="Corbel"/>
                <a:cs typeface="Corbel"/>
                <a:sym typeface="Corbel"/>
              </a:rPr>
              <a:t> Working Group</a:t>
            </a:r>
          </a:p>
        </p:txBody>
      </p:sp>
      <p:sp>
        <p:nvSpPr>
          <p:cNvPr id="23" name="Shape 23"/>
          <p:cNvSpPr txBox="1"/>
          <p:nvPr/>
        </p:nvSpPr>
        <p:spPr>
          <a:xfrm>
            <a:off x="8702040" y="6558280"/>
            <a:ext cx="407484" cy="307777"/>
          </a:xfrm>
          <a:prstGeom prst="rect">
            <a:avLst/>
          </a:prstGeom>
          <a:noFill/>
          <a:ln>
            <a:noFill/>
          </a:ln>
        </p:spPr>
        <p:txBody>
          <a:bodyPr wrap="square" lIns="91425" tIns="45700" rIns="91425" bIns="45700" anchor="t" anchorCtr="0">
            <a:noAutofit/>
          </a:bodyPr>
          <a:lstStyle/>
          <a:p>
            <a:pPr marL="0" marR="0" lvl="0" indent="-88900" algn="l" rtl="0">
              <a:lnSpc>
                <a:spcPct val="100000"/>
              </a:lnSpc>
              <a:spcBef>
                <a:spcPts val="0"/>
              </a:spcBef>
              <a:spcAft>
                <a:spcPts val="0"/>
              </a:spcAft>
              <a:buClr>
                <a:schemeClr val="lt1"/>
              </a:buClr>
              <a:buSzPct val="100000"/>
              <a:buFont typeface="Calibri"/>
              <a:buNone/>
            </a:pPr>
            <a:fld id="{00000000-1234-1234-1234-123412341234}" type="slidenum">
              <a:rPr lang="en-US" sz="1400" b="0" i="0" u="none" strike="noStrike" cap="none">
                <a:solidFill>
                  <a:schemeClr val="lt1"/>
                </a:solidFill>
                <a:latin typeface="Calibri"/>
                <a:ea typeface="Calibri"/>
                <a:cs typeface="Calibri"/>
                <a:sym typeface="Calibri"/>
              </a:rPr>
              <a:t>‹#›</a:t>
            </a:fld>
            <a:endParaRPr lang="en-US" sz="1400" b="0" i="0" u="none" strike="noStrike" cap="none">
              <a:solidFill>
                <a:schemeClr val="lt1"/>
              </a:solidFill>
              <a:latin typeface="Calibri"/>
              <a:ea typeface="Calibri"/>
              <a:cs typeface="Calibri"/>
              <a:sym typeface="Calibri"/>
            </a:endParaRPr>
          </a:p>
        </p:txBody>
      </p:sp>
      <p:pic>
        <p:nvPicPr>
          <p:cNvPr id="24" name="Shape 24" descr="https://upload.wikimedia.org/wikipedia/commons/thumb/e/e5/NASA_logo.svg/1237px-NASA_logo.svg.png"/>
          <p:cNvPicPr preferRelativeResize="0"/>
          <p:nvPr/>
        </p:nvPicPr>
        <p:blipFill rotWithShape="1">
          <a:blip r:embed="rId2">
            <a:alphaModFix/>
          </a:blip>
          <a:srcRect/>
          <a:stretch/>
        </p:blipFill>
        <p:spPr>
          <a:xfrm>
            <a:off x="8404028" y="81551"/>
            <a:ext cx="653552" cy="540200"/>
          </a:xfrm>
          <a:prstGeom prst="rect">
            <a:avLst/>
          </a:prstGeom>
          <a:noFill/>
          <a:ln>
            <a:noFill/>
          </a:ln>
        </p:spPr>
      </p:pic>
      <p:pic>
        <p:nvPicPr>
          <p:cNvPr id="25" name="Shape 25"/>
          <p:cNvPicPr preferRelativeResize="0"/>
          <p:nvPr/>
        </p:nvPicPr>
        <p:blipFill rotWithShape="1">
          <a:blip r:embed="rId3">
            <a:alphaModFix/>
          </a:blip>
          <a:srcRect/>
          <a:stretch/>
        </p:blipFill>
        <p:spPr>
          <a:xfrm>
            <a:off x="8642350" y="5982968"/>
            <a:ext cx="382068" cy="460198"/>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2.jpg"/><Relationship Id="rId5" Type="http://schemas.openxmlformats.org/officeDocument/2006/relationships/image" Target="../media/image31.jpg"/><Relationship Id="rId4" Type="http://schemas.openxmlformats.org/officeDocument/2006/relationships/image" Target="../media/image30.jpg"/></Relationships>
</file>

<file path=ppt/slides/_rels/slide14.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3.JPG"/></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jpg"/><Relationship Id="rId4" Type="http://schemas.openxmlformats.org/officeDocument/2006/relationships/image" Target="../media/image9.jp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17.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9.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microsoft.com/office/2007/relationships/media" Target="../media/media3.mp4"/><Relationship Id="rId7" Type="http://schemas.openxmlformats.org/officeDocument/2006/relationships/image" Target="../media/image20.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video" Target="../media/media3.mp4"/></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Shape 131"/>
        <p:cNvGrpSpPr/>
        <p:nvPr/>
      </p:nvGrpSpPr>
      <p:grpSpPr>
        <a:xfrm>
          <a:off x="0" y="0"/>
          <a:ext cx="0" cy="0"/>
          <a:chOff x="0" y="0"/>
          <a:chExt cx="0" cy="0"/>
        </a:xfrm>
      </p:grpSpPr>
      <p:sp>
        <p:nvSpPr>
          <p:cNvPr id="132" name="Shape 132"/>
          <p:cNvSpPr txBox="1">
            <a:spLocks noGrp="1"/>
          </p:cNvSpPr>
          <p:nvPr>
            <p:ph type="ctrTitle"/>
          </p:nvPr>
        </p:nvSpPr>
        <p:spPr>
          <a:xfrm>
            <a:off x="-134471" y="374250"/>
            <a:ext cx="9278471" cy="1004100"/>
          </a:xfrm>
          <a:prstGeom prst="rect">
            <a:avLst/>
          </a:prstGeom>
          <a:noFill/>
          <a:ln>
            <a:noFill/>
          </a:ln>
        </p:spPr>
        <p:txBody>
          <a:bodyPr wrap="square" lIns="91425" tIns="45700" rIns="91425" bIns="45700" anchor="t" anchorCtr="0">
            <a:noAutofit/>
          </a:bodyPr>
          <a:lstStyle/>
          <a:p>
            <a:pPr marL="0" marR="0" lvl="0" indent="-50800" algn="ctr" rtl="0">
              <a:lnSpc>
                <a:spcPct val="90000"/>
              </a:lnSpc>
              <a:spcBef>
                <a:spcPts val="0"/>
              </a:spcBef>
              <a:buClr>
                <a:schemeClr val="dk1"/>
              </a:buClr>
              <a:buSzPct val="30769"/>
              <a:buFont typeface="Calibri"/>
              <a:buNone/>
            </a:pPr>
            <a:r>
              <a:rPr lang="en-US" sz="2400" b="1" i="0" u="none" strike="noStrike" cap="none" dirty="0">
                <a:solidFill>
                  <a:schemeClr val="dk1"/>
                </a:solidFill>
                <a:latin typeface="Corbel"/>
                <a:ea typeface="Corbel"/>
                <a:cs typeface="Corbel"/>
                <a:sym typeface="Corbel"/>
              </a:rPr>
              <a:t>Assistive Free-Flyers with Gecko-Inspired</a:t>
            </a:r>
            <a:r>
              <a:rPr lang="en-US" sz="2400" b="1" dirty="0">
                <a:latin typeface="Corbel"/>
                <a:ea typeface="Corbel"/>
                <a:cs typeface="Corbel"/>
                <a:sym typeface="Corbel"/>
              </a:rPr>
              <a:t> </a:t>
            </a:r>
            <a:r>
              <a:rPr lang="en-US" sz="2400" b="1" i="0" u="none" strike="noStrike" cap="none" dirty="0">
                <a:solidFill>
                  <a:schemeClr val="dk1"/>
                </a:solidFill>
                <a:latin typeface="Corbel"/>
                <a:ea typeface="Corbel"/>
                <a:cs typeface="Corbel"/>
                <a:sym typeface="Corbel"/>
              </a:rPr>
              <a:t>Grippers for </a:t>
            </a:r>
            <a:br>
              <a:rPr lang="en-US" sz="2400" b="1" i="0" u="none" strike="noStrike" cap="none" dirty="0">
                <a:solidFill>
                  <a:schemeClr val="dk1"/>
                </a:solidFill>
                <a:latin typeface="Corbel"/>
                <a:ea typeface="Corbel"/>
                <a:cs typeface="Corbel"/>
                <a:sym typeface="Corbel"/>
              </a:rPr>
            </a:br>
            <a:r>
              <a:rPr lang="en-US" sz="2400" b="1" i="0" u="none" strike="noStrike" cap="none" dirty="0">
                <a:solidFill>
                  <a:schemeClr val="dk1"/>
                </a:solidFill>
                <a:latin typeface="Corbel"/>
                <a:ea typeface="Corbel"/>
                <a:cs typeface="Corbel"/>
                <a:sym typeface="Corbel"/>
              </a:rPr>
              <a:t>Automated</a:t>
            </a:r>
            <a:r>
              <a:rPr lang="en-US" sz="2400" b="1" dirty="0">
                <a:latin typeface="Corbel"/>
                <a:ea typeface="Corbel"/>
                <a:cs typeface="Corbel"/>
                <a:sym typeface="Corbel"/>
              </a:rPr>
              <a:t> </a:t>
            </a:r>
            <a:r>
              <a:rPr lang="en-US" sz="2400" b="1" i="0" u="none" strike="noStrike" cap="none" dirty="0">
                <a:solidFill>
                  <a:schemeClr val="dk1"/>
                </a:solidFill>
                <a:latin typeface="Corbel"/>
                <a:ea typeface="Corbel"/>
                <a:cs typeface="Corbel"/>
                <a:sym typeface="Corbel"/>
              </a:rPr>
              <a:t>Logistics in Space</a:t>
            </a:r>
          </a:p>
        </p:txBody>
      </p:sp>
      <p:sp>
        <p:nvSpPr>
          <p:cNvPr id="133" name="Shape 133"/>
          <p:cNvSpPr txBox="1">
            <a:spLocks noGrp="1"/>
          </p:cNvSpPr>
          <p:nvPr>
            <p:ph type="subTitle" idx="1"/>
          </p:nvPr>
        </p:nvSpPr>
        <p:spPr>
          <a:xfrm>
            <a:off x="0" y="4732668"/>
            <a:ext cx="9144000" cy="794700"/>
          </a:xfrm>
          <a:prstGeom prst="rect">
            <a:avLst/>
          </a:prstGeom>
          <a:noFill/>
          <a:ln>
            <a:noFill/>
          </a:ln>
        </p:spPr>
        <p:txBody>
          <a:bodyPr wrap="square" lIns="91425" tIns="45700" rIns="91425" bIns="45700" anchor="t" anchorCtr="0">
            <a:noAutofit/>
          </a:bodyPr>
          <a:lstStyle/>
          <a:p>
            <a:pPr marL="0" marR="0" lvl="0" indent="-31750" algn="ctr" rtl="0">
              <a:lnSpc>
                <a:spcPct val="90000"/>
              </a:lnSpc>
              <a:spcBef>
                <a:spcPts val="0"/>
              </a:spcBef>
              <a:spcAft>
                <a:spcPts val="0"/>
              </a:spcAft>
              <a:buClr>
                <a:srgbClr val="888888"/>
              </a:buClr>
              <a:buSzPct val="25000"/>
              <a:buFont typeface="Arial"/>
              <a:buNone/>
            </a:pPr>
            <a:r>
              <a:rPr lang="en-US" sz="2000" b="1" i="0" u="none" strike="noStrike" cap="none" dirty="0">
                <a:solidFill>
                  <a:schemeClr val="dk1"/>
                </a:solidFill>
                <a:latin typeface="Corbel"/>
                <a:ea typeface="Corbel"/>
                <a:cs typeface="Corbel"/>
                <a:sym typeface="Corbel"/>
              </a:rPr>
              <a:t>PI: </a:t>
            </a:r>
            <a:r>
              <a:rPr lang="en-US" sz="2000" b="0" i="0" u="none" strike="noStrike" cap="none" dirty="0">
                <a:solidFill>
                  <a:schemeClr val="dk1"/>
                </a:solidFill>
                <a:latin typeface="Corbel"/>
                <a:ea typeface="Corbel"/>
                <a:cs typeface="Corbel"/>
                <a:sym typeface="Corbel"/>
              </a:rPr>
              <a:t>Mark Cutkosky</a:t>
            </a:r>
          </a:p>
          <a:p>
            <a:pPr marL="0" marR="0" lvl="0" indent="-31750" algn="ctr" rtl="0">
              <a:lnSpc>
                <a:spcPct val="90000"/>
              </a:lnSpc>
              <a:spcBef>
                <a:spcPts val="0"/>
              </a:spcBef>
              <a:spcAft>
                <a:spcPts val="0"/>
              </a:spcAft>
              <a:buClr>
                <a:srgbClr val="888888"/>
              </a:buClr>
              <a:buSzPct val="25000"/>
              <a:buFont typeface="Arial"/>
              <a:buNone/>
            </a:pPr>
            <a:r>
              <a:rPr lang="en-US" sz="2000" b="1" dirty="0">
                <a:latin typeface="Corbel"/>
                <a:ea typeface="Corbel"/>
                <a:cs typeface="Corbel"/>
                <a:sym typeface="Corbel"/>
              </a:rPr>
              <a:t>Co-I: </a:t>
            </a:r>
            <a:r>
              <a:rPr lang="en-US" sz="2000" dirty="0">
                <a:latin typeface="Corbel"/>
                <a:ea typeface="Corbel"/>
                <a:cs typeface="Corbel"/>
                <a:sym typeface="Corbel"/>
              </a:rPr>
              <a:t>Marco </a:t>
            </a:r>
            <a:r>
              <a:rPr lang="en-US" sz="2000" dirty="0" err="1">
                <a:latin typeface="Corbel"/>
                <a:ea typeface="Corbel"/>
                <a:cs typeface="Corbel"/>
                <a:sym typeface="Corbel"/>
              </a:rPr>
              <a:t>Pavone</a:t>
            </a:r>
            <a:br>
              <a:rPr lang="en-US" sz="1400" b="0" i="0" u="none" strike="noStrike" cap="none" dirty="0">
                <a:solidFill>
                  <a:schemeClr val="dk1"/>
                </a:solidFill>
                <a:latin typeface="Corbel"/>
                <a:ea typeface="Corbel"/>
                <a:cs typeface="Corbel"/>
                <a:sym typeface="Corbel"/>
              </a:rPr>
            </a:br>
            <a:endParaRPr lang="en-US" sz="2000" b="0" i="0" u="none" strike="noStrike" cap="none" dirty="0">
              <a:solidFill>
                <a:schemeClr val="dk1"/>
              </a:solidFill>
              <a:latin typeface="Corbel"/>
              <a:ea typeface="Corbel"/>
              <a:cs typeface="Corbel"/>
              <a:sym typeface="Corbel"/>
            </a:endParaRPr>
          </a:p>
        </p:txBody>
      </p:sp>
      <p:sp>
        <p:nvSpPr>
          <p:cNvPr id="134" name="Shape 134"/>
          <p:cNvSpPr txBox="1"/>
          <p:nvPr/>
        </p:nvSpPr>
        <p:spPr>
          <a:xfrm>
            <a:off x="1399800" y="5409624"/>
            <a:ext cx="6344400" cy="372021"/>
          </a:xfrm>
          <a:prstGeom prst="rect">
            <a:avLst/>
          </a:prstGeom>
          <a:noFill/>
          <a:ln>
            <a:noFill/>
          </a:ln>
        </p:spPr>
        <p:txBody>
          <a:bodyPr wrap="square" lIns="91425" tIns="45700" rIns="91425" bIns="45700" anchor="t" anchorCtr="0">
            <a:noAutofit/>
          </a:bodyPr>
          <a:lstStyle/>
          <a:p>
            <a:pPr marL="111125" marR="0" lvl="0" indent="-139700" algn="ctr" rtl="0">
              <a:lnSpc>
                <a:spcPct val="100000"/>
              </a:lnSpc>
              <a:spcBef>
                <a:spcPts val="0"/>
              </a:spcBef>
              <a:spcAft>
                <a:spcPts val="0"/>
              </a:spcAft>
              <a:buClr>
                <a:schemeClr val="dk1"/>
              </a:buClr>
              <a:buSzPct val="25000"/>
              <a:buFont typeface="Corbel"/>
              <a:buNone/>
            </a:pPr>
            <a:r>
              <a:rPr lang="en-US" sz="1800" b="1" i="0" u="none" strike="noStrike" cap="none" dirty="0">
                <a:solidFill>
                  <a:schemeClr val="dk1"/>
                </a:solidFill>
                <a:latin typeface="Corbel"/>
                <a:ea typeface="Corbel"/>
                <a:cs typeface="Corbel"/>
                <a:sym typeface="Corbel"/>
              </a:rPr>
              <a:t>Consultant: </a:t>
            </a:r>
            <a:r>
              <a:rPr lang="en-US" sz="1800" b="0" i="0" u="none" strike="noStrike" cap="none" dirty="0">
                <a:solidFill>
                  <a:schemeClr val="dk1"/>
                </a:solidFill>
                <a:latin typeface="Corbel"/>
                <a:ea typeface="Corbel"/>
                <a:cs typeface="Corbel"/>
                <a:sym typeface="Corbel"/>
              </a:rPr>
              <a:t>Dr. Jeff Hoffman, MIT</a:t>
            </a:r>
          </a:p>
        </p:txBody>
      </p:sp>
      <p:grpSp>
        <p:nvGrpSpPr>
          <p:cNvPr id="135" name="Shape 135"/>
          <p:cNvGrpSpPr/>
          <p:nvPr/>
        </p:nvGrpSpPr>
        <p:grpSpPr>
          <a:xfrm>
            <a:off x="301482" y="5729270"/>
            <a:ext cx="1227648" cy="1092147"/>
            <a:chOff x="209880" y="231972"/>
            <a:chExt cx="1762849" cy="1568275"/>
          </a:xfrm>
        </p:grpSpPr>
        <p:pic>
          <p:nvPicPr>
            <p:cNvPr id="136" name="Shape 136"/>
            <p:cNvPicPr preferRelativeResize="0"/>
            <p:nvPr/>
          </p:nvPicPr>
          <p:blipFill rotWithShape="1">
            <a:blip r:embed="rId3">
              <a:alphaModFix/>
            </a:blip>
            <a:srcRect/>
            <a:stretch/>
          </p:blipFill>
          <p:spPr>
            <a:xfrm>
              <a:off x="209880" y="1252157"/>
              <a:ext cx="1517070" cy="548090"/>
            </a:xfrm>
            <a:prstGeom prst="rect">
              <a:avLst/>
            </a:prstGeom>
            <a:noFill/>
            <a:ln>
              <a:noFill/>
            </a:ln>
          </p:spPr>
        </p:pic>
        <p:pic>
          <p:nvPicPr>
            <p:cNvPr id="137" name="Shape 137" descr="https://yt3.ggpht.com/-jqRbHDYAnMc/AAAAAAAAAAI/AAAAAAAAAAA/o1ocWztTfSE/s900-c-k-no-rj-c0xffffff/photo.jpg"/>
            <p:cNvPicPr preferRelativeResize="0"/>
            <p:nvPr/>
          </p:nvPicPr>
          <p:blipFill rotWithShape="1">
            <a:blip r:embed="rId4">
              <a:alphaModFix/>
            </a:blip>
            <a:srcRect/>
            <a:stretch/>
          </p:blipFill>
          <p:spPr>
            <a:xfrm>
              <a:off x="957576" y="231972"/>
              <a:ext cx="1015153" cy="1015153"/>
            </a:xfrm>
            <a:prstGeom prst="rect">
              <a:avLst/>
            </a:prstGeom>
            <a:noFill/>
            <a:ln>
              <a:noFill/>
            </a:ln>
          </p:spPr>
        </p:pic>
        <p:pic>
          <p:nvPicPr>
            <p:cNvPr id="138" name="Shape 138"/>
            <p:cNvPicPr preferRelativeResize="0"/>
            <p:nvPr/>
          </p:nvPicPr>
          <p:blipFill rotWithShape="1">
            <a:blip r:embed="rId5">
              <a:alphaModFix/>
            </a:blip>
            <a:srcRect/>
            <a:stretch/>
          </p:blipFill>
          <p:spPr>
            <a:xfrm>
              <a:off x="389522" y="233763"/>
              <a:ext cx="698555" cy="1040543"/>
            </a:xfrm>
            <a:prstGeom prst="rect">
              <a:avLst/>
            </a:prstGeom>
            <a:noFill/>
            <a:ln>
              <a:noFill/>
            </a:ln>
          </p:spPr>
        </p:pic>
      </p:grpSp>
      <p:pic>
        <p:nvPicPr>
          <p:cNvPr id="139" name="Shape 139" descr="http://www.meteo.psu.edu/~rms5539/figures/nasa_logo.jpg"/>
          <p:cNvPicPr preferRelativeResize="0"/>
          <p:nvPr/>
        </p:nvPicPr>
        <p:blipFill rotWithShape="1">
          <a:blip r:embed="rId6">
            <a:alphaModFix/>
          </a:blip>
          <a:srcRect/>
          <a:stretch/>
        </p:blipFill>
        <p:spPr>
          <a:xfrm>
            <a:off x="7939795" y="5697853"/>
            <a:ext cx="1210465" cy="1004092"/>
          </a:xfrm>
          <a:prstGeom prst="rect">
            <a:avLst/>
          </a:prstGeom>
          <a:noFill/>
          <a:ln>
            <a:noFill/>
          </a:ln>
        </p:spPr>
      </p:pic>
      <p:sp>
        <p:nvSpPr>
          <p:cNvPr id="140" name="Shape 140"/>
          <p:cNvSpPr txBox="1"/>
          <p:nvPr/>
        </p:nvSpPr>
        <p:spPr>
          <a:xfrm>
            <a:off x="0" y="5889741"/>
            <a:ext cx="9144000" cy="620315"/>
          </a:xfrm>
          <a:prstGeom prst="rect">
            <a:avLst/>
          </a:prstGeom>
          <a:noFill/>
          <a:ln>
            <a:noFill/>
          </a:ln>
        </p:spPr>
        <p:txBody>
          <a:bodyPr wrap="square" lIns="91425" tIns="45700" rIns="91425" bIns="45700" anchor="ctr" anchorCtr="0">
            <a:noAutofit/>
          </a:bodyPr>
          <a:lstStyle/>
          <a:p>
            <a:pPr marL="0" marR="0" lvl="0" indent="-28575" algn="ctr" rtl="0">
              <a:lnSpc>
                <a:spcPct val="90000"/>
              </a:lnSpc>
              <a:spcBef>
                <a:spcPts val="0"/>
              </a:spcBef>
              <a:spcAft>
                <a:spcPts val="0"/>
              </a:spcAft>
              <a:buClr>
                <a:schemeClr val="dk1"/>
              </a:buClr>
              <a:buSzPct val="25000"/>
              <a:buFont typeface="Calibri"/>
              <a:buNone/>
            </a:pPr>
            <a:endParaRPr lang="en-US" sz="1800" b="0" i="0" u="none" strike="noStrike" cap="none" dirty="0">
              <a:solidFill>
                <a:schemeClr val="dk1"/>
              </a:solidFill>
              <a:latin typeface="Corbel"/>
              <a:ea typeface="Corbel"/>
              <a:cs typeface="Corbel"/>
              <a:sym typeface="Corbel"/>
            </a:endParaRPr>
          </a:p>
          <a:p>
            <a:pPr marL="0" marR="0" lvl="0" indent="-28575" algn="ctr" rtl="0">
              <a:lnSpc>
                <a:spcPct val="90000"/>
              </a:lnSpc>
              <a:spcBef>
                <a:spcPts val="0"/>
              </a:spcBef>
              <a:spcAft>
                <a:spcPts val="0"/>
              </a:spcAft>
              <a:buClr>
                <a:schemeClr val="dk1"/>
              </a:buClr>
              <a:buSzPct val="25000"/>
              <a:buFont typeface="Calibri"/>
              <a:buNone/>
            </a:pPr>
            <a:r>
              <a:rPr lang="en-US" sz="1800" b="0" i="0" u="none" strike="noStrike" cap="none" dirty="0">
                <a:solidFill>
                  <a:schemeClr val="dk1"/>
                </a:solidFill>
                <a:latin typeface="Corbel"/>
                <a:ea typeface="Corbel"/>
                <a:cs typeface="Corbel"/>
                <a:sym typeface="Corbel"/>
              </a:rPr>
              <a:t>February 28, 2018</a:t>
            </a:r>
          </a:p>
        </p:txBody>
      </p:sp>
      <p:pic>
        <p:nvPicPr>
          <p:cNvPr id="141" name="Shape 141" descr="iss_planning_scenario.png"/>
          <p:cNvPicPr preferRelativeResize="0"/>
          <p:nvPr/>
        </p:nvPicPr>
        <p:blipFill>
          <a:blip r:embed="rId7">
            <a:alphaModFix/>
          </a:blip>
          <a:stretch>
            <a:fillRect/>
          </a:stretch>
        </p:blipFill>
        <p:spPr>
          <a:xfrm>
            <a:off x="2379188" y="1284774"/>
            <a:ext cx="4824189" cy="3319936"/>
          </a:xfrm>
          <a:prstGeom prst="rect">
            <a:avLst/>
          </a:prstGeom>
          <a:noFill/>
          <a:ln>
            <a:noFill/>
          </a:ln>
        </p:spPr>
      </p:pic>
      <p:sp>
        <p:nvSpPr>
          <p:cNvPr id="142" name="Shape 142"/>
          <p:cNvSpPr txBox="1"/>
          <p:nvPr/>
        </p:nvSpPr>
        <p:spPr>
          <a:xfrm flipH="1">
            <a:off x="126875" y="330150"/>
            <a:ext cx="174600" cy="1092300"/>
          </a:xfrm>
          <a:prstGeom prst="rect">
            <a:avLst/>
          </a:prstGeom>
          <a:noFill/>
          <a:ln>
            <a:noFill/>
          </a:ln>
        </p:spPr>
        <p:txBody>
          <a:bodyPr wrap="square" lIns="91425" tIns="45700" rIns="91425" bIns="45700" anchor="t" anchorCtr="0">
            <a:noAutofit/>
          </a:bodyPr>
          <a:lstStyle/>
          <a:p>
            <a:pPr marL="111125" marR="0" lvl="0" indent="-139700" algn="ctr" rtl="0">
              <a:lnSpc>
                <a:spcPct val="100000"/>
              </a:lnSpc>
              <a:spcBef>
                <a:spcPts val="0"/>
              </a:spcBef>
              <a:spcAft>
                <a:spcPts val="0"/>
              </a:spcAft>
              <a:buClr>
                <a:schemeClr val="dk1"/>
              </a:buClr>
              <a:buSzPct val="25000"/>
              <a:buFont typeface="Corbel"/>
              <a:buNone/>
            </a:pPr>
            <a:endParaRPr sz="1800" b="1">
              <a:solidFill>
                <a:schemeClr val="dk1"/>
              </a:solidFill>
              <a:latin typeface="Corbel"/>
              <a:ea typeface="Corbel"/>
              <a:cs typeface="Corbel"/>
              <a:sym typeface="Corbe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40"/>
        <p:cNvGrpSpPr/>
        <p:nvPr/>
      </p:nvGrpSpPr>
      <p:grpSpPr>
        <a:xfrm>
          <a:off x="0" y="0"/>
          <a:ext cx="0" cy="0"/>
          <a:chOff x="0" y="0"/>
          <a:chExt cx="0" cy="0"/>
        </a:xfrm>
      </p:grpSpPr>
      <p:pic>
        <p:nvPicPr>
          <p:cNvPr id="841" name="Shape 841"/>
          <p:cNvPicPr preferRelativeResize="0"/>
          <p:nvPr/>
        </p:nvPicPr>
        <p:blipFill rotWithShape="1">
          <a:blip r:embed="rId3">
            <a:alphaModFix amt="41000"/>
          </a:blip>
          <a:srcRect/>
          <a:stretch/>
        </p:blipFill>
        <p:spPr>
          <a:xfrm>
            <a:off x="1798816" y="2896886"/>
            <a:ext cx="5429684" cy="3595794"/>
          </a:xfrm>
          <a:prstGeom prst="rect">
            <a:avLst/>
          </a:prstGeom>
          <a:noFill/>
          <a:ln>
            <a:noFill/>
          </a:ln>
        </p:spPr>
      </p:pic>
      <p:sp>
        <p:nvSpPr>
          <p:cNvPr id="842" name="Shape 842"/>
          <p:cNvSpPr txBox="1">
            <a:spLocks noGrp="1"/>
          </p:cNvSpPr>
          <p:nvPr>
            <p:ph type="title"/>
          </p:nvPr>
        </p:nvSpPr>
        <p:spPr>
          <a:xfrm>
            <a:off x="90170" y="118746"/>
            <a:ext cx="7886700" cy="532449"/>
          </a:xfrm>
          <a:prstGeom prst="rect">
            <a:avLst/>
          </a:prstGeom>
          <a:noFill/>
          <a:ln>
            <a:noFill/>
          </a:ln>
        </p:spPr>
        <p:txBody>
          <a:bodyPr wrap="square" lIns="91425" tIns="45700" rIns="91425" bIns="45700" anchor="t" anchorCtr="0">
            <a:noAutofit/>
          </a:bodyPr>
          <a:lstStyle/>
          <a:p>
            <a:pPr marL="0" marR="0" lvl="0" indent="-190500" algn="l" rtl="0">
              <a:lnSpc>
                <a:spcPct val="90000"/>
              </a:lnSpc>
              <a:spcBef>
                <a:spcPts val="0"/>
              </a:spcBef>
              <a:buClr>
                <a:schemeClr val="lt1"/>
              </a:buClr>
              <a:buSzPct val="100000"/>
              <a:buFont typeface="Corbel"/>
              <a:buNone/>
            </a:pPr>
            <a:r>
              <a:rPr lang="en-US" sz="3000" b="0" i="0" u="none" strike="noStrike" cap="none">
                <a:solidFill>
                  <a:schemeClr val="lt1"/>
                </a:solidFill>
                <a:latin typeface="Corbel"/>
                <a:ea typeface="Corbel"/>
                <a:cs typeface="Corbel"/>
                <a:sym typeface="Corbel"/>
              </a:rPr>
              <a:t>Conclusion</a:t>
            </a:r>
            <a:r>
              <a:rPr lang="en-US"/>
              <a:t>s</a:t>
            </a:r>
          </a:p>
        </p:txBody>
      </p:sp>
      <p:sp>
        <p:nvSpPr>
          <p:cNvPr id="843" name="Shape 843"/>
          <p:cNvSpPr txBox="1"/>
          <p:nvPr/>
        </p:nvSpPr>
        <p:spPr>
          <a:xfrm>
            <a:off x="218068" y="914399"/>
            <a:ext cx="8591100" cy="5388300"/>
          </a:xfrm>
          <a:prstGeom prst="rect">
            <a:avLst/>
          </a:prstGeom>
          <a:noFill/>
          <a:ln>
            <a:noFill/>
          </a:ln>
        </p:spPr>
        <p:txBody>
          <a:bodyPr wrap="square" lIns="91425" tIns="45700" rIns="91425" bIns="45700" anchor="t" anchorCtr="0">
            <a:noAutofit/>
          </a:bodyPr>
          <a:lstStyle/>
          <a:p>
            <a:pPr marL="0" marR="0" lvl="0" indent="-127000" algn="l" rtl="0">
              <a:lnSpc>
                <a:spcPct val="90000"/>
              </a:lnSpc>
              <a:spcBef>
                <a:spcPts val="0"/>
              </a:spcBef>
              <a:spcAft>
                <a:spcPts val="0"/>
              </a:spcAft>
              <a:buClr>
                <a:srgbClr val="202064"/>
              </a:buClr>
              <a:buSzPct val="100000"/>
              <a:buFont typeface="Arial"/>
              <a:buNone/>
            </a:pPr>
            <a:r>
              <a:rPr lang="en-US" sz="2000" b="1" dirty="0">
                <a:solidFill>
                  <a:schemeClr val="dk1"/>
                </a:solidFill>
                <a:latin typeface="Corbel"/>
                <a:ea typeface="Corbel"/>
                <a:cs typeface="Corbel"/>
                <a:sym typeface="Corbel"/>
              </a:rPr>
              <a:t>Implement and demonstrate adhesive gripper and related planning and control algorithms on assistive free-flyer platforms</a:t>
            </a:r>
            <a:endParaRPr lang="en-US" sz="2000" b="1" i="0" u="none" strike="noStrike" cap="none" dirty="0">
              <a:solidFill>
                <a:schemeClr val="dk1"/>
              </a:solidFill>
              <a:latin typeface="Corbel"/>
              <a:ea typeface="Corbel"/>
              <a:cs typeface="Corbel"/>
              <a:sym typeface="Corbel"/>
            </a:endParaRPr>
          </a:p>
          <a:p>
            <a:pPr marL="171450" marR="0" lvl="0" indent="-171450" algn="l" rtl="0">
              <a:lnSpc>
                <a:spcPct val="90000"/>
              </a:lnSpc>
              <a:spcBef>
                <a:spcPts val="750"/>
              </a:spcBef>
              <a:spcAft>
                <a:spcPts val="0"/>
              </a:spcAft>
              <a:buClr>
                <a:srgbClr val="202064"/>
              </a:buClr>
              <a:buSzPct val="100000"/>
              <a:buFont typeface="Arial"/>
              <a:buChar char="•"/>
            </a:pPr>
            <a:r>
              <a:rPr lang="en-US" sz="1800" b="0" i="0" u="none" strike="noStrike" cap="none" dirty="0">
                <a:solidFill>
                  <a:schemeClr val="dk1"/>
                </a:solidFill>
                <a:latin typeface="Corbel"/>
                <a:ea typeface="Corbel"/>
                <a:cs typeface="Corbel"/>
                <a:sym typeface="Corbel"/>
              </a:rPr>
              <a:t>Year </a:t>
            </a:r>
            <a:r>
              <a:rPr lang="en-US" sz="1800" b="0" i="0" u="none" strike="noStrike" cap="none" dirty="0">
                <a:solidFill>
                  <a:schemeClr val="dk1"/>
                </a:solidFill>
                <a:latin typeface="Calibri"/>
                <a:ea typeface="Calibri"/>
                <a:cs typeface="Calibri"/>
                <a:sym typeface="Calibri"/>
              </a:rPr>
              <a:t>1 &amp; 2</a:t>
            </a:r>
            <a:r>
              <a:rPr lang="en-US" sz="1800" b="0" i="0" u="none" strike="noStrike" cap="none" dirty="0">
                <a:solidFill>
                  <a:schemeClr val="dk1"/>
                </a:solidFill>
                <a:latin typeface="Corbel"/>
                <a:ea typeface="Corbel"/>
                <a:cs typeface="Corbel"/>
                <a:sym typeface="Corbel"/>
              </a:rPr>
              <a:t> – Developed and tested necessary components</a:t>
            </a:r>
          </a:p>
          <a:p>
            <a:pPr marL="171450" marR="0" lvl="0" indent="-171450" algn="l" rtl="0">
              <a:lnSpc>
                <a:spcPct val="90000"/>
              </a:lnSpc>
              <a:spcBef>
                <a:spcPts val="750"/>
              </a:spcBef>
              <a:spcAft>
                <a:spcPts val="0"/>
              </a:spcAft>
              <a:buClr>
                <a:srgbClr val="202064"/>
              </a:buClr>
              <a:buSzPct val="100000"/>
              <a:buFont typeface="Arial"/>
              <a:buChar char="•"/>
            </a:pPr>
            <a:r>
              <a:rPr lang="en-US" sz="1800" b="0" i="0" u="none" strike="noStrike" cap="none" dirty="0">
                <a:solidFill>
                  <a:schemeClr val="dk1"/>
                </a:solidFill>
                <a:latin typeface="Corbel"/>
                <a:ea typeface="Corbel"/>
                <a:cs typeface="Corbel"/>
                <a:sym typeface="Corbel"/>
              </a:rPr>
              <a:t>Year </a:t>
            </a:r>
            <a:r>
              <a:rPr lang="en-US" sz="1800" b="0" i="0" u="none" strike="noStrike" cap="none" dirty="0">
                <a:solidFill>
                  <a:schemeClr val="dk1"/>
                </a:solidFill>
                <a:latin typeface="Calibri"/>
                <a:ea typeface="Calibri"/>
                <a:cs typeface="Calibri"/>
                <a:sym typeface="Calibri"/>
              </a:rPr>
              <a:t>3</a:t>
            </a:r>
            <a:r>
              <a:rPr lang="en-US" sz="1800" b="0" i="0" u="none" strike="noStrike" cap="none" dirty="0">
                <a:solidFill>
                  <a:schemeClr val="dk1"/>
                </a:solidFill>
                <a:latin typeface="Corbel"/>
                <a:ea typeface="Corbel"/>
                <a:cs typeface="Corbel"/>
                <a:sym typeface="Corbel"/>
              </a:rPr>
              <a:t> – Further development, as well as integration and validation</a:t>
            </a:r>
          </a:p>
          <a:p>
            <a:pPr marL="171450" marR="0" lvl="0" indent="-171450" algn="l" rtl="0">
              <a:lnSpc>
                <a:spcPct val="90000"/>
              </a:lnSpc>
              <a:spcBef>
                <a:spcPts val="750"/>
              </a:spcBef>
              <a:spcAft>
                <a:spcPts val="0"/>
              </a:spcAft>
              <a:buClr>
                <a:srgbClr val="202064"/>
              </a:buClr>
              <a:buSzPct val="100000"/>
              <a:buFont typeface="Arial"/>
              <a:buChar char="•"/>
            </a:pPr>
            <a:r>
              <a:rPr lang="en-US" sz="1800" dirty="0">
                <a:solidFill>
                  <a:schemeClr val="dk1"/>
                </a:solidFill>
                <a:latin typeface="Corbel"/>
                <a:ea typeface="Corbel"/>
                <a:cs typeface="Corbel"/>
                <a:sym typeface="Corbel"/>
              </a:rPr>
              <a:t>Future: Pursue flight opportunities on </a:t>
            </a:r>
            <a:r>
              <a:rPr lang="en-US" sz="1800" dirty="0" err="1">
                <a:solidFill>
                  <a:schemeClr val="dk1"/>
                </a:solidFill>
                <a:latin typeface="Corbel"/>
                <a:ea typeface="Corbel"/>
                <a:cs typeface="Corbel"/>
                <a:sym typeface="Corbel"/>
              </a:rPr>
              <a:t>Astrobee</a:t>
            </a:r>
            <a:r>
              <a:rPr lang="en-US" sz="1800" dirty="0">
                <a:solidFill>
                  <a:schemeClr val="dk1"/>
                </a:solidFill>
                <a:latin typeface="Corbel"/>
                <a:ea typeface="Corbel"/>
                <a:cs typeface="Corbel"/>
                <a:sym typeface="Corbel"/>
              </a:rPr>
              <a:t> for ISS deployment and testing in 2019</a:t>
            </a:r>
            <a:endParaRPr lang="en-US" sz="1800" b="0" i="0" u="none" strike="noStrike" cap="none" dirty="0">
              <a:solidFill>
                <a:schemeClr val="dk1"/>
              </a:solidFill>
              <a:latin typeface="Corbel"/>
              <a:ea typeface="Corbel"/>
              <a:cs typeface="Corbel"/>
              <a:sym typeface="Corbel"/>
            </a:endParaRPr>
          </a:p>
        </p:txBody>
      </p:sp>
      <p:pic>
        <p:nvPicPr>
          <p:cNvPr id="844" name="Shape 844"/>
          <p:cNvPicPr preferRelativeResize="0"/>
          <p:nvPr/>
        </p:nvPicPr>
        <p:blipFill rotWithShape="1">
          <a:blip r:embed="rId4">
            <a:alphaModFix/>
          </a:blip>
          <a:srcRect/>
          <a:stretch/>
        </p:blipFill>
        <p:spPr>
          <a:xfrm>
            <a:off x="1678900" y="4690331"/>
            <a:ext cx="2159699" cy="1220426"/>
          </a:xfrm>
          <a:prstGeom prst="rect">
            <a:avLst/>
          </a:prstGeom>
          <a:noFill/>
          <a:ln>
            <a:noFill/>
          </a:ln>
        </p:spPr>
      </p:pic>
      <p:pic>
        <p:nvPicPr>
          <p:cNvPr id="845" name="Shape 845"/>
          <p:cNvPicPr preferRelativeResize="0"/>
          <p:nvPr/>
        </p:nvPicPr>
        <p:blipFill rotWithShape="1">
          <a:blip r:embed="rId4">
            <a:alphaModFix/>
          </a:blip>
          <a:srcRect/>
          <a:stretch/>
        </p:blipFill>
        <p:spPr>
          <a:xfrm rot="-1553740">
            <a:off x="4637690" y="3198987"/>
            <a:ext cx="921769" cy="520883"/>
          </a:xfrm>
          <a:prstGeom prst="rect">
            <a:avLst/>
          </a:prstGeom>
          <a:noFill/>
          <a:ln>
            <a:noFill/>
          </a:ln>
        </p:spPr>
      </p:pic>
      <p:pic>
        <p:nvPicPr>
          <p:cNvPr id="846" name="Shape 846"/>
          <p:cNvPicPr preferRelativeResize="0"/>
          <p:nvPr/>
        </p:nvPicPr>
        <p:blipFill rotWithShape="1">
          <a:blip r:embed="rId5">
            <a:alphaModFix/>
          </a:blip>
          <a:srcRect l="33068" r="41780"/>
          <a:stretch/>
        </p:blipFill>
        <p:spPr>
          <a:xfrm rot="-7228475" flipH="1">
            <a:off x="4862993" y="2856109"/>
            <a:ext cx="975987" cy="1371112"/>
          </a:xfrm>
          <a:prstGeom prst="rect">
            <a:avLst/>
          </a:prstGeom>
          <a:noFill/>
          <a:ln>
            <a:noFill/>
          </a:ln>
        </p:spPr>
      </p:pic>
      <p:pic>
        <p:nvPicPr>
          <p:cNvPr id="847" name="Shape 847"/>
          <p:cNvPicPr preferRelativeResize="0"/>
          <p:nvPr/>
        </p:nvPicPr>
        <p:blipFill rotWithShape="1">
          <a:blip r:embed="rId6">
            <a:alphaModFix/>
          </a:blip>
          <a:srcRect l="33068" r="41780"/>
          <a:stretch/>
        </p:blipFill>
        <p:spPr>
          <a:xfrm rot="-5674733" flipH="1">
            <a:off x="2016470" y="3709386"/>
            <a:ext cx="2606275" cy="366141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51"/>
        <p:cNvGrpSpPr/>
        <p:nvPr/>
      </p:nvGrpSpPr>
      <p:grpSpPr>
        <a:xfrm>
          <a:off x="0" y="0"/>
          <a:ext cx="0" cy="0"/>
          <a:chOff x="0" y="0"/>
          <a:chExt cx="0" cy="0"/>
        </a:xfrm>
      </p:grpSpPr>
      <p:sp>
        <p:nvSpPr>
          <p:cNvPr id="852" name="Shape 852"/>
          <p:cNvSpPr txBox="1">
            <a:spLocks noGrp="1"/>
          </p:cNvSpPr>
          <p:nvPr>
            <p:ph type="body" idx="1"/>
          </p:nvPr>
        </p:nvSpPr>
        <p:spPr>
          <a:xfrm>
            <a:off x="218093" y="1069193"/>
            <a:ext cx="7966200" cy="5318160"/>
          </a:xfrm>
          <a:prstGeom prst="rect">
            <a:avLst/>
          </a:prstGeom>
          <a:noFill/>
          <a:ln>
            <a:noFill/>
          </a:ln>
        </p:spPr>
        <p:txBody>
          <a:bodyPr wrap="square" lIns="91425" tIns="45700" rIns="91425" bIns="45700" anchor="t" anchorCtr="0">
            <a:noAutofit/>
          </a:bodyPr>
          <a:lstStyle/>
          <a:p>
            <a:pPr lvl="0" indent="-165417">
              <a:lnSpc>
                <a:spcPct val="80000"/>
              </a:lnSpc>
              <a:buFont typeface="Corbel"/>
              <a:buChar char="•"/>
            </a:pPr>
            <a:r>
              <a:rPr lang="en-US" sz="1600" dirty="0"/>
              <a:t>P. Glick, S.A. Suresh, D. </a:t>
            </a:r>
            <a:r>
              <a:rPr lang="en-US" sz="1600" dirty="0" err="1"/>
              <a:t>Ruffatto</a:t>
            </a:r>
            <a:r>
              <a:rPr lang="en-US" sz="1600" dirty="0"/>
              <a:t>, M.R. Cutkosky, M.T. </a:t>
            </a:r>
            <a:r>
              <a:rPr lang="en-US" sz="1600" dirty="0" err="1"/>
              <a:t>Tolley</a:t>
            </a:r>
            <a:r>
              <a:rPr lang="en-US" sz="1600" dirty="0"/>
              <a:t>, A. Parness, “</a:t>
            </a:r>
            <a:r>
              <a:rPr lang="en-US" sz="1600" dirty="0">
                <a:solidFill>
                  <a:srgbClr val="222222"/>
                </a:solidFill>
                <a:highlight>
                  <a:srgbClr val="FFFFFF"/>
                </a:highlight>
              </a:rPr>
              <a:t>A soft robotic gripper with gecko-like adhesives</a:t>
            </a:r>
            <a:r>
              <a:rPr lang="en-US" sz="1600" dirty="0"/>
              <a:t>” </a:t>
            </a:r>
            <a:r>
              <a:rPr lang="en-US" sz="1600" i="1" dirty="0"/>
              <a:t>IEEE RA-Letters &amp; ICRA 2018</a:t>
            </a:r>
            <a:r>
              <a:rPr lang="en-US" sz="1600" dirty="0"/>
              <a:t>.</a:t>
            </a:r>
          </a:p>
          <a:p>
            <a:pPr lvl="0" indent="-165417">
              <a:lnSpc>
                <a:spcPct val="80000"/>
              </a:lnSpc>
              <a:buFont typeface="Corbel"/>
              <a:buChar char="•"/>
            </a:pPr>
            <a:r>
              <a:rPr lang="en-US" sz="1600" dirty="0"/>
              <a:t>J-P </a:t>
            </a:r>
            <a:r>
              <a:rPr lang="en-US" sz="1600" dirty="0" err="1"/>
              <a:t>Roberge</a:t>
            </a:r>
            <a:r>
              <a:rPr lang="en-US" sz="1600" dirty="0"/>
              <a:t>, W. </a:t>
            </a:r>
            <a:r>
              <a:rPr lang="en-US" sz="1600" dirty="0" err="1"/>
              <a:t>Ruotolo</a:t>
            </a:r>
            <a:r>
              <a:rPr lang="en-US" sz="1600" dirty="0"/>
              <a:t>, V. </a:t>
            </a:r>
            <a:r>
              <a:rPr lang="en-US" sz="1600" dirty="0" err="1"/>
              <a:t>Duchaine</a:t>
            </a:r>
            <a:r>
              <a:rPr lang="en-US" sz="1600" dirty="0"/>
              <a:t>, M.R. Cutkosky, “Improving Industrial Grippers with Adhesion-Controlled Friction,” </a:t>
            </a:r>
            <a:r>
              <a:rPr lang="en-US" sz="1600" i="1" dirty="0"/>
              <a:t>IEEE RA-Letters &amp; ICRA 2018</a:t>
            </a:r>
            <a:r>
              <a:rPr lang="en-US" sz="1600" dirty="0"/>
              <a:t>.</a:t>
            </a:r>
          </a:p>
          <a:p>
            <a:pPr indent="-165417">
              <a:lnSpc>
                <a:spcPct val="80000"/>
              </a:lnSpc>
              <a:buFont typeface="Corbel"/>
              <a:buChar char="•"/>
            </a:pPr>
            <a:r>
              <a:rPr lang="en-US" sz="1600" dirty="0"/>
              <a:t>A. </a:t>
            </a:r>
            <a:r>
              <a:rPr lang="en-US" sz="1600" dirty="0" err="1"/>
              <a:t>Bylard</a:t>
            </a:r>
            <a:r>
              <a:rPr lang="en-US" sz="1600" dirty="0"/>
              <a:t>, R. MacPherson, B. </a:t>
            </a:r>
            <a:r>
              <a:rPr lang="en-US" sz="1600" dirty="0" err="1"/>
              <a:t>Hockman</a:t>
            </a:r>
            <a:r>
              <a:rPr lang="en-US" sz="1600" dirty="0"/>
              <a:t>, M. R. Cutkosky, and M. </a:t>
            </a:r>
            <a:r>
              <a:rPr lang="en-US" sz="1600" dirty="0" err="1"/>
              <a:t>Pavone</a:t>
            </a:r>
            <a:r>
              <a:rPr lang="en-US" sz="1600" dirty="0"/>
              <a:t>, </a:t>
            </a:r>
            <a:r>
              <a:rPr lang="en-US" sz="1600" dirty="0">
                <a:solidFill>
                  <a:srgbClr val="222222"/>
                </a:solidFill>
                <a:highlight>
                  <a:srgbClr val="FFFFFF"/>
                </a:highlight>
              </a:rPr>
              <a:t>"Robust capture and deorbit of rocket body debris using controllable dry adhesion." </a:t>
            </a:r>
            <a:r>
              <a:rPr lang="en-US" sz="1600" i="1" dirty="0">
                <a:solidFill>
                  <a:srgbClr val="222222"/>
                </a:solidFill>
                <a:highlight>
                  <a:srgbClr val="FFFFFF"/>
                </a:highlight>
              </a:rPr>
              <a:t>IEEE</a:t>
            </a:r>
            <a:r>
              <a:rPr lang="en-US" sz="1600" dirty="0">
                <a:solidFill>
                  <a:srgbClr val="222222"/>
                </a:solidFill>
                <a:highlight>
                  <a:srgbClr val="FFFFFF"/>
                </a:highlight>
              </a:rPr>
              <a:t> </a:t>
            </a:r>
            <a:r>
              <a:rPr lang="en-US" sz="1600" i="1" dirty="0">
                <a:solidFill>
                  <a:srgbClr val="222222"/>
                </a:solidFill>
                <a:highlight>
                  <a:srgbClr val="FFFFFF"/>
                </a:highlight>
              </a:rPr>
              <a:t>Aerospace Conference, March 2017.</a:t>
            </a:r>
            <a:endParaRPr lang="en-US" sz="1600" dirty="0"/>
          </a:p>
          <a:p>
            <a:pPr marL="171450" marR="0" lvl="0" indent="-165417" algn="l" rtl="0">
              <a:lnSpc>
                <a:spcPct val="80000"/>
              </a:lnSpc>
              <a:spcBef>
                <a:spcPts val="750"/>
              </a:spcBef>
              <a:spcAft>
                <a:spcPts val="0"/>
              </a:spcAft>
              <a:buClr>
                <a:srgbClr val="202064"/>
              </a:buClr>
              <a:buSzPct val="100000"/>
              <a:buFont typeface="Corbel"/>
              <a:buChar char="•"/>
            </a:pPr>
            <a:r>
              <a:rPr lang="en-US" sz="1600" dirty="0"/>
              <a:t>H. Jiang, E. W. Hawkes, C. Fuller, M. A. Estrada, S. A. Suresh, N. </a:t>
            </a:r>
            <a:r>
              <a:rPr lang="en-US" sz="1600" dirty="0" err="1"/>
              <a:t>Abcouwer</a:t>
            </a:r>
            <a:r>
              <a:rPr lang="en-US" sz="1600" dirty="0"/>
              <a:t>, A. K. Han, S. Wang, C. J. </a:t>
            </a:r>
            <a:r>
              <a:rPr lang="en-US" sz="1600" dirty="0" err="1"/>
              <a:t>Ploch</a:t>
            </a:r>
            <a:r>
              <a:rPr lang="en-US" sz="1600" dirty="0"/>
              <a:t>, A. Parness, M. R. Cutkosky, “A Robotic Device using Gecko-Inspired Adhesives can Grasp and Manipulate Large Objects in Microgravity,” in </a:t>
            </a:r>
            <a:r>
              <a:rPr lang="en-US" sz="1600" i="1" dirty="0"/>
              <a:t>Science Robotics</a:t>
            </a:r>
            <a:r>
              <a:rPr lang="en-US" sz="1600" dirty="0"/>
              <a:t> (AAAS), July 2017.</a:t>
            </a:r>
          </a:p>
          <a:p>
            <a:pPr marL="171450" marR="0" lvl="0" indent="-165417" algn="l" rtl="0">
              <a:lnSpc>
                <a:spcPct val="80000"/>
              </a:lnSpc>
              <a:spcBef>
                <a:spcPts val="750"/>
              </a:spcBef>
              <a:spcAft>
                <a:spcPts val="0"/>
              </a:spcAft>
              <a:buClr>
                <a:srgbClr val="202064"/>
              </a:buClr>
              <a:buSzPct val="100000"/>
              <a:buFont typeface="Corbel"/>
              <a:buChar char="•"/>
            </a:pPr>
            <a:r>
              <a:rPr lang="en-US" sz="1600" dirty="0"/>
              <a:t>R. MacPherson, B. </a:t>
            </a:r>
            <a:r>
              <a:rPr lang="en-US" sz="1600" dirty="0" err="1"/>
              <a:t>Hockman</a:t>
            </a:r>
            <a:r>
              <a:rPr lang="en-US" sz="1600" dirty="0"/>
              <a:t>, A. </a:t>
            </a:r>
            <a:r>
              <a:rPr lang="en-US" sz="1600" dirty="0" err="1"/>
              <a:t>Bylard</a:t>
            </a:r>
            <a:r>
              <a:rPr lang="en-US" sz="1600" dirty="0"/>
              <a:t>, M. A. Estrada, M. R. Cutkosky, and M. </a:t>
            </a:r>
            <a:r>
              <a:rPr lang="en-US" sz="1600" dirty="0" err="1"/>
              <a:t>Pavone</a:t>
            </a:r>
            <a:r>
              <a:rPr lang="en-US" sz="1600" dirty="0"/>
              <a:t>, “Trajectory Optimization for Dynamic Grasping in Space using Adhesive Grippers,” </a:t>
            </a:r>
            <a:r>
              <a:rPr lang="en-US" sz="1600" i="1" dirty="0"/>
              <a:t>Field and Service Robotics</a:t>
            </a:r>
            <a:r>
              <a:rPr lang="en-US" sz="1600" dirty="0"/>
              <a:t>, November 2017.</a:t>
            </a:r>
          </a:p>
          <a:p>
            <a:pPr lvl="0" indent="-165417">
              <a:lnSpc>
                <a:spcPct val="80000"/>
              </a:lnSpc>
              <a:buFont typeface="Corbel"/>
              <a:buChar char="•"/>
            </a:pPr>
            <a:r>
              <a:rPr lang="en-US" sz="1600" dirty="0"/>
              <a:t>M. A. Estrada, H. Jiang, B. Noll, E. W. Hawkes, M. Pavone, and M. R. Cutkosky, “Force and moment constraints of a curved surface gripper and wrist for assistive free flyers,” in </a:t>
            </a:r>
            <a:r>
              <a:rPr lang="en-US" sz="1600" i="1" dirty="0"/>
              <a:t>Proc. IEEE Conf. on Robotics and Automation</a:t>
            </a:r>
            <a:r>
              <a:rPr lang="en-US" sz="1600" dirty="0"/>
              <a:t>, 2017. </a:t>
            </a:r>
          </a:p>
          <a:p>
            <a:pPr lvl="0" indent="-165417">
              <a:lnSpc>
                <a:spcPct val="80000"/>
              </a:lnSpc>
              <a:buFont typeface="Corbel"/>
              <a:buChar char="•"/>
            </a:pPr>
            <a:r>
              <a:rPr lang="en-US" sz="1600" dirty="0"/>
              <a:t>M. A. Estrada, B. </a:t>
            </a:r>
            <a:r>
              <a:rPr lang="en-US" sz="1600" dirty="0" err="1"/>
              <a:t>Hockman</a:t>
            </a:r>
            <a:r>
              <a:rPr lang="en-US" sz="1600" dirty="0"/>
              <a:t>, A. </a:t>
            </a:r>
            <a:r>
              <a:rPr lang="en-US" sz="1600" dirty="0" err="1"/>
              <a:t>Bylard</a:t>
            </a:r>
            <a:r>
              <a:rPr lang="en-US" sz="1600" dirty="0"/>
              <a:t>, E. W. Hawkes, M. R. Cutkosky, and M. Pavone, “Free-flyer acquisition of spinning objects with gecko-inspired adhesives,” in </a:t>
            </a:r>
            <a:r>
              <a:rPr lang="en-US" sz="1600" i="1" dirty="0"/>
              <a:t>Proc. IEEE Conf. on Robotics and Automation</a:t>
            </a:r>
            <a:r>
              <a:rPr lang="en-US" sz="1600" dirty="0"/>
              <a:t>, 2016.</a:t>
            </a:r>
          </a:p>
          <a:p>
            <a:pPr marL="171450" marR="0" lvl="0" indent="-171450" algn="l" rtl="0">
              <a:lnSpc>
                <a:spcPct val="80000"/>
              </a:lnSpc>
              <a:spcBef>
                <a:spcPts val="750"/>
              </a:spcBef>
              <a:spcAft>
                <a:spcPts val="0"/>
              </a:spcAft>
              <a:buClr>
                <a:srgbClr val="202064"/>
              </a:buClr>
              <a:buSzPct val="92500"/>
              <a:buFont typeface="Arial"/>
              <a:buNone/>
            </a:pPr>
            <a:endParaRPr sz="1400" i="0" u="none" strike="noStrike" cap="none" dirty="0">
              <a:solidFill>
                <a:schemeClr val="dk1"/>
              </a:solidFill>
              <a:latin typeface="Arial"/>
              <a:ea typeface="Arial"/>
              <a:cs typeface="Arial"/>
              <a:sym typeface="Arial"/>
            </a:endParaRPr>
          </a:p>
          <a:p>
            <a:pPr marL="171450" marR="0" lvl="0" indent="-171450" algn="l" rtl="0">
              <a:lnSpc>
                <a:spcPct val="80000"/>
              </a:lnSpc>
              <a:spcBef>
                <a:spcPts val="750"/>
              </a:spcBef>
              <a:buClr>
                <a:srgbClr val="202064"/>
              </a:buClr>
              <a:buSzPct val="92500"/>
              <a:buFont typeface="Arial"/>
              <a:buNone/>
            </a:pPr>
            <a:endParaRPr sz="1400" i="0" u="none" strike="noStrike" cap="none" dirty="0">
              <a:solidFill>
                <a:schemeClr val="dk1"/>
              </a:solidFill>
              <a:latin typeface="Arial"/>
              <a:ea typeface="Arial"/>
              <a:cs typeface="Arial"/>
              <a:sym typeface="Arial"/>
            </a:endParaRPr>
          </a:p>
        </p:txBody>
      </p:sp>
      <p:sp>
        <p:nvSpPr>
          <p:cNvPr id="853" name="Shape 853"/>
          <p:cNvSpPr txBox="1">
            <a:spLocks noGrp="1"/>
          </p:cNvSpPr>
          <p:nvPr>
            <p:ph type="title"/>
          </p:nvPr>
        </p:nvSpPr>
        <p:spPr>
          <a:xfrm>
            <a:off x="90175" y="118752"/>
            <a:ext cx="7886700" cy="511200"/>
          </a:xfrm>
          <a:prstGeom prst="rect">
            <a:avLst/>
          </a:prstGeom>
          <a:noFill/>
          <a:ln>
            <a:noFill/>
          </a:ln>
        </p:spPr>
        <p:txBody>
          <a:bodyPr wrap="square" lIns="91425" tIns="45700" rIns="91425" bIns="45700" anchor="t" anchorCtr="0">
            <a:noAutofit/>
          </a:bodyPr>
          <a:lstStyle/>
          <a:p>
            <a:pPr marL="0" marR="0" lvl="0" indent="-190500" algn="l" rtl="0">
              <a:lnSpc>
                <a:spcPct val="90000"/>
              </a:lnSpc>
              <a:spcBef>
                <a:spcPts val="0"/>
              </a:spcBef>
              <a:buClr>
                <a:schemeClr val="lt1"/>
              </a:buClr>
              <a:buSzPct val="125000"/>
              <a:buFont typeface="Corbel"/>
              <a:buNone/>
            </a:pPr>
            <a:r>
              <a:rPr lang="en-US" dirty="0"/>
              <a:t>Publications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21"/>
        <p:cNvGrpSpPr/>
        <p:nvPr/>
      </p:nvGrpSpPr>
      <p:grpSpPr>
        <a:xfrm>
          <a:off x="0" y="0"/>
          <a:ext cx="0" cy="0"/>
          <a:chOff x="0" y="0"/>
          <a:chExt cx="0" cy="0"/>
        </a:xfrm>
      </p:grpSpPr>
      <p:sp>
        <p:nvSpPr>
          <p:cNvPr id="722" name="Shape 722"/>
          <p:cNvSpPr txBox="1"/>
          <p:nvPr/>
        </p:nvSpPr>
        <p:spPr>
          <a:xfrm>
            <a:off x="159107" y="1537075"/>
            <a:ext cx="7886700" cy="4351200"/>
          </a:xfrm>
          <a:prstGeom prst="rect">
            <a:avLst/>
          </a:prstGeom>
          <a:noFill/>
          <a:ln>
            <a:noFill/>
          </a:ln>
        </p:spPr>
        <p:txBody>
          <a:bodyPr wrap="square" lIns="91425" tIns="45700" rIns="91425" bIns="45700" anchor="t" anchorCtr="0">
            <a:noAutofit/>
          </a:bodyPr>
          <a:lstStyle/>
          <a:p>
            <a:pPr marL="171450" marR="0" lvl="0" indent="-171450" algn="l" rtl="0">
              <a:lnSpc>
                <a:spcPct val="90000"/>
              </a:lnSpc>
              <a:spcBef>
                <a:spcPts val="0"/>
              </a:spcBef>
              <a:spcAft>
                <a:spcPts val="0"/>
              </a:spcAft>
              <a:buClr>
                <a:srgbClr val="202064"/>
              </a:buClr>
              <a:buSzPct val="100000"/>
              <a:buFont typeface="Arial"/>
              <a:buNone/>
            </a:pPr>
            <a:endParaRPr sz="1800" b="0" i="0" u="none" strike="noStrike" cap="none">
              <a:solidFill>
                <a:schemeClr val="dk1"/>
              </a:solidFill>
              <a:latin typeface="Corbel"/>
              <a:ea typeface="Corbel"/>
              <a:cs typeface="Corbel"/>
              <a:sym typeface="Corbel"/>
            </a:endParaRPr>
          </a:p>
        </p:txBody>
      </p:sp>
      <p:sp>
        <p:nvSpPr>
          <p:cNvPr id="733" name="Shape 733"/>
          <p:cNvSpPr txBox="1">
            <a:spLocks noGrp="1"/>
          </p:cNvSpPr>
          <p:nvPr>
            <p:ph type="title"/>
          </p:nvPr>
        </p:nvSpPr>
        <p:spPr>
          <a:prstGeom prst="rect">
            <a:avLst/>
          </a:prstGeom>
          <a:noFill/>
          <a:ln>
            <a:noFill/>
          </a:ln>
        </p:spPr>
        <p:txBody>
          <a:bodyPr wrap="square" lIns="91425" tIns="45700" rIns="91425" bIns="45700" anchor="t" anchorCtr="0">
            <a:noAutofit/>
          </a:bodyPr>
          <a:lstStyle/>
          <a:p>
            <a:pPr marL="0" marR="0" lvl="0" indent="-190500" algn="l" rtl="0">
              <a:lnSpc>
                <a:spcPct val="90000"/>
              </a:lnSpc>
              <a:spcBef>
                <a:spcPts val="0"/>
              </a:spcBef>
              <a:buClr>
                <a:schemeClr val="lt1"/>
              </a:buClr>
              <a:buSzPct val="100000"/>
              <a:buFont typeface="Corbel"/>
              <a:buNone/>
            </a:pPr>
            <a:r>
              <a:rPr lang="en-US" sz="3000" b="0" i="0" u="none" strike="noStrike" cap="none" dirty="0">
                <a:solidFill>
                  <a:schemeClr val="lt1"/>
                </a:solidFill>
                <a:latin typeface="Corbel"/>
                <a:ea typeface="Corbel"/>
                <a:cs typeface="Corbel"/>
                <a:sym typeface="Corbel"/>
              </a:rPr>
              <a:t>Experimental Validation Onboard the ISS</a:t>
            </a:r>
          </a:p>
        </p:txBody>
      </p:sp>
      <p:graphicFrame>
        <p:nvGraphicFramePr>
          <p:cNvPr id="6" name="Table 5">
            <a:extLst>
              <a:ext uri="{FF2B5EF4-FFF2-40B4-BE49-F238E27FC236}">
                <a16:creationId xmlns:a16="http://schemas.microsoft.com/office/drawing/2014/main" id="{9BC46944-DB07-4800-B4EA-B47B5C03E1E2}"/>
              </a:ext>
            </a:extLst>
          </p:cNvPr>
          <p:cNvGraphicFramePr>
            <a:graphicFrameLocks noGrp="1"/>
          </p:cNvGraphicFramePr>
          <p:nvPr>
            <p:extLst>
              <p:ext uri="{D42A27DB-BD31-4B8C-83A1-F6EECF244321}">
                <p14:modId xmlns:p14="http://schemas.microsoft.com/office/powerpoint/2010/main" val="1427817557"/>
              </p:ext>
            </p:extLst>
          </p:nvPr>
        </p:nvGraphicFramePr>
        <p:xfrm>
          <a:off x="212895" y="1537077"/>
          <a:ext cx="3727418" cy="4351198"/>
        </p:xfrm>
        <a:graphic>
          <a:graphicData uri="http://schemas.openxmlformats.org/drawingml/2006/table">
            <a:tbl>
              <a:tblPr firstRow="1" bandRow="1">
                <a:tableStyleId>{5C22544A-7EE6-4342-B048-85BDC9FD1C3A}</a:tableStyleId>
              </a:tblPr>
              <a:tblGrid>
                <a:gridCol w="1827940">
                  <a:extLst>
                    <a:ext uri="{9D8B030D-6E8A-4147-A177-3AD203B41FA5}">
                      <a16:colId xmlns:a16="http://schemas.microsoft.com/office/drawing/2014/main" val="1290409647"/>
                    </a:ext>
                  </a:extLst>
                </a:gridCol>
                <a:gridCol w="1899478">
                  <a:extLst>
                    <a:ext uri="{9D8B030D-6E8A-4147-A177-3AD203B41FA5}">
                      <a16:colId xmlns:a16="http://schemas.microsoft.com/office/drawing/2014/main" val="3598333168"/>
                    </a:ext>
                  </a:extLst>
                </a:gridCol>
              </a:tblGrid>
              <a:tr h="5598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Task/Experiment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solidFill>
                            <a:schemeClr val="tx1"/>
                          </a:solidFill>
                        </a:rPr>
                        <a:t>Ground Testing Period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75379840"/>
                  </a:ext>
                </a:extLst>
              </a:tr>
              <a:tr h="9662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Real-time planning for short-range free-flying navigation with obstacle avoidance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Fall 2017-Summer 2018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62574947"/>
                  </a:ext>
                </a:extLst>
              </a:tr>
              <a:tr h="89251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Integration of a gecko-inspired adhesive gripper and planning and control for grasping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Fall 2017-Summer 2018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8291228"/>
                  </a:ext>
                </a:extLst>
              </a:tr>
              <a:tr h="9662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Planning for free-flying and free-floating payload manipulation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Spring-Summer 2018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18227596"/>
                  </a:ext>
                </a:extLst>
              </a:tr>
              <a:tr h="9662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High-level planning algorithm for long-range navigation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Fall 2018 (sim only)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41833581"/>
                  </a:ext>
                </a:extLst>
              </a:tr>
            </a:tbl>
          </a:graphicData>
        </a:graphic>
      </p:graphicFrame>
      <p:pic>
        <p:nvPicPr>
          <p:cNvPr id="8" name="Picture 7">
            <a:extLst>
              <a:ext uri="{FF2B5EF4-FFF2-40B4-BE49-F238E27FC236}">
                <a16:creationId xmlns:a16="http://schemas.microsoft.com/office/drawing/2014/main" id="{CDFDF14B-D906-42F4-A9CC-6F3B12C04FAB}"/>
              </a:ext>
            </a:extLst>
          </p:cNvPr>
          <p:cNvPicPr>
            <a:picLocks noChangeAspect="1"/>
          </p:cNvPicPr>
          <p:nvPr/>
        </p:nvPicPr>
        <p:blipFill>
          <a:blip r:embed="rId3"/>
          <a:stretch>
            <a:fillRect/>
          </a:stretch>
        </p:blipFill>
        <p:spPr>
          <a:xfrm>
            <a:off x="5998389" y="1537075"/>
            <a:ext cx="2987797" cy="2308631"/>
          </a:xfrm>
          <a:prstGeom prst="rect">
            <a:avLst/>
          </a:prstGeom>
        </p:spPr>
      </p:pic>
    </p:spTree>
    <p:extLst>
      <p:ext uri="{BB962C8B-B14F-4D97-AF65-F5344CB8AC3E}">
        <p14:creationId xmlns:p14="http://schemas.microsoft.com/office/powerpoint/2010/main" val="852065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Shape 161"/>
          <p:cNvSpPr txBox="1">
            <a:spLocks noGrp="1"/>
          </p:cNvSpPr>
          <p:nvPr>
            <p:ph type="title"/>
          </p:nvPr>
        </p:nvSpPr>
        <p:spPr>
          <a:xfrm>
            <a:off x="90170" y="118746"/>
            <a:ext cx="7886700" cy="532449"/>
          </a:xfrm>
          <a:prstGeom prst="rect">
            <a:avLst/>
          </a:prstGeom>
          <a:noFill/>
          <a:ln>
            <a:noFill/>
          </a:ln>
        </p:spPr>
        <p:txBody>
          <a:bodyPr wrap="square" lIns="91425" tIns="45700" rIns="91425" bIns="45700" anchor="t" anchorCtr="0">
            <a:noAutofit/>
          </a:bodyPr>
          <a:lstStyle/>
          <a:p>
            <a:pPr marL="0" marR="0" lvl="0" indent="-190500" algn="l" rtl="0">
              <a:lnSpc>
                <a:spcPct val="90000"/>
              </a:lnSpc>
              <a:spcBef>
                <a:spcPts val="0"/>
              </a:spcBef>
              <a:buClr>
                <a:schemeClr val="lt1"/>
              </a:buClr>
              <a:buSzPct val="100000"/>
              <a:buFont typeface="Corbel"/>
              <a:buNone/>
            </a:pPr>
            <a:r>
              <a:rPr lang="en-US" dirty="0"/>
              <a:t>C</a:t>
            </a:r>
            <a:r>
              <a:rPr lang="en-US" sz="3000" b="0" i="0" u="none" strike="noStrike" cap="none" dirty="0">
                <a:solidFill>
                  <a:schemeClr val="lt1"/>
                </a:solidFill>
                <a:latin typeface="Corbel"/>
                <a:ea typeface="Corbel"/>
                <a:cs typeface="Corbel"/>
                <a:sym typeface="Corbel"/>
              </a:rPr>
              <a:t>urrent </a:t>
            </a:r>
            <a:r>
              <a:rPr lang="en-US" dirty="0"/>
              <a:t>State of the Art</a:t>
            </a:r>
            <a:endParaRPr lang="en-US" sz="3000" b="0" i="0" u="none" strike="noStrike" cap="none" dirty="0">
              <a:solidFill>
                <a:schemeClr val="lt1"/>
              </a:solidFill>
              <a:latin typeface="Corbel"/>
              <a:ea typeface="Corbel"/>
              <a:cs typeface="Corbel"/>
              <a:sym typeface="Corbel"/>
            </a:endParaRPr>
          </a:p>
        </p:txBody>
      </p:sp>
      <p:pic>
        <p:nvPicPr>
          <p:cNvPr id="162" name="Shape 162"/>
          <p:cNvPicPr preferRelativeResize="0"/>
          <p:nvPr/>
        </p:nvPicPr>
        <p:blipFill rotWithShape="1">
          <a:blip r:embed="rId3">
            <a:alphaModFix/>
          </a:blip>
          <a:srcRect t="15476" r="49896" b="10571"/>
          <a:stretch/>
        </p:blipFill>
        <p:spPr>
          <a:xfrm>
            <a:off x="721026" y="3513890"/>
            <a:ext cx="1084584" cy="1129811"/>
          </a:xfrm>
          <a:prstGeom prst="rect">
            <a:avLst/>
          </a:prstGeom>
          <a:noFill/>
          <a:ln>
            <a:noFill/>
          </a:ln>
        </p:spPr>
      </p:pic>
      <p:sp>
        <p:nvSpPr>
          <p:cNvPr id="163" name="Shape 163"/>
          <p:cNvSpPr txBox="1">
            <a:spLocks noGrp="1"/>
          </p:cNvSpPr>
          <p:nvPr>
            <p:ph type="body" idx="1"/>
          </p:nvPr>
        </p:nvSpPr>
        <p:spPr>
          <a:xfrm>
            <a:off x="5365750" y="5875796"/>
            <a:ext cx="3613200" cy="345300"/>
          </a:xfrm>
          <a:prstGeom prst="rect">
            <a:avLst/>
          </a:prstGeom>
          <a:noFill/>
          <a:ln>
            <a:noFill/>
          </a:ln>
        </p:spPr>
        <p:txBody>
          <a:bodyPr wrap="square" lIns="91425" tIns="45700" rIns="91425" bIns="45700" anchor="t" anchorCtr="0">
            <a:noAutofit/>
          </a:bodyPr>
          <a:lstStyle/>
          <a:p>
            <a:pPr marL="0" marR="0" lvl="0" indent="-101600" algn="ctr" rtl="0">
              <a:lnSpc>
                <a:spcPct val="90000"/>
              </a:lnSpc>
              <a:spcBef>
                <a:spcPts val="0"/>
              </a:spcBef>
              <a:buClr>
                <a:srgbClr val="202064"/>
              </a:buClr>
              <a:buSzPct val="100000"/>
              <a:buFont typeface="Arial"/>
              <a:buNone/>
            </a:pPr>
            <a:r>
              <a:rPr lang="en-US" sz="1600" b="0" i="0" u="none" strike="noStrike" cap="none">
                <a:solidFill>
                  <a:schemeClr val="dk1"/>
                </a:solidFill>
                <a:latin typeface="Corbel"/>
                <a:ea typeface="Corbel"/>
                <a:cs typeface="Corbel"/>
                <a:sym typeface="Corbel"/>
              </a:rPr>
              <a:t>Capturing the Wester 6 satellite</a:t>
            </a:r>
          </a:p>
        </p:txBody>
      </p:sp>
      <p:pic>
        <p:nvPicPr>
          <p:cNvPr id="165" name="Shape 165" descr="https://upload.wikimedia.org/wikipedia/commons/6/69/SpaceX_CRS-2_berthing_2.jpg"/>
          <p:cNvPicPr preferRelativeResize="0"/>
          <p:nvPr/>
        </p:nvPicPr>
        <p:blipFill rotWithShape="1">
          <a:blip r:embed="rId4">
            <a:alphaModFix/>
          </a:blip>
          <a:srcRect/>
          <a:stretch/>
        </p:blipFill>
        <p:spPr>
          <a:xfrm>
            <a:off x="5562601" y="987425"/>
            <a:ext cx="3185216" cy="2150801"/>
          </a:xfrm>
          <a:prstGeom prst="rect">
            <a:avLst/>
          </a:prstGeom>
          <a:noFill/>
          <a:ln>
            <a:noFill/>
          </a:ln>
        </p:spPr>
      </p:pic>
      <p:pic>
        <p:nvPicPr>
          <p:cNvPr id="166" name="Shape 166" descr="http://www.lockheedmartin.com/content/lockheed/us/100years/stories/mmu/_jcr_content/right_column/image_1.img.jpg/1368128286779.jpg"/>
          <p:cNvPicPr preferRelativeResize="0"/>
          <p:nvPr/>
        </p:nvPicPr>
        <p:blipFill rotWithShape="1">
          <a:blip r:embed="rId5">
            <a:alphaModFix/>
          </a:blip>
          <a:srcRect t="11985"/>
          <a:stretch/>
        </p:blipFill>
        <p:spPr>
          <a:xfrm>
            <a:off x="5568159" y="3695700"/>
            <a:ext cx="3224381" cy="2192026"/>
          </a:xfrm>
          <a:prstGeom prst="rect">
            <a:avLst/>
          </a:prstGeom>
          <a:noFill/>
          <a:ln>
            <a:noFill/>
          </a:ln>
        </p:spPr>
      </p:pic>
      <p:sp>
        <p:nvSpPr>
          <p:cNvPr id="167" name="Shape 167"/>
          <p:cNvSpPr txBox="1"/>
          <p:nvPr/>
        </p:nvSpPr>
        <p:spPr>
          <a:xfrm>
            <a:off x="227330" y="987425"/>
            <a:ext cx="4935300" cy="4351200"/>
          </a:xfrm>
          <a:prstGeom prst="rect">
            <a:avLst/>
          </a:prstGeom>
          <a:noFill/>
          <a:ln>
            <a:noFill/>
          </a:ln>
        </p:spPr>
        <p:txBody>
          <a:bodyPr wrap="square" lIns="91425" tIns="45700" rIns="91425" bIns="45700" anchor="t" anchorCtr="0">
            <a:noAutofit/>
          </a:bodyPr>
          <a:lstStyle/>
          <a:p>
            <a:pPr marL="0" marR="0" lvl="0" indent="-127000" algn="l" rtl="0">
              <a:lnSpc>
                <a:spcPct val="90000"/>
              </a:lnSpc>
              <a:spcBef>
                <a:spcPts val="0"/>
              </a:spcBef>
              <a:spcAft>
                <a:spcPts val="0"/>
              </a:spcAft>
              <a:buClr>
                <a:srgbClr val="202064"/>
              </a:buClr>
              <a:buSzPct val="100000"/>
              <a:buFont typeface="Arial"/>
              <a:buNone/>
            </a:pPr>
            <a:r>
              <a:rPr lang="en-US" sz="2000" b="0" i="0" u="none" strike="noStrike" cap="none">
                <a:solidFill>
                  <a:schemeClr val="dk1"/>
                </a:solidFill>
                <a:latin typeface="Corbel"/>
                <a:ea typeface="Corbel"/>
                <a:cs typeface="Corbel"/>
                <a:sym typeface="Corbel"/>
              </a:rPr>
              <a:t>Traditional spacecraft docking and robotic manipulators</a:t>
            </a:r>
          </a:p>
          <a:p>
            <a:pPr marL="171450" marR="0" lvl="0" indent="-171450" algn="l" rtl="0">
              <a:lnSpc>
                <a:spcPct val="90000"/>
              </a:lnSpc>
              <a:spcBef>
                <a:spcPts val="750"/>
              </a:spcBef>
              <a:spcAft>
                <a:spcPts val="0"/>
              </a:spcAft>
              <a:buClr>
                <a:srgbClr val="202064"/>
              </a:buClr>
              <a:buSzPct val="100000"/>
              <a:buFont typeface="Arial"/>
              <a:buChar char="•"/>
            </a:pPr>
            <a:r>
              <a:rPr lang="en-US" sz="1800" b="0" i="0" u="none" strike="noStrike" cap="none">
                <a:solidFill>
                  <a:schemeClr val="dk1"/>
                </a:solidFill>
                <a:latin typeface="Corbel"/>
                <a:ea typeface="Corbel"/>
                <a:cs typeface="Corbel"/>
                <a:sym typeface="Corbel"/>
              </a:rPr>
              <a:t>Requires complex, time-consuming procedures for maneuvering, alignment, docking</a:t>
            </a:r>
          </a:p>
          <a:p>
            <a:pPr marL="171450" marR="0" lvl="0" indent="-171450" algn="l" rtl="0">
              <a:lnSpc>
                <a:spcPct val="90000"/>
              </a:lnSpc>
              <a:spcBef>
                <a:spcPts val="750"/>
              </a:spcBef>
              <a:spcAft>
                <a:spcPts val="0"/>
              </a:spcAft>
              <a:buClr>
                <a:srgbClr val="202064"/>
              </a:buClr>
              <a:buSzPct val="100000"/>
              <a:buFont typeface="Arial"/>
              <a:buChar char="•"/>
            </a:pPr>
            <a:r>
              <a:rPr lang="en-US" sz="1800" b="0" i="0" u="none" strike="noStrike" cap="none">
                <a:solidFill>
                  <a:schemeClr val="dk1"/>
                </a:solidFill>
                <a:latin typeface="Corbel"/>
                <a:ea typeface="Corbel"/>
                <a:cs typeface="Corbel"/>
                <a:sym typeface="Corbel"/>
              </a:rPr>
              <a:t>Often need specialized docking or grasping features</a:t>
            </a:r>
          </a:p>
          <a:p>
            <a:pPr marL="171450" marR="0" lvl="0" indent="-171450" algn="l" rtl="0">
              <a:lnSpc>
                <a:spcPct val="90000"/>
              </a:lnSpc>
              <a:spcBef>
                <a:spcPts val="750"/>
              </a:spcBef>
              <a:spcAft>
                <a:spcPts val="0"/>
              </a:spcAft>
              <a:buClr>
                <a:srgbClr val="202064"/>
              </a:buClr>
              <a:buSzPct val="100000"/>
              <a:buFont typeface="Arial"/>
              <a:buChar char="•"/>
            </a:pPr>
            <a:r>
              <a:rPr lang="en-US" sz="1800" b="0" i="0" u="none" strike="noStrike" cap="none">
                <a:solidFill>
                  <a:schemeClr val="dk1"/>
                </a:solidFill>
                <a:latin typeface="Corbel"/>
                <a:ea typeface="Corbel"/>
                <a:cs typeface="Corbel"/>
                <a:sym typeface="Corbel"/>
              </a:rPr>
              <a:t>Difficult to capture moving, spinning objects</a:t>
            </a:r>
          </a:p>
          <a:p>
            <a:pPr marL="171450" marR="0" lvl="0" indent="-171450" algn="l" rtl="0">
              <a:lnSpc>
                <a:spcPct val="90000"/>
              </a:lnSpc>
              <a:spcBef>
                <a:spcPts val="750"/>
              </a:spcBef>
              <a:spcAft>
                <a:spcPts val="0"/>
              </a:spcAft>
              <a:buClr>
                <a:srgbClr val="202064"/>
              </a:buClr>
              <a:buSzPct val="100000"/>
              <a:buFont typeface="Arial"/>
              <a:buNone/>
            </a:pPr>
            <a:endParaRPr sz="1800" b="0" i="0" u="none" strike="noStrike" cap="none">
              <a:solidFill>
                <a:schemeClr val="dk1"/>
              </a:solidFill>
              <a:latin typeface="Corbel"/>
              <a:ea typeface="Corbel"/>
              <a:cs typeface="Corbel"/>
              <a:sym typeface="Corbel"/>
            </a:endParaRPr>
          </a:p>
        </p:txBody>
      </p:sp>
      <p:sp>
        <p:nvSpPr>
          <p:cNvPr id="168" name="Shape 168"/>
          <p:cNvSpPr txBox="1"/>
          <p:nvPr/>
        </p:nvSpPr>
        <p:spPr>
          <a:xfrm>
            <a:off x="5365750" y="3139724"/>
            <a:ext cx="3613150" cy="345216"/>
          </a:xfrm>
          <a:prstGeom prst="rect">
            <a:avLst/>
          </a:prstGeom>
          <a:noFill/>
          <a:ln>
            <a:noFill/>
          </a:ln>
        </p:spPr>
        <p:txBody>
          <a:bodyPr wrap="square" lIns="91425" tIns="45700" rIns="91425" bIns="45700" anchor="t" anchorCtr="0">
            <a:noAutofit/>
          </a:bodyPr>
          <a:lstStyle/>
          <a:p>
            <a:pPr marL="0" marR="0" lvl="0" indent="-101600" algn="ctr" rtl="0">
              <a:lnSpc>
                <a:spcPct val="90000"/>
              </a:lnSpc>
              <a:spcBef>
                <a:spcPts val="0"/>
              </a:spcBef>
              <a:spcAft>
                <a:spcPts val="0"/>
              </a:spcAft>
              <a:buClr>
                <a:srgbClr val="202064"/>
              </a:buClr>
              <a:buSzPct val="100000"/>
              <a:buFont typeface="Arial"/>
              <a:buNone/>
            </a:pPr>
            <a:r>
              <a:rPr lang="en-US" sz="1600" b="0" i="0" u="none" strike="noStrike" cap="none">
                <a:solidFill>
                  <a:schemeClr val="dk1"/>
                </a:solidFill>
                <a:latin typeface="Corbel"/>
                <a:ea typeface="Corbel"/>
                <a:cs typeface="Corbel"/>
                <a:sym typeface="Corbel"/>
              </a:rPr>
              <a:t>ISS Canadarm during resupply</a:t>
            </a:r>
          </a:p>
        </p:txBody>
      </p:sp>
      <p:pic>
        <p:nvPicPr>
          <p:cNvPr id="169" name="Shape 169" descr="https://technology.nasa.gov/t2media/tops/img/TOP9-127/RGM_2136.jpg"/>
          <p:cNvPicPr preferRelativeResize="0"/>
          <p:nvPr/>
        </p:nvPicPr>
        <p:blipFill rotWithShape="1">
          <a:blip r:embed="rId6">
            <a:alphaModFix/>
          </a:blip>
          <a:srcRect/>
          <a:stretch/>
        </p:blipFill>
        <p:spPr>
          <a:xfrm>
            <a:off x="2464767" y="3700463"/>
            <a:ext cx="2860439" cy="2169896"/>
          </a:xfrm>
          <a:prstGeom prst="rect">
            <a:avLst/>
          </a:prstGeom>
          <a:noFill/>
          <a:ln>
            <a:noFill/>
          </a:ln>
        </p:spPr>
      </p:pic>
      <p:pic>
        <p:nvPicPr>
          <p:cNvPr id="170" name="Shape 170"/>
          <p:cNvPicPr preferRelativeResize="0"/>
          <p:nvPr/>
        </p:nvPicPr>
        <p:blipFill rotWithShape="1">
          <a:blip r:embed="rId3">
            <a:alphaModFix/>
          </a:blip>
          <a:srcRect l="55091"/>
          <a:stretch/>
        </p:blipFill>
        <p:spPr>
          <a:xfrm>
            <a:off x="675327" y="4726952"/>
            <a:ext cx="972130" cy="1527760"/>
          </a:xfrm>
          <a:prstGeom prst="rect">
            <a:avLst/>
          </a:prstGeom>
          <a:noFill/>
          <a:ln>
            <a:noFill/>
          </a:ln>
        </p:spPr>
      </p:pic>
      <p:sp>
        <p:nvSpPr>
          <p:cNvPr id="171" name="Shape 171"/>
          <p:cNvSpPr txBox="1"/>
          <p:nvPr/>
        </p:nvSpPr>
        <p:spPr>
          <a:xfrm>
            <a:off x="2095983" y="5890470"/>
            <a:ext cx="3613200" cy="345300"/>
          </a:xfrm>
          <a:prstGeom prst="rect">
            <a:avLst/>
          </a:prstGeom>
          <a:noFill/>
          <a:ln>
            <a:noFill/>
          </a:ln>
        </p:spPr>
        <p:txBody>
          <a:bodyPr wrap="square" lIns="91425" tIns="45700" rIns="91425" bIns="45700" anchor="t" anchorCtr="0">
            <a:noAutofit/>
          </a:bodyPr>
          <a:lstStyle/>
          <a:p>
            <a:pPr marL="0" marR="0" lvl="0" indent="-101600" algn="ctr" rtl="0">
              <a:lnSpc>
                <a:spcPct val="90000"/>
              </a:lnSpc>
              <a:spcBef>
                <a:spcPts val="0"/>
              </a:spcBef>
              <a:spcAft>
                <a:spcPts val="0"/>
              </a:spcAft>
              <a:buClr>
                <a:srgbClr val="202064"/>
              </a:buClr>
              <a:buSzPct val="100000"/>
              <a:buFont typeface="Arial"/>
              <a:buNone/>
            </a:pPr>
            <a:r>
              <a:rPr lang="en-US" sz="1600" b="0" i="0" u="none" strike="noStrike" cap="none">
                <a:solidFill>
                  <a:schemeClr val="dk1"/>
                </a:solidFill>
                <a:latin typeface="Corbel"/>
                <a:ea typeface="Corbel"/>
                <a:cs typeface="Corbel"/>
                <a:sym typeface="Corbel"/>
              </a:rPr>
              <a:t>NASA Docking System</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21"/>
        <p:cNvGrpSpPr/>
        <p:nvPr/>
      </p:nvGrpSpPr>
      <p:grpSpPr>
        <a:xfrm>
          <a:off x="0" y="0"/>
          <a:ext cx="0" cy="0"/>
          <a:chOff x="0" y="0"/>
          <a:chExt cx="0" cy="0"/>
        </a:xfrm>
      </p:grpSpPr>
      <p:sp>
        <p:nvSpPr>
          <p:cNvPr id="722" name="Shape 722"/>
          <p:cNvSpPr txBox="1"/>
          <p:nvPr/>
        </p:nvSpPr>
        <p:spPr>
          <a:xfrm>
            <a:off x="159107" y="1537075"/>
            <a:ext cx="7886700" cy="4351200"/>
          </a:xfrm>
          <a:prstGeom prst="rect">
            <a:avLst/>
          </a:prstGeom>
          <a:noFill/>
          <a:ln>
            <a:noFill/>
          </a:ln>
        </p:spPr>
        <p:txBody>
          <a:bodyPr wrap="square" lIns="91425" tIns="45700" rIns="91425" bIns="45700" anchor="t" anchorCtr="0">
            <a:noAutofit/>
          </a:bodyPr>
          <a:lstStyle/>
          <a:p>
            <a:pPr marL="171450" marR="0" lvl="0" indent="-171450" algn="l" rtl="0">
              <a:lnSpc>
                <a:spcPct val="90000"/>
              </a:lnSpc>
              <a:spcBef>
                <a:spcPts val="0"/>
              </a:spcBef>
              <a:spcAft>
                <a:spcPts val="0"/>
              </a:spcAft>
              <a:buClr>
                <a:srgbClr val="202064"/>
              </a:buClr>
              <a:buSzPct val="100000"/>
              <a:buFont typeface="Arial"/>
              <a:buNone/>
            </a:pPr>
            <a:endParaRPr sz="1800" b="0" i="0" u="none" strike="noStrike" cap="none">
              <a:solidFill>
                <a:schemeClr val="dk1"/>
              </a:solidFill>
              <a:latin typeface="Corbel"/>
              <a:ea typeface="Corbel"/>
              <a:cs typeface="Corbel"/>
              <a:sym typeface="Corbel"/>
            </a:endParaRPr>
          </a:p>
        </p:txBody>
      </p:sp>
      <p:sp>
        <p:nvSpPr>
          <p:cNvPr id="733" name="Shape 733"/>
          <p:cNvSpPr txBox="1">
            <a:spLocks noGrp="1"/>
          </p:cNvSpPr>
          <p:nvPr>
            <p:ph type="title"/>
          </p:nvPr>
        </p:nvSpPr>
        <p:spPr>
          <a:prstGeom prst="rect">
            <a:avLst/>
          </a:prstGeom>
          <a:noFill/>
          <a:ln>
            <a:noFill/>
          </a:ln>
        </p:spPr>
        <p:txBody>
          <a:bodyPr wrap="square" lIns="91425" tIns="45700" rIns="91425" bIns="45700" anchor="t" anchorCtr="0">
            <a:noAutofit/>
          </a:bodyPr>
          <a:lstStyle/>
          <a:p>
            <a:pPr lvl="0" indent="-190500"/>
            <a:r>
              <a:rPr lang="en-US" dirty="0"/>
              <a:t>Experimental Validation Onboard the ISS</a:t>
            </a:r>
            <a:endParaRPr lang="en-US" sz="3000" b="0" i="0" u="none" strike="noStrike" cap="none" dirty="0">
              <a:solidFill>
                <a:schemeClr val="lt1"/>
              </a:solidFill>
              <a:latin typeface="Corbel"/>
              <a:ea typeface="Corbel"/>
              <a:cs typeface="Corbel"/>
              <a:sym typeface="Corbel"/>
            </a:endParaRPr>
          </a:p>
        </p:txBody>
      </p:sp>
      <p:graphicFrame>
        <p:nvGraphicFramePr>
          <p:cNvPr id="6" name="Table 5">
            <a:extLst>
              <a:ext uri="{FF2B5EF4-FFF2-40B4-BE49-F238E27FC236}">
                <a16:creationId xmlns:a16="http://schemas.microsoft.com/office/drawing/2014/main" id="{9BC46944-DB07-4800-B4EA-B47B5C03E1E2}"/>
              </a:ext>
            </a:extLst>
          </p:cNvPr>
          <p:cNvGraphicFramePr>
            <a:graphicFrameLocks noGrp="1"/>
          </p:cNvGraphicFramePr>
          <p:nvPr>
            <p:extLst>
              <p:ext uri="{D42A27DB-BD31-4B8C-83A1-F6EECF244321}">
                <p14:modId xmlns:p14="http://schemas.microsoft.com/office/powerpoint/2010/main" val="3198352736"/>
              </p:ext>
            </p:extLst>
          </p:nvPr>
        </p:nvGraphicFramePr>
        <p:xfrm>
          <a:off x="207132" y="1537075"/>
          <a:ext cx="5459572" cy="4351198"/>
        </p:xfrm>
        <a:graphic>
          <a:graphicData uri="http://schemas.openxmlformats.org/drawingml/2006/table">
            <a:tbl>
              <a:tblPr firstRow="1" bandRow="1">
                <a:tableStyleId>{5C22544A-7EE6-4342-B048-85BDC9FD1C3A}</a:tableStyleId>
              </a:tblPr>
              <a:tblGrid>
                <a:gridCol w="1842538">
                  <a:extLst>
                    <a:ext uri="{9D8B030D-6E8A-4147-A177-3AD203B41FA5}">
                      <a16:colId xmlns:a16="http://schemas.microsoft.com/office/drawing/2014/main" val="1290409647"/>
                    </a:ext>
                  </a:extLst>
                </a:gridCol>
                <a:gridCol w="1872973">
                  <a:extLst>
                    <a:ext uri="{9D8B030D-6E8A-4147-A177-3AD203B41FA5}">
                      <a16:colId xmlns:a16="http://schemas.microsoft.com/office/drawing/2014/main" val="3598333168"/>
                    </a:ext>
                  </a:extLst>
                </a:gridCol>
                <a:gridCol w="1744061">
                  <a:extLst>
                    <a:ext uri="{9D8B030D-6E8A-4147-A177-3AD203B41FA5}">
                      <a16:colId xmlns:a16="http://schemas.microsoft.com/office/drawing/2014/main" val="586168583"/>
                    </a:ext>
                  </a:extLst>
                </a:gridCol>
              </a:tblGrid>
              <a:tr h="5598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Task/Experiment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solidFill>
                            <a:schemeClr val="tx1"/>
                          </a:solidFill>
                        </a:rPr>
                        <a:t>Ground Testing Period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solidFill>
                            <a:schemeClr val="tx1"/>
                          </a:solidFill>
                        </a:rPr>
                        <a:t>Proposed ISS Test Period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75379840"/>
                  </a:ext>
                </a:extLst>
              </a:tr>
              <a:tr h="9662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Real-time planning for short-range free-flying navigation with obstacle avoidance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Fall 2017-Summer 2018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4">
                  <a:txBody>
                    <a:bodyPr/>
                    <a:lstStyle/>
                    <a:p>
                      <a:pPr algn="ctr"/>
                      <a:r>
                        <a:rPr lang="en-US" sz="1200" dirty="0"/>
                        <a:t>Winter 2019 onwards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62574947"/>
                  </a:ext>
                </a:extLst>
              </a:tr>
              <a:tr h="89251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Integration of a gecko-inspired adhesive gripper and planning and control for grasping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Fall 2017-Summer 2018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8291228"/>
                  </a:ext>
                </a:extLst>
              </a:tr>
              <a:tr h="9662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Planning for free-flying and free-floating payload manipulation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Spring-Summer 2018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18227596"/>
                  </a:ext>
                </a:extLst>
              </a:tr>
              <a:tr h="9662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High-level planning algorithm for long-range navigation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Fall 2018 (sim only)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41833581"/>
                  </a:ext>
                </a:extLst>
              </a:tr>
            </a:tbl>
          </a:graphicData>
        </a:graphic>
      </p:graphicFrame>
      <p:pic>
        <p:nvPicPr>
          <p:cNvPr id="7" name="Picture 6">
            <a:extLst>
              <a:ext uri="{FF2B5EF4-FFF2-40B4-BE49-F238E27FC236}">
                <a16:creationId xmlns:a16="http://schemas.microsoft.com/office/drawing/2014/main" id="{CDFDF14B-D906-42F4-A9CC-6F3B12C04FAB}"/>
              </a:ext>
            </a:extLst>
          </p:cNvPr>
          <p:cNvPicPr>
            <a:picLocks noChangeAspect="1"/>
          </p:cNvPicPr>
          <p:nvPr/>
        </p:nvPicPr>
        <p:blipFill>
          <a:blip r:embed="rId3"/>
          <a:stretch>
            <a:fillRect/>
          </a:stretch>
        </p:blipFill>
        <p:spPr>
          <a:xfrm>
            <a:off x="5998389" y="1537075"/>
            <a:ext cx="2987797" cy="2308631"/>
          </a:xfrm>
          <a:prstGeom prst="rect">
            <a:avLst/>
          </a:prstGeom>
        </p:spPr>
      </p:pic>
      <p:pic>
        <p:nvPicPr>
          <p:cNvPr id="8" name="Picture 7">
            <a:extLst>
              <a:ext uri="{FF2B5EF4-FFF2-40B4-BE49-F238E27FC236}">
                <a16:creationId xmlns:a16="http://schemas.microsoft.com/office/drawing/2014/main" id="{88FF938C-8B7D-4851-AE6B-7E16F652CE9D}"/>
              </a:ext>
            </a:extLst>
          </p:cNvPr>
          <p:cNvPicPr>
            <a:picLocks noChangeAspect="1"/>
          </p:cNvPicPr>
          <p:nvPr/>
        </p:nvPicPr>
        <p:blipFill>
          <a:blip r:embed="rId4"/>
          <a:stretch>
            <a:fillRect/>
          </a:stretch>
        </p:blipFill>
        <p:spPr>
          <a:xfrm>
            <a:off x="5998389" y="3887544"/>
            <a:ext cx="2990088" cy="1958893"/>
          </a:xfrm>
          <a:prstGeom prst="rect">
            <a:avLst/>
          </a:prstGeom>
        </p:spPr>
      </p:pic>
    </p:spTree>
    <p:extLst>
      <p:ext uri="{BB962C8B-B14F-4D97-AF65-F5344CB8AC3E}">
        <p14:creationId xmlns:p14="http://schemas.microsoft.com/office/powerpoint/2010/main" val="9277810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a:spLocks noGrp="1"/>
          </p:cNvSpPr>
          <p:nvPr>
            <p:ph type="body" idx="1"/>
          </p:nvPr>
        </p:nvSpPr>
        <p:spPr>
          <a:xfrm>
            <a:off x="186989" y="1133763"/>
            <a:ext cx="5208270" cy="5332095"/>
          </a:xfrm>
          <a:prstGeom prst="rect">
            <a:avLst/>
          </a:prstGeom>
          <a:noFill/>
          <a:ln>
            <a:noFill/>
          </a:ln>
        </p:spPr>
        <p:txBody>
          <a:bodyPr wrap="square" lIns="91425" tIns="45700" rIns="91425" bIns="45700" anchor="t" anchorCtr="0">
            <a:noAutofit/>
          </a:bodyPr>
          <a:lstStyle/>
          <a:p>
            <a:pPr marL="0" marR="0" lvl="0" indent="-127000" algn="l" rtl="0">
              <a:lnSpc>
                <a:spcPct val="90000"/>
              </a:lnSpc>
              <a:spcBef>
                <a:spcPts val="0"/>
              </a:spcBef>
              <a:spcAft>
                <a:spcPts val="0"/>
              </a:spcAft>
              <a:buClr>
                <a:srgbClr val="202064"/>
              </a:buClr>
              <a:buSzPts val="2000"/>
              <a:buFont typeface="Arial"/>
              <a:buNone/>
            </a:pPr>
            <a:r>
              <a:rPr lang="en-US" sz="2000" b="0" i="0" u="none" strike="noStrike" cap="none" dirty="0">
                <a:solidFill>
                  <a:schemeClr val="dk1"/>
                </a:solidFill>
                <a:latin typeface="Corbel"/>
                <a:ea typeface="Corbel"/>
                <a:cs typeface="Corbel"/>
                <a:sym typeface="Corbel"/>
              </a:rPr>
              <a:t>Assistive free-flyers on the ISS</a:t>
            </a:r>
          </a:p>
          <a:p>
            <a:pPr marL="514350" marR="0" lvl="1" indent="-171450" algn="l" rtl="0">
              <a:lnSpc>
                <a:spcPct val="90000"/>
              </a:lnSpc>
              <a:spcBef>
                <a:spcPts val="375"/>
              </a:spcBef>
              <a:spcAft>
                <a:spcPts val="0"/>
              </a:spcAft>
              <a:buClr>
                <a:srgbClr val="202064"/>
              </a:buClr>
              <a:buSzPts val="1800"/>
              <a:buFont typeface="Arial"/>
              <a:buChar char="•"/>
            </a:pPr>
            <a:r>
              <a:rPr lang="en-US" sz="1800" b="0" i="0" u="none" strike="noStrike" cap="none" dirty="0">
                <a:solidFill>
                  <a:schemeClr val="dk1"/>
                </a:solidFill>
                <a:latin typeface="Corbel"/>
                <a:ea typeface="Corbel"/>
                <a:cs typeface="Corbel"/>
                <a:sym typeface="Corbel"/>
              </a:rPr>
              <a:t>Perching for inspection/monitoring</a:t>
            </a:r>
          </a:p>
          <a:p>
            <a:pPr marL="514350" marR="0" lvl="1" indent="-171450" algn="l" rtl="0">
              <a:lnSpc>
                <a:spcPct val="90000"/>
              </a:lnSpc>
              <a:spcBef>
                <a:spcPts val="375"/>
              </a:spcBef>
              <a:spcAft>
                <a:spcPts val="0"/>
              </a:spcAft>
              <a:buClr>
                <a:srgbClr val="202064"/>
              </a:buClr>
              <a:buSzPts val="1800"/>
              <a:buFont typeface="Arial"/>
              <a:buChar char="•"/>
            </a:pPr>
            <a:r>
              <a:rPr lang="en-US" sz="1800" b="0" i="0" u="none" strike="noStrike" cap="none" dirty="0">
                <a:solidFill>
                  <a:schemeClr val="dk1"/>
                </a:solidFill>
                <a:latin typeface="Corbel"/>
                <a:ea typeface="Corbel"/>
                <a:cs typeface="Corbel"/>
                <a:sym typeface="Corbel"/>
              </a:rPr>
              <a:t>Tool retrieval, return</a:t>
            </a:r>
          </a:p>
          <a:p>
            <a:pPr marL="514350" marR="0" lvl="1" indent="-171450" algn="l" rtl="0">
              <a:lnSpc>
                <a:spcPct val="90000"/>
              </a:lnSpc>
              <a:spcBef>
                <a:spcPts val="375"/>
              </a:spcBef>
              <a:spcAft>
                <a:spcPts val="0"/>
              </a:spcAft>
              <a:buClr>
                <a:srgbClr val="202064"/>
              </a:buClr>
              <a:buSzPts val="1800"/>
              <a:buFont typeface="Arial"/>
              <a:buChar char="•"/>
            </a:pPr>
            <a:r>
              <a:rPr lang="en-US" sz="1800" b="0" i="0" u="none" strike="noStrike" cap="none" dirty="0">
                <a:solidFill>
                  <a:schemeClr val="dk1"/>
                </a:solidFill>
                <a:latin typeface="Corbel"/>
                <a:ea typeface="Corbel"/>
                <a:cs typeface="Corbel"/>
                <a:sym typeface="Corbel"/>
              </a:rPr>
              <a:t>Unpacking cargo</a:t>
            </a:r>
          </a:p>
          <a:p>
            <a:pPr marL="0" marR="0" lvl="0" indent="-127000" algn="l" rtl="0">
              <a:lnSpc>
                <a:spcPct val="100000"/>
              </a:lnSpc>
              <a:spcBef>
                <a:spcPts val="750"/>
              </a:spcBef>
              <a:spcAft>
                <a:spcPts val="0"/>
              </a:spcAft>
              <a:buClr>
                <a:srgbClr val="202064"/>
              </a:buClr>
              <a:buSzPts val="2000"/>
              <a:buFont typeface="Arial"/>
              <a:buNone/>
            </a:pPr>
            <a:endParaRPr lang="en-US" sz="1000" b="0" i="0" u="none" strike="noStrike" cap="none" dirty="0">
              <a:solidFill>
                <a:schemeClr val="dk1"/>
              </a:solidFill>
              <a:latin typeface="Corbel"/>
              <a:ea typeface="Corbel"/>
              <a:cs typeface="Corbel"/>
              <a:sym typeface="Corbel"/>
            </a:endParaRPr>
          </a:p>
          <a:p>
            <a:pPr marL="0" marR="0" lvl="0" indent="-127000" algn="l" rtl="0">
              <a:lnSpc>
                <a:spcPct val="100000"/>
              </a:lnSpc>
              <a:spcBef>
                <a:spcPts val="750"/>
              </a:spcBef>
              <a:spcAft>
                <a:spcPts val="0"/>
              </a:spcAft>
              <a:buClr>
                <a:srgbClr val="202064"/>
              </a:buClr>
              <a:buSzPts val="2000"/>
              <a:buFont typeface="Arial"/>
              <a:buNone/>
            </a:pPr>
            <a:r>
              <a:rPr lang="en-US" sz="2000" b="0" i="0" u="none" strike="noStrike" cap="none" dirty="0">
                <a:solidFill>
                  <a:schemeClr val="dk1"/>
                </a:solidFill>
                <a:latin typeface="Corbel"/>
                <a:ea typeface="Corbel"/>
                <a:cs typeface="Corbel"/>
                <a:sym typeface="Corbel"/>
              </a:rPr>
              <a:t>Complex in-space manipulation and proximity operations tasks</a:t>
            </a:r>
          </a:p>
          <a:p>
            <a:pPr marL="514350" marR="0" lvl="1" indent="-171450" algn="l" rtl="0">
              <a:lnSpc>
                <a:spcPct val="90000"/>
              </a:lnSpc>
              <a:spcBef>
                <a:spcPts val="375"/>
              </a:spcBef>
              <a:spcAft>
                <a:spcPts val="0"/>
              </a:spcAft>
              <a:buClr>
                <a:srgbClr val="202064"/>
              </a:buClr>
              <a:buSzPts val="1800"/>
              <a:buFont typeface="Arial"/>
              <a:buChar char="•"/>
            </a:pPr>
            <a:r>
              <a:rPr lang="en-US" sz="1800" b="0" i="0" u="none" strike="noStrike" cap="none" dirty="0">
                <a:solidFill>
                  <a:schemeClr val="dk1"/>
                </a:solidFill>
                <a:latin typeface="Corbel"/>
                <a:ea typeface="Corbel"/>
                <a:cs typeface="Corbel"/>
                <a:sym typeface="Corbel"/>
              </a:rPr>
              <a:t>On-orbit servicing, assembly</a:t>
            </a:r>
          </a:p>
          <a:p>
            <a:pPr marL="514350" marR="0" lvl="1" indent="-171450" algn="l" rtl="0">
              <a:lnSpc>
                <a:spcPct val="90000"/>
              </a:lnSpc>
              <a:spcBef>
                <a:spcPts val="375"/>
              </a:spcBef>
              <a:spcAft>
                <a:spcPts val="0"/>
              </a:spcAft>
              <a:buClr>
                <a:srgbClr val="202064"/>
              </a:buClr>
              <a:buSzPts val="1800"/>
              <a:buFont typeface="Arial"/>
              <a:buChar char="•"/>
            </a:pPr>
            <a:r>
              <a:rPr lang="en-US" sz="1800" b="0" i="0" u="none" strike="noStrike" cap="none" dirty="0">
                <a:solidFill>
                  <a:schemeClr val="dk1"/>
                </a:solidFill>
                <a:latin typeface="Corbel"/>
                <a:ea typeface="Corbel"/>
                <a:cs typeface="Corbel"/>
                <a:sym typeface="Corbel"/>
              </a:rPr>
              <a:t>Debris removal</a:t>
            </a:r>
          </a:p>
          <a:p>
            <a:pPr marL="514350" marR="0" lvl="1" indent="-171450" algn="l" rtl="0">
              <a:lnSpc>
                <a:spcPct val="90000"/>
              </a:lnSpc>
              <a:spcBef>
                <a:spcPts val="375"/>
              </a:spcBef>
              <a:buClr>
                <a:srgbClr val="202064"/>
              </a:buClr>
              <a:buSzPts val="1800"/>
              <a:buFont typeface="Arial"/>
              <a:buChar char="•"/>
            </a:pPr>
            <a:r>
              <a:rPr lang="en-US" sz="1800" b="0" i="0" u="none" strike="noStrike" cap="none" dirty="0">
                <a:solidFill>
                  <a:schemeClr val="dk1"/>
                </a:solidFill>
                <a:latin typeface="Corbel"/>
                <a:ea typeface="Corbel"/>
                <a:cs typeface="Corbel"/>
                <a:sym typeface="Corbel"/>
              </a:rPr>
              <a:t>EVA assistance</a:t>
            </a:r>
          </a:p>
        </p:txBody>
      </p:sp>
      <p:sp>
        <p:nvSpPr>
          <p:cNvPr id="148" name="Shape 148"/>
          <p:cNvSpPr txBox="1">
            <a:spLocks noGrp="1"/>
          </p:cNvSpPr>
          <p:nvPr>
            <p:ph type="title"/>
          </p:nvPr>
        </p:nvSpPr>
        <p:spPr>
          <a:xfrm>
            <a:off x="90170" y="118746"/>
            <a:ext cx="7886700" cy="532449"/>
          </a:xfrm>
          <a:prstGeom prst="rect">
            <a:avLst/>
          </a:prstGeom>
          <a:noFill/>
          <a:ln>
            <a:noFill/>
          </a:ln>
        </p:spPr>
        <p:txBody>
          <a:bodyPr wrap="square" lIns="91425" tIns="45700" rIns="91425" bIns="45700" anchor="t" anchorCtr="0">
            <a:noAutofit/>
          </a:bodyPr>
          <a:lstStyle/>
          <a:p>
            <a:pPr marL="0" marR="0" lvl="0" indent="-190500" algn="l" rtl="0">
              <a:lnSpc>
                <a:spcPct val="90000"/>
              </a:lnSpc>
              <a:spcBef>
                <a:spcPts val="0"/>
              </a:spcBef>
              <a:buClr>
                <a:schemeClr val="lt1"/>
              </a:buClr>
              <a:buSzPts val="3000"/>
              <a:buFont typeface="Corbel"/>
              <a:buNone/>
            </a:pPr>
            <a:r>
              <a:rPr lang="en-US" sz="3000" b="0" i="0" u="none" strike="noStrike" cap="none" dirty="0">
                <a:solidFill>
                  <a:schemeClr val="lt1"/>
                </a:solidFill>
                <a:latin typeface="Corbel"/>
                <a:ea typeface="Corbel"/>
                <a:cs typeface="Corbel"/>
                <a:sym typeface="Corbel"/>
              </a:rPr>
              <a:t>Motivating Goals</a:t>
            </a:r>
          </a:p>
        </p:txBody>
      </p:sp>
      <p:pic>
        <p:nvPicPr>
          <p:cNvPr id="149" name="Shape 149" descr="https://oregonspacegrant.files.wordpress.com/2010/09/spheres.jpg?w=580"/>
          <p:cNvPicPr preferRelativeResize="0"/>
          <p:nvPr/>
        </p:nvPicPr>
        <p:blipFill rotWithShape="1">
          <a:blip r:embed="rId3">
            <a:alphaModFix/>
          </a:blip>
          <a:srcRect/>
          <a:stretch/>
        </p:blipFill>
        <p:spPr>
          <a:xfrm>
            <a:off x="467284" y="4559755"/>
            <a:ext cx="2148704" cy="1617227"/>
          </a:xfrm>
          <a:prstGeom prst="rect">
            <a:avLst/>
          </a:prstGeom>
          <a:noFill/>
          <a:ln>
            <a:noFill/>
          </a:ln>
        </p:spPr>
      </p:pic>
      <p:sp>
        <p:nvSpPr>
          <p:cNvPr id="150" name="Shape 150"/>
          <p:cNvSpPr txBox="1"/>
          <p:nvPr/>
        </p:nvSpPr>
        <p:spPr>
          <a:xfrm>
            <a:off x="467282" y="6183817"/>
            <a:ext cx="2152651" cy="375825"/>
          </a:xfrm>
          <a:prstGeom prst="rect">
            <a:avLst/>
          </a:prstGeom>
          <a:noFill/>
          <a:ln>
            <a:noFill/>
          </a:ln>
        </p:spPr>
        <p:txBody>
          <a:bodyPr wrap="square" lIns="91425" tIns="45700" rIns="91425" bIns="45700" anchor="t" anchorCtr="0">
            <a:noAutofit/>
          </a:bodyPr>
          <a:lstStyle/>
          <a:p>
            <a:pPr marL="0" marR="0" lvl="0" indent="-88900" algn="ctr" rtl="0">
              <a:lnSpc>
                <a:spcPct val="90000"/>
              </a:lnSpc>
              <a:spcBef>
                <a:spcPts val="0"/>
              </a:spcBef>
              <a:spcAft>
                <a:spcPts val="0"/>
              </a:spcAft>
              <a:buClr>
                <a:srgbClr val="202064"/>
              </a:buClr>
              <a:buSzPts val="1400"/>
              <a:buFont typeface="Arial"/>
              <a:buNone/>
            </a:pPr>
            <a:r>
              <a:rPr lang="en-US" sz="1400" b="0" i="0" u="none" strike="noStrike" cap="none">
                <a:solidFill>
                  <a:schemeClr val="dk1"/>
                </a:solidFill>
                <a:latin typeface="Corbel"/>
                <a:ea typeface="Corbel"/>
                <a:cs typeface="Corbel"/>
                <a:sym typeface="Corbel"/>
              </a:rPr>
              <a:t>SPHERES</a:t>
            </a:r>
          </a:p>
        </p:txBody>
      </p:sp>
      <p:sp>
        <p:nvSpPr>
          <p:cNvPr id="151" name="Shape 151"/>
          <p:cNvSpPr txBox="1"/>
          <p:nvPr/>
        </p:nvSpPr>
        <p:spPr>
          <a:xfrm>
            <a:off x="3044249" y="6186375"/>
            <a:ext cx="2154477" cy="375825"/>
          </a:xfrm>
          <a:prstGeom prst="rect">
            <a:avLst/>
          </a:prstGeom>
          <a:noFill/>
          <a:ln>
            <a:noFill/>
          </a:ln>
        </p:spPr>
        <p:txBody>
          <a:bodyPr wrap="square" lIns="91425" tIns="45700" rIns="91425" bIns="45700" anchor="t" anchorCtr="0">
            <a:noAutofit/>
          </a:bodyPr>
          <a:lstStyle/>
          <a:p>
            <a:pPr marL="0" marR="0" lvl="0" indent="-88900" algn="ctr" rtl="0">
              <a:lnSpc>
                <a:spcPct val="90000"/>
              </a:lnSpc>
              <a:spcBef>
                <a:spcPts val="0"/>
              </a:spcBef>
              <a:spcAft>
                <a:spcPts val="0"/>
              </a:spcAft>
              <a:buClr>
                <a:srgbClr val="202064"/>
              </a:buClr>
              <a:buSzPts val="1400"/>
              <a:buFont typeface="Arial"/>
              <a:buNone/>
            </a:pPr>
            <a:r>
              <a:rPr lang="en-US" sz="1400" b="0" i="0" u="none" strike="noStrike" cap="none">
                <a:solidFill>
                  <a:schemeClr val="dk1"/>
                </a:solidFill>
                <a:latin typeface="Corbel"/>
                <a:ea typeface="Corbel"/>
                <a:cs typeface="Corbel"/>
                <a:sym typeface="Corbel"/>
              </a:rPr>
              <a:t>Astrobee</a:t>
            </a:r>
          </a:p>
        </p:txBody>
      </p:sp>
      <p:sp>
        <p:nvSpPr>
          <p:cNvPr id="153" name="Shape 153"/>
          <p:cNvSpPr txBox="1"/>
          <p:nvPr/>
        </p:nvSpPr>
        <p:spPr>
          <a:xfrm>
            <a:off x="5837745" y="3277571"/>
            <a:ext cx="3013800" cy="375900"/>
          </a:xfrm>
          <a:prstGeom prst="rect">
            <a:avLst/>
          </a:prstGeom>
          <a:noFill/>
          <a:ln>
            <a:noFill/>
          </a:ln>
        </p:spPr>
        <p:txBody>
          <a:bodyPr wrap="square" lIns="91425" tIns="45700" rIns="91425" bIns="45700" anchor="t" anchorCtr="0">
            <a:noAutofit/>
          </a:bodyPr>
          <a:lstStyle/>
          <a:p>
            <a:pPr marL="0" marR="0" lvl="0" indent="-88900" algn="ctr" rtl="0">
              <a:lnSpc>
                <a:spcPct val="90000"/>
              </a:lnSpc>
              <a:spcBef>
                <a:spcPts val="0"/>
              </a:spcBef>
              <a:spcAft>
                <a:spcPts val="0"/>
              </a:spcAft>
              <a:buClr>
                <a:srgbClr val="202064"/>
              </a:buClr>
              <a:buSzPts val="1400"/>
              <a:buFont typeface="Arial"/>
              <a:buNone/>
            </a:pPr>
            <a:r>
              <a:rPr lang="en-US" sz="1400" b="0" i="0" u="none" strike="noStrike" cap="none">
                <a:solidFill>
                  <a:schemeClr val="dk1"/>
                </a:solidFill>
                <a:latin typeface="Corbel"/>
                <a:ea typeface="Corbel"/>
                <a:cs typeface="Corbel"/>
                <a:sym typeface="Corbel"/>
              </a:rPr>
              <a:t>Restore-L  Servicer</a:t>
            </a:r>
          </a:p>
        </p:txBody>
      </p:sp>
      <p:pic>
        <p:nvPicPr>
          <p:cNvPr id="154" name="Shape 154" descr="https://upload.wikimedia.org/wikipedia/commons/thumb/6/66/Robot_Camera_Retrieval_-_GPN-2000-001089.jpg/1024px-Robot_Camera_Retrieval_-_GPN-2000-001089.jpg"/>
          <p:cNvPicPr preferRelativeResize="0"/>
          <p:nvPr/>
        </p:nvPicPr>
        <p:blipFill rotWithShape="1">
          <a:blip r:embed="rId4">
            <a:alphaModFix/>
          </a:blip>
          <a:srcRect/>
          <a:stretch/>
        </p:blipFill>
        <p:spPr>
          <a:xfrm>
            <a:off x="5859916" y="3645207"/>
            <a:ext cx="3010877" cy="2003488"/>
          </a:xfrm>
          <a:prstGeom prst="rect">
            <a:avLst/>
          </a:prstGeom>
          <a:noFill/>
          <a:ln>
            <a:noFill/>
          </a:ln>
        </p:spPr>
      </p:pic>
      <p:sp>
        <p:nvSpPr>
          <p:cNvPr id="155" name="Shape 155"/>
          <p:cNvSpPr txBox="1"/>
          <p:nvPr/>
        </p:nvSpPr>
        <p:spPr>
          <a:xfrm>
            <a:off x="5882722" y="5665710"/>
            <a:ext cx="3013943" cy="375825"/>
          </a:xfrm>
          <a:prstGeom prst="rect">
            <a:avLst/>
          </a:prstGeom>
          <a:noFill/>
          <a:ln>
            <a:noFill/>
          </a:ln>
        </p:spPr>
        <p:txBody>
          <a:bodyPr wrap="square" lIns="91425" tIns="45700" rIns="91425" bIns="45700" anchor="t" anchorCtr="0">
            <a:noAutofit/>
          </a:bodyPr>
          <a:lstStyle/>
          <a:p>
            <a:pPr marL="0" marR="0" lvl="0" indent="-88900" algn="ctr" rtl="0">
              <a:lnSpc>
                <a:spcPct val="90000"/>
              </a:lnSpc>
              <a:spcBef>
                <a:spcPts val="0"/>
              </a:spcBef>
              <a:spcAft>
                <a:spcPts val="0"/>
              </a:spcAft>
              <a:buClr>
                <a:srgbClr val="202064"/>
              </a:buClr>
              <a:buSzPts val="1400"/>
              <a:buFont typeface="Arial"/>
              <a:buNone/>
            </a:pPr>
            <a:r>
              <a:rPr lang="en-US" sz="1400" b="0" i="0" u="none" strike="noStrike" cap="none">
                <a:solidFill>
                  <a:schemeClr val="dk1"/>
                </a:solidFill>
                <a:latin typeface="Corbel"/>
                <a:ea typeface="Corbel"/>
                <a:cs typeface="Corbel"/>
                <a:sym typeface="Corbel"/>
              </a:rPr>
              <a:t>AERCam Sprint</a:t>
            </a:r>
          </a:p>
        </p:txBody>
      </p:sp>
      <p:pic>
        <p:nvPicPr>
          <p:cNvPr id="156" name="Shape 156" descr="http://www.solidsmack.com/wp-content/uploads/2016/02/astrobee-nasa-robot-arm-challenge-02.jpg"/>
          <p:cNvPicPr preferRelativeResize="0"/>
          <p:nvPr/>
        </p:nvPicPr>
        <p:blipFill rotWithShape="1">
          <a:blip r:embed="rId5">
            <a:alphaModFix/>
          </a:blip>
          <a:srcRect l="17293" t="5640" r="20784" b="11530"/>
          <a:stretch/>
        </p:blipFill>
        <p:spPr>
          <a:xfrm>
            <a:off x="3044250" y="4569554"/>
            <a:ext cx="2154476" cy="1615625"/>
          </a:xfrm>
          <a:prstGeom prst="rect">
            <a:avLst/>
          </a:prstGeom>
          <a:noFill/>
          <a:ln>
            <a:noFill/>
          </a:ln>
        </p:spPr>
      </p:pic>
      <p:sp>
        <p:nvSpPr>
          <p:cNvPr id="2" name="Rectangle 1"/>
          <p:cNvSpPr/>
          <p:nvPr/>
        </p:nvSpPr>
        <p:spPr>
          <a:xfrm>
            <a:off x="4454820" y="3275112"/>
            <a:ext cx="234360" cy="307777"/>
          </a:xfrm>
          <a:prstGeom prst="rect">
            <a:avLst/>
          </a:prstGeom>
        </p:spPr>
        <p:txBody>
          <a:bodyPr wrap="none">
            <a:spAutoFit/>
          </a:bodyPr>
          <a:lstStyle/>
          <a:p>
            <a:r>
              <a:rPr lang="sk-SK" dirty="0"/>
              <a:t> </a:t>
            </a:r>
            <a:endParaRPr lang="en-US" dirty="0"/>
          </a:p>
        </p:txBody>
      </p:sp>
      <p:sp>
        <p:nvSpPr>
          <p:cNvPr id="3" name="Rectangle 2"/>
          <p:cNvSpPr/>
          <p:nvPr/>
        </p:nvSpPr>
        <p:spPr>
          <a:xfrm>
            <a:off x="4454820" y="3275112"/>
            <a:ext cx="234360" cy="307777"/>
          </a:xfrm>
          <a:prstGeom prst="rect">
            <a:avLst/>
          </a:prstGeom>
        </p:spPr>
        <p:txBody>
          <a:bodyPr wrap="none">
            <a:spAutoFit/>
          </a:bodyPr>
          <a:lstStyle/>
          <a:p>
            <a:r>
              <a:rPr lang="sk-SK" dirty="0"/>
              <a:t> </a:t>
            </a:r>
            <a:endParaRPr lang="en-US" dirty="0"/>
          </a:p>
        </p:txBody>
      </p:sp>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28068" y="1295136"/>
            <a:ext cx="3433154" cy="1931559"/>
          </a:xfrm>
          <a:prstGeom prst="rect">
            <a:avLst/>
          </a:prstGeom>
        </p:spPr>
      </p:pic>
    </p:spTree>
    <p:extLst>
      <p:ext uri="{BB962C8B-B14F-4D97-AF65-F5344CB8AC3E}">
        <p14:creationId xmlns:p14="http://schemas.microsoft.com/office/powerpoint/2010/main" val="7117356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Shape 161"/>
          <p:cNvSpPr txBox="1">
            <a:spLocks noGrp="1"/>
          </p:cNvSpPr>
          <p:nvPr>
            <p:ph type="title"/>
          </p:nvPr>
        </p:nvSpPr>
        <p:spPr>
          <a:xfrm>
            <a:off x="90170" y="118746"/>
            <a:ext cx="7886700" cy="532449"/>
          </a:xfrm>
          <a:prstGeom prst="rect">
            <a:avLst/>
          </a:prstGeom>
          <a:noFill/>
          <a:ln>
            <a:noFill/>
          </a:ln>
        </p:spPr>
        <p:txBody>
          <a:bodyPr wrap="square" lIns="91425" tIns="45700" rIns="91425" bIns="45700" anchor="t" anchorCtr="0">
            <a:noAutofit/>
          </a:bodyPr>
          <a:lstStyle/>
          <a:p>
            <a:pPr lvl="0" indent="-190500"/>
            <a:r>
              <a:rPr lang="en-US" dirty="0"/>
              <a:t>Adhesive Grippers</a:t>
            </a:r>
            <a:endParaRPr lang="en-US" sz="3000" b="0" i="0" u="none" strike="noStrike" cap="none" dirty="0">
              <a:solidFill>
                <a:schemeClr val="lt1"/>
              </a:solidFill>
              <a:latin typeface="Corbel"/>
              <a:ea typeface="Corbel"/>
              <a:cs typeface="Corbel"/>
              <a:sym typeface="Corbel"/>
            </a:endParaRPr>
          </a:p>
        </p:txBody>
      </p:sp>
      <p:sp>
        <p:nvSpPr>
          <p:cNvPr id="13" name="Shape 262"/>
          <p:cNvSpPr txBox="1">
            <a:spLocks noGrp="1"/>
          </p:cNvSpPr>
          <p:nvPr>
            <p:ph type="body" idx="1"/>
          </p:nvPr>
        </p:nvSpPr>
        <p:spPr>
          <a:xfrm>
            <a:off x="227330" y="932432"/>
            <a:ext cx="4936341" cy="5011168"/>
          </a:xfrm>
          <a:prstGeom prst="rect">
            <a:avLst/>
          </a:prstGeom>
          <a:noFill/>
          <a:ln>
            <a:noFill/>
          </a:ln>
        </p:spPr>
        <p:txBody>
          <a:bodyPr wrap="square" lIns="91425" tIns="45700" rIns="91425" bIns="45700" anchor="t" anchorCtr="0">
            <a:noAutofit/>
          </a:bodyPr>
          <a:lstStyle/>
          <a:p>
            <a:pPr marL="0" marR="0" lvl="0" indent="-28575" algn="l" rtl="0">
              <a:lnSpc>
                <a:spcPct val="90000"/>
              </a:lnSpc>
              <a:spcBef>
                <a:spcPts val="0"/>
              </a:spcBef>
              <a:spcAft>
                <a:spcPts val="0"/>
              </a:spcAft>
              <a:buClr>
                <a:srgbClr val="202064"/>
              </a:buClr>
              <a:buSzPct val="25000"/>
              <a:buFont typeface="Arial"/>
              <a:buNone/>
            </a:pPr>
            <a:r>
              <a:rPr lang="en-US" sz="2000" b="1" u="none" strike="noStrike" cap="none" dirty="0">
                <a:solidFill>
                  <a:schemeClr val="dk1"/>
                </a:solidFill>
                <a:sym typeface="Corbel"/>
              </a:rPr>
              <a:t>Key idea:</a:t>
            </a:r>
            <a:r>
              <a:rPr lang="en-US" sz="2000" b="1" i="1" u="none" strike="noStrike" cap="none" dirty="0">
                <a:solidFill>
                  <a:schemeClr val="dk1"/>
                </a:solidFill>
                <a:sym typeface="Corbel"/>
              </a:rPr>
              <a:t> </a:t>
            </a:r>
          </a:p>
          <a:p>
            <a:pPr marL="0" marR="0" lvl="0" indent="-28575" algn="l" rtl="0">
              <a:lnSpc>
                <a:spcPct val="90000"/>
              </a:lnSpc>
              <a:spcBef>
                <a:spcPts val="0"/>
              </a:spcBef>
              <a:spcAft>
                <a:spcPts val="0"/>
              </a:spcAft>
              <a:buClr>
                <a:srgbClr val="202064"/>
              </a:buClr>
              <a:buSzPct val="25000"/>
              <a:buFont typeface="Arial"/>
              <a:buNone/>
            </a:pPr>
            <a:endParaRPr lang="en-US" sz="400" b="1" i="1" u="none" strike="noStrike" cap="none" dirty="0">
              <a:solidFill>
                <a:schemeClr val="dk1"/>
              </a:solidFill>
              <a:sym typeface="Corbel"/>
            </a:endParaRPr>
          </a:p>
          <a:p>
            <a:pPr marL="285750" lvl="0" indent="-285750">
              <a:spcBef>
                <a:spcPts val="0"/>
              </a:spcBef>
              <a:buClr>
                <a:schemeClr val="dk1"/>
              </a:buClr>
            </a:pPr>
            <a:r>
              <a:rPr lang="en-US" sz="2000" dirty="0"/>
              <a:t>Directionally-aligned microfeatures create van der Waals adhesion under shear stress</a:t>
            </a:r>
          </a:p>
          <a:p>
            <a:pPr marL="285750" lvl="0" indent="-285750">
              <a:spcBef>
                <a:spcPts val="0"/>
              </a:spcBef>
              <a:buClr>
                <a:schemeClr val="dk1"/>
              </a:buClr>
            </a:pPr>
            <a:r>
              <a:rPr lang="en-US" sz="2000" dirty="0"/>
              <a:t>Two opposing pads form a surface gripper</a:t>
            </a:r>
          </a:p>
          <a:p>
            <a:pPr marL="0" indent="0">
              <a:spcBef>
                <a:spcPts val="0"/>
              </a:spcBef>
              <a:buSzPct val="25000"/>
              <a:buNone/>
            </a:pPr>
            <a:endParaRPr lang="en-US" sz="2000" b="1" i="1" dirty="0"/>
          </a:p>
          <a:p>
            <a:pPr marL="0" indent="0">
              <a:spcBef>
                <a:spcPts val="0"/>
              </a:spcBef>
              <a:buSzPct val="25000"/>
              <a:buNone/>
            </a:pPr>
            <a:endParaRPr lang="en-US" sz="2000" b="1" i="1" dirty="0"/>
          </a:p>
          <a:p>
            <a:pPr marL="0" indent="0">
              <a:spcBef>
                <a:spcPts val="0"/>
              </a:spcBef>
              <a:buSzPct val="25000"/>
              <a:buNone/>
            </a:pPr>
            <a:r>
              <a:rPr lang="en-US" sz="2000" b="1" dirty="0"/>
              <a:t>Advantages:</a:t>
            </a:r>
            <a:endParaRPr lang="en-US" sz="2000" b="0" u="none" strike="noStrike" cap="none" dirty="0">
              <a:solidFill>
                <a:schemeClr val="dk1"/>
              </a:solidFill>
              <a:sym typeface="Corbel"/>
            </a:endParaRPr>
          </a:p>
          <a:p>
            <a:pPr indent="-171450"/>
            <a:r>
              <a:rPr lang="en-US" sz="2000" b="1" dirty="0"/>
              <a:t>Versatile</a:t>
            </a:r>
            <a:r>
              <a:rPr lang="en-US" sz="2000" dirty="0"/>
              <a:t>: Able to grasp without enclosing</a:t>
            </a:r>
          </a:p>
          <a:p>
            <a:pPr indent="-171450"/>
            <a:r>
              <a:rPr lang="en-US" sz="2000" b="1" dirty="0"/>
              <a:t>Gentle</a:t>
            </a:r>
            <a:r>
              <a:rPr lang="en-US" sz="2000" dirty="0"/>
              <a:t>: Very low attach/detach forces</a:t>
            </a:r>
          </a:p>
          <a:p>
            <a:pPr indent="-171450"/>
            <a:r>
              <a:rPr lang="en-US" sz="2000" b="1" dirty="0"/>
              <a:t>Dynamic</a:t>
            </a:r>
            <a:r>
              <a:rPr lang="en-US" sz="2000" dirty="0"/>
              <a:t>: Able to capture moving, spinning objects</a:t>
            </a:r>
          </a:p>
          <a:p>
            <a:pPr indent="-171450"/>
            <a:r>
              <a:rPr lang="en-US" sz="2000" b="1" dirty="0"/>
              <a:t>Easily to apply</a:t>
            </a:r>
            <a:r>
              <a:rPr lang="en-US" sz="2000" dirty="0"/>
              <a:t>: Motion planning is greatly simplified </a:t>
            </a:r>
          </a:p>
          <a:p>
            <a:pPr marL="171450" marR="0" lvl="0" indent="-171450" algn="l" rtl="0">
              <a:lnSpc>
                <a:spcPct val="90000"/>
              </a:lnSpc>
              <a:spcBef>
                <a:spcPts val="750"/>
              </a:spcBef>
              <a:buClr>
                <a:srgbClr val="202064"/>
              </a:buClr>
              <a:buSzPct val="100000"/>
              <a:buFont typeface="Arial"/>
              <a:buNone/>
            </a:pPr>
            <a:endParaRPr sz="1800" b="0" i="0" u="none" strike="noStrike" cap="none" dirty="0">
              <a:solidFill>
                <a:schemeClr val="dk1"/>
              </a:solidFill>
              <a:latin typeface="Corbel"/>
              <a:ea typeface="Corbel"/>
              <a:cs typeface="Corbel"/>
              <a:sym typeface="Corbel"/>
            </a:endParaRPr>
          </a:p>
        </p:txBody>
      </p:sp>
      <p:pic>
        <p:nvPicPr>
          <p:cNvPr id="14" name="Shape 266"/>
          <p:cNvPicPr preferRelativeResize="0"/>
          <p:nvPr/>
        </p:nvPicPr>
        <p:blipFill rotWithShape="1">
          <a:blip r:embed="rId3">
            <a:alphaModFix/>
          </a:blip>
          <a:srcRect/>
          <a:stretch/>
        </p:blipFill>
        <p:spPr>
          <a:xfrm>
            <a:off x="5852160" y="3628055"/>
            <a:ext cx="2678615" cy="2788550"/>
          </a:xfrm>
          <a:prstGeom prst="rect">
            <a:avLst/>
          </a:prstGeom>
          <a:noFill/>
          <a:ln>
            <a:noFill/>
          </a:ln>
        </p:spPr>
      </p:pic>
      <p:pic>
        <p:nvPicPr>
          <p:cNvPr id="15" name="Content Placeholder 1"/>
          <p:cNvPicPr>
            <a:picLocks noGrp="1" noChangeAspect="1"/>
          </p:cNvPicPr>
          <p:nvPr/>
        </p:nvPicPr>
        <p:blipFill>
          <a:blip r:embed="rId4">
            <a:extLst>
              <a:ext uri="{28A0092B-C50C-407E-A947-70E740481C1C}">
                <a14:useLocalDpi xmlns:a14="http://schemas.microsoft.com/office/drawing/2010/main" val="0"/>
              </a:ext>
            </a:extLst>
          </a:blip>
          <a:stretch>
            <a:fillRect/>
          </a:stretch>
        </p:blipFill>
        <p:spPr>
          <a:xfrm>
            <a:off x="5370247" y="932432"/>
            <a:ext cx="3507969" cy="2467584"/>
          </a:xfrm>
          <a:prstGeom prst="rect">
            <a:avLst/>
          </a:prstGeom>
        </p:spPr>
      </p:pic>
      <p:pic>
        <p:nvPicPr>
          <p:cNvPr id="16" name="Picture 15" descr="http://bdml.stanford.edu/uploads/Main/Ankle/Stickybo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31062" y="932432"/>
            <a:ext cx="2172597" cy="2467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66064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Shape 176"/>
          <p:cNvSpPr txBox="1">
            <a:spLocks noGrp="1"/>
          </p:cNvSpPr>
          <p:nvPr>
            <p:ph type="body" idx="1"/>
          </p:nvPr>
        </p:nvSpPr>
        <p:spPr>
          <a:xfrm>
            <a:off x="227330" y="933637"/>
            <a:ext cx="8741858" cy="4351338"/>
          </a:xfrm>
          <a:prstGeom prst="rect">
            <a:avLst/>
          </a:prstGeom>
          <a:noFill/>
          <a:ln>
            <a:noFill/>
          </a:ln>
        </p:spPr>
        <p:txBody>
          <a:bodyPr wrap="square" lIns="91425" tIns="45700" rIns="91425" bIns="45700" anchor="t" anchorCtr="0">
            <a:noAutofit/>
          </a:bodyPr>
          <a:lstStyle/>
          <a:p>
            <a:pPr marL="0" lvl="0" indent="-127000">
              <a:spcBef>
                <a:spcPts val="0"/>
              </a:spcBef>
              <a:buNone/>
            </a:pPr>
            <a:r>
              <a:rPr lang="en-US" sz="2200" b="1" i="0" u="none" strike="noStrike" cap="none" dirty="0">
                <a:solidFill>
                  <a:schemeClr val="dk1"/>
                </a:solidFill>
                <a:sym typeface="Corbel"/>
              </a:rPr>
              <a:t>Objective </a:t>
            </a:r>
            <a:r>
              <a:rPr lang="en-US" sz="2200" b="1" i="0" u="none" strike="noStrike" cap="none" dirty="0">
                <a:solidFill>
                  <a:schemeClr val="dk1"/>
                </a:solidFill>
                <a:latin typeface="Calibri"/>
                <a:ea typeface="Calibri"/>
                <a:cs typeface="Calibri"/>
                <a:sym typeface="Calibri"/>
              </a:rPr>
              <a:t>1</a:t>
            </a:r>
            <a:r>
              <a:rPr lang="en-US" sz="2200" b="1" i="0" u="none" strike="noStrike" cap="none" dirty="0">
                <a:solidFill>
                  <a:schemeClr val="dk1"/>
                </a:solidFill>
                <a:sym typeface="Corbel"/>
              </a:rPr>
              <a:t>:</a:t>
            </a:r>
            <a:r>
              <a:rPr lang="en-US" sz="2200" b="0" i="0" u="none" strike="noStrike" cap="none" dirty="0">
                <a:solidFill>
                  <a:schemeClr val="dk1"/>
                </a:solidFill>
                <a:sym typeface="Corbel"/>
              </a:rPr>
              <a:t> </a:t>
            </a:r>
            <a:r>
              <a:rPr lang="en-US" sz="2200" dirty="0"/>
              <a:t>Design, analyze, and test mechanisms  for grasping and manipulation that employ controllable adhesion </a:t>
            </a:r>
          </a:p>
          <a:p>
            <a:pPr marL="0" lvl="0" indent="-127000">
              <a:spcBef>
                <a:spcPts val="0"/>
              </a:spcBef>
              <a:buNone/>
            </a:pPr>
            <a:endParaRPr lang="en-US" sz="2200" b="1" dirty="0"/>
          </a:p>
          <a:p>
            <a:pPr marL="0" lvl="0" indent="-127000">
              <a:spcBef>
                <a:spcPts val="0"/>
              </a:spcBef>
              <a:buNone/>
            </a:pPr>
            <a:r>
              <a:rPr lang="en-US" sz="2200" b="1" dirty="0"/>
              <a:t>Objective </a:t>
            </a:r>
            <a:r>
              <a:rPr lang="en-US" sz="2200" b="1" dirty="0">
                <a:latin typeface="Calibri"/>
                <a:ea typeface="Calibri"/>
                <a:cs typeface="Calibri"/>
                <a:sym typeface="Calibri"/>
              </a:rPr>
              <a:t>2</a:t>
            </a:r>
            <a:r>
              <a:rPr lang="en-US" sz="2200" b="1" dirty="0"/>
              <a:t>:</a:t>
            </a:r>
            <a:r>
              <a:rPr lang="en-US" sz="2200" dirty="0"/>
              <a:t> Devise control and planning algorithms that allow free-flyers to  grasp and manipulate payloads with adhesion-based appendages</a:t>
            </a:r>
          </a:p>
          <a:p>
            <a:pPr marL="0" lvl="0" indent="-127000">
              <a:spcBef>
                <a:spcPts val="0"/>
              </a:spcBef>
              <a:buNone/>
            </a:pPr>
            <a:endParaRPr lang="en-US" sz="2200" b="1" dirty="0"/>
          </a:p>
          <a:p>
            <a:pPr marL="0" lvl="0" indent="-127000">
              <a:spcBef>
                <a:spcPts val="0"/>
              </a:spcBef>
              <a:buNone/>
            </a:pPr>
            <a:r>
              <a:rPr lang="en-US" sz="2200" b="1" dirty="0"/>
              <a:t>Objective </a:t>
            </a:r>
            <a:r>
              <a:rPr lang="en-US" sz="2200" b="1" dirty="0">
                <a:latin typeface="Calibri"/>
                <a:ea typeface="Calibri"/>
                <a:cs typeface="Calibri"/>
                <a:sym typeface="Calibri"/>
              </a:rPr>
              <a:t>3</a:t>
            </a:r>
            <a:r>
              <a:rPr lang="en-US" sz="2200" b="1" dirty="0"/>
              <a:t>:</a:t>
            </a:r>
            <a:r>
              <a:rPr lang="en-US" sz="2200" dirty="0"/>
              <a:t> Validate the technology on a state-of-the-art test bed at Stanford and on the </a:t>
            </a:r>
            <a:r>
              <a:rPr lang="en-US" sz="2200" dirty="0" err="1"/>
              <a:t>Astrobee</a:t>
            </a:r>
            <a:r>
              <a:rPr lang="en-US" sz="2200" dirty="0"/>
              <a:t> platforms</a:t>
            </a:r>
            <a:endParaRPr lang="en-US" sz="2200" b="0" u="none" strike="noStrike" cap="none" dirty="0">
              <a:solidFill>
                <a:schemeClr val="dk1"/>
              </a:solidFill>
              <a:sym typeface="Corbel"/>
            </a:endParaRPr>
          </a:p>
        </p:txBody>
      </p:sp>
      <p:sp>
        <p:nvSpPr>
          <p:cNvPr id="177" name="Shape 177"/>
          <p:cNvSpPr txBox="1">
            <a:spLocks noGrp="1"/>
          </p:cNvSpPr>
          <p:nvPr>
            <p:ph type="title"/>
          </p:nvPr>
        </p:nvSpPr>
        <p:spPr>
          <a:prstGeom prst="rect">
            <a:avLst/>
          </a:prstGeom>
          <a:noFill/>
          <a:ln>
            <a:noFill/>
          </a:ln>
        </p:spPr>
        <p:txBody>
          <a:bodyPr wrap="square" lIns="91425" tIns="45700" rIns="91425" bIns="45700" anchor="t" anchorCtr="0">
            <a:noAutofit/>
          </a:bodyPr>
          <a:lstStyle/>
          <a:p>
            <a:pPr marL="0" marR="0" lvl="0" indent="-190500" algn="l" rtl="0">
              <a:lnSpc>
                <a:spcPct val="90000"/>
              </a:lnSpc>
              <a:spcBef>
                <a:spcPts val="0"/>
              </a:spcBef>
              <a:buClr>
                <a:schemeClr val="lt1"/>
              </a:buClr>
              <a:buSzPct val="100000"/>
              <a:buFont typeface="Corbel"/>
              <a:buNone/>
            </a:pPr>
            <a:r>
              <a:rPr lang="en-US" sz="3000" b="0" i="0" u="none" strike="noStrike" cap="none" dirty="0">
                <a:solidFill>
                  <a:schemeClr val="lt1"/>
                </a:solidFill>
                <a:latin typeface="Corbel"/>
                <a:ea typeface="Corbel"/>
                <a:cs typeface="Corbel"/>
                <a:sym typeface="Corbel"/>
              </a:rPr>
              <a:t>Technical Research Objectives</a:t>
            </a:r>
          </a:p>
        </p:txBody>
      </p:sp>
      <p:pic>
        <p:nvPicPr>
          <p:cNvPr id="179" name="Shape 179"/>
          <p:cNvPicPr preferRelativeResize="0"/>
          <p:nvPr/>
        </p:nvPicPr>
        <p:blipFill rotWithShape="1">
          <a:blip r:embed="rId3">
            <a:alphaModFix/>
          </a:blip>
          <a:srcRect/>
          <a:stretch/>
        </p:blipFill>
        <p:spPr>
          <a:xfrm>
            <a:off x="2212084" y="3722914"/>
            <a:ext cx="5155368" cy="2710662"/>
          </a:xfrm>
          <a:prstGeom prst="rect">
            <a:avLst/>
          </a:prstGeom>
          <a:noFill/>
          <a:ln>
            <a:noFill/>
          </a:ln>
          <a:effectLst>
            <a:outerShdw blurRad="50799" dist="38100" dir="2700000" algn="tl" rotWithShape="0">
              <a:srgbClr val="000000">
                <a:alpha val="42352"/>
              </a:srgb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4726" y="86088"/>
            <a:ext cx="8882674" cy="532449"/>
          </a:xfrm>
        </p:spPr>
        <p:txBody>
          <a:bodyPr/>
          <a:lstStyle/>
          <a:p>
            <a:r>
              <a:rPr lang="en-US" sz="2700" dirty="0"/>
              <a:t>Recent Work: Learning-Based Detection of Grasp Failure</a:t>
            </a:r>
          </a:p>
        </p:txBody>
      </p:sp>
      <p:sp>
        <p:nvSpPr>
          <p:cNvPr id="4" name="Shape 554"/>
          <p:cNvSpPr txBox="1"/>
          <p:nvPr/>
        </p:nvSpPr>
        <p:spPr>
          <a:xfrm>
            <a:off x="181525" y="933682"/>
            <a:ext cx="3733099" cy="5118681"/>
          </a:xfrm>
          <a:prstGeom prst="rect">
            <a:avLst/>
          </a:prstGeom>
          <a:noFill/>
          <a:ln>
            <a:noFill/>
          </a:ln>
        </p:spPr>
        <p:txBody>
          <a:bodyPr wrap="square" lIns="91425" tIns="45700" rIns="91425" bIns="45700" anchor="t" anchorCtr="0">
            <a:noAutofit/>
          </a:bodyPr>
          <a:lstStyle/>
          <a:p>
            <a:pPr marL="38100" lvl="0" rtl="0">
              <a:spcBef>
                <a:spcPts val="0"/>
              </a:spcBef>
              <a:buSzPct val="100000"/>
            </a:pPr>
            <a:r>
              <a:rPr lang="en-US" sz="2000" dirty="0">
                <a:solidFill>
                  <a:schemeClr val="tx1"/>
                </a:solidFill>
                <a:latin typeface="Corbel"/>
                <a:ea typeface="Corbel"/>
                <a:cs typeface="Corbel"/>
                <a:sym typeface="Corbel"/>
              </a:rPr>
              <a:t>Key contributions:</a:t>
            </a:r>
          </a:p>
          <a:p>
            <a:pPr marL="495300" lvl="0" indent="-457200" rtl="0">
              <a:spcBef>
                <a:spcPts val="0"/>
              </a:spcBef>
              <a:buSzPct val="100000"/>
              <a:buFont typeface="+mj-lt"/>
              <a:buAutoNum type="arabicPeriod"/>
            </a:pPr>
            <a:r>
              <a:rPr lang="en-US" sz="2000" dirty="0">
                <a:solidFill>
                  <a:schemeClr val="tx1"/>
                </a:solidFill>
                <a:latin typeface="Corbel"/>
                <a:ea typeface="Corbel"/>
                <a:cs typeface="Corbel"/>
                <a:sym typeface="Corbel"/>
              </a:rPr>
              <a:t>Machine learning method to detect grasp failure using only onboard sensor data from gripper</a:t>
            </a:r>
          </a:p>
          <a:p>
            <a:pPr marL="495300" lvl="0" indent="-457200" rtl="0">
              <a:spcBef>
                <a:spcPts val="0"/>
              </a:spcBef>
              <a:buSzPct val="100000"/>
              <a:buFont typeface="+mj-lt"/>
              <a:buAutoNum type="arabicPeriod"/>
            </a:pPr>
            <a:r>
              <a:rPr lang="en-US" sz="2000" dirty="0">
                <a:solidFill>
                  <a:schemeClr val="tx1"/>
                </a:solidFill>
                <a:latin typeface="Corbel"/>
                <a:ea typeface="Corbel"/>
                <a:cs typeface="Corbel"/>
                <a:sym typeface="Corbel"/>
              </a:rPr>
              <a:t>Experimental validation of approach on air bearing test bed</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2338" y="2344480"/>
            <a:ext cx="4271037" cy="1182675"/>
          </a:xfrm>
          <a:prstGeom prst="rect">
            <a:avLst/>
          </a:prstGeom>
        </p:spPr>
      </p:pic>
      <p:sp>
        <p:nvSpPr>
          <p:cNvPr id="9" name="TextBox 8"/>
          <p:cNvSpPr txBox="1"/>
          <p:nvPr/>
        </p:nvSpPr>
        <p:spPr>
          <a:xfrm>
            <a:off x="3218888" y="6086172"/>
            <a:ext cx="6821024" cy="338554"/>
          </a:xfrm>
          <a:prstGeom prst="rect">
            <a:avLst/>
          </a:prstGeom>
          <a:noFill/>
        </p:spPr>
        <p:txBody>
          <a:bodyPr wrap="square" rtlCol="0">
            <a:spAutoFit/>
          </a:bodyPr>
          <a:lstStyle/>
          <a:p>
            <a:pPr lvl="0" algn="ctr"/>
            <a:r>
              <a:rPr lang="en-US" sz="1600" dirty="0">
                <a:latin typeface="Corbel"/>
                <a:ea typeface="Corbel"/>
                <a:cs typeface="Corbel"/>
                <a:sym typeface="Corbel"/>
              </a:rPr>
              <a:t>Recent experimental setup</a:t>
            </a:r>
            <a:endParaRPr lang="en-US" sz="1600" dirty="0"/>
          </a:p>
        </p:txBody>
      </p:sp>
      <p:sp>
        <p:nvSpPr>
          <p:cNvPr id="8" name="TextBox 7"/>
          <p:cNvSpPr txBox="1"/>
          <p:nvPr/>
        </p:nvSpPr>
        <p:spPr>
          <a:xfrm>
            <a:off x="4078821" y="3488868"/>
            <a:ext cx="5008029" cy="584775"/>
          </a:xfrm>
          <a:prstGeom prst="rect">
            <a:avLst/>
          </a:prstGeom>
          <a:noFill/>
        </p:spPr>
        <p:txBody>
          <a:bodyPr wrap="square" rtlCol="0">
            <a:spAutoFit/>
          </a:bodyPr>
          <a:lstStyle/>
          <a:p>
            <a:pPr lvl="0" algn="ctr"/>
            <a:r>
              <a:rPr lang="en-US" sz="1600" dirty="0">
                <a:solidFill>
                  <a:schemeClr val="tx1"/>
                </a:solidFill>
                <a:latin typeface="Corbel"/>
                <a:sym typeface="Corbel"/>
              </a:rPr>
              <a:t>Previous work on characterizing dynamic grasping envelopes</a:t>
            </a:r>
            <a:endParaRPr lang="en-US" sz="1600" dirty="0">
              <a:solidFill>
                <a:schemeClr val="tx1"/>
              </a:solidFill>
            </a:endParaRPr>
          </a:p>
        </p:txBody>
      </p:sp>
      <p:pic>
        <p:nvPicPr>
          <p:cNvPr id="15" name="Picture 14"/>
          <p:cNvPicPr>
            <a:picLocks noChangeAspect="1"/>
          </p:cNvPicPr>
          <p:nvPr/>
        </p:nvPicPr>
        <p:blipFill rotWithShape="1">
          <a:blip r:embed="rId4">
            <a:extLst>
              <a:ext uri="{28A0092B-C50C-407E-A947-70E740481C1C}">
                <a14:useLocalDpi xmlns:a14="http://schemas.microsoft.com/office/drawing/2010/main" val="0"/>
              </a:ext>
            </a:extLst>
          </a:blip>
          <a:srcRect t="10880" b="6398"/>
          <a:stretch/>
        </p:blipFill>
        <p:spPr>
          <a:xfrm>
            <a:off x="4256785" y="876528"/>
            <a:ext cx="4522145" cy="1434143"/>
          </a:xfrm>
          <a:prstGeom prst="rect">
            <a:avLst/>
          </a:prstGeom>
        </p:spPr>
      </p:pic>
      <p:pic>
        <p:nvPicPr>
          <p:cNvPr id="1026" name="Picture 2" descr="https://lh3.googleusercontent.com/S4UNK5xFWYI0E3XMZFU7ghP2VX8e_vJkxgSHiNdJiIT-JgUGIZd-UZHGp07RUR1L89zFYv8uz3sInqjeDyaS86JBt5i93iYWBoKVHc-oe0B7wSfoLj4Dn5gLwaUgYbZf6Tmdb-E0kRK-29LKjqAuFYaNW3nhhJuxpROLmNZXWsV_Q0Yvz2LXHiWFOvgVmZo_d7D9oH8WrnwzOR-3Yj7Ct7EDRdm2oXUhsT5mVXvd5n7zIW6dYMv4oWlr5X78X8D48K4A6nQdsqhyiMTG8D7nrSmXBT3WLRSrEZ3kwBthzK1ha3wjbFs7F-SaH-fsZ80uk16O6pkkFrsS9nUVa50ZOIZ668qqejSACVi-hJQStLuy24NeWyj_djM4I5bHfrPYwrf2BYOb1ma-s7di04Q-tXVc-f7-zboqdCCeW3dg4VV3HX39j-eVWtJ7UKgj6xtFFFYxJYta7V5fMxcTzeZHGmFFgdk6ODSF6y_xZuvVxzvVdpeOQy_6CD2tBW74gXE1TQEGUQsBTwcet6n8NjyvbreplITc7ca6_0wLSvV4RRYpKa1_2sH9Sha5Hjmr_E-J3NPyuxynE-gC9swhlHoO9Fz7sePFrJcQS9ZdPstc=w997-h561-no">
            <a:extLst>
              <a:ext uri="{FF2B5EF4-FFF2-40B4-BE49-F238E27FC236}">
                <a16:creationId xmlns:a16="http://schemas.microsoft.com/office/drawing/2014/main" id="{B1383782-8ABD-4C8B-85D5-F882466F172C}"/>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b="15221"/>
          <a:stretch/>
        </p:blipFill>
        <p:spPr bwMode="auto">
          <a:xfrm>
            <a:off x="4572000" y="4166714"/>
            <a:ext cx="3952925" cy="1885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598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4EAFEB76-FE29-4769-BE88-6D5989FB609E}"/>
              </a:ext>
            </a:extLst>
          </p:cNvPr>
          <p:cNvSpPr>
            <a:spLocks noGrp="1"/>
          </p:cNvSpPr>
          <p:nvPr>
            <p:ph type="title"/>
          </p:nvPr>
        </p:nvSpPr>
        <p:spPr>
          <a:xfrm>
            <a:off x="84726" y="86088"/>
            <a:ext cx="8882674" cy="532449"/>
          </a:xfrm>
        </p:spPr>
        <p:txBody>
          <a:bodyPr/>
          <a:lstStyle/>
          <a:p>
            <a:r>
              <a:rPr lang="en-US" sz="2700" dirty="0"/>
              <a:t>Recent Work: Learning-Based Detection of Grasp Failure</a:t>
            </a:r>
          </a:p>
        </p:txBody>
      </p:sp>
      <p:pic>
        <p:nvPicPr>
          <p:cNvPr id="3" name="composite_2">
            <a:hlinkClick r:id="" action="ppaction://media"/>
            <a:extLst>
              <a:ext uri="{FF2B5EF4-FFF2-40B4-BE49-F238E27FC236}">
                <a16:creationId xmlns:a16="http://schemas.microsoft.com/office/drawing/2014/main" id="{C2648E19-FE45-4236-B0ED-82460895AE3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4726" y="855908"/>
            <a:ext cx="8939907" cy="5028698"/>
          </a:xfrm>
          <a:prstGeom prst="rect">
            <a:avLst/>
          </a:prstGeom>
        </p:spPr>
      </p:pic>
    </p:spTree>
    <p:extLst>
      <p:ext uri="{BB962C8B-B14F-4D97-AF65-F5344CB8AC3E}">
        <p14:creationId xmlns:p14="http://schemas.microsoft.com/office/powerpoint/2010/main" val="1884398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75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Development of </a:t>
            </a:r>
            <a:r>
              <a:rPr lang="en-US" dirty="0" err="1"/>
              <a:t>Astrobee</a:t>
            </a:r>
            <a:r>
              <a:rPr lang="en-US" dirty="0"/>
              <a:t> Adhesive Gripper</a:t>
            </a:r>
          </a:p>
        </p:txBody>
      </p:sp>
      <p:pic>
        <p:nvPicPr>
          <p:cNvPr id="6" name="Screen Recording 2">
            <a:hlinkClick r:id="" action="ppaction://media"/>
            <a:extLst>
              <a:ext uri="{FF2B5EF4-FFF2-40B4-BE49-F238E27FC236}">
                <a16:creationId xmlns:a16="http://schemas.microsoft.com/office/drawing/2014/main" id="{13E3A8A4-53AD-4359-81D9-E4D0BAB23E22}"/>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5372826" y="1717628"/>
            <a:ext cx="3529127" cy="3370514"/>
          </a:xfrm>
          <a:prstGeom prst="rect">
            <a:avLst/>
          </a:prstGeom>
        </p:spPr>
      </p:pic>
      <p:pic>
        <p:nvPicPr>
          <p:cNvPr id="8" name="Screen Recording 3">
            <a:hlinkClick r:id="" action="ppaction://media"/>
            <a:extLst>
              <a:ext uri="{FF2B5EF4-FFF2-40B4-BE49-F238E27FC236}">
                <a16:creationId xmlns:a16="http://schemas.microsoft.com/office/drawing/2014/main" id="{31CDB7EF-4EAF-4091-B66C-1B76DE4190C8}"/>
              </a:ext>
            </a:extLst>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242048" y="1993233"/>
            <a:ext cx="4935136" cy="2871533"/>
          </a:xfrm>
          <a:prstGeom prst="rect">
            <a:avLst/>
          </a:prstGeom>
        </p:spPr>
      </p:pic>
    </p:spTree>
    <p:extLst>
      <p:ext uri="{BB962C8B-B14F-4D97-AF65-F5344CB8AC3E}">
        <p14:creationId xmlns:p14="http://schemas.microsoft.com/office/powerpoint/2010/main" val="361793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65" fill="hold"/>
                                        <p:tgtEl>
                                          <p:spTgt spid="6"/>
                                        </p:tgtEl>
                                      </p:cBhvr>
                                    </p:cmd>
                                  </p:childTnLst>
                                </p:cTn>
                              </p:par>
                              <p:par>
                                <p:cTn id="7" presetID="1" presetClass="mediacall" presetSubtype="0" fill="hold" nodeType="withEffect">
                                  <p:stCondLst>
                                    <p:cond delay="0"/>
                                  </p:stCondLst>
                                  <p:childTnLst>
                                    <p:cmd type="call" cmd="playFrom(0.0)">
                                      <p:cBhvr>
                                        <p:cTn id="8" dur="3831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6"/>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6"/>
                                        </p:tgtEl>
                                      </p:cBhvr>
                                    </p:cmd>
                                  </p:childTnLst>
                                </p:cTn>
                              </p:par>
                            </p:childTnLst>
                          </p:cTn>
                        </p:par>
                      </p:childTnLst>
                    </p:cTn>
                  </p:par>
                </p:childTnLst>
              </p:cTn>
              <p:nextCondLst>
                <p:cond evt="onClick" delay="0">
                  <p:tgtEl>
                    <p:spTgt spid="6"/>
                  </p:tgtEl>
                </p:cond>
              </p:nextCondLst>
            </p:seq>
            <p:video>
              <p:cMediaNode vol="80000">
                <p:cTn id="14" repeatCount="indefinite" fill="hold" display="0">
                  <p:stCondLst>
                    <p:cond delay="indefinite"/>
                  </p:stCondLst>
                </p:cTn>
                <p:tgtEl>
                  <p:spTgt spid="6"/>
                </p:tgtEl>
              </p:cMediaNode>
            </p:video>
            <p:seq concurrent="1" nextAc="seek">
              <p:cTn id="15" restart="whenNotActive" fill="hold" evtFilter="cancelBubble" nodeType="interactiveSeq">
                <p:stCondLst>
                  <p:cond evt="onClick" delay="0">
                    <p:tgtEl>
                      <p:spTgt spid="8"/>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8"/>
                                        </p:tgtEl>
                                      </p:cBhvr>
                                    </p:cmd>
                                  </p:childTnLst>
                                </p:cTn>
                              </p:par>
                            </p:childTnLst>
                          </p:cTn>
                        </p:par>
                      </p:childTnLst>
                    </p:cTn>
                  </p:par>
                </p:childTnLst>
              </p:cTn>
              <p:nextCondLst>
                <p:cond evt="onClick" delay="0">
                  <p:tgtEl>
                    <p:spTgt spid="8"/>
                  </p:tgtEl>
                </p:cond>
              </p:nextCondLst>
            </p:seq>
            <p:video>
              <p:cMediaNode vol="80000">
                <p:cTn id="20" repeatCount="indefinite" fill="hold" display="0">
                  <p:stCondLst>
                    <p:cond delay="indefinite"/>
                  </p:stCondLst>
                </p:cTn>
                <p:tgtEl>
                  <p:spTgt spid="8"/>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Development of </a:t>
            </a:r>
            <a:r>
              <a:rPr lang="en-US" dirty="0" err="1"/>
              <a:t>Astrobee</a:t>
            </a:r>
            <a:r>
              <a:rPr lang="en-US" dirty="0"/>
              <a:t> Flat-Surface Gripper</a:t>
            </a:r>
          </a:p>
        </p:txBody>
      </p:sp>
      <p:pic>
        <p:nvPicPr>
          <p:cNvPr id="5" name="Picture 4">
            <a:extLst>
              <a:ext uri="{FF2B5EF4-FFF2-40B4-BE49-F238E27FC236}">
                <a16:creationId xmlns:a16="http://schemas.microsoft.com/office/drawing/2014/main" id="{8E4A335D-D03B-43FA-AF8B-EB71A0A090C1}"/>
              </a:ext>
            </a:extLst>
          </p:cNvPr>
          <p:cNvPicPr/>
          <p:nvPr/>
        </p:nvPicPr>
        <p:blipFill rotWithShape="1">
          <a:blip r:embed="rId3" cstate="print">
            <a:extLst>
              <a:ext uri="{28A0092B-C50C-407E-A947-70E740481C1C}">
                <a14:useLocalDpi xmlns:a14="http://schemas.microsoft.com/office/drawing/2010/main" val="0"/>
              </a:ext>
            </a:extLst>
          </a:blip>
          <a:srcRect b="1625"/>
          <a:stretch/>
        </p:blipFill>
        <p:spPr bwMode="auto">
          <a:xfrm>
            <a:off x="128847" y="1894398"/>
            <a:ext cx="9015153" cy="3207690"/>
          </a:xfrm>
          <a:prstGeom prst="rect">
            <a:avLst/>
          </a:prstGeom>
          <a:noFill/>
        </p:spPr>
      </p:pic>
    </p:spTree>
    <p:extLst>
      <p:ext uri="{BB962C8B-B14F-4D97-AF65-F5344CB8AC3E}">
        <p14:creationId xmlns:p14="http://schemas.microsoft.com/office/powerpoint/2010/main" val="14686776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Development of </a:t>
            </a:r>
            <a:r>
              <a:rPr lang="en-US" dirty="0" err="1"/>
              <a:t>Astrobee</a:t>
            </a:r>
            <a:r>
              <a:rPr lang="en-US" dirty="0"/>
              <a:t> Flat-Surface Gripper</a:t>
            </a:r>
          </a:p>
        </p:txBody>
      </p:sp>
      <p:pic>
        <p:nvPicPr>
          <p:cNvPr id="4" name="Picture 3">
            <a:extLst>
              <a:ext uri="{FF2B5EF4-FFF2-40B4-BE49-F238E27FC236}">
                <a16:creationId xmlns:a16="http://schemas.microsoft.com/office/drawing/2014/main" id="{3E182A3A-B5B8-4666-B750-262FEB3B04E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400" y="1659317"/>
            <a:ext cx="7765750" cy="3695838"/>
          </a:xfrm>
          <a:prstGeom prst="rect">
            <a:avLst/>
          </a:prstGeom>
          <a:noFill/>
        </p:spPr>
      </p:pic>
    </p:spTree>
    <p:extLst>
      <p:ext uri="{BB962C8B-B14F-4D97-AF65-F5344CB8AC3E}">
        <p14:creationId xmlns:p14="http://schemas.microsoft.com/office/powerpoint/2010/main" val="75264522"/>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1980</TotalTime>
  <Words>1594</Words>
  <Application>Microsoft Office PowerPoint</Application>
  <PresentationFormat>On-screen Show (4:3)</PresentationFormat>
  <Paragraphs>130</Paragraphs>
  <Slides>14</Slides>
  <Notes>14</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Corbel</vt:lpstr>
      <vt:lpstr>Office Theme</vt:lpstr>
      <vt:lpstr>Assistive Free-Flyers with Gecko-Inspired Grippers for  Automated Logistics in Space</vt:lpstr>
      <vt:lpstr>Motivating Goals</vt:lpstr>
      <vt:lpstr>Adhesive Grippers</vt:lpstr>
      <vt:lpstr>Technical Research Objectives</vt:lpstr>
      <vt:lpstr>Recent Work: Learning-Based Detection of Grasp Failure</vt:lpstr>
      <vt:lpstr>Recent Work: Learning-Based Detection of Grasp Failure</vt:lpstr>
      <vt:lpstr>Development of Astrobee Adhesive Gripper</vt:lpstr>
      <vt:lpstr>Development of Astrobee Flat-Surface Gripper</vt:lpstr>
      <vt:lpstr>Development of Astrobee Flat-Surface Gripper</vt:lpstr>
      <vt:lpstr>Conclusions</vt:lpstr>
      <vt:lpstr>Publications</vt:lpstr>
      <vt:lpstr>Experimental Validation Onboard the ISS</vt:lpstr>
      <vt:lpstr>Current State of the Art</vt:lpstr>
      <vt:lpstr>Experimental Validation Onboard the ISS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Andrew Bylard</cp:lastModifiedBy>
  <cp:revision>153</cp:revision>
  <cp:lastPrinted>2017-12-10T02:31:09Z</cp:lastPrinted>
  <dcterms:modified xsi:type="dcterms:W3CDTF">2018-02-28T02:27:28Z</dcterms:modified>
</cp:coreProperties>
</file>