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1" r:id="rId1"/>
  </p:sldMasterIdLst>
  <p:notesMasterIdLst>
    <p:notesMasterId r:id="rId10"/>
  </p:notesMasterIdLst>
  <p:sldIdLst>
    <p:sldId id="258" r:id="rId2"/>
    <p:sldId id="325" r:id="rId3"/>
    <p:sldId id="328" r:id="rId4"/>
    <p:sldId id="333" r:id="rId5"/>
    <p:sldId id="331" r:id="rId6"/>
    <p:sldId id="314" r:id="rId7"/>
    <p:sldId id="334" r:id="rId8"/>
    <p:sldId id="327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D9A"/>
    <a:srgbClr val="FBCCCD"/>
    <a:srgbClr val="F5AA87"/>
    <a:srgbClr val="FAF59B"/>
    <a:srgbClr val="C2B6D9"/>
    <a:srgbClr val="9FC9EB"/>
    <a:srgbClr val="FF0300"/>
    <a:srgbClr val="FDFD95"/>
    <a:srgbClr val="0DFF01"/>
    <a:srgbClr val="F8B3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21"/>
    <p:restoredTop sz="90436" autoAdjust="0"/>
  </p:normalViewPr>
  <p:slideViewPr>
    <p:cSldViewPr snapToGrid="0" snapToObjects="1">
      <p:cViewPr varScale="1">
        <p:scale>
          <a:sx n="107" d="100"/>
          <a:sy n="107" d="100"/>
        </p:scale>
        <p:origin x="528" y="1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6" d="100"/>
        <a:sy n="10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0F880C-D5FE-CE4F-A9DF-7666BEE5B9C7}" type="datetimeFigureOut">
              <a:rPr lang="en-US" smtClean="0"/>
              <a:t>2/27/18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1A301E-D73E-FF44-93F8-C99F44AE2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0022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1A301E-D73E-FF44-93F8-C99F44AE263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24440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If no H/W needs to be attached</a:t>
            </a:r>
            <a:r>
              <a:rPr lang="en-US" baseline="0" dirty="0"/>
              <a:t> and guest scientist S/W operates with safeguards on, crew would not be needed (ground can initialize tests).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50601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 general: in the event of an anomaly, pause</a:t>
            </a:r>
            <a:r>
              <a:rPr lang="en-US" baseline="0" dirty="0" smtClean="0"/>
              <a:t> &amp; wait for further instruction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F636B4-918D-0E44-9308-A0057B2856F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6412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1A301E-D73E-FF44-93F8-C99F44AE263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21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1A301E-D73E-FF44-93F8-C99F44AE263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4755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58" y="62900"/>
            <a:ext cx="7783286" cy="1090989"/>
          </a:xfrm>
        </p:spPr>
        <p:txBody>
          <a:bodyPr anchor="ctr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5088315"/>
            <a:ext cx="6858000" cy="126803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2/28/2018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SPHERES/Astrobee Working Group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146B4-6D85-3547-ADC6-3580939EF640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69214" y="1298955"/>
            <a:ext cx="3320113" cy="3671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01253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2/28/2018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SPHERES/Astrobee Working Group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146B4-6D85-3547-ADC6-3580939EF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7201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2/28/2018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SPHERES/Astrobee Working Group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146B4-6D85-3547-ADC6-3580939EF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9843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5600"/>
              <a:t>Title Text</a:t>
            </a:r>
          </a:p>
        </p:txBody>
      </p:sp>
      <p:sp>
        <p:nvSpPr>
          <p:cNvPr id="20" name="Shape 20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spcBef>
                <a:spcPts val="1000"/>
              </a:spcBef>
              <a:defRPr/>
            </a:lvl1pPr>
            <a:lvl2pPr>
              <a:spcBef>
                <a:spcPts val="1000"/>
              </a:spcBef>
              <a:defRPr/>
            </a:lvl2pPr>
            <a:lvl3pPr>
              <a:spcBef>
                <a:spcPts val="1000"/>
              </a:spcBef>
              <a:defRPr/>
            </a:lvl3pPr>
            <a:lvl4pPr>
              <a:spcBef>
                <a:spcPts val="1000"/>
              </a:spcBef>
              <a:defRPr/>
            </a:lvl4pPr>
            <a:lvl5pPr>
              <a:spcBef>
                <a:spcPts val="1000"/>
              </a:spcBef>
              <a:defRPr/>
            </a:lvl5pPr>
          </a:lstStyle>
          <a:p>
            <a:pPr lvl="0">
              <a:defRPr sz="1800"/>
            </a:pPr>
            <a:r>
              <a:rPr sz="2500" dirty="0"/>
              <a:t>Body Level One</a:t>
            </a:r>
          </a:p>
          <a:p>
            <a:pPr lvl="1">
              <a:defRPr sz="1800"/>
            </a:pPr>
            <a:r>
              <a:rPr sz="2500" dirty="0"/>
              <a:t>Body Level Two</a:t>
            </a:r>
          </a:p>
          <a:p>
            <a:pPr lvl="2">
              <a:defRPr sz="1800"/>
            </a:pPr>
            <a:r>
              <a:rPr sz="2500" dirty="0"/>
              <a:t>Body Level Three</a:t>
            </a:r>
          </a:p>
          <a:p>
            <a:pPr lvl="3">
              <a:defRPr sz="1800"/>
            </a:pPr>
            <a:r>
              <a:rPr sz="2500" dirty="0"/>
              <a:t>Body Level Four</a:t>
            </a:r>
          </a:p>
          <a:p>
            <a:pPr lvl="4">
              <a:defRPr sz="1800"/>
            </a:pPr>
            <a:r>
              <a:rPr sz="2500" dirty="0"/>
              <a:t>Body Level Five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i="1"/>
              <a:t>SPHERES/Astrobee Working Group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68778396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2/28/2018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SPHERES/Astrobee Working Group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146B4-6D85-3547-ADC6-3580939EF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4824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2/28/2018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SPHERES/Astrobee Working Group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146B4-6D85-3547-ADC6-3580939EF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9027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2/28/2018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SPHERES/Astrobee Working Group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146B4-6D85-3547-ADC6-3580939EF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6215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6285" y="365128"/>
            <a:ext cx="7210255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2/28/2018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SPHERES/Astrobee Working Group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146B4-6D85-3547-ADC6-3580939EF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27003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7347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2/28/2018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SPHERES/Astrobee Working Group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146B4-6D85-3547-ADC6-3580939EF640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1943" y="1690689"/>
            <a:ext cx="3320113" cy="3671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29404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2/28/2018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SPHERES/Astrobee Working Group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146B4-6D85-3547-ADC6-3580939EF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8940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2/28/2018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SPHERES/Astrobee Working Group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146B4-6D85-3547-ADC6-3580939EF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04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2/28/2018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SPHERES/Astrobee Working Group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146B4-6D85-3547-ADC6-3580939EF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467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014" y="180071"/>
            <a:ext cx="722033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687286"/>
            <a:ext cx="7886700" cy="44896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2/28/2018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SPHERES/</a:t>
            </a:r>
            <a:r>
              <a:rPr lang="en-US" dirty="0" err="1"/>
              <a:t>Astrobee</a:t>
            </a:r>
            <a:r>
              <a:rPr lang="en-US" dirty="0"/>
              <a:t> Working Group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6146B4-6D85-3547-ADC6-3580939EF640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86" y="149817"/>
            <a:ext cx="1226328" cy="1356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07015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hf hdr="0"/>
  <p:txStyles>
    <p:titleStyle>
      <a:lvl1pPr algn="ctr" defTabSz="6858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png"/><Relationship Id="rId5" Type="http://schemas.openxmlformats.org/officeDocument/2006/relationships/image" Target="../media/image6.jpeg"/><Relationship Id="rId6" Type="http://schemas.openxmlformats.org/officeDocument/2006/relationships/image" Target="../media/image7.png"/><Relationship Id="rId7" Type="http://schemas.openxmlformats.org/officeDocument/2006/relationships/image" Target="../media/image8.png"/><Relationship Id="rId8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4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Astrobee</a:t>
            </a:r>
            <a:r>
              <a:rPr lang="en-US" dirty="0"/>
              <a:t> Update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SPHERES/</a:t>
            </a:r>
            <a:r>
              <a:rPr lang="en-US" dirty="0" err="1"/>
              <a:t>Astrobee</a:t>
            </a:r>
            <a:r>
              <a:rPr lang="en-US" dirty="0"/>
              <a:t> Working Group</a:t>
            </a:r>
          </a:p>
          <a:p>
            <a:r>
              <a:rPr lang="is-IS" dirty="0"/>
              <a:t>February 28,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10604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Astrobee</a:t>
            </a:r>
            <a:r>
              <a:rPr lang="en-US" dirty="0"/>
              <a:t> Team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4">
            <a:normAutofit fontScale="92500" lnSpcReduction="10000"/>
          </a:bodyPr>
          <a:lstStyle/>
          <a:p>
            <a:pPr marL="0" indent="0">
              <a:buNone/>
            </a:pPr>
            <a:r>
              <a:rPr lang="en-US" sz="1800" dirty="0"/>
              <a:t>Oleg </a:t>
            </a:r>
            <a:r>
              <a:rPr lang="en-US" sz="1800" dirty="0" err="1"/>
              <a:t>Alexandrov</a:t>
            </a:r>
            <a:endParaRPr lang="en-US" sz="1800" dirty="0"/>
          </a:p>
          <a:p>
            <a:pPr marL="0" indent="0">
              <a:buNone/>
            </a:pPr>
            <a:r>
              <a:rPr lang="en-US" sz="1800" dirty="0"/>
              <a:t>Katie Browne</a:t>
            </a:r>
          </a:p>
          <a:p>
            <a:pPr marL="0" indent="0">
              <a:buNone/>
            </a:pPr>
            <a:r>
              <a:rPr lang="en-US" sz="1800" dirty="0"/>
              <a:t>Maria </a:t>
            </a:r>
            <a:r>
              <a:rPr lang="en-US" sz="1800" dirty="0" err="1"/>
              <a:t>Bualat</a:t>
            </a:r>
            <a:endParaRPr lang="en-US" sz="1800" dirty="0"/>
          </a:p>
          <a:p>
            <a:pPr marL="0" indent="0">
              <a:buNone/>
            </a:pPr>
            <a:r>
              <a:rPr lang="en-US" sz="1800" dirty="0"/>
              <a:t>Brian </a:t>
            </a:r>
            <a:r>
              <a:rPr lang="en-US" sz="1800" dirty="0" err="1"/>
              <a:t>Coltin</a:t>
            </a:r>
            <a:endParaRPr lang="en-US" sz="1800" dirty="0"/>
          </a:p>
          <a:p>
            <a:pPr marL="0" indent="0">
              <a:buNone/>
            </a:pPr>
            <a:r>
              <a:rPr lang="en-US" sz="1800" dirty="0"/>
              <a:t>Earl Daley</a:t>
            </a:r>
          </a:p>
          <a:p>
            <a:pPr marL="0" indent="0">
              <a:buNone/>
            </a:pPr>
            <a:r>
              <a:rPr lang="en-US" sz="1800" dirty="0"/>
              <a:t>Neil Davies</a:t>
            </a:r>
          </a:p>
          <a:p>
            <a:pPr marL="0" indent="0">
              <a:buNone/>
            </a:pPr>
            <a:r>
              <a:rPr lang="en-US" sz="1800" dirty="0"/>
              <a:t>Lorenzo </a:t>
            </a:r>
            <a:r>
              <a:rPr lang="en-US" sz="1800" dirty="0" err="1"/>
              <a:t>Fluckiger</a:t>
            </a:r>
            <a:endParaRPr lang="en-US" sz="1800" dirty="0"/>
          </a:p>
          <a:p>
            <a:pPr marL="0" indent="0">
              <a:buNone/>
            </a:pPr>
            <a:r>
              <a:rPr lang="en-US" sz="1800" dirty="0"/>
              <a:t>Terry Fong</a:t>
            </a:r>
          </a:p>
          <a:p>
            <a:pPr marL="0" indent="0">
              <a:buNone/>
            </a:pPr>
            <a:r>
              <a:rPr lang="en-US" sz="1800" dirty="0"/>
              <a:t>Jesse Fusco</a:t>
            </a:r>
          </a:p>
          <a:p>
            <a:pPr marL="0" indent="0">
              <a:buNone/>
            </a:pPr>
            <a:r>
              <a:rPr lang="en-US" sz="1800" dirty="0"/>
              <a:t>Ryan Goetz</a:t>
            </a:r>
          </a:p>
          <a:p>
            <a:pPr marL="0" indent="0">
              <a:buNone/>
            </a:pPr>
            <a:r>
              <a:rPr lang="en-US" sz="1800" dirty="0" err="1"/>
              <a:t>Yunkyung</a:t>
            </a:r>
            <a:r>
              <a:rPr lang="en-US" sz="1800" dirty="0"/>
              <a:t> Kim</a:t>
            </a:r>
          </a:p>
          <a:p>
            <a:pPr marL="0" indent="0">
              <a:buNone/>
            </a:pPr>
            <a:r>
              <a:rPr lang="en-US" sz="1800" dirty="0" err="1"/>
              <a:t>Dongmeng</a:t>
            </a:r>
            <a:r>
              <a:rPr lang="en-US" sz="1800" dirty="0"/>
              <a:t> Li</a:t>
            </a:r>
          </a:p>
          <a:p>
            <a:pPr marL="0" indent="0">
              <a:buNone/>
            </a:pPr>
            <a:r>
              <a:rPr lang="en-US" sz="1800" dirty="0"/>
              <a:t>John Love</a:t>
            </a:r>
          </a:p>
          <a:p>
            <a:pPr marL="0" indent="0">
              <a:buNone/>
            </a:pPr>
            <a:r>
              <a:rPr lang="en-US" sz="1800" dirty="0" err="1"/>
              <a:t>Nghia</a:t>
            </a:r>
            <a:r>
              <a:rPr lang="en-US" sz="1800" dirty="0"/>
              <a:t> Mai</a:t>
            </a:r>
          </a:p>
          <a:p>
            <a:pPr marL="0" indent="0">
              <a:buNone/>
            </a:pPr>
            <a:r>
              <a:rPr lang="en-US" sz="1800" dirty="0"/>
              <a:t>Mike McIntyre</a:t>
            </a:r>
          </a:p>
          <a:p>
            <a:pPr marL="0" indent="0">
              <a:buNone/>
            </a:pPr>
            <a:r>
              <a:rPr lang="en-US" sz="1800" dirty="0"/>
              <a:t>Don </a:t>
            </a:r>
            <a:r>
              <a:rPr lang="en-US" sz="1800" dirty="0" err="1"/>
              <a:t>Morr</a:t>
            </a:r>
            <a:endParaRPr lang="en-US" sz="1800" dirty="0"/>
          </a:p>
          <a:p>
            <a:pPr marL="0" indent="0">
              <a:buNone/>
            </a:pPr>
            <a:r>
              <a:rPr lang="en-US" sz="1800" dirty="0"/>
              <a:t>Ted Morse</a:t>
            </a:r>
          </a:p>
          <a:p>
            <a:pPr marL="0" indent="0">
              <a:buNone/>
            </a:pPr>
            <a:r>
              <a:rPr lang="en-US" sz="1800" dirty="0" err="1"/>
              <a:t>Estrellina</a:t>
            </a:r>
            <a:r>
              <a:rPr lang="en-US" sz="1800" dirty="0"/>
              <a:t> </a:t>
            </a:r>
            <a:r>
              <a:rPr lang="en-US" sz="1800" dirty="0" err="1"/>
              <a:t>Pacis</a:t>
            </a:r>
            <a:endParaRPr lang="en-US" sz="1800" dirty="0"/>
          </a:p>
          <a:p>
            <a:pPr marL="0" indent="0">
              <a:buNone/>
            </a:pPr>
            <a:r>
              <a:rPr lang="en-US" sz="1800" dirty="0" err="1"/>
              <a:t>Inwon</a:t>
            </a:r>
            <a:r>
              <a:rPr lang="en-US" sz="1800" dirty="0"/>
              <a:t> Park</a:t>
            </a:r>
          </a:p>
          <a:p>
            <a:pPr marL="0" indent="0">
              <a:buNone/>
            </a:pPr>
            <a:r>
              <a:rPr lang="en-US" sz="1800" dirty="0"/>
              <a:t>Greg Paulson</a:t>
            </a:r>
          </a:p>
          <a:p>
            <a:pPr marL="0" indent="0">
              <a:buNone/>
            </a:pPr>
            <a:r>
              <a:rPr lang="en-US" sz="1800" dirty="0"/>
              <a:t>Hugo Sanchez</a:t>
            </a:r>
          </a:p>
          <a:p>
            <a:pPr marL="0" indent="0">
              <a:buNone/>
            </a:pPr>
            <a:r>
              <a:rPr lang="en-US" sz="1800" dirty="0"/>
              <a:t>Trey Smith</a:t>
            </a:r>
          </a:p>
          <a:p>
            <a:pPr marL="0" indent="0">
              <a:buNone/>
            </a:pPr>
            <a:r>
              <a:rPr lang="en-US" sz="1800" dirty="0"/>
              <a:t>Ernie Smith</a:t>
            </a:r>
          </a:p>
          <a:p>
            <a:pPr marL="0" indent="0">
              <a:buNone/>
            </a:pPr>
            <a:r>
              <a:rPr lang="en-US" sz="1800" dirty="0"/>
              <a:t>Corey Snyder</a:t>
            </a:r>
          </a:p>
          <a:p>
            <a:pPr marL="0" indent="0">
              <a:buNone/>
            </a:pPr>
            <a:r>
              <a:rPr lang="en-US" sz="1800" dirty="0"/>
              <a:t>The SPHERES Team</a:t>
            </a:r>
          </a:p>
          <a:p>
            <a:pPr marL="0" indent="0">
              <a:buNone/>
            </a:pPr>
            <a:r>
              <a:rPr lang="en-US" sz="1800" dirty="0"/>
              <a:t>Andrew Symington</a:t>
            </a:r>
          </a:p>
          <a:p>
            <a:pPr marL="0" indent="0">
              <a:buNone/>
            </a:pPr>
            <a:r>
              <a:rPr lang="en-US" sz="1800" dirty="0"/>
              <a:t>Omar Talavera</a:t>
            </a:r>
          </a:p>
          <a:p>
            <a:pPr marL="0" indent="0">
              <a:buNone/>
            </a:pPr>
            <a:r>
              <a:rPr lang="en-US" sz="1800" dirty="0" err="1"/>
              <a:t>Vinh</a:t>
            </a:r>
            <a:r>
              <a:rPr lang="en-US" sz="1800" dirty="0"/>
              <a:t> To</a:t>
            </a:r>
          </a:p>
          <a:p>
            <a:pPr marL="0" indent="0">
              <a:buNone/>
            </a:pPr>
            <a:r>
              <a:rPr lang="en-US" sz="1800" dirty="0"/>
              <a:t>DW Wheeler</a:t>
            </a:r>
          </a:p>
          <a:p>
            <a:pPr marL="0" indent="0">
              <a:buNone/>
            </a:pPr>
            <a:r>
              <a:rPr lang="en-US" sz="1800" dirty="0"/>
              <a:t>Shang Wu</a:t>
            </a:r>
          </a:p>
          <a:p>
            <a:pPr marL="0" indent="0">
              <a:buNone/>
            </a:pPr>
            <a:r>
              <a:rPr lang="en-US" sz="1800" dirty="0" err="1"/>
              <a:t>Jongwoon</a:t>
            </a:r>
            <a:r>
              <a:rPr lang="en-US" sz="1800" dirty="0"/>
              <a:t> </a:t>
            </a:r>
            <a:r>
              <a:rPr lang="en-US" sz="1800" dirty="0" err="1"/>
              <a:t>Yoo</a:t>
            </a:r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b="1" dirty="0"/>
              <a:t>Alumni</a:t>
            </a:r>
          </a:p>
          <a:p>
            <a:pPr marL="0" indent="0">
              <a:buNone/>
            </a:pPr>
            <a:r>
              <a:rPr lang="en-US" sz="1800" dirty="0"/>
              <a:t>Steve </a:t>
            </a:r>
            <a:r>
              <a:rPr lang="en-US" sz="1800" dirty="0" err="1"/>
              <a:t>Battazzo</a:t>
            </a:r>
            <a:endParaRPr lang="en-US" sz="1800" dirty="0"/>
          </a:p>
          <a:p>
            <a:pPr marL="0" indent="0">
              <a:buNone/>
            </a:pPr>
            <a:r>
              <a:rPr lang="en-US" sz="1800" dirty="0"/>
              <a:t>Jeff Blair</a:t>
            </a:r>
          </a:p>
          <a:p>
            <a:pPr marL="0" indent="0">
              <a:buNone/>
            </a:pPr>
            <a:r>
              <a:rPr lang="en-US" sz="1800" dirty="0"/>
              <a:t>Jon </a:t>
            </a:r>
            <a:r>
              <a:rPr lang="en-US" sz="1800" dirty="0" err="1"/>
              <a:t>Dewald</a:t>
            </a:r>
            <a:endParaRPr lang="en-US" sz="1800" dirty="0"/>
          </a:p>
          <a:p>
            <a:pPr marL="0" indent="0">
              <a:buNone/>
            </a:pPr>
            <a:r>
              <a:rPr lang="en-US" sz="1800" dirty="0"/>
              <a:t>Jeff Feller</a:t>
            </a:r>
          </a:p>
          <a:p>
            <a:pPr marL="0" indent="0">
              <a:buNone/>
            </a:pPr>
            <a:r>
              <a:rPr lang="en-US" sz="1800" dirty="0"/>
              <a:t>Ravi </a:t>
            </a:r>
            <a:r>
              <a:rPr lang="en-US" sz="1800" dirty="0" err="1"/>
              <a:t>Gogna</a:t>
            </a:r>
            <a:endParaRPr lang="en-US" sz="1800" dirty="0"/>
          </a:p>
          <a:p>
            <a:pPr marL="0" indent="0">
              <a:buNone/>
            </a:pPr>
            <a:r>
              <a:rPr lang="en-US" sz="1800" dirty="0" err="1"/>
              <a:t>Hyunjung</a:t>
            </a:r>
            <a:r>
              <a:rPr lang="en-US" sz="1800" dirty="0"/>
              <a:t> Kim</a:t>
            </a:r>
          </a:p>
          <a:p>
            <a:pPr marL="0" indent="0">
              <a:buNone/>
            </a:pPr>
            <a:r>
              <a:rPr lang="en-US" sz="1800" dirty="0"/>
              <a:t>Linda Kobayashi</a:t>
            </a:r>
          </a:p>
          <a:p>
            <a:pPr marL="0" indent="0">
              <a:buNone/>
            </a:pPr>
            <a:r>
              <a:rPr lang="en-US" sz="1800" dirty="0"/>
              <a:t>Brian Koss</a:t>
            </a:r>
          </a:p>
          <a:p>
            <a:pPr marL="0" indent="0">
              <a:buNone/>
            </a:pPr>
            <a:r>
              <a:rPr lang="en-US" sz="1800" dirty="0"/>
              <a:t>Alexandria Langford</a:t>
            </a:r>
          </a:p>
          <a:p>
            <a:pPr marL="0" indent="0">
              <a:buNone/>
            </a:pPr>
            <a:r>
              <a:rPr lang="en-US" sz="1800" dirty="0"/>
              <a:t>Dong-Hyun Lee</a:t>
            </a:r>
          </a:p>
          <a:p>
            <a:pPr marL="0" indent="0">
              <a:buNone/>
            </a:pPr>
            <a:r>
              <a:rPr lang="en-US" sz="1800" dirty="0"/>
              <a:t>Jason </a:t>
            </a:r>
            <a:r>
              <a:rPr lang="en-US" sz="1800" dirty="0" err="1"/>
              <a:t>Lum</a:t>
            </a:r>
            <a:endParaRPr lang="en-US" sz="1800" dirty="0"/>
          </a:p>
          <a:p>
            <a:pPr marL="0" indent="0">
              <a:buNone/>
            </a:pPr>
            <a:r>
              <a:rPr lang="en-US" sz="1800" dirty="0"/>
              <a:t>Andy Martinez</a:t>
            </a:r>
          </a:p>
          <a:p>
            <a:pPr marL="0" indent="0">
              <a:buNone/>
            </a:pPr>
            <a:r>
              <a:rPr lang="en-US" sz="1800" dirty="0"/>
              <a:t>Blair </a:t>
            </a:r>
            <a:r>
              <a:rPr lang="en-US" sz="1800" dirty="0" err="1"/>
              <a:t>Mclachlan</a:t>
            </a:r>
            <a:endParaRPr lang="en-US" sz="1800" dirty="0"/>
          </a:p>
          <a:p>
            <a:pPr marL="0" indent="0">
              <a:buNone/>
            </a:pPr>
            <a:r>
              <a:rPr lang="en-US" sz="1800" dirty="0"/>
              <a:t>Zack </a:t>
            </a:r>
            <a:r>
              <a:rPr lang="en-US" sz="1800" dirty="0" err="1"/>
              <a:t>Moratto</a:t>
            </a:r>
            <a:endParaRPr lang="en-US" sz="1800" dirty="0"/>
          </a:p>
          <a:p>
            <a:pPr marL="0" indent="0">
              <a:buNone/>
            </a:pPr>
            <a:r>
              <a:rPr lang="en-US" sz="1800" dirty="0"/>
              <a:t>Robert Nakamura</a:t>
            </a:r>
          </a:p>
          <a:p>
            <a:pPr marL="0" indent="0">
              <a:buNone/>
            </a:pPr>
            <a:r>
              <a:rPr lang="en-US" sz="1800" dirty="0" err="1"/>
              <a:t>Youngwoo</a:t>
            </a:r>
            <a:r>
              <a:rPr lang="en-US" sz="1800" dirty="0"/>
              <a:t> Park</a:t>
            </a:r>
          </a:p>
          <a:p>
            <a:pPr marL="0" indent="0">
              <a:buNone/>
            </a:pPr>
            <a:r>
              <a:rPr lang="en-US" sz="1800" dirty="0"/>
              <a:t>Cedric </a:t>
            </a:r>
            <a:r>
              <a:rPr lang="en-US" sz="1800" dirty="0" err="1"/>
              <a:t>Priscal</a:t>
            </a:r>
            <a:endParaRPr lang="en-US" sz="1800" dirty="0"/>
          </a:p>
          <a:p>
            <a:pPr marL="0" indent="0">
              <a:buNone/>
            </a:pPr>
            <a:r>
              <a:rPr lang="en-US" sz="1800" dirty="0"/>
              <a:t>Chris </a:t>
            </a:r>
            <a:r>
              <a:rPr lang="en-US" sz="1800" dirty="0" err="1"/>
              <a:t>Provencher</a:t>
            </a:r>
            <a:endParaRPr lang="en-US" sz="1800" dirty="0"/>
          </a:p>
          <a:p>
            <a:pPr marL="0" indent="0">
              <a:buNone/>
            </a:pPr>
            <a:r>
              <a:rPr lang="en-US" sz="1800" dirty="0"/>
              <a:t>Jay Torres</a:t>
            </a:r>
          </a:p>
          <a:p>
            <a:pPr marL="0" indent="0">
              <a:buNone/>
            </a:pPr>
            <a:r>
              <a:rPr lang="en-US" sz="1800" dirty="0"/>
              <a:t>Allison Zuniga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="" xmlns:a16="http://schemas.microsoft.com/office/drawing/2014/main" id="{34140E31-961D-A64B-BB6E-71461D744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146B4-6D85-3547-ADC6-3580939EF640}" type="slidenum">
              <a:rPr lang="en-US" smtClean="0"/>
              <a:t>2</a:t>
            </a:fld>
            <a:endParaRPr lang="en-US"/>
          </a:p>
        </p:txBody>
      </p:sp>
      <p:sp>
        <p:nvSpPr>
          <p:cNvPr id="9" name="Date Placeholder 8">
            <a:extLst>
              <a:ext uri="{FF2B5EF4-FFF2-40B4-BE49-F238E27FC236}">
                <a16:creationId xmlns="" xmlns:a16="http://schemas.microsoft.com/office/drawing/2014/main" id="{884FE134-7A18-5B45-9C6F-7F36F066F3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2/28/2018</a:t>
            </a:r>
          </a:p>
        </p:txBody>
      </p:sp>
      <p:sp>
        <p:nvSpPr>
          <p:cNvPr id="10" name="Footer Placeholder 9">
            <a:extLst>
              <a:ext uri="{FF2B5EF4-FFF2-40B4-BE49-F238E27FC236}">
                <a16:creationId xmlns="" xmlns:a16="http://schemas.microsoft.com/office/drawing/2014/main" id="{BC53A4F4-A5C4-A942-BED7-E52DDBED73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SPHERES/Astrobee Working Group</a:t>
            </a:r>
          </a:p>
        </p:txBody>
      </p:sp>
    </p:spTree>
    <p:extLst>
      <p:ext uri="{BB962C8B-B14F-4D97-AF65-F5344CB8AC3E}">
        <p14:creationId xmlns:p14="http://schemas.microsoft.com/office/powerpoint/2010/main" val="21247262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CF55308-CE85-2946-80F1-9EF004792B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Astrobee</a:t>
            </a:r>
            <a:r>
              <a:rPr lang="en-US" dirty="0"/>
              <a:t> Equipment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BE1363F6-C262-6749-A4E3-AA553320C9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505634"/>
            <a:ext cx="7886700" cy="4671329"/>
          </a:xfrm>
        </p:spPr>
        <p:txBody>
          <a:bodyPr>
            <a:normAutofit/>
          </a:bodyPr>
          <a:lstStyle/>
          <a:p>
            <a:r>
              <a:rPr lang="en-US" sz="2800" dirty="0"/>
              <a:t>3 free flyers, dock, spare ORUs on orbit</a:t>
            </a:r>
          </a:p>
          <a:p>
            <a:pPr lvl="1"/>
            <a:r>
              <a:rPr lang="en-US" sz="2400" dirty="0"/>
              <a:t>Honey (yellow)</a:t>
            </a:r>
          </a:p>
          <a:p>
            <a:pPr lvl="1"/>
            <a:r>
              <a:rPr lang="en-US" sz="2400" dirty="0"/>
              <a:t>Bumble (blue)</a:t>
            </a:r>
          </a:p>
          <a:p>
            <a:pPr lvl="1"/>
            <a:r>
              <a:rPr lang="en-US" sz="2400" dirty="0"/>
              <a:t>Queen (green)</a:t>
            </a:r>
          </a:p>
          <a:p>
            <a:r>
              <a:rPr lang="en-US" sz="2800" dirty="0"/>
              <a:t>3 free flyers, 2 docks (1 a flight spare), spares on ground</a:t>
            </a:r>
          </a:p>
          <a:p>
            <a:pPr lvl="1"/>
            <a:r>
              <a:rPr lang="en-US" sz="2400" dirty="0"/>
              <a:t>Melissa (pink)</a:t>
            </a:r>
          </a:p>
          <a:p>
            <a:pPr lvl="1"/>
            <a:r>
              <a:rPr lang="en-US" sz="2400" dirty="0"/>
              <a:t>B♯ (purple)</a:t>
            </a:r>
          </a:p>
          <a:p>
            <a:pPr lvl="1"/>
            <a:r>
              <a:rPr lang="en-US" sz="2400" dirty="0"/>
              <a:t>Killer (orange)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C4724BBB-FCAA-3340-A888-B7A2D4A5573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86400" y="3689193"/>
            <a:ext cx="2743200" cy="2811780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="" xmlns:a16="http://schemas.microsoft.com/office/drawing/2014/main" id="{FE5BDAB7-AAA7-2047-B023-512255A52197}"/>
              </a:ext>
            </a:extLst>
          </p:cNvPr>
          <p:cNvGrpSpPr/>
          <p:nvPr/>
        </p:nvGrpSpPr>
        <p:grpSpPr>
          <a:xfrm>
            <a:off x="1207476" y="1928724"/>
            <a:ext cx="2058064" cy="3166359"/>
            <a:chOff x="1207476" y="1928724"/>
            <a:chExt cx="2058064" cy="3166359"/>
          </a:xfrm>
        </p:grpSpPr>
        <p:sp>
          <p:nvSpPr>
            <p:cNvPr id="9" name="TextBox 8">
              <a:extLst>
                <a:ext uri="{FF2B5EF4-FFF2-40B4-BE49-F238E27FC236}">
                  <a16:creationId xmlns="" xmlns:a16="http://schemas.microsoft.com/office/drawing/2014/main" id="{1BD01DAA-2FCA-9B42-84EA-4C5E0AE574B7}"/>
                </a:ext>
              </a:extLst>
            </p:cNvPr>
            <p:cNvSpPr txBox="1"/>
            <p:nvPr/>
          </p:nvSpPr>
          <p:spPr>
            <a:xfrm>
              <a:off x="1207476" y="2316338"/>
              <a:ext cx="1947969" cy="369332"/>
            </a:xfrm>
            <a:prstGeom prst="rect">
              <a:avLst/>
            </a:prstGeom>
            <a:solidFill>
              <a:srgbClr val="9FC9EB"/>
            </a:solidFill>
          </p:spPr>
          <p:txBody>
            <a:bodyPr wrap="none" tIns="0" bIns="0" rtlCol="0">
              <a:spAutoFit/>
            </a:bodyPr>
            <a:lstStyle/>
            <a:p>
              <a:r>
                <a:rPr lang="en-US" sz="2400" dirty="0"/>
                <a:t>Bumble (blue)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="" xmlns:a16="http://schemas.microsoft.com/office/drawing/2014/main" id="{B86CD3AC-B659-194F-A852-00B82FCB0737}"/>
                </a:ext>
              </a:extLst>
            </p:cNvPr>
            <p:cNvSpPr txBox="1"/>
            <p:nvPr/>
          </p:nvSpPr>
          <p:spPr>
            <a:xfrm>
              <a:off x="1207476" y="1928724"/>
              <a:ext cx="2058064" cy="369332"/>
            </a:xfrm>
            <a:prstGeom prst="rect">
              <a:avLst/>
            </a:prstGeom>
            <a:solidFill>
              <a:srgbClr val="FAF59B"/>
            </a:solidFill>
          </p:spPr>
          <p:txBody>
            <a:bodyPr wrap="none" lIns="91440" tIns="0" bIns="0" rtlCol="0">
              <a:spAutoFit/>
            </a:bodyPr>
            <a:lstStyle/>
            <a:p>
              <a:r>
                <a:rPr lang="en-US" sz="2400" dirty="0"/>
                <a:t>Honey (yellow)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="" xmlns:a16="http://schemas.microsoft.com/office/drawing/2014/main" id="{FF041EB8-0EFF-7F44-A69A-F5DD16979747}"/>
                </a:ext>
              </a:extLst>
            </p:cNvPr>
            <p:cNvSpPr txBox="1"/>
            <p:nvPr/>
          </p:nvSpPr>
          <p:spPr>
            <a:xfrm>
              <a:off x="1207476" y="3942177"/>
              <a:ext cx="1919115" cy="369332"/>
            </a:xfrm>
            <a:prstGeom prst="rect">
              <a:avLst/>
            </a:prstGeom>
            <a:solidFill>
              <a:srgbClr val="FBCCCD"/>
            </a:solidFill>
          </p:spPr>
          <p:txBody>
            <a:bodyPr wrap="none" tIns="0" bIns="0" rtlCol="0">
              <a:spAutoFit/>
            </a:bodyPr>
            <a:lstStyle/>
            <a:p>
              <a:r>
                <a:rPr lang="en-US" sz="2400" dirty="0"/>
                <a:t>Melissa (pink)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="" xmlns:a16="http://schemas.microsoft.com/office/drawing/2014/main" id="{4B18DB93-6BD1-D64D-9D3B-3A40300119E8}"/>
                </a:ext>
              </a:extLst>
            </p:cNvPr>
            <p:cNvSpPr txBox="1"/>
            <p:nvPr/>
          </p:nvSpPr>
          <p:spPr>
            <a:xfrm>
              <a:off x="1207476" y="4725751"/>
              <a:ext cx="1940724" cy="369332"/>
            </a:xfrm>
            <a:prstGeom prst="rect">
              <a:avLst/>
            </a:prstGeom>
            <a:solidFill>
              <a:srgbClr val="F5AA87"/>
            </a:solidFill>
          </p:spPr>
          <p:txBody>
            <a:bodyPr wrap="none" tIns="0" bIns="0" rtlCol="0">
              <a:spAutoFit/>
            </a:bodyPr>
            <a:lstStyle/>
            <a:p>
              <a:r>
                <a:rPr lang="en-US" sz="2400" dirty="0"/>
                <a:t>Killer (orange)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="" xmlns:a16="http://schemas.microsoft.com/office/drawing/2014/main" id="{30487594-4CBB-7749-9E9F-C4B3EAB78208}"/>
                </a:ext>
              </a:extLst>
            </p:cNvPr>
            <p:cNvSpPr txBox="1"/>
            <p:nvPr/>
          </p:nvSpPr>
          <p:spPr>
            <a:xfrm>
              <a:off x="1207476" y="4333736"/>
              <a:ext cx="1556836" cy="369332"/>
            </a:xfrm>
            <a:prstGeom prst="rect">
              <a:avLst/>
            </a:prstGeom>
            <a:solidFill>
              <a:srgbClr val="C2B6D9"/>
            </a:solidFill>
          </p:spPr>
          <p:txBody>
            <a:bodyPr wrap="none" tIns="0" bIns="0" rtlCol="0">
              <a:spAutoFit/>
            </a:bodyPr>
            <a:lstStyle/>
            <a:p>
              <a:r>
                <a:rPr lang="en-US" sz="2400" dirty="0"/>
                <a:t>B♯ (purple)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="" xmlns:a16="http://schemas.microsoft.com/office/drawing/2014/main" id="{4C91A04B-295D-4640-BF33-32D4F12D4F49}"/>
                </a:ext>
              </a:extLst>
            </p:cNvPr>
            <p:cNvSpPr txBox="1"/>
            <p:nvPr/>
          </p:nvSpPr>
          <p:spPr>
            <a:xfrm>
              <a:off x="1207476" y="2722088"/>
              <a:ext cx="1996700" cy="369332"/>
            </a:xfrm>
            <a:prstGeom prst="rect">
              <a:avLst/>
            </a:prstGeom>
            <a:solidFill>
              <a:srgbClr val="99CD9A"/>
            </a:solidFill>
          </p:spPr>
          <p:txBody>
            <a:bodyPr wrap="none" tIns="0" bIns="0" rtlCol="0">
              <a:spAutoFit/>
            </a:bodyPr>
            <a:lstStyle/>
            <a:p>
              <a:r>
                <a:rPr lang="en-US" sz="2400" dirty="0"/>
                <a:t>Queen (green)</a:t>
              </a:r>
            </a:p>
          </p:txBody>
        </p:sp>
      </p:grpSp>
      <p:sp>
        <p:nvSpPr>
          <p:cNvPr id="18" name="Slide Number Placeholder 17">
            <a:extLst>
              <a:ext uri="{FF2B5EF4-FFF2-40B4-BE49-F238E27FC236}">
                <a16:creationId xmlns="" xmlns:a16="http://schemas.microsoft.com/office/drawing/2014/main" id="{87A69909-6A4F-174B-BE46-75C3743F61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146B4-6D85-3547-ADC6-3580939EF640}" type="slidenum">
              <a:rPr lang="en-US" smtClean="0"/>
              <a:t>3</a:t>
            </a:fld>
            <a:endParaRPr lang="en-US"/>
          </a:p>
        </p:txBody>
      </p:sp>
      <p:sp>
        <p:nvSpPr>
          <p:cNvPr id="19" name="Date Placeholder 18">
            <a:extLst>
              <a:ext uri="{FF2B5EF4-FFF2-40B4-BE49-F238E27FC236}">
                <a16:creationId xmlns="" xmlns:a16="http://schemas.microsoft.com/office/drawing/2014/main" id="{6FDBAA37-78CF-E04E-BEA2-B2DC4627B7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2/28/2018</a:t>
            </a:r>
          </a:p>
        </p:txBody>
      </p:sp>
      <p:sp>
        <p:nvSpPr>
          <p:cNvPr id="20" name="Footer Placeholder 19">
            <a:extLst>
              <a:ext uri="{FF2B5EF4-FFF2-40B4-BE49-F238E27FC236}">
                <a16:creationId xmlns="" xmlns:a16="http://schemas.microsoft.com/office/drawing/2014/main" id="{85CF8C7C-23DE-AB42-A369-4710F722F8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SPHERES/Astrobee Working Group</a:t>
            </a:r>
          </a:p>
        </p:txBody>
      </p:sp>
    </p:spTree>
    <p:extLst>
      <p:ext uri="{BB962C8B-B14F-4D97-AF65-F5344CB8AC3E}">
        <p14:creationId xmlns:p14="http://schemas.microsoft.com/office/powerpoint/2010/main" val="16269054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2347" y="312540"/>
            <a:ext cx="7091927" cy="1000076"/>
          </a:xfrm>
        </p:spPr>
        <p:txBody>
          <a:bodyPr>
            <a:normAutofit/>
          </a:bodyPr>
          <a:lstStyle/>
          <a:p>
            <a:r>
              <a:rPr lang="en-US" dirty="0"/>
              <a:t>Research Scenario</a:t>
            </a:r>
          </a:p>
        </p:txBody>
      </p:sp>
      <p:graphicFrame>
        <p:nvGraphicFramePr>
          <p:cNvPr id="43" name="Table 4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3043014"/>
              </p:ext>
            </p:extLst>
          </p:nvPr>
        </p:nvGraphicFramePr>
        <p:xfrm>
          <a:off x="4903623" y="1537461"/>
          <a:ext cx="4035692" cy="5078917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34578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68990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558962">
                <a:tc>
                  <a:txBody>
                    <a:bodyPr/>
                    <a:lstStyle/>
                    <a:p>
                      <a:pPr algn="l"/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Sequence of Events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739399">
                <a:tc>
                  <a:txBody>
                    <a:bodyPr/>
                    <a:lstStyle/>
                    <a:p>
                      <a:pPr marL="0" lvl="0" indent="0" algn="l">
                        <a:buFont typeface="+mj-lt"/>
                        <a:buNone/>
                      </a:pPr>
                      <a:r>
                        <a:rPr lang="en-US" sz="1600" baseline="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Prior to research activity, ground operator loads experimental software, free flyer does self-diagnostics.</a:t>
                      </a:r>
                      <a:endParaRPr lang="en-US" sz="1600" baseline="0" dirty="0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739399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600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Free flyer undocks and moves to experimental module.</a:t>
                      </a:r>
                      <a:endParaRPr lang="en-US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739399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600" dirty="0"/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Astronaut attaches external hardware to free flyer.</a:t>
                      </a:r>
                      <a:endParaRPr lang="en-US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739399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Ground operator sets up individual tests, and (optionally) astronaut initializes tests.</a:t>
                      </a:r>
                      <a:endParaRPr lang="en-US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739399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Free flyer perches to wait while astronaut pauses for EPO Event.</a:t>
                      </a:r>
                      <a:endParaRPr lang="en-US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739399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Astronaut detaches hardware and then free flyer returns to dock.</a:t>
                      </a:r>
                      <a:endParaRPr lang="en-US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4" name="Group 3"/>
          <p:cNvGrpSpPr/>
          <p:nvPr/>
        </p:nvGrpSpPr>
        <p:grpSpPr>
          <a:xfrm>
            <a:off x="193777" y="1481520"/>
            <a:ext cx="4437987" cy="5194622"/>
            <a:chOff x="0" y="894937"/>
            <a:chExt cx="4816681" cy="5637879"/>
          </a:xfrm>
        </p:grpSpPr>
        <p:pic>
          <p:nvPicPr>
            <p:cNvPr id="17" name="Picture 16" descr="research5_graybg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4695931"/>
              <a:ext cx="2377440" cy="1836885"/>
            </a:xfrm>
            <a:prstGeom prst="rect">
              <a:avLst/>
            </a:prstGeom>
          </p:spPr>
        </p:pic>
        <p:pic>
          <p:nvPicPr>
            <p:cNvPr id="18" name="Picture 17" descr="research1_graybg.png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894937"/>
              <a:ext cx="2377440" cy="1836885"/>
            </a:xfrm>
            <a:prstGeom prst="rect">
              <a:avLst/>
            </a:prstGeom>
          </p:spPr>
        </p:pic>
        <p:pic>
          <p:nvPicPr>
            <p:cNvPr id="19" name="Picture 18" descr="research2_graybg.png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439241" y="894937"/>
              <a:ext cx="2377440" cy="1836885"/>
            </a:xfrm>
            <a:prstGeom prst="rect">
              <a:avLst/>
            </a:prstGeom>
          </p:spPr>
        </p:pic>
        <p:pic>
          <p:nvPicPr>
            <p:cNvPr id="20" name="Picture 19" descr="research3_graybg.png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2790931"/>
              <a:ext cx="2377440" cy="1836885"/>
            </a:xfrm>
            <a:prstGeom prst="rect">
              <a:avLst/>
            </a:prstGeom>
          </p:spPr>
        </p:pic>
        <p:pic>
          <p:nvPicPr>
            <p:cNvPr id="21" name="Picture 20" descr="research4_graybg.png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439241" y="2790931"/>
              <a:ext cx="2377440" cy="1836885"/>
            </a:xfrm>
            <a:prstGeom prst="rect">
              <a:avLst/>
            </a:prstGeom>
          </p:spPr>
        </p:pic>
        <p:pic>
          <p:nvPicPr>
            <p:cNvPr id="22" name="Picture 21" descr="research6_graybg.png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439241" y="4695931"/>
              <a:ext cx="2377440" cy="1836885"/>
            </a:xfrm>
            <a:prstGeom prst="rect">
              <a:avLst/>
            </a:prstGeom>
          </p:spPr>
        </p:pic>
        <p:sp>
          <p:nvSpPr>
            <p:cNvPr id="23" name="TextBox 22"/>
            <p:cNvSpPr txBox="1"/>
            <p:nvPr/>
          </p:nvSpPr>
          <p:spPr>
            <a:xfrm>
              <a:off x="2439241" y="894937"/>
              <a:ext cx="376275" cy="400110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i="1" dirty="0">
                  <a:solidFill>
                    <a:schemeClr val="bg1"/>
                  </a:solidFill>
                </a:rPr>
                <a:t>2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0" y="894937"/>
              <a:ext cx="376275" cy="400110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i="1" dirty="0">
                  <a:solidFill>
                    <a:schemeClr val="bg1"/>
                  </a:solidFill>
                </a:rPr>
                <a:t>1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439241" y="2790931"/>
              <a:ext cx="376275" cy="400110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i="1" dirty="0">
                  <a:solidFill>
                    <a:schemeClr val="bg1"/>
                  </a:solidFill>
                </a:rPr>
                <a:t>4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0" y="2790931"/>
              <a:ext cx="376275" cy="400110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i="1" dirty="0">
                  <a:solidFill>
                    <a:schemeClr val="bg1"/>
                  </a:solidFill>
                </a:rPr>
                <a:t>3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439241" y="4695931"/>
              <a:ext cx="376275" cy="400110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i="1" dirty="0">
                  <a:solidFill>
                    <a:schemeClr val="bg1"/>
                  </a:solidFill>
                </a:rPr>
                <a:t>6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0" y="4695931"/>
              <a:ext cx="376275" cy="400110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i="1" dirty="0">
                  <a:solidFill>
                    <a:schemeClr val="bg1"/>
                  </a:solidFill>
                </a:rPr>
                <a:t>5</a:t>
              </a:r>
            </a:p>
          </p:txBody>
        </p:sp>
      </p:grp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FF801616-BEF7-044C-8643-41C2CC0CA3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146B4-6D85-3547-ADC6-3580939EF640}" type="slidenum">
              <a:rPr lang="en-US" smtClean="0"/>
              <a:t>4</a:t>
            </a:fld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CABC86C8-979A-B34C-BA7C-E7848549F0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2/28/2018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E68F1E40-B458-8647-89AA-A12FA885A5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SPHERES/Astrobee Working Group</a:t>
            </a:r>
          </a:p>
        </p:txBody>
      </p:sp>
    </p:spTree>
    <p:extLst>
      <p:ext uri="{BB962C8B-B14F-4D97-AF65-F5344CB8AC3E}">
        <p14:creationId xmlns:p14="http://schemas.microsoft.com/office/powerpoint/2010/main" val="28393868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Contingency Fault Responses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Unexpected obstacle/crew</a:t>
            </a:r>
          </a:p>
          <a:p>
            <a:pPr lvl="1"/>
            <a:r>
              <a:rPr lang="en-US" dirty="0"/>
              <a:t>Stop and wait for instructions</a:t>
            </a:r>
          </a:p>
          <a:p>
            <a:r>
              <a:rPr lang="en-US" dirty="0"/>
              <a:t>Low battery</a:t>
            </a:r>
          </a:p>
          <a:p>
            <a:pPr lvl="1"/>
            <a:r>
              <a:rPr lang="en-US" dirty="0"/>
              <a:t>Alert and </a:t>
            </a:r>
            <a:r>
              <a:rPr lang="en-US" dirty="0" smtClean="0"/>
              <a:t>may autonomously </a:t>
            </a:r>
            <a:r>
              <a:rPr lang="en-US" dirty="0"/>
              <a:t>return to dock</a:t>
            </a:r>
          </a:p>
          <a:p>
            <a:r>
              <a:rPr lang="en-US" dirty="0"/>
              <a:t>LOS</a:t>
            </a:r>
          </a:p>
          <a:p>
            <a:pPr lvl="1"/>
            <a:r>
              <a:rPr lang="en-US" dirty="0"/>
              <a:t>Continue nominal operations</a:t>
            </a:r>
          </a:p>
          <a:p>
            <a:pPr lvl="1"/>
            <a:r>
              <a:rPr lang="en-US" dirty="0"/>
              <a:t>Long duration </a:t>
            </a:r>
            <a:r>
              <a:rPr lang="en-US" dirty="0" err="1"/>
              <a:t>WiFi</a:t>
            </a:r>
            <a:r>
              <a:rPr lang="en-US" dirty="0"/>
              <a:t> drop:  </a:t>
            </a:r>
            <a:r>
              <a:rPr lang="en-US" dirty="0" smtClean="0"/>
              <a:t>may return </a:t>
            </a:r>
            <a:r>
              <a:rPr lang="en-US" dirty="0"/>
              <a:t>to dock</a:t>
            </a:r>
          </a:p>
          <a:p>
            <a:r>
              <a:rPr lang="en-US" dirty="0"/>
              <a:t>H/W &amp; S/W failures</a:t>
            </a:r>
          </a:p>
          <a:p>
            <a:pPr lvl="1"/>
            <a:r>
              <a:rPr lang="en-US" dirty="0"/>
              <a:t>Halt operations and disable propulsion, articulation and active sensing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="" xmlns:a16="http://schemas.microsoft.com/office/drawing/2014/main" id="{5E26F3A7-9581-FD43-BA8D-7C3EFFFF7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146B4-6D85-3547-ADC6-3580939EF640}" type="slidenum">
              <a:rPr lang="en-US" smtClean="0"/>
              <a:t>5</a:t>
            </a:fld>
            <a:endParaRPr lang="en-US"/>
          </a:p>
        </p:txBody>
      </p:sp>
      <p:sp>
        <p:nvSpPr>
          <p:cNvPr id="9" name="Date Placeholder 8">
            <a:extLst>
              <a:ext uri="{FF2B5EF4-FFF2-40B4-BE49-F238E27FC236}">
                <a16:creationId xmlns="" xmlns:a16="http://schemas.microsoft.com/office/drawing/2014/main" id="{86EE1C3A-4EDD-4B48-9BAC-37949EFAC1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2/28/2018</a:t>
            </a:r>
          </a:p>
        </p:txBody>
      </p:sp>
      <p:sp>
        <p:nvSpPr>
          <p:cNvPr id="10" name="Footer Placeholder 9">
            <a:extLst>
              <a:ext uri="{FF2B5EF4-FFF2-40B4-BE49-F238E27FC236}">
                <a16:creationId xmlns="" xmlns:a16="http://schemas.microsoft.com/office/drawing/2014/main" id="{64BDBF8A-0256-314A-B096-DC588E1452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SPHERES/Astrobee Working Group</a:t>
            </a:r>
          </a:p>
        </p:txBody>
      </p:sp>
    </p:spTree>
    <p:extLst>
      <p:ext uri="{BB962C8B-B14F-4D97-AF65-F5344CB8AC3E}">
        <p14:creationId xmlns:p14="http://schemas.microsoft.com/office/powerpoint/2010/main" val="10370976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/>
              <a:t>Astrobee</a:t>
            </a:r>
            <a:r>
              <a:rPr lang="en-US" dirty="0"/>
              <a:t> Status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690691"/>
            <a:ext cx="7886700" cy="4546823"/>
          </a:xfrm>
        </p:spPr>
        <p:txBody>
          <a:bodyPr>
            <a:normAutofit/>
          </a:bodyPr>
          <a:lstStyle/>
          <a:p>
            <a:r>
              <a:rPr lang="en-US" sz="2400" dirty="0" err="1"/>
              <a:t>Astrobee</a:t>
            </a:r>
            <a:r>
              <a:rPr lang="en-US" sz="2400" dirty="0"/>
              <a:t> hardware delivery has slipped</a:t>
            </a:r>
          </a:p>
          <a:p>
            <a:pPr lvl="1"/>
            <a:r>
              <a:rPr lang="en-US" sz="2000" dirty="0"/>
              <a:t>On-dock date August 17, 2018</a:t>
            </a:r>
          </a:p>
          <a:p>
            <a:pPr lvl="1"/>
            <a:r>
              <a:rPr lang="en-US" sz="2000" dirty="0"/>
              <a:t>Targeting launch on Orbital-ATK 10 (November 8, 2018)</a:t>
            </a:r>
          </a:p>
          <a:p>
            <a:r>
              <a:rPr lang="en-US" sz="2400" dirty="0"/>
              <a:t>Finalizing procurement</a:t>
            </a:r>
          </a:p>
          <a:p>
            <a:r>
              <a:rPr lang="en-US" sz="2400" dirty="0"/>
              <a:t>Integration has begun (nozzles and core stack)</a:t>
            </a:r>
          </a:p>
          <a:p>
            <a:r>
              <a:rPr lang="en-US" sz="2400" dirty="0"/>
              <a:t>Available to Guest Scientists:</a:t>
            </a:r>
          </a:p>
          <a:p>
            <a:pPr lvl="1"/>
            <a:r>
              <a:rPr lang="en-US" sz="2000" dirty="0"/>
              <a:t>Beta release </a:t>
            </a:r>
            <a:r>
              <a:rPr lang="en-US" sz="2000" dirty="0" smtClean="0"/>
              <a:t>of </a:t>
            </a:r>
            <a:r>
              <a:rPr lang="en-US" sz="2000" dirty="0"/>
              <a:t>Flight </a:t>
            </a:r>
            <a:r>
              <a:rPr lang="en-US" sz="2000" dirty="0" smtClean="0"/>
              <a:t>Software/Simulator (v 0.3 coming soon)</a:t>
            </a:r>
            <a:endParaRPr lang="en-US" sz="2000" dirty="0"/>
          </a:p>
          <a:p>
            <a:pPr lvl="1"/>
            <a:r>
              <a:rPr lang="en-US" sz="2000" dirty="0"/>
              <a:t>Mechanical Payload ICD drawings</a:t>
            </a:r>
          </a:p>
          <a:p>
            <a:pPr lvl="1"/>
            <a:r>
              <a:rPr lang="en-US" sz="2000" dirty="0"/>
              <a:t>Initial draft of the Guest Science Guide</a:t>
            </a:r>
            <a:endParaRPr lang="en-US" sz="1400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="" xmlns:a16="http://schemas.microsoft.com/office/drawing/2014/main" id="{329F3493-5031-AE4B-837C-4EBBC986AB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146B4-6D85-3547-ADC6-3580939EF640}" type="slidenum">
              <a:rPr lang="en-US" smtClean="0"/>
              <a:t>6</a:t>
            </a:fld>
            <a:endParaRPr lang="en-US"/>
          </a:p>
        </p:txBody>
      </p:sp>
      <p:sp>
        <p:nvSpPr>
          <p:cNvPr id="9" name="Date Placeholder 8">
            <a:extLst>
              <a:ext uri="{FF2B5EF4-FFF2-40B4-BE49-F238E27FC236}">
                <a16:creationId xmlns="" xmlns:a16="http://schemas.microsoft.com/office/drawing/2014/main" id="{A54DB5DE-46F8-BD41-9DE5-0DC696CC30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2/28/2018</a:t>
            </a:r>
          </a:p>
        </p:txBody>
      </p:sp>
      <p:sp>
        <p:nvSpPr>
          <p:cNvPr id="10" name="Footer Placeholder 9">
            <a:extLst>
              <a:ext uri="{FF2B5EF4-FFF2-40B4-BE49-F238E27FC236}">
                <a16:creationId xmlns="" xmlns:a16="http://schemas.microsoft.com/office/drawing/2014/main" id="{D3B4835F-FE99-9248-A359-6DC4C6CFA4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SPHERES/Astrobee Working Group</a:t>
            </a:r>
          </a:p>
        </p:txBody>
      </p:sp>
    </p:spTree>
    <p:extLst>
      <p:ext uri="{BB962C8B-B14F-4D97-AF65-F5344CB8AC3E}">
        <p14:creationId xmlns:p14="http://schemas.microsoft.com/office/powerpoint/2010/main" val="11405887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/>
              <a:t>Astrobee</a:t>
            </a:r>
            <a:r>
              <a:rPr lang="en-US" dirty="0"/>
              <a:t> Status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690691"/>
            <a:ext cx="7886700" cy="4546823"/>
          </a:xfrm>
        </p:spPr>
        <p:txBody>
          <a:bodyPr>
            <a:normAutofit/>
          </a:bodyPr>
          <a:lstStyle/>
          <a:p>
            <a:r>
              <a:rPr lang="en-US" sz="2400" dirty="0" err="1"/>
              <a:t>Astrobee</a:t>
            </a:r>
            <a:r>
              <a:rPr lang="en-US" sz="2400" dirty="0"/>
              <a:t> hardware delivery has slipped</a:t>
            </a:r>
          </a:p>
          <a:p>
            <a:pPr lvl="1"/>
            <a:r>
              <a:rPr lang="en-US" sz="2000" dirty="0"/>
              <a:t>On-dock date August 17, 2018</a:t>
            </a:r>
          </a:p>
          <a:p>
            <a:pPr lvl="1"/>
            <a:r>
              <a:rPr lang="en-US" sz="2000" dirty="0"/>
              <a:t>Targeting launch on Orbital-ATK 10 (November 8, 2018)</a:t>
            </a:r>
          </a:p>
          <a:p>
            <a:r>
              <a:rPr lang="en-US" sz="2400" dirty="0"/>
              <a:t>Finalizing procurement</a:t>
            </a:r>
          </a:p>
          <a:p>
            <a:r>
              <a:rPr lang="en-US" sz="2400" dirty="0"/>
              <a:t>Integration has begun (nozzles and core stack)</a:t>
            </a:r>
          </a:p>
          <a:p>
            <a:r>
              <a:rPr lang="en-US" sz="2400" dirty="0"/>
              <a:t>Available to Guest Scientists:</a:t>
            </a:r>
          </a:p>
          <a:p>
            <a:pPr lvl="1"/>
            <a:r>
              <a:rPr lang="en-US" sz="2000" dirty="0"/>
              <a:t>Beta release </a:t>
            </a:r>
            <a:r>
              <a:rPr lang="en-US" sz="2000" dirty="0" smtClean="0"/>
              <a:t>of </a:t>
            </a:r>
            <a:r>
              <a:rPr lang="en-US" sz="2000" dirty="0"/>
              <a:t>Flight </a:t>
            </a:r>
            <a:r>
              <a:rPr lang="en-US" sz="2000" dirty="0" smtClean="0"/>
              <a:t>Software/Simulator (v 0.3 coming soon)</a:t>
            </a:r>
            <a:endParaRPr lang="en-US" sz="2000" dirty="0"/>
          </a:p>
          <a:p>
            <a:pPr lvl="1"/>
            <a:r>
              <a:rPr lang="en-US" sz="2000" dirty="0"/>
              <a:t>Mechanical Payload ICD drawings</a:t>
            </a:r>
          </a:p>
          <a:p>
            <a:pPr lvl="1"/>
            <a:r>
              <a:rPr lang="en-US" sz="2000" dirty="0"/>
              <a:t>Initial draft of the Guest Science Guide</a:t>
            </a:r>
            <a:endParaRPr lang="en-US" sz="1400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="" xmlns:a16="http://schemas.microsoft.com/office/drawing/2014/main" id="{329F3493-5031-AE4B-837C-4EBBC986AB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146B4-6D85-3547-ADC6-3580939EF640}" type="slidenum">
              <a:rPr lang="en-US" smtClean="0"/>
              <a:t>7</a:t>
            </a:fld>
            <a:endParaRPr lang="en-US"/>
          </a:p>
        </p:txBody>
      </p:sp>
      <p:sp>
        <p:nvSpPr>
          <p:cNvPr id="9" name="Date Placeholder 8">
            <a:extLst>
              <a:ext uri="{FF2B5EF4-FFF2-40B4-BE49-F238E27FC236}">
                <a16:creationId xmlns="" xmlns:a16="http://schemas.microsoft.com/office/drawing/2014/main" id="{A54DB5DE-46F8-BD41-9DE5-0DC696CC30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2/28/2018</a:t>
            </a:r>
          </a:p>
        </p:txBody>
      </p:sp>
      <p:sp>
        <p:nvSpPr>
          <p:cNvPr id="10" name="Footer Placeholder 9">
            <a:extLst>
              <a:ext uri="{FF2B5EF4-FFF2-40B4-BE49-F238E27FC236}">
                <a16:creationId xmlns="" xmlns:a16="http://schemas.microsoft.com/office/drawing/2014/main" id="{D3B4835F-FE99-9248-A359-6DC4C6CFA4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SPHERES/Astrobee Working Group</a:t>
            </a:r>
          </a:p>
        </p:txBody>
      </p:sp>
    </p:spTree>
    <p:extLst>
      <p:ext uri="{BB962C8B-B14F-4D97-AF65-F5344CB8AC3E}">
        <p14:creationId xmlns:p14="http://schemas.microsoft.com/office/powerpoint/2010/main" val="7616953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D69BB74-6B67-7547-8702-11F1F7C956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Astrobee</a:t>
            </a:r>
            <a:r>
              <a:rPr lang="en-US" dirty="0"/>
              <a:t> Integration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="" xmlns:a16="http://schemas.microsoft.com/office/drawing/2014/main" id="{C7BA5B57-91E5-BB49-865C-7C21A433A98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334304" y="3166554"/>
            <a:ext cx="3695247" cy="277143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8A611EDC-C5A4-764A-9F44-21CD1A9E7E9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1648" y="1556185"/>
            <a:ext cx="3508829" cy="26316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Content Placeholder 7">
            <a:extLst>
              <a:ext uri="{FF2B5EF4-FFF2-40B4-BE49-F238E27FC236}">
                <a16:creationId xmlns="" xmlns:a16="http://schemas.microsoft.com/office/drawing/2014/main" id="{B19A61B4-E194-7341-9A17-6B684CFE951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11486" y="1505634"/>
            <a:ext cx="4063093" cy="268217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578BEFCD-4339-5F46-B696-66FC0B93E40D}"/>
              </a:ext>
            </a:extLst>
          </p:cNvPr>
          <p:cNvSpPr txBox="1"/>
          <p:nvPr/>
        </p:nvSpPr>
        <p:spPr>
          <a:xfrm>
            <a:off x="1007247" y="4251287"/>
            <a:ext cx="1241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Y/Z Nozzles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C4B1D626-760F-E245-A3AC-B01CD3C1A7D6}"/>
              </a:ext>
            </a:extLst>
          </p:cNvPr>
          <p:cNvSpPr txBox="1"/>
          <p:nvPr/>
        </p:nvSpPr>
        <p:spPr>
          <a:xfrm>
            <a:off x="5678497" y="5987021"/>
            <a:ext cx="1066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X Nozzles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B80D2F85-0951-2B4E-BCE9-7E2F4900276F}"/>
              </a:ext>
            </a:extLst>
          </p:cNvPr>
          <p:cNvSpPr txBox="1"/>
          <p:nvPr/>
        </p:nvSpPr>
        <p:spPr>
          <a:xfrm>
            <a:off x="6697619" y="4251287"/>
            <a:ext cx="15780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Cert Unit Stack</a:t>
            </a:r>
          </a:p>
        </p:txBody>
      </p:sp>
      <p:sp>
        <p:nvSpPr>
          <p:cNvPr id="17" name="Slide Number Placeholder 16">
            <a:extLst>
              <a:ext uri="{FF2B5EF4-FFF2-40B4-BE49-F238E27FC236}">
                <a16:creationId xmlns="" xmlns:a16="http://schemas.microsoft.com/office/drawing/2014/main" id="{56FC7A7C-EBCF-AE44-8149-23F635D942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146B4-6D85-3547-ADC6-3580939EF640}" type="slidenum">
              <a:rPr lang="en-US" smtClean="0"/>
              <a:t>8</a:t>
            </a:fld>
            <a:endParaRPr lang="en-US"/>
          </a:p>
        </p:txBody>
      </p:sp>
      <p:sp>
        <p:nvSpPr>
          <p:cNvPr id="18" name="Date Placeholder 17">
            <a:extLst>
              <a:ext uri="{FF2B5EF4-FFF2-40B4-BE49-F238E27FC236}">
                <a16:creationId xmlns="" xmlns:a16="http://schemas.microsoft.com/office/drawing/2014/main" id="{BC755902-8E66-8547-AC35-636C631C4C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2/28/2018</a:t>
            </a:r>
          </a:p>
        </p:txBody>
      </p:sp>
      <p:sp>
        <p:nvSpPr>
          <p:cNvPr id="19" name="Footer Placeholder 18">
            <a:extLst>
              <a:ext uri="{FF2B5EF4-FFF2-40B4-BE49-F238E27FC236}">
                <a16:creationId xmlns="" xmlns:a16="http://schemas.microsoft.com/office/drawing/2014/main" id="{491C93E9-ECCC-734D-8B9D-CC1576B915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SPHERES/Astrobee Working Group</a:t>
            </a:r>
          </a:p>
        </p:txBody>
      </p:sp>
    </p:spTree>
    <p:extLst>
      <p:ext uri="{BB962C8B-B14F-4D97-AF65-F5344CB8AC3E}">
        <p14:creationId xmlns:p14="http://schemas.microsoft.com/office/powerpoint/2010/main" val="4852584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15008</TotalTime>
  <Words>541</Words>
  <Application>Microsoft Macintosh PowerPoint</Application>
  <PresentationFormat>On-screen Show (4:3)</PresentationFormat>
  <Paragraphs>153</Paragraphs>
  <Slides>8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Calibri</vt:lpstr>
      <vt:lpstr>Calibri Light</vt:lpstr>
      <vt:lpstr>Arial</vt:lpstr>
      <vt:lpstr>Office Theme</vt:lpstr>
      <vt:lpstr>Astrobee Update</vt:lpstr>
      <vt:lpstr>Astrobee Team</vt:lpstr>
      <vt:lpstr>Astrobee Equipment</vt:lpstr>
      <vt:lpstr>Research Scenario</vt:lpstr>
      <vt:lpstr>Contingency Fault Responses</vt:lpstr>
      <vt:lpstr>Astrobee Status</vt:lpstr>
      <vt:lpstr>Astrobee Status</vt:lpstr>
      <vt:lpstr>Astrobee Integration</vt:lpstr>
    </vt:vector>
  </TitlesOfParts>
  <Company>NASA-SGT</Company>
  <LinksUpToDate>false</LinksUpToDate>
  <SharedDoc>false</SharedDoc>
  <HyperlinksChanged>false</HyperlinksChanged>
  <AppVersion>15.0040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Provencher Chris</dc:creator>
  <cp:lastModifiedBy>Jose Benavides</cp:lastModifiedBy>
  <cp:revision>1001</cp:revision>
  <cp:lastPrinted>2018-02-27T06:15:45Z</cp:lastPrinted>
  <dcterms:created xsi:type="dcterms:W3CDTF">2015-03-19T15:14:05Z</dcterms:created>
  <dcterms:modified xsi:type="dcterms:W3CDTF">2018-02-27T23:33:40Z</dcterms:modified>
</cp:coreProperties>
</file>