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9"/>
  </p:notesMasterIdLst>
  <p:handoutMasterIdLst>
    <p:handoutMasterId r:id="rId10"/>
  </p:handoutMasterIdLst>
  <p:sldIdLst>
    <p:sldId id="314" r:id="rId3"/>
    <p:sldId id="320" r:id="rId4"/>
    <p:sldId id="357" r:id="rId5"/>
    <p:sldId id="356" r:id="rId6"/>
    <p:sldId id="348" r:id="rId7"/>
    <p:sldId id="355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nk, Patrick W. (JSC-EV811)" initials="FPW(" lastIdx="1" clrIdx="0">
    <p:extLst>
      <p:ext uri="{19B8F6BF-5375-455C-9EA6-DF929625EA0E}">
        <p15:presenceInfo xmlns:p15="http://schemas.microsoft.com/office/powerpoint/2012/main" userId="S-1-5-21-330711430-3775241029-4075259233-246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B941EF"/>
    <a:srgbClr val="00FF00"/>
    <a:srgbClr val="0000FF"/>
    <a:srgbClr val="0066FF"/>
    <a:srgbClr val="FFFF0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33" autoAdjust="0"/>
    <p:restoredTop sz="88979" autoAdjust="0"/>
  </p:normalViewPr>
  <p:slideViewPr>
    <p:cSldViewPr snapToGrid="0">
      <p:cViewPr varScale="1">
        <p:scale>
          <a:sx n="85" d="100"/>
          <a:sy n="85" d="100"/>
        </p:scale>
        <p:origin x="114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60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372" cy="465774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436" y="0"/>
            <a:ext cx="3038372" cy="465774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>
              <a:defRPr sz="1200"/>
            </a:lvl1pPr>
          </a:lstStyle>
          <a:p>
            <a:fld id="{7D6DE588-543F-4758-ACF5-2AFC1BE36ED5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27"/>
            <a:ext cx="3038372" cy="465773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436" y="8830627"/>
            <a:ext cx="3038372" cy="465773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>
              <a:defRPr sz="1200"/>
            </a:lvl1pPr>
          </a:lstStyle>
          <a:p>
            <a:fld id="{57ACE6F7-1BFA-4F33-9670-63EA46560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37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3037840" cy="466434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4"/>
            <a:ext cx="3037840" cy="466434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r">
              <a:defRPr sz="1200"/>
            </a:lvl1pPr>
          </a:lstStyle>
          <a:p>
            <a:fld id="{7E1CC276-3607-47C5-9B07-2B55DF0F26EF}" type="datetimeFigureOut">
              <a:rPr lang="en-US" smtClean="0"/>
              <a:t>2/28/2018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0" tIns="46585" rIns="93170" bIns="4658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6"/>
            <a:ext cx="5608320" cy="3660458"/>
          </a:xfrm>
          <a:prstGeom prst="rect">
            <a:avLst/>
          </a:prstGeom>
        </p:spPr>
        <p:txBody>
          <a:bodyPr vert="horz" lIns="93170" tIns="46585" rIns="93170" bIns="465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6433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6433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r">
              <a:defRPr sz="1200"/>
            </a:lvl1pPr>
          </a:lstStyle>
          <a:p>
            <a:fld id="{A4F0AEF4-94C9-4648-A51F-6AA39D7120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6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10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701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114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87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1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2 Progra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.bkgd.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828799" y="4848225"/>
            <a:ext cx="9004300" cy="14859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marL="0" indent="0" algn="ctr">
              <a:buFontTx/>
              <a:buNone/>
            </a:pPr>
            <a:endParaRPr lang="en-US" sz="1600" kern="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530" y="121497"/>
            <a:ext cx="75406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s://upload.wikimedia.org/wikipedia/commons/thumb/e/e5/NASA_logo.svg/1237px-NASA_logo.sv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70" y="162219"/>
            <a:ext cx="888807" cy="73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02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829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654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12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805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534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3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50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4733" y="1309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7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797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142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0954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36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706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60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62152"/>
            <a:ext cx="10515600" cy="10285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94733" y="1690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9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86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348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3932237" cy="84984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0800" y="1566333"/>
            <a:ext cx="6224588" cy="42947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08694"/>
            <a:ext cx="3932237" cy="40602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31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3932237" cy="9794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690688"/>
            <a:ext cx="6172200" cy="417036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11338"/>
            <a:ext cx="3932237" cy="39306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47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385"/>
            <a:ext cx="10515600" cy="9433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5533" y="6477000"/>
            <a:ext cx="6714067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latin typeface="Calibri (Body)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94733" y="1309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" name="Picture 41" descr="Meatb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7313"/>
            <a:ext cx="7524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530" y="121497"/>
            <a:ext cx="75406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39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038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1.bkgd.4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"/>
          <a:stretch/>
        </p:blipFill>
        <p:spPr>
          <a:xfrm>
            <a:off x="0" y="1190220"/>
            <a:ext cx="12192000" cy="19467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8669" y="1013348"/>
            <a:ext cx="82520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RFID-Enabled Autonomous Logistics Management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</a:rPr>
              <a:t>(REALM</a:t>
            </a:r>
            <a:r>
              <a:rPr lang="en-US" sz="5400" b="1" dirty="0" smtClean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Status 2/28/18</a:t>
            </a:r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(update from 11/30/17</a:t>
            </a:r>
            <a:r>
              <a:rPr lang="en-US" sz="54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139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REALM-2</a:t>
            </a:r>
            <a:r>
              <a:rPr lang="en-US" dirty="0"/>
              <a:t>: </a:t>
            </a:r>
            <a:r>
              <a:rPr lang="en-US" dirty="0" smtClean="0"/>
              <a:t>RFID Recon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94105" y="1549400"/>
            <a:ext cx="6754395" cy="5461000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>
            <a:defPPr>
              <a:defRPr lang="en-US"/>
            </a:defPPr>
            <a:lvl1pPr marL="293065" indent="-293065">
              <a:buFont typeface="Arial" panose="020B0604020202020204" pitchFamily="34" charset="0"/>
              <a:buChar char="•"/>
              <a:defRPr sz="2400"/>
            </a:lvl1pPr>
          </a:lstStyle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Concept</a:t>
            </a:r>
            <a:r>
              <a:rPr lang="en-US" dirty="0"/>
              <a:t>:  </a:t>
            </a:r>
            <a:r>
              <a:rPr lang="en-US" dirty="0" smtClean="0"/>
              <a:t>Astrobee </a:t>
            </a:r>
            <a:r>
              <a:rPr lang="en-US" dirty="0"/>
              <a:t>equipped with RFID reader and antennas is used to conduct autonomous inventories and searches</a:t>
            </a:r>
          </a:p>
          <a:p>
            <a:endParaRPr lang="en-US" dirty="0"/>
          </a:p>
          <a:p>
            <a:r>
              <a:rPr lang="en-US" dirty="0"/>
              <a:t>REALM-2 is an experimental payload module that attaches to </a:t>
            </a:r>
            <a:r>
              <a:rPr lang="en-US" dirty="0" smtClean="0"/>
              <a:t>the front bottom payload bay of Astrobee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Objective 1</a:t>
            </a:r>
            <a:r>
              <a:rPr lang="en-US" dirty="0"/>
              <a:t>: expand RFID coverage area, both in </a:t>
            </a:r>
            <a:r>
              <a:rPr lang="en-US" dirty="0" smtClean="0"/>
              <a:t>REALM-1 instrumented </a:t>
            </a:r>
            <a:r>
              <a:rPr lang="en-US" dirty="0"/>
              <a:t>and non-instrumented modules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200" dirty="0">
                <a:ea typeface="ＭＳ Ｐゴシック" charset="0"/>
              </a:rPr>
              <a:t>example: can provide another mobile coverage zone during logistics activities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Objective 2</a:t>
            </a:r>
            <a:r>
              <a:rPr lang="en-US" dirty="0"/>
              <a:t>: refine item location beyond REALM-1 capability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100" dirty="0">
                <a:ea typeface="ＭＳ Ｐゴシック" charset="0"/>
              </a:rPr>
              <a:t>Additional CEP context for REALM-1 localization engines on ground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100" dirty="0">
                <a:ea typeface="ＭＳ Ｐゴシック" charset="0"/>
              </a:rPr>
              <a:t>Homing on specific tag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00899" y="6037179"/>
            <a:ext cx="4772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0000FF"/>
                </a:solidFill>
              </a:rPr>
              <a:t>Astrobee</a:t>
            </a:r>
            <a:r>
              <a:rPr lang="en-US" sz="1600" b="1" dirty="0">
                <a:solidFill>
                  <a:srgbClr val="0000FF"/>
                </a:solidFill>
              </a:rPr>
              <a:t>/REALM-2 Early Integration Test – 6/24/16</a:t>
            </a:r>
          </a:p>
        </p:txBody>
      </p:sp>
      <p:sp>
        <p:nvSpPr>
          <p:cNvPr id="7" name="Footer Placeholder 1"/>
          <p:cNvSpPr txBox="1">
            <a:spLocks/>
          </p:cNvSpPr>
          <p:nvPr/>
        </p:nvSpPr>
        <p:spPr>
          <a:xfrm>
            <a:off x="2785533" y="6604000"/>
            <a:ext cx="6714067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325" y="1313071"/>
            <a:ext cx="4795882" cy="480667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4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493385"/>
            <a:ext cx="10515600" cy="943303"/>
          </a:xfrm>
        </p:spPr>
        <p:txBody>
          <a:bodyPr/>
          <a:lstStyle/>
          <a:p>
            <a:r>
              <a:rPr lang="en-US" dirty="0" smtClean="0"/>
              <a:t>REALM-2</a:t>
            </a:r>
            <a:r>
              <a:rPr lang="en-US" dirty="0"/>
              <a:t>: </a:t>
            </a:r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2412" y="2066965"/>
            <a:ext cx="80955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Arial" panose="020B0604020202020204" pitchFamily="34" charset="0"/>
              </a:rPr>
              <a:t>REALM-2 is now an official ISS payload</a:t>
            </a: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altLang="en-US" dirty="0" smtClean="0">
              <a:latin typeface="Arial" panose="020B0604020202020204" pitchFamily="34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Arial" panose="020B0604020202020204" pitchFamily="34" charset="0"/>
              </a:rPr>
              <a:t>Completed EMI Radiated Emission (RE02) engineering evaluation</a:t>
            </a: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altLang="en-US" dirty="0" smtClean="0">
              <a:latin typeface="Arial" panose="020B0604020202020204" pitchFamily="34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</a:rPr>
              <a:t>Acoustics test scheduled for March 14.</a:t>
            </a:r>
            <a:endParaRPr lang="en-US" dirty="0" smtClean="0">
              <a:latin typeface="Arial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dirty="0"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267" y="2273321"/>
            <a:ext cx="4480991" cy="376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86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4141" y="3246012"/>
            <a:ext cx="2564878" cy="93006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Backup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00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a typeface="ＭＳ Ｐゴシック" panose="020B0600070205080204" pitchFamily="34" charset="-128"/>
              </a:rPr>
              <a:t>REALM-2 Con-Ops: Missions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7FEAA-4205-42E0-960B-8219B776F42F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8" name="Flowchart: Manual Operation 7"/>
          <p:cNvSpPr/>
          <p:nvPr/>
        </p:nvSpPr>
        <p:spPr>
          <a:xfrm flipV="1">
            <a:off x="5608639" y="2593607"/>
            <a:ext cx="1266825" cy="230187"/>
          </a:xfrm>
          <a:prstGeom prst="flowChartManualOperatio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9" name="TextBox 8"/>
          <p:cNvSpPr txBox="1">
            <a:spLocks noChangeArrowheads="1"/>
          </p:cNvSpPr>
          <p:nvPr/>
        </p:nvSpPr>
        <p:spPr bwMode="auto">
          <a:xfrm>
            <a:off x="5762625" y="1979244"/>
            <a:ext cx="922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Astrobee Docking Station</a:t>
            </a:r>
          </a:p>
        </p:txBody>
      </p:sp>
      <p:pic>
        <p:nvPicPr>
          <p:cNvPr id="21510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6" y="2593606"/>
            <a:ext cx="5381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6"/>
          <p:cNvSpPr txBox="1">
            <a:spLocks noChangeArrowheads="1"/>
          </p:cNvSpPr>
          <p:nvPr/>
        </p:nvSpPr>
        <p:spPr bwMode="auto">
          <a:xfrm>
            <a:off x="6902451" y="1749057"/>
            <a:ext cx="512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Arial" panose="020B0604020202020204" pitchFamily="34" charset="0"/>
              </a:rPr>
              <a:t>JSL</a:t>
            </a:r>
          </a:p>
        </p:txBody>
      </p:sp>
      <p:pic>
        <p:nvPicPr>
          <p:cNvPr id="21512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9775" y="5051056"/>
            <a:ext cx="6937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889" y="3131769"/>
            <a:ext cx="542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964" y="3708032"/>
            <a:ext cx="5619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Box 43"/>
          <p:cNvSpPr txBox="1">
            <a:spLocks noChangeArrowheads="1"/>
          </p:cNvSpPr>
          <p:nvPr/>
        </p:nvSpPr>
        <p:spPr bwMode="auto">
          <a:xfrm>
            <a:off x="10128251" y="3630243"/>
            <a:ext cx="5937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>
                <a:latin typeface="Arial" panose="020B0604020202020204" pitchFamily="34" charset="0"/>
              </a:rPr>
              <a:t>HOSC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0090150" y="4244606"/>
            <a:ext cx="115888" cy="576262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1514" idx="0"/>
          </p:cNvCxnSpPr>
          <p:nvPr/>
        </p:nvCxnSpPr>
        <p:spPr>
          <a:xfrm flipH="1" flipV="1">
            <a:off x="9974264" y="3554043"/>
            <a:ext cx="166687" cy="153988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8" name="Picture 4" descr="http://spacecraftkits.com/tdrss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6" y="1979244"/>
            <a:ext cx="633413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/>
          <p:nvPr/>
        </p:nvCxnSpPr>
        <p:spPr>
          <a:xfrm flipH="1" flipV="1">
            <a:off x="9399588" y="2901582"/>
            <a:ext cx="152400" cy="230187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7862889" y="2055443"/>
            <a:ext cx="960437" cy="300038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710364" y="2593606"/>
            <a:ext cx="460375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170738" y="2095132"/>
            <a:ext cx="0" cy="498475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6786563" y="2095131"/>
            <a:ext cx="806450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4" name="TextBox 39"/>
          <p:cNvSpPr txBox="1">
            <a:spLocks noChangeArrowheads="1"/>
          </p:cNvSpPr>
          <p:nvPr/>
        </p:nvSpPr>
        <p:spPr bwMode="auto">
          <a:xfrm>
            <a:off x="9629775" y="5819406"/>
            <a:ext cx="920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REALM-2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Control Station</a:t>
            </a:r>
          </a:p>
        </p:txBody>
      </p:sp>
      <p:grpSp>
        <p:nvGrpSpPr>
          <p:cNvPr id="21525" name="Group 46"/>
          <p:cNvGrpSpPr>
            <a:grpSpLocks/>
          </p:cNvGrpSpPr>
          <p:nvPr/>
        </p:nvGrpSpPr>
        <p:grpSpPr bwMode="auto">
          <a:xfrm>
            <a:off x="8631238" y="5090744"/>
            <a:ext cx="844550" cy="1198563"/>
            <a:chOff x="6914705" y="3083355"/>
            <a:chExt cx="844910" cy="1198987"/>
          </a:xfrm>
        </p:grpSpPr>
        <p:pic>
          <p:nvPicPr>
            <p:cNvPr id="21537" name="Picture 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4705" y="3083355"/>
              <a:ext cx="817460" cy="817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8" name="TextBox 44"/>
            <p:cNvSpPr txBox="1">
              <a:spLocks noChangeArrowheads="1"/>
            </p:cNvSpPr>
            <p:nvPr/>
          </p:nvSpPr>
          <p:spPr bwMode="auto">
            <a:xfrm>
              <a:off x="7029920" y="3851455"/>
              <a:ext cx="72969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Arial" panose="020B0604020202020204" pitchFamily="34" charset="0"/>
                </a:rPr>
                <a:t>CEP System</a:t>
              </a:r>
            </a:p>
          </p:txBody>
        </p:sp>
      </p:grpSp>
      <p:sp>
        <p:nvSpPr>
          <p:cNvPr id="53" name="Right Arrow 52"/>
          <p:cNvSpPr/>
          <p:nvPr/>
        </p:nvSpPr>
        <p:spPr>
          <a:xfrm rot="11954021">
            <a:off x="7913688" y="2388818"/>
            <a:ext cx="654050" cy="192088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27" name="TextBox 53"/>
          <p:cNvSpPr txBox="1">
            <a:spLocks noChangeArrowheads="1"/>
          </p:cNvSpPr>
          <p:nvPr/>
        </p:nvSpPr>
        <p:spPr bwMode="auto">
          <a:xfrm>
            <a:off x="7747000" y="2631707"/>
            <a:ext cx="1460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Mission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File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- Contains Block Types</a:t>
            </a:r>
          </a:p>
        </p:txBody>
      </p:sp>
      <p:pic>
        <p:nvPicPr>
          <p:cNvPr id="21528" name="Picture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75844">
            <a:off x="5598320" y="3672313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3741">
            <a:off x="5182395" y="4343825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14" y="4820869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2" name="TextBox 59"/>
          <p:cNvSpPr txBox="1">
            <a:spLocks noChangeArrowheads="1"/>
          </p:cNvSpPr>
          <p:nvPr/>
        </p:nvSpPr>
        <p:spPr bwMode="auto">
          <a:xfrm>
            <a:off x="692179" y="4458355"/>
            <a:ext cx="2305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>
                <a:latin typeface="Arial" panose="020B0604020202020204" pitchFamily="34" charset="0"/>
              </a:rPr>
              <a:t>*Hooks only - not currently in scope</a:t>
            </a:r>
          </a:p>
        </p:txBody>
      </p:sp>
      <p:grpSp>
        <p:nvGrpSpPr>
          <p:cNvPr id="21533" name="Group 60"/>
          <p:cNvGrpSpPr>
            <a:grpSpLocks/>
          </p:cNvGrpSpPr>
          <p:nvPr/>
        </p:nvGrpSpPr>
        <p:grpSpPr bwMode="auto">
          <a:xfrm>
            <a:off x="7747000" y="5081218"/>
            <a:ext cx="844550" cy="1200150"/>
            <a:chOff x="6914705" y="3083355"/>
            <a:chExt cx="844910" cy="1198987"/>
          </a:xfrm>
        </p:grpSpPr>
        <p:pic>
          <p:nvPicPr>
            <p:cNvPr id="21535" name="Picture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4705" y="3083355"/>
              <a:ext cx="817460" cy="817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6" name="TextBox 62"/>
            <p:cNvSpPr txBox="1">
              <a:spLocks noChangeArrowheads="1"/>
            </p:cNvSpPr>
            <p:nvPr/>
          </p:nvSpPr>
          <p:spPr bwMode="auto">
            <a:xfrm>
              <a:off x="7029920" y="3851455"/>
              <a:ext cx="72969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Arial" panose="020B0604020202020204" pitchFamily="34" charset="0"/>
                </a:rPr>
                <a:t>IMS Clone</a:t>
              </a:r>
            </a:p>
          </p:txBody>
        </p:sp>
      </p:grpSp>
      <p:sp>
        <p:nvSpPr>
          <p:cNvPr id="21534" name="TextBox 63"/>
          <p:cNvSpPr txBox="1">
            <a:spLocks noChangeArrowheads="1"/>
          </p:cNvSpPr>
          <p:nvPr/>
        </p:nvSpPr>
        <p:spPr bwMode="auto">
          <a:xfrm>
            <a:off x="8016875" y="1979243"/>
            <a:ext cx="4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5" name="TextBox 58"/>
          <p:cNvSpPr txBox="1">
            <a:spLocks noChangeArrowheads="1"/>
          </p:cNvSpPr>
          <p:nvPr/>
        </p:nvSpPr>
        <p:spPr bwMode="auto">
          <a:xfrm>
            <a:off x="644467" y="1958606"/>
            <a:ext cx="332263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u="sng" dirty="0">
                <a:latin typeface="Arial" panose="020B0604020202020204" pitchFamily="34" charset="0"/>
              </a:rPr>
              <a:t>REALM-2 Mission Types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A -  Teleoperation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B – Inventory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C – Tag Search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D – Ad hoc fixed reader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E – Map REALM-1 fields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 dirty="0">
                <a:latin typeface="Arial" panose="020B0604020202020204" pitchFamily="34" charset="0"/>
              </a:rPr>
              <a:t>F – RFID Sensing*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 dirty="0">
                <a:latin typeface="Arial" panose="020B0604020202020204" pitchFamily="34" charset="0"/>
              </a:rPr>
              <a:t>G – 6-DoF WHISPER System*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955" y="1392065"/>
            <a:ext cx="6724985" cy="546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57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29582</TotalTime>
  <Words>206</Words>
  <Application>Microsoft Office PowerPoint</Application>
  <PresentationFormat>Widescreen</PresentationFormat>
  <Paragraphs>53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Calibri (Body)</vt:lpstr>
      <vt:lpstr>Calibri Light</vt:lpstr>
      <vt:lpstr>Office Theme</vt:lpstr>
      <vt:lpstr>Custom Design</vt:lpstr>
      <vt:lpstr>PowerPoint Presentation</vt:lpstr>
      <vt:lpstr>REALM-2: RFID Recon</vt:lpstr>
      <vt:lpstr>REALM-2: status</vt:lpstr>
      <vt:lpstr>Backup</vt:lpstr>
      <vt:lpstr>REALM-2 Con-Ops: Missions</vt:lpstr>
      <vt:lpstr>Schedule</vt:lpstr>
    </vt:vector>
  </TitlesOfParts>
  <Company>HPES ACES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RFID Smart Storage Enclosure</dc:title>
  <dc:creator>Hernandez-Moya, Sonia (JSC-AO521)[Jacobs Technology, Inc.]</dc:creator>
  <cp:lastModifiedBy>Chu, Andrew (JSC-EV811)</cp:lastModifiedBy>
  <cp:revision>304</cp:revision>
  <cp:lastPrinted>2017-11-30T16:04:20Z</cp:lastPrinted>
  <dcterms:created xsi:type="dcterms:W3CDTF">2016-04-04T17:14:31Z</dcterms:created>
  <dcterms:modified xsi:type="dcterms:W3CDTF">2018-02-28T17:52:41Z</dcterms:modified>
</cp:coreProperties>
</file>