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2" r:id="rId1"/>
    <p:sldMasterId id="2147484128" r:id="rId2"/>
  </p:sldMasterIdLst>
  <p:notesMasterIdLst>
    <p:notesMasterId r:id="rId23"/>
  </p:notesMasterIdLst>
  <p:handoutMasterIdLst>
    <p:handoutMasterId r:id="rId24"/>
  </p:handoutMasterIdLst>
  <p:sldIdLst>
    <p:sldId id="1582" r:id="rId3"/>
    <p:sldId id="1587" r:id="rId4"/>
    <p:sldId id="1340" r:id="rId5"/>
    <p:sldId id="1898" r:id="rId6"/>
    <p:sldId id="1924" r:id="rId7"/>
    <p:sldId id="1911" r:id="rId8"/>
    <p:sldId id="1892" r:id="rId9"/>
    <p:sldId id="1893" r:id="rId10"/>
    <p:sldId id="1899" r:id="rId11"/>
    <p:sldId id="1900" r:id="rId12"/>
    <p:sldId id="1901" r:id="rId13"/>
    <p:sldId id="1902" r:id="rId14"/>
    <p:sldId id="1912" r:id="rId15"/>
    <p:sldId id="1921" r:id="rId16"/>
    <p:sldId id="1922" r:id="rId17"/>
    <p:sldId id="1915" r:id="rId18"/>
    <p:sldId id="1917" r:id="rId19"/>
    <p:sldId id="1925" r:id="rId20"/>
    <p:sldId id="1926" r:id="rId21"/>
    <p:sldId id="1927" r:id="rId22"/>
  </p:sldIdLst>
  <p:sldSz cx="9144000" cy="6858000" type="screen4x3"/>
  <p:notesSz cx="6946900" cy="9220200"/>
  <p:custShowLst>
    <p:custShow name="short" id="0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1pPr>
    <a:lvl2pPr marL="4572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2pPr>
    <a:lvl3pPr marL="9144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3pPr>
    <a:lvl4pPr marL="13716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4pPr>
    <a:lvl5pPr marL="18288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5pPr>
    <a:lvl6pPr marL="22860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6pPr>
    <a:lvl7pPr marL="27432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7pPr>
    <a:lvl8pPr marL="32004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8pPr>
    <a:lvl9pPr marL="36576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76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EAFC"/>
    <a:srgbClr val="D8EEC0"/>
    <a:srgbClr val="E1F2CE"/>
    <a:srgbClr val="C5D9F1"/>
    <a:srgbClr val="0000FF"/>
    <a:srgbClr val="008400"/>
    <a:srgbClr val="A6CBFC"/>
    <a:srgbClr val="B3B3B3"/>
    <a:srgbClr val="FFCB5A"/>
    <a:srgbClr val="0048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69" autoAdjust="0"/>
    <p:restoredTop sz="89573" autoAdjust="0"/>
  </p:normalViewPr>
  <p:slideViewPr>
    <p:cSldViewPr>
      <p:cViewPr varScale="1">
        <p:scale>
          <a:sx n="106" d="100"/>
          <a:sy n="106" d="100"/>
        </p:scale>
        <p:origin x="1800" y="168"/>
      </p:cViewPr>
      <p:guideLst>
        <p:guide orient="horz" pos="768"/>
        <p:guide pos="2880"/>
      </p:guideLst>
    </p:cSldViewPr>
  </p:slideViewPr>
  <p:outlineViewPr>
    <p:cViewPr>
      <p:scale>
        <a:sx n="33" d="100"/>
        <a:sy n="33" d="100"/>
      </p:scale>
      <p:origin x="0" y="1518"/>
    </p:cViewPr>
    <p:sldLst>
      <p:sld r:id="rId1" collapse="1"/>
    </p:sldLst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98" d="100"/>
        <a:sy n="98" d="100"/>
      </p:scale>
      <p:origin x="0" y="23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5199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5199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34B3C51-F4F2-3E45-B02B-DBFD2B33F1E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7944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5199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1575" y="692150"/>
            <a:ext cx="4605338" cy="3455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6943" y="4379259"/>
            <a:ext cx="5093015" cy="414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5199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BF6285-ECD6-164C-BA57-C08D2D07079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90433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59B60D-9B1C-884E-A440-D9CD8D165442}" type="slidenum">
              <a:rPr lang="en-GB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rPr>
              <a:pPr/>
              <a:t>0</a:t>
            </a:fld>
            <a:endParaRPr lang="en-GB" dirty="0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68400" y="692150"/>
            <a:ext cx="4610100" cy="3457575"/>
          </a:xfrm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4346" y="4379259"/>
            <a:ext cx="5558209" cy="4148416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504" tIns="45752" rIns="91504" bIns="45752"/>
          <a:lstStyle/>
          <a:p>
            <a:r>
              <a:rPr lang="en-US" dirty="0" smtClean="0">
                <a:latin typeface="Times New Roman" pitchFamily="-108" charset="0"/>
                <a:ea typeface="ＭＳ Ｐゴシック" pitchFamily="-108" charset="-128"/>
                <a:cs typeface="ＭＳ Ｐゴシック" pitchFamily="-108" charset="-128"/>
              </a:rPr>
              <a:t>41500</a:t>
            </a:r>
            <a:endParaRPr lang="en-US" dirty="0">
              <a:latin typeface="Times New Roman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3022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38985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01130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F49E06-C4E4-4417-97A9-46AE5D2323C8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908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849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Realm,</a:t>
            </a:r>
            <a:r>
              <a:rPr lang="en-US" baseline="0" dirty="0" smtClean="0"/>
              <a:t> ZR, </a:t>
            </a:r>
            <a:r>
              <a:rPr lang="en-US" baseline="0" dirty="0" err="1" smtClean="0"/>
              <a:t>Astrobotic</a:t>
            </a:r>
            <a:r>
              <a:rPr lang="en-US" baseline="0" dirty="0" smtClean="0"/>
              <a:t>, MIT, Soon: Stanford, NPS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108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33350" lvl="1">
              <a:spcBef>
                <a:spcPts val="0"/>
              </a:spcBef>
            </a:pPr>
            <a:r>
              <a:rPr lang="en-US" sz="2000" dirty="0" smtClean="0"/>
              <a:t>Can </a:t>
            </a:r>
            <a:r>
              <a:rPr lang="en-US" sz="2000" dirty="0" err="1" smtClean="0"/>
              <a:t>Int</a:t>
            </a:r>
            <a:r>
              <a:rPr lang="en-US" sz="2000" dirty="0" smtClean="0"/>
              <a:t>-Ball, Astrobee, and CIMON operate successfully in same space &amp; time? </a:t>
            </a:r>
          </a:p>
          <a:p>
            <a:pPr marL="133350" lvl="1">
              <a:spcBef>
                <a:spcPts val="0"/>
              </a:spcBef>
            </a:pPr>
            <a:r>
              <a:rPr lang="en-US" sz="2000" dirty="0" smtClean="0"/>
              <a:t>Can coordinated joint operations be completed to achieve a higher goal </a:t>
            </a:r>
          </a:p>
          <a:p>
            <a:pPr marL="133350" lvl="1">
              <a:spcBef>
                <a:spcPts val="0"/>
              </a:spcBef>
            </a:pPr>
            <a:r>
              <a:rPr lang="en-US" sz="2000" dirty="0" smtClean="0"/>
              <a:t>Key: a standardized interface for </a:t>
            </a:r>
            <a:r>
              <a:rPr lang="en-US" sz="2000" dirty="0" err="1" smtClean="0"/>
              <a:t>FreeFlyer</a:t>
            </a:r>
            <a:r>
              <a:rPr lang="en-US" sz="2000" dirty="0" smtClean="0"/>
              <a:t> to </a:t>
            </a:r>
            <a:r>
              <a:rPr lang="en-US" sz="2000" dirty="0" err="1" smtClean="0"/>
              <a:t>FreeFlyer</a:t>
            </a:r>
            <a:r>
              <a:rPr lang="en-US" sz="2000" dirty="0" smtClean="0"/>
              <a:t> data communications 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7408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6578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4742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98307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58687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4169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6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endParaRPr lang="en-US" dirty="0"/>
          </a:p>
        </p:txBody>
      </p:sp>
      <p:pic>
        <p:nvPicPr>
          <p:cNvPr id="5" name="Picture 4" descr="blank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155700"/>
          </a:xfrm>
          <a:prstGeom prst="rect">
            <a:avLst/>
          </a:prstGeom>
        </p:spPr>
      </p:pic>
      <p:pic>
        <p:nvPicPr>
          <p:cNvPr id="6" name="Picture 5" descr="SPHERESpatchFINAL (wARC)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284" y="457200"/>
            <a:ext cx="3810716" cy="4038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457200"/>
            <a:ext cx="3651658" cy="40386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152400"/>
            <a:ext cx="22288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5341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-2500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01804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370562" y="858332"/>
            <a:ext cx="6596693" cy="5226131"/>
          </a:xfrm>
        </p:spPr>
        <p:txBody>
          <a:bodyPr vert="horz" anchor="b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i="1" dirty="0" smtClean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1428803" y="6156583"/>
            <a:ext cx="6538451" cy="542473"/>
          </a:xfrm>
        </p:spPr>
        <p:txBody>
          <a:bodyPr vert="horz" anchor="ctr"/>
          <a:lstStyle>
            <a:lvl1pPr marL="0" indent="0" algn="ctr">
              <a:buNone/>
              <a:defRPr/>
            </a:lvl1pPr>
            <a:lvl2pPr marL="312528" indent="0">
              <a:buNone/>
              <a:defRPr/>
            </a:lvl2pPr>
            <a:lvl3pPr marL="625056" indent="0">
              <a:buNone/>
              <a:defRPr/>
            </a:lvl3pPr>
            <a:lvl4pPr marL="937584" indent="0">
              <a:buNone/>
              <a:defRPr/>
            </a:lvl4pPr>
            <a:lvl5pPr marL="1250112" indent="0">
              <a:buNone/>
              <a:defRPr/>
            </a:lvl5pPr>
          </a:lstStyle>
          <a:p>
            <a:pPr lvl="0"/>
            <a:r>
              <a:rPr lang="en-US" dirty="0" smtClean="0"/>
              <a:t>Caption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6146B4-6D85-3547-ADC6-3580939EF640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9931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endParaRPr lang="en-US" dirty="0"/>
          </a:p>
        </p:txBody>
      </p:sp>
      <p:pic>
        <p:nvPicPr>
          <p:cNvPr id="5" name="Picture 4" descr="blank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55700"/>
          </a:xfrm>
          <a:prstGeom prst="rect">
            <a:avLst/>
          </a:prstGeom>
        </p:spPr>
      </p:pic>
      <p:pic>
        <p:nvPicPr>
          <p:cNvPr id="4" name="Picture 3" descr="SPHERESpatchFINAL (wARC)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457200"/>
            <a:ext cx="3810716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1642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24000"/>
            <a:ext cx="6400800" cy="4114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  <a:prstGeom prst="rect">
            <a:avLst/>
          </a:prstGeom>
        </p:spPr>
        <p:txBody>
          <a:bodyPr anchor="ctr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000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9pPr>
          </a:lstStyle>
          <a:p>
            <a:endParaRPr lang="en-US" b="0" baseline="0" dirty="0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  <a:prstGeom prst="rect">
            <a:avLst/>
          </a:prstGeom>
        </p:spPr>
        <p:txBody>
          <a:bodyPr anchor="ctr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35508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  <a:prstGeom prst="rect">
            <a:avLst/>
          </a:prstGeom>
        </p:spPr>
        <p:txBody>
          <a:bodyPr anchor="ctr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8099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q"/>
              <a:defRPr/>
            </a:lvl1pPr>
            <a:lvl3pPr>
              <a:buFont typeface="Wingdings" pitchFamily="2" charset="2"/>
              <a:buChar char="ü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  <a:prstGeom prst="rect">
            <a:avLst/>
          </a:prstGeom>
        </p:spPr>
        <p:txBody>
          <a:bodyPr anchor="ctr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892308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  <a:prstGeom prst="rect">
            <a:avLst/>
          </a:prstGeom>
        </p:spPr>
        <p:txBody>
          <a:bodyPr anchor="ctr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78931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  <a:prstGeom prst="rect">
            <a:avLst/>
          </a:prstGeom>
        </p:spPr>
        <p:txBody>
          <a:bodyPr anchor="ctr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22290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74693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90599"/>
            <a:ext cx="5486400" cy="373697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90136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  <a:prstGeom prst="rect">
            <a:avLst/>
          </a:prstGeom>
        </p:spPr>
        <p:txBody>
          <a:bodyPr anchor="ctr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41219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53190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9pPr>
          </a:lstStyle>
          <a:p>
            <a:endParaRPr lang="en-US" b="0" baseline="0" dirty="0">
              <a:solidFill>
                <a:prstClr val="white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16675"/>
            <a:ext cx="381000" cy="365125"/>
          </a:xfrm>
          <a:prstGeom prst="rect">
            <a:avLst/>
          </a:prstGeom>
        </p:spPr>
        <p:txBody>
          <a:bodyPr vert="horz" wrap="none" lIns="9144" tIns="45720" rIns="9144" bIns="45720" numCol="1" anchor="b" anchorCtr="1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 dirty="0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89497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</a:rPr>
              <a:pPr/>
              <a:t>‹#›</a:t>
            </a:fld>
            <a:endParaRPr lang="en-US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2748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8.xml"/><Relationship Id="rId13" Type="http://schemas.openxmlformats.org/officeDocument/2006/relationships/theme" Target="../theme/theme2.xml"/><Relationship Id="rId14" Type="http://schemas.openxmlformats.org/officeDocument/2006/relationships/image" Target="../media/image7.jpeg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"/>
            <a:ext cx="8001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8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76200" y="914400"/>
            <a:ext cx="8839200" cy="0"/>
          </a:xfrm>
          <a:prstGeom prst="line">
            <a:avLst/>
          </a:prstGeom>
          <a:solidFill>
            <a:srgbClr val="FFFAD9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76200" y="6492240"/>
            <a:ext cx="8839200" cy="0"/>
          </a:xfrm>
          <a:prstGeom prst="line">
            <a:avLst/>
          </a:prstGeom>
          <a:solidFill>
            <a:srgbClr val="FFFAD9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8305800" y="6583680"/>
            <a:ext cx="838200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fld id="{B47A5473-A697-FC40-96E7-A3018A7738A6}" type="slidenum">
              <a:rPr lang="en-US" sz="1200" b="1" baseline="0" smtClean="0">
                <a:latin typeface="Arial" pitchFamily="-106" charset="0"/>
              </a:rPr>
              <a:pPr eaLnBrk="0" hangingPunct="0">
                <a:defRPr/>
              </a:pPr>
              <a:t>‹#›</a:t>
            </a:fld>
            <a:endParaRPr lang="en-US" sz="1200" b="1" baseline="0" dirty="0" smtClean="0">
              <a:latin typeface="Arial" pitchFamily="-106" charset="0"/>
            </a:endParaRPr>
          </a:p>
        </p:txBody>
      </p:sp>
      <p:pic>
        <p:nvPicPr>
          <p:cNvPr id="13" name="Picture 12" descr="SPHERESpatchFINAL (wARC).jpg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97114" cy="84478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  <p:sldLayoutId id="2147483953" r:id="rId12"/>
    <p:sldLayoutId id="2147483954" r:id="rId13"/>
    <p:sldLayoutId id="2147484125" r:id="rId14"/>
    <p:sldLayoutId id="2147484124" r:id="rId15"/>
    <p:sldLayoutId id="2147484142" r:id="rId16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476250" indent="-1905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2pPr>
      <a:lvl3pPr marL="857250" indent="-1905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-108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b="0" baseline="0" dirty="0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1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b="0" baseline="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03B832E3-8C39-492D-B877-0E7BABDD06E0}" type="slidenum">
              <a:rPr lang="en-US" b="0" baseline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pPr/>
              <a:t>‹#›</a:t>
            </a:fld>
            <a:endParaRPr lang="en-US" b="0" baseline="0" smtClean="0">
              <a:solidFill>
                <a:prstClr val="black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3025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40" r:id="rId11"/>
    <p:sldLayoutId id="2147484141" r:id="rId12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public.ccsds.org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nasa.gov/astrobee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057291"/>
            <a:ext cx="7543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0" dirty="0" smtClean="0">
                <a:solidFill>
                  <a:srgbClr val="FFFFFF"/>
                </a:solidFill>
              </a:rPr>
              <a:t>SPHERES/</a:t>
            </a:r>
            <a:r>
              <a:rPr lang="en-US" baseline="0" dirty="0" err="1" smtClean="0">
                <a:solidFill>
                  <a:srgbClr val="FFFFFF"/>
                </a:solidFill>
              </a:rPr>
              <a:t>Astrobee</a:t>
            </a:r>
            <a:r>
              <a:rPr lang="en-US" baseline="0" dirty="0" smtClean="0">
                <a:solidFill>
                  <a:srgbClr val="FFFFFF"/>
                </a:solidFill>
              </a:rPr>
              <a:t> Working Group (SAWG)</a:t>
            </a:r>
          </a:p>
          <a:p>
            <a:r>
              <a:rPr lang="en-US" sz="2000" baseline="0" dirty="0" smtClean="0">
                <a:solidFill>
                  <a:srgbClr val="FFFFFF"/>
                </a:solidFill>
              </a:rPr>
              <a:t>Quarterly Meeting</a:t>
            </a:r>
          </a:p>
          <a:p>
            <a:endParaRPr lang="en-US" sz="2000" b="0" baseline="0" dirty="0">
              <a:solidFill>
                <a:srgbClr val="FFFFFF"/>
              </a:solidFill>
            </a:endParaRPr>
          </a:p>
          <a:p>
            <a:endParaRPr lang="en-US" sz="1000" b="0" baseline="0" dirty="0" smtClean="0">
              <a:solidFill>
                <a:srgbClr val="FFFFFF"/>
              </a:solidFill>
            </a:endParaRPr>
          </a:p>
          <a:p>
            <a:r>
              <a:rPr lang="en-US" sz="1600" b="0" baseline="0" dirty="0" smtClean="0">
                <a:solidFill>
                  <a:srgbClr val="FFFFFF"/>
                </a:solidFill>
              </a:rPr>
              <a:t>Feb 28th, 2018</a:t>
            </a:r>
            <a:endParaRPr lang="en-US" sz="1600" baseline="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6162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56394"/>
            <a:ext cx="1856812" cy="416470"/>
          </a:xfrm>
        </p:spPr>
        <p:txBody>
          <a:bodyPr/>
          <a:lstStyle/>
          <a:p>
            <a:pPr lvl="1" algn="ctr"/>
            <a:r>
              <a:rPr lang="en-US" sz="1050" dirty="0" smtClean="0"/>
              <a:t>Granite </a:t>
            </a:r>
            <a:r>
              <a:rPr lang="en-US" sz="1050" dirty="0"/>
              <a:t>Lab: </a:t>
            </a:r>
            <a:r>
              <a:rPr lang="en-US" sz="1050" dirty="0" smtClean="0"/>
              <a:t>Online</a:t>
            </a:r>
          </a:p>
          <a:p>
            <a:pPr marL="285750" lvl="1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061908" y="1008079"/>
            <a:ext cx="1961642" cy="448838"/>
          </a:xfrm>
        </p:spPr>
        <p:txBody>
          <a:bodyPr/>
          <a:lstStyle/>
          <a:p>
            <a:pPr lvl="1"/>
            <a:r>
              <a:rPr lang="en-US" sz="1050" dirty="0"/>
              <a:t>Flight Lab: </a:t>
            </a:r>
            <a:r>
              <a:rPr lang="en-US" sz="1050" dirty="0" smtClean="0"/>
              <a:t>Online</a:t>
            </a:r>
            <a:endParaRPr lang="en-US" sz="105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2323" y="1219200"/>
            <a:ext cx="3434000" cy="2438400"/>
          </a:xfrm>
          <a:prstGeom prst="rect">
            <a:avLst/>
          </a:prstGeom>
        </p:spPr>
      </p:pic>
      <p:pic>
        <p:nvPicPr>
          <p:cNvPr id="6" name="Picture 5" descr="IMG_3722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6258" y="1232498"/>
            <a:ext cx="3592942" cy="24251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6258" y="3835673"/>
            <a:ext cx="3587711" cy="2376277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6927" y="6172200"/>
            <a:ext cx="4554059" cy="5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6000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47625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85725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-108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lvl="1"/>
            <a:r>
              <a:rPr lang="en-US" sz="1050" b="0" kern="0" baseline="0" dirty="0" smtClean="0"/>
              <a:t>Micro Gravity Test Facility (MGTF) Lab </a:t>
            </a:r>
          </a:p>
          <a:p>
            <a:pPr marL="285750" lvl="1" indent="0">
              <a:buNone/>
            </a:pPr>
            <a:r>
              <a:rPr lang="en-US" sz="1050" b="0" kern="0" baseline="0" dirty="0" smtClean="0"/>
              <a:t>     </a:t>
            </a:r>
          </a:p>
        </p:txBody>
      </p:sp>
      <p:sp>
        <p:nvSpPr>
          <p:cNvPr id="10" name="Content Placeholder 7"/>
          <p:cNvSpPr txBox="1">
            <a:spLocks/>
          </p:cNvSpPr>
          <p:nvPr/>
        </p:nvSpPr>
        <p:spPr bwMode="auto">
          <a:xfrm>
            <a:off x="4800600" y="6172200"/>
            <a:ext cx="4876800" cy="29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6000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47625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857250" indent="-1905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-108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lvl="1"/>
            <a:r>
              <a:rPr lang="en-US" sz="1050" b="0" kern="0" baseline="0" dirty="0" smtClean="0"/>
              <a:t>Engineering Evaluation Lab (EEL): Available upon request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Ground Lab 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Status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2323" y="3810000"/>
            <a:ext cx="3431333" cy="240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27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Fidelity (</a:t>
            </a:r>
            <a:r>
              <a:rPr lang="en-US" dirty="0" err="1" smtClean="0"/>
              <a:t>Astrobee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304800" y="1143000"/>
          <a:ext cx="8305800" cy="249428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371600"/>
                <a:gridCol w="1676400"/>
                <a:gridCol w="1447800"/>
                <a:gridCol w="1416595"/>
                <a:gridCol w="23934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Mechanical Fidelity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Electrical Fidelity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Software Fidelity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Sensor Fidelity</a:t>
                      </a:r>
                      <a:endParaRPr lang="en-US" dirty="0"/>
                    </a:p>
                  </a:txBody>
                  <a:tcPr marL="189530" marR="18953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P4C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 marL="189530" marR="18953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P4E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Med-High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 marL="189530" marR="18953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Flat Sat A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Low/None</a:t>
                      </a:r>
                    </a:p>
                  </a:txBody>
                  <a:tcPr marL="189530" marR="18953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Cert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</a:p>
                  </a:txBody>
                  <a:tcPr marL="189530" marR="18953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Flight 1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High</a:t>
                      </a:r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High</a:t>
                      </a:r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High</a:t>
                      </a:r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High</a:t>
                      </a:r>
                    </a:p>
                  </a:txBody>
                  <a:tcPr marL="189530" marR="189530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2323" y="3810000"/>
            <a:ext cx="3431333" cy="2401950"/>
          </a:xfrm>
          <a:prstGeom prst="rect">
            <a:avLst/>
          </a:prstGeom>
        </p:spPr>
      </p:pic>
      <p:pic>
        <p:nvPicPr>
          <p:cNvPr id="7" name="Picture 6" descr="DSC_0843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386660" y="3461940"/>
            <a:ext cx="2447636" cy="3143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45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Status (</a:t>
            </a:r>
            <a:r>
              <a:rPr lang="en-US" dirty="0" err="1" smtClean="0"/>
              <a:t>Astrobee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4630663"/>
              </p:ext>
            </p:extLst>
          </p:nvPr>
        </p:nvGraphicFramePr>
        <p:xfrm>
          <a:off x="76200" y="1143000"/>
          <a:ext cx="8534400" cy="222504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477108"/>
                <a:gridCol w="1723292"/>
                <a:gridCol w="533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Plans</a:t>
                      </a:r>
                      <a:endParaRPr lang="en-US" dirty="0"/>
                    </a:p>
                  </a:txBody>
                  <a:tcPr marL="189530" marR="18953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P4C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End-Of-Life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Available in MGTF but unsupported</a:t>
                      </a:r>
                      <a:endParaRPr lang="en-US" dirty="0"/>
                    </a:p>
                  </a:txBody>
                  <a:tcPr marL="189530" marR="18953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P4E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Operational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Dev.</a:t>
                      </a:r>
                      <a:r>
                        <a:rPr lang="en-US" baseline="0" dirty="0" smtClean="0"/>
                        <a:t> Testing in Granite until Cert, then MGTF</a:t>
                      </a:r>
                      <a:endParaRPr lang="en-US" dirty="0"/>
                    </a:p>
                  </a:txBody>
                  <a:tcPr marL="189530" marR="18953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Flat Sat A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Operational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JSL testing 03/06, REALM testing</a:t>
                      </a:r>
                      <a:r>
                        <a:rPr lang="en-US" baseline="0" dirty="0" smtClean="0"/>
                        <a:t> during visit</a:t>
                      </a:r>
                      <a:endParaRPr lang="en-US" dirty="0"/>
                    </a:p>
                  </a:txBody>
                  <a:tcPr marL="189530" marR="18953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Cert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In-Work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Complete by 04/06, then verification testing</a:t>
                      </a:r>
                      <a:endParaRPr lang="en-US" dirty="0"/>
                    </a:p>
                  </a:txBody>
                  <a:tcPr marL="189530" marR="18953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Flight 1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In-Work</a:t>
                      </a:r>
                      <a:endParaRPr lang="en-US" dirty="0"/>
                    </a:p>
                  </a:txBody>
                  <a:tcPr marL="189530" marR="18953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Complete by 04/06, then verification testing</a:t>
                      </a:r>
                    </a:p>
                  </a:txBody>
                  <a:tcPr marL="189530" marR="189530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2323" y="3810000"/>
            <a:ext cx="3431333" cy="2401950"/>
          </a:xfrm>
          <a:prstGeom prst="rect">
            <a:avLst/>
          </a:prstGeom>
        </p:spPr>
      </p:pic>
      <p:pic>
        <p:nvPicPr>
          <p:cNvPr id="2" name="Picture 1" descr="DSC_0843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386660" y="3461940"/>
            <a:ext cx="2447636" cy="3143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20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ct val="60000"/>
              </a:spcBef>
            </a:pPr>
            <a:r>
              <a:rPr lang="en-US" sz="3600" dirty="0" smtClean="0">
                <a:solidFill>
                  <a:srgbClr val="0048A0"/>
                </a:solidFill>
              </a:rPr>
              <a:t>SPHERES &amp; Astrobee  Operations</a:t>
            </a:r>
            <a:endParaRPr lang="en-US" sz="3600" b="1" dirty="0">
              <a:solidFill>
                <a:srgbClr val="0048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03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>
                <a:solidFill>
                  <a:srgbClr val="0048A0"/>
                </a:solidFill>
              </a:rPr>
              <a:t>Increments 53/54 (Sept 2017-Feb 2018)</a:t>
            </a:r>
            <a:endParaRPr lang="en-US" sz="2800" dirty="0">
              <a:solidFill>
                <a:srgbClr val="0048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486400"/>
          </a:xfrm>
        </p:spPr>
        <p:txBody>
          <a:bodyPr/>
          <a:lstStyle/>
          <a:p>
            <a:pPr marL="0">
              <a:spcBef>
                <a:spcPts val="0"/>
              </a:spcBef>
              <a:buNone/>
            </a:pPr>
            <a:endParaRPr lang="en-US" sz="500" b="1" dirty="0" smtClean="0">
              <a:solidFill>
                <a:srgbClr val="0048A0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0048A0"/>
                </a:solidFill>
              </a:rPr>
              <a:t>  </a:t>
            </a:r>
            <a:r>
              <a:rPr lang="en-US" sz="1600" dirty="0" smtClean="0">
                <a:solidFill>
                  <a:srgbClr val="0048A0"/>
                </a:solidFill>
              </a:rPr>
              <a:t>Increments 53/54 (Sept 2017-Feb 2018)</a:t>
            </a:r>
            <a:endParaRPr lang="en-US" sz="1600" dirty="0">
              <a:solidFill>
                <a:srgbClr val="0048A0"/>
              </a:solidFill>
            </a:endParaRP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b="1" dirty="0">
                <a:solidFill>
                  <a:srgbClr val="0048A0"/>
                </a:solidFill>
              </a:rPr>
              <a:t>  </a:t>
            </a:r>
            <a:r>
              <a:rPr lang="en-US" sz="1500" b="1" dirty="0" err="1">
                <a:solidFill>
                  <a:srgbClr val="0048A0"/>
                </a:solidFill>
              </a:rPr>
              <a:t>SmoothNav</a:t>
            </a:r>
            <a:r>
              <a:rPr lang="en-US" sz="1500" b="1" dirty="0">
                <a:solidFill>
                  <a:srgbClr val="0048A0"/>
                </a:solidFill>
              </a:rPr>
              <a:t> Science 1			</a:t>
            </a:r>
            <a:r>
              <a:rPr lang="en-US" sz="1500" b="1" dirty="0" smtClean="0">
                <a:solidFill>
                  <a:srgbClr val="0048A0"/>
                </a:solidFill>
              </a:rPr>
              <a:t>December 11, 2017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>
                <a:solidFill>
                  <a:srgbClr val="0048A0"/>
                </a:solidFill>
              </a:rPr>
              <a:t> </a:t>
            </a:r>
            <a:r>
              <a:rPr lang="en-US" sz="1500" b="1" dirty="0" smtClean="0">
                <a:solidFill>
                  <a:srgbClr val="0048A0"/>
                </a:solidFill>
              </a:rPr>
              <a:t> Zero </a:t>
            </a:r>
            <a:r>
              <a:rPr lang="en-US" sz="1500" b="1" dirty="0">
                <a:solidFill>
                  <a:srgbClr val="0048A0"/>
                </a:solidFill>
              </a:rPr>
              <a:t>Robotics High School Dry Run 	</a:t>
            </a:r>
            <a:r>
              <a:rPr lang="en-US" sz="1500" b="1" dirty="0" smtClean="0">
                <a:solidFill>
                  <a:srgbClr val="0048A0"/>
                </a:solidFill>
              </a:rPr>
              <a:t>January </a:t>
            </a:r>
            <a:r>
              <a:rPr lang="en-US" sz="1500" b="1" dirty="0">
                <a:solidFill>
                  <a:srgbClr val="0048A0"/>
                </a:solidFill>
              </a:rPr>
              <a:t>9, 2018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>
                <a:solidFill>
                  <a:srgbClr val="0048A0"/>
                </a:solidFill>
              </a:rPr>
              <a:t>  Zero Robotics High School Finals  	</a:t>
            </a:r>
            <a:r>
              <a:rPr lang="en-US" sz="1500" b="1" dirty="0" smtClean="0">
                <a:solidFill>
                  <a:srgbClr val="0048A0"/>
                </a:solidFill>
              </a:rPr>
              <a:t>January 11</a:t>
            </a:r>
            <a:r>
              <a:rPr lang="en-US" sz="1500" b="1" dirty="0">
                <a:solidFill>
                  <a:srgbClr val="0048A0"/>
                </a:solidFill>
              </a:rPr>
              <a:t>, </a:t>
            </a:r>
            <a:r>
              <a:rPr lang="en-US" sz="1500" b="1" dirty="0" smtClean="0">
                <a:solidFill>
                  <a:srgbClr val="0048A0"/>
                </a:solidFill>
              </a:rPr>
              <a:t>2018</a:t>
            </a:r>
            <a:endParaRPr lang="en-US" sz="1500" b="1" dirty="0">
              <a:solidFill>
                <a:srgbClr val="0048A0"/>
              </a:solidFill>
            </a:endParaRP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>
                <a:solidFill>
                  <a:srgbClr val="0048A0"/>
                </a:solidFill>
              </a:rPr>
              <a:t>  Tether Slosh Science 1			</a:t>
            </a:r>
            <a:r>
              <a:rPr lang="en-US" sz="1500" b="1" dirty="0" smtClean="0">
                <a:solidFill>
                  <a:srgbClr val="0048A0"/>
                </a:solidFill>
              </a:rPr>
              <a:t>January 17, 2018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b="1" dirty="0">
                <a:solidFill>
                  <a:srgbClr val="0048A0"/>
                </a:solidFill>
              </a:rPr>
              <a:t> </a:t>
            </a:r>
            <a:r>
              <a:rPr lang="en-US" sz="1600" b="1" dirty="0" smtClean="0">
                <a:solidFill>
                  <a:srgbClr val="0048A0"/>
                </a:solidFill>
              </a:rPr>
              <a:t> </a:t>
            </a:r>
            <a:r>
              <a:rPr lang="en-US" sz="1500" b="1" dirty="0" err="1" smtClean="0">
                <a:solidFill>
                  <a:srgbClr val="0048A0"/>
                </a:solidFill>
              </a:rPr>
              <a:t>SmoothNav</a:t>
            </a:r>
            <a:r>
              <a:rPr lang="en-US" sz="1500" b="1" dirty="0" smtClean="0">
                <a:solidFill>
                  <a:srgbClr val="0048A0"/>
                </a:solidFill>
              </a:rPr>
              <a:t> </a:t>
            </a:r>
            <a:r>
              <a:rPr lang="en-US" sz="1500" b="1" dirty="0">
                <a:solidFill>
                  <a:srgbClr val="0048A0"/>
                </a:solidFill>
              </a:rPr>
              <a:t>Science </a:t>
            </a:r>
            <a:r>
              <a:rPr lang="en-US" sz="1500" b="1" dirty="0" smtClean="0">
                <a:solidFill>
                  <a:srgbClr val="0048A0"/>
                </a:solidFill>
              </a:rPr>
              <a:t>1 Repeat</a:t>
            </a:r>
            <a:r>
              <a:rPr lang="en-US" sz="1500" b="1" dirty="0">
                <a:solidFill>
                  <a:srgbClr val="0048A0"/>
                </a:solidFill>
              </a:rPr>
              <a:t>	</a:t>
            </a:r>
            <a:r>
              <a:rPr lang="en-US" sz="1500" b="1" dirty="0" smtClean="0">
                <a:solidFill>
                  <a:srgbClr val="0048A0"/>
                </a:solidFill>
              </a:rPr>
              <a:t>	January 30, 2018</a:t>
            </a:r>
          </a:p>
          <a:p>
            <a:pPr marL="285750" lvl="1" indent="0">
              <a:spcBef>
                <a:spcPts val="600"/>
              </a:spcBef>
              <a:buNone/>
            </a:pPr>
            <a:endParaRPr lang="en-US" sz="500" b="1" dirty="0" smtClean="0">
              <a:solidFill>
                <a:srgbClr val="0048A0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0048A0"/>
                </a:solidFill>
              </a:rPr>
              <a:t> </a:t>
            </a:r>
            <a:r>
              <a:rPr lang="en-US" sz="1600" dirty="0">
                <a:solidFill>
                  <a:srgbClr val="0048A0"/>
                </a:solidFill>
              </a:rPr>
              <a:t>Increments </a:t>
            </a:r>
            <a:r>
              <a:rPr lang="en-US" sz="1600" b="1" dirty="0" smtClean="0">
                <a:solidFill>
                  <a:srgbClr val="0048A0"/>
                </a:solidFill>
              </a:rPr>
              <a:t>55/56 (Feb 2018 – Aug 2018)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b="1" dirty="0">
                <a:solidFill>
                  <a:srgbClr val="0048A0"/>
                </a:solidFill>
              </a:rPr>
              <a:t> </a:t>
            </a:r>
            <a:r>
              <a:rPr lang="en-US" sz="1600" b="1" dirty="0" smtClean="0">
                <a:solidFill>
                  <a:srgbClr val="0048A0"/>
                </a:solidFill>
              </a:rPr>
              <a:t> </a:t>
            </a:r>
            <a:r>
              <a:rPr lang="en-US" sz="1500" b="1" dirty="0" smtClean="0">
                <a:solidFill>
                  <a:srgbClr val="0048A0"/>
                </a:solidFill>
              </a:rPr>
              <a:t>SmoothNav Science 2			March 2018</a:t>
            </a:r>
            <a:endParaRPr lang="en-US" sz="1500" b="1" dirty="0">
              <a:solidFill>
                <a:srgbClr val="0048A0"/>
              </a:solidFill>
            </a:endParaRP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 smtClean="0">
                <a:solidFill>
                  <a:srgbClr val="0048A0"/>
                </a:solidFill>
              </a:rPr>
              <a:t>  Tether Slosh Science 2			March-April 2018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 smtClean="0">
                <a:solidFill>
                  <a:srgbClr val="0048A0"/>
                </a:solidFill>
              </a:rPr>
              <a:t>  </a:t>
            </a:r>
            <a:r>
              <a:rPr lang="en-US" sz="1500" b="1" dirty="0" err="1" smtClean="0">
                <a:solidFill>
                  <a:srgbClr val="0048A0"/>
                </a:solidFill>
              </a:rPr>
              <a:t>SmoothNav</a:t>
            </a:r>
            <a:r>
              <a:rPr lang="en-US" sz="1500" b="1" dirty="0" smtClean="0">
                <a:solidFill>
                  <a:srgbClr val="0048A0"/>
                </a:solidFill>
              </a:rPr>
              <a:t> </a:t>
            </a:r>
            <a:r>
              <a:rPr lang="en-US" sz="1500" b="1" dirty="0">
                <a:solidFill>
                  <a:srgbClr val="0048A0"/>
                </a:solidFill>
              </a:rPr>
              <a:t>Science 3</a:t>
            </a:r>
            <a:r>
              <a:rPr lang="en-US" sz="1500" b="1" dirty="0" smtClean="0">
                <a:solidFill>
                  <a:srgbClr val="0048A0"/>
                </a:solidFill>
              </a:rPr>
              <a:t>			~May 2018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 smtClean="0">
                <a:solidFill>
                  <a:srgbClr val="0048A0"/>
                </a:solidFill>
              </a:rPr>
              <a:t>  </a:t>
            </a:r>
            <a:r>
              <a:rPr lang="en-US" sz="1500" b="1" dirty="0" err="1" smtClean="0">
                <a:solidFill>
                  <a:srgbClr val="0048A0"/>
                </a:solidFill>
              </a:rPr>
              <a:t>SmoothNav</a:t>
            </a:r>
            <a:r>
              <a:rPr lang="en-US" sz="1500" b="1" dirty="0" smtClean="0">
                <a:solidFill>
                  <a:srgbClr val="0048A0"/>
                </a:solidFill>
              </a:rPr>
              <a:t> </a:t>
            </a:r>
            <a:r>
              <a:rPr lang="en-US" sz="1500" b="1" dirty="0">
                <a:solidFill>
                  <a:srgbClr val="0048A0"/>
                </a:solidFill>
              </a:rPr>
              <a:t>Science </a:t>
            </a:r>
            <a:r>
              <a:rPr lang="en-US" sz="1500" b="1" dirty="0" smtClean="0">
                <a:solidFill>
                  <a:srgbClr val="0048A0"/>
                </a:solidFill>
              </a:rPr>
              <a:t>4</a:t>
            </a:r>
            <a:r>
              <a:rPr lang="en-US" sz="1500" b="1" dirty="0">
                <a:solidFill>
                  <a:srgbClr val="0048A0"/>
                </a:solidFill>
              </a:rPr>
              <a:t>			</a:t>
            </a:r>
            <a:r>
              <a:rPr lang="en-US" sz="1500" b="1" dirty="0" smtClean="0">
                <a:solidFill>
                  <a:srgbClr val="0048A0"/>
                </a:solidFill>
              </a:rPr>
              <a:t>June-July 2018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 smtClean="0">
                <a:solidFill>
                  <a:srgbClr val="0048A0"/>
                </a:solidFill>
              </a:rPr>
              <a:t>  </a:t>
            </a:r>
            <a:r>
              <a:rPr lang="en-US" sz="1500" b="1" dirty="0">
                <a:solidFill>
                  <a:srgbClr val="0048A0"/>
                </a:solidFill>
              </a:rPr>
              <a:t>Zero Robotics High School Dry Run 	</a:t>
            </a:r>
            <a:r>
              <a:rPr lang="en-US" sz="1500" b="1" dirty="0" smtClean="0">
                <a:solidFill>
                  <a:srgbClr val="0048A0"/>
                </a:solidFill>
              </a:rPr>
              <a:t>July 2018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>
                <a:solidFill>
                  <a:srgbClr val="0048A0"/>
                </a:solidFill>
              </a:rPr>
              <a:t> </a:t>
            </a:r>
            <a:r>
              <a:rPr lang="en-US" sz="1500" b="1" dirty="0" smtClean="0">
                <a:solidFill>
                  <a:srgbClr val="0048A0"/>
                </a:solidFill>
              </a:rPr>
              <a:t> Zero </a:t>
            </a:r>
            <a:r>
              <a:rPr lang="en-US" sz="1500" b="1" dirty="0">
                <a:solidFill>
                  <a:srgbClr val="0048A0"/>
                </a:solidFill>
              </a:rPr>
              <a:t>Robotics High School Dry Run 	</a:t>
            </a:r>
            <a:r>
              <a:rPr lang="en-US" sz="1500" b="1" dirty="0" smtClean="0">
                <a:solidFill>
                  <a:srgbClr val="0048A0"/>
                </a:solidFill>
              </a:rPr>
              <a:t>August </a:t>
            </a:r>
            <a:r>
              <a:rPr lang="en-US" sz="1500" b="1" dirty="0">
                <a:solidFill>
                  <a:srgbClr val="0048A0"/>
                </a:solidFill>
              </a:rPr>
              <a:t>2018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>
                <a:solidFill>
                  <a:srgbClr val="0048A0"/>
                </a:solidFill>
              </a:rPr>
              <a:t>  Zero Robotics High School Finals  	</a:t>
            </a:r>
            <a:r>
              <a:rPr lang="en-US" sz="1500" b="1" dirty="0" smtClean="0">
                <a:solidFill>
                  <a:srgbClr val="0048A0"/>
                </a:solidFill>
              </a:rPr>
              <a:t>August 2018</a:t>
            </a:r>
            <a:endParaRPr lang="en-US" sz="1500" b="1" dirty="0">
              <a:solidFill>
                <a:srgbClr val="0048A0"/>
              </a:solidFill>
            </a:endParaRP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endParaRPr lang="en-US" sz="1500" b="1" dirty="0" smtClean="0">
              <a:solidFill>
                <a:srgbClr val="0048A0"/>
              </a:solidFill>
            </a:endParaRP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500" b="1" dirty="0">
                <a:solidFill>
                  <a:srgbClr val="0048A0"/>
                </a:solidFill>
              </a:rPr>
              <a:t> </a:t>
            </a:r>
            <a:r>
              <a:rPr lang="en-US" sz="1500" b="1" dirty="0" smtClean="0">
                <a:solidFill>
                  <a:srgbClr val="0048A0"/>
                </a:solidFill>
              </a:rPr>
              <a:t> Additional, </a:t>
            </a:r>
            <a:r>
              <a:rPr lang="en-US" sz="1500" b="1" u="sng" dirty="0" smtClean="0">
                <a:solidFill>
                  <a:srgbClr val="0048A0"/>
                </a:solidFill>
              </a:rPr>
              <a:t>Tether Slosh </a:t>
            </a:r>
            <a:r>
              <a:rPr lang="en-US" sz="1500" b="1" dirty="0" smtClean="0">
                <a:solidFill>
                  <a:srgbClr val="0048A0"/>
                </a:solidFill>
              </a:rPr>
              <a:t>(?), new </a:t>
            </a:r>
            <a:r>
              <a:rPr lang="en-US" sz="1500" b="1" u="sng" dirty="0" err="1" smtClean="0">
                <a:solidFill>
                  <a:srgbClr val="0048A0"/>
                </a:solidFill>
              </a:rPr>
              <a:t>ReSwarm</a:t>
            </a:r>
            <a:r>
              <a:rPr lang="en-US" sz="1500" b="1" dirty="0" smtClean="0">
                <a:solidFill>
                  <a:srgbClr val="0048A0"/>
                </a:solidFill>
              </a:rPr>
              <a:t>, </a:t>
            </a:r>
            <a:r>
              <a:rPr lang="en-US" sz="1500" b="1" u="sng" dirty="0" smtClean="0">
                <a:solidFill>
                  <a:srgbClr val="0048A0"/>
                </a:solidFill>
              </a:rPr>
              <a:t>Slosh Coating</a:t>
            </a:r>
            <a:r>
              <a:rPr lang="en-US" sz="1500" b="1" dirty="0" smtClean="0">
                <a:solidFill>
                  <a:srgbClr val="0048A0"/>
                </a:solidFill>
              </a:rPr>
              <a:t>	All TBD</a:t>
            </a:r>
            <a:endParaRPr lang="en-US" sz="1500" b="1" dirty="0">
              <a:solidFill>
                <a:srgbClr val="0048A0"/>
              </a:solidFill>
            </a:endParaRP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endParaRPr lang="en-US" sz="1500" b="1" dirty="0" smtClean="0">
              <a:solidFill>
                <a:srgbClr val="0048A0"/>
              </a:solidFill>
            </a:endParaRPr>
          </a:p>
          <a:p>
            <a:pPr lvl="3">
              <a:spcBef>
                <a:spcPts val="600"/>
              </a:spcBef>
              <a:buFont typeface="Wingdings" pitchFamily="2" charset="2"/>
              <a:buChar char="Ø"/>
            </a:pPr>
            <a:endParaRPr lang="en-US" sz="1200" b="1" dirty="0">
              <a:solidFill>
                <a:srgbClr val="0048A0"/>
              </a:solidFill>
            </a:endParaRPr>
          </a:p>
          <a:p>
            <a:pPr lvl="3">
              <a:spcBef>
                <a:spcPts val="600"/>
              </a:spcBef>
              <a:buFont typeface="Wingdings" pitchFamily="2" charset="2"/>
              <a:buChar char="Ø"/>
            </a:pPr>
            <a:endParaRPr lang="en-US" sz="1200" b="1" dirty="0" smtClean="0">
              <a:solidFill>
                <a:srgbClr val="0048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74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48A0"/>
                </a:solidFill>
              </a:rPr>
              <a:t>SPHERES Calendar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66800"/>
            <a:ext cx="8658920" cy="5298844"/>
          </a:xfrm>
        </p:spPr>
      </p:pic>
    </p:spTree>
    <p:extLst>
      <p:ext uri="{BB962C8B-B14F-4D97-AF65-F5344CB8AC3E}">
        <p14:creationId xmlns:p14="http://schemas.microsoft.com/office/powerpoint/2010/main" val="61229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48A0"/>
                </a:solidFill>
              </a:rPr>
              <a:t>Consumables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257800"/>
          </a:xfrm>
        </p:spPr>
        <p:txBody>
          <a:bodyPr/>
          <a:lstStyle/>
          <a:p>
            <a:pPr marL="0" lv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dirty="0">
                <a:solidFill>
                  <a:schemeClr val="tx1"/>
                </a:solidFill>
              </a:rPr>
              <a:t>CO2 Tank Inventory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>
                <a:solidFill>
                  <a:srgbClr val="0048A0"/>
                </a:solidFill>
              </a:rPr>
              <a:t>76 Tanks on orbit </a:t>
            </a:r>
            <a:r>
              <a:rPr lang="en-US" b="1" dirty="0">
                <a:solidFill>
                  <a:srgbClr val="00B050"/>
                </a:solidFill>
              </a:rPr>
              <a:t>– should support approximately 23 test sessions</a:t>
            </a:r>
          </a:p>
          <a:p>
            <a:pPr marL="0" lv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en-US" dirty="0">
                <a:solidFill>
                  <a:srgbClr val="000000"/>
                </a:solidFill>
              </a:rPr>
              <a:t>Battery Pack Inventory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>
                <a:solidFill>
                  <a:srgbClr val="0048A0"/>
                </a:solidFill>
                <a:sym typeface="Wingdings" panose="05000000000000000000" pitchFamily="2" charset="2"/>
              </a:rPr>
              <a:t>62 Batteries on orbit </a:t>
            </a:r>
            <a:r>
              <a:rPr lang="en-US" b="1" dirty="0">
                <a:solidFill>
                  <a:srgbClr val="00B050"/>
                </a:solidFill>
                <a:sym typeface="Wingdings" panose="05000000000000000000" pitchFamily="2" charset="2"/>
              </a:rPr>
              <a:t>- </a:t>
            </a:r>
            <a:r>
              <a:rPr lang="en-US" b="1" dirty="0">
                <a:solidFill>
                  <a:srgbClr val="00B050"/>
                </a:solidFill>
              </a:rPr>
              <a:t>should support approximately 9 test sessions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>
                <a:solidFill>
                  <a:srgbClr val="0048A0"/>
                </a:solidFill>
              </a:rPr>
              <a:t>10 SPHERES Rechargeable Batteries arrived on station with OA-7 – procedures approved for testing.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8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70C0"/>
                </a:solidFill>
                <a:ea typeface="ＭＳ Ｐゴシック"/>
                <a:cs typeface="ＭＳ Ｐゴシック"/>
              </a:rPr>
              <a:t>PIM Update</a:t>
            </a:r>
          </a:p>
        </p:txBody>
      </p:sp>
    </p:spTree>
    <p:extLst>
      <p:ext uri="{BB962C8B-B14F-4D97-AF65-F5344CB8AC3E}">
        <p14:creationId xmlns:p14="http://schemas.microsoft.com/office/powerpoint/2010/main" val="108555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F8AF1"/>
                </a:solidFill>
                <a:ea typeface="ＭＳ Ｐゴシック"/>
                <a:cs typeface="ＭＳ Ｐゴシック"/>
              </a:rPr>
              <a:t>PIM Status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838200"/>
            <a:ext cx="8839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7713" marR="0" lvl="2" indent="-2301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  <a:p>
            <a:pPr marL="173038" lvl="1" indent="-173038" eaLnBrk="0" hangingPunct="0">
              <a:spcBef>
                <a:spcPct val="20000"/>
              </a:spcBef>
              <a:buFontTx/>
              <a:buChar char="•"/>
            </a:pPr>
            <a:r>
              <a:rPr lang="en-US" sz="1500" kern="0" baseline="0" dirty="0" smtClean="0">
                <a:solidFill>
                  <a:srgbClr val="3F8AF1"/>
                </a:solidFill>
              </a:rPr>
              <a:t>What integration work has been accomplished since last SPHERES Quarterly Working Group on 11/30/2017?</a:t>
            </a:r>
          </a:p>
          <a:p>
            <a:pPr marL="403225" lvl="1" indent="-169863" eaLnBrk="0" hangingPunct="0">
              <a:spcBef>
                <a:spcPct val="20000"/>
              </a:spcBef>
              <a:defRPr/>
            </a:pPr>
            <a:endParaRPr lang="en-US" sz="160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2223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SPHERES </a:t>
            </a:r>
            <a:r>
              <a:rPr lang="en-US" sz="1600" kern="0" baseline="0" dirty="0">
                <a:solidFill>
                  <a:schemeClr val="tx1"/>
                </a:solidFill>
                <a:latin typeface="Calibri" pitchFamily="34" charset="0"/>
              </a:rPr>
              <a:t>Tether Slosh – </a:t>
            </a: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Flight SpX-13 (12/8/17)</a:t>
            </a:r>
          </a:p>
          <a:p>
            <a:pPr marL="692150" lvl="2" indent="-117475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January 17</a:t>
            </a:r>
            <a:r>
              <a:rPr lang="en-US" sz="1400" b="0" kern="0" baseline="30000" dirty="0" smtClean="0">
                <a:solidFill>
                  <a:schemeClr val="tx1"/>
                </a:solidFill>
                <a:latin typeface="Calibri" pitchFamily="34" charset="0"/>
              </a:rPr>
              <a:t>th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– SPHERES Tether Slosh Run #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1</a:t>
            </a:r>
          </a:p>
          <a:p>
            <a:pPr marL="692150" lvl="2" indent="-117475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One test session remains (for Inc. 55/56).  Additional test sessions to be requested. </a:t>
            </a:r>
          </a:p>
          <a:p>
            <a:pPr marL="692150" lvl="2" indent="-117475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2223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kern="0" baseline="0" dirty="0" err="1" smtClean="0">
                <a:solidFill>
                  <a:schemeClr val="tx1"/>
                </a:solidFill>
                <a:latin typeface="Calibri" pitchFamily="34" charset="0"/>
              </a:rPr>
              <a:t>SmoothNav</a:t>
            </a: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  –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Total of 4 test sessions  </a:t>
            </a:r>
          </a:p>
          <a:p>
            <a:pPr marL="684213" lvl="3" indent="-1158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1</a:t>
            </a:r>
            <a:r>
              <a:rPr lang="en-US" sz="1400" b="0" kern="0" baseline="30000" dirty="0" smtClean="0">
                <a:solidFill>
                  <a:schemeClr val="tx1"/>
                </a:solidFill>
                <a:latin typeface="Calibri" pitchFamily="34" charset="0"/>
              </a:rPr>
              <a:t>st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 test session completed: 12/11/17</a:t>
            </a:r>
          </a:p>
          <a:p>
            <a:pPr marL="684213" lvl="3" indent="-1158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Run #1 –rerun completed:  1/31/18</a:t>
            </a:r>
          </a:p>
          <a:p>
            <a:pPr marL="684213" lvl="3" indent="-1158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3 test sessions remain</a:t>
            </a:r>
          </a:p>
          <a:p>
            <a:pPr marL="1206500" lvl="3" indent="-17145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endParaRPr lang="en-US" sz="160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2223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600" kern="0" baseline="0" dirty="0">
                <a:solidFill>
                  <a:schemeClr val="tx1"/>
                </a:solidFill>
                <a:latin typeface="Calibri" pitchFamily="34" charset="0"/>
              </a:rPr>
              <a:t>RINGS – launched on Flight HTV-4 (08/03/13) </a:t>
            </a:r>
          </a:p>
          <a:p>
            <a:pPr marL="747713" lvl="2" indent="-2301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RINGS </a:t>
            </a: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(qty. 2) to potentially return on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SpX-14</a:t>
            </a: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747713" lvl="2" indent="-2301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16 </a:t>
            </a:r>
            <a:r>
              <a:rPr lang="en-US" sz="1400" b="0" kern="0" baseline="0" dirty="0" err="1" smtClean="0">
                <a:solidFill>
                  <a:schemeClr val="tx1"/>
                </a:solidFill>
                <a:latin typeface="Calibri" pitchFamily="34" charset="0"/>
              </a:rPr>
              <a:t>DeWalt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 batteries on the ground will be transitioned over to JSC/Flight Crew Systems (FCS) group.  8 </a:t>
            </a:r>
            <a:r>
              <a:rPr lang="en-US" sz="1400" b="0" kern="0" baseline="0" dirty="0" err="1">
                <a:solidFill>
                  <a:schemeClr val="tx1"/>
                </a:solidFill>
                <a:latin typeface="Calibri" pitchFamily="34" charset="0"/>
              </a:rPr>
              <a:t>Dewalt</a:t>
            </a: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 batteries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remained on-board and will also be transitioned over to FCS group.</a:t>
            </a: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517525" lvl="2" eaLnBrk="0" hangingPunct="0">
              <a:spcBef>
                <a:spcPct val="20000"/>
              </a:spcBef>
              <a:buSzPct val="80000"/>
              <a:defRPr/>
            </a:pPr>
            <a:endParaRPr lang="en-US" sz="140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1143000" lvl="3" indent="-228600" eaLnBrk="0" hangingPunct="0">
              <a:spcBef>
                <a:spcPct val="20000"/>
              </a:spcBef>
              <a:defRPr/>
            </a:pPr>
            <a:endParaRPr lang="en-US" sz="1400" b="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1143000" lvl="3" indent="-2286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1200" b="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1490663" marR="0" lvl="3" indent="-2301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  <a:p>
            <a:pPr marL="747713" marR="0" lvl="2" indent="-2301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  <a:p>
            <a:pPr marL="403225" marR="0" lvl="1" indent="-1698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  <a:p>
            <a:pPr marL="119063" marR="0" lvl="0" indent="-119063" algn="l" defTabSz="914400" rtl="0" eaLnBrk="0" fontAlgn="base" latinLnBrk="0" hangingPunct="0">
              <a:lnSpc>
                <a:spcPct val="100000"/>
              </a:lnSpc>
              <a:spcBef>
                <a:spcPct val="6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1407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-32982" y="495300"/>
            <a:ext cx="9067800" cy="5257800"/>
          </a:xfrm>
          <a:prstGeom prst="rect">
            <a:avLst/>
          </a:prstGeom>
        </p:spPr>
        <p:txBody>
          <a:bodyPr/>
          <a:lstStyle/>
          <a:p>
            <a:pPr marL="233362" lvl="1" eaLnBrk="0" hangingPunct="0">
              <a:spcBef>
                <a:spcPct val="20000"/>
              </a:spcBef>
              <a:defRPr/>
            </a:pPr>
            <a:endParaRPr lang="en-US" sz="160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577850" lvl="2" eaLnBrk="0" hangingPunct="0">
              <a:spcBef>
                <a:spcPct val="20000"/>
              </a:spcBef>
              <a:buSzPct val="80000"/>
              <a:defRPr/>
            </a:pPr>
            <a:endParaRPr lang="en-US" sz="12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280987" lvl="1" eaLnBrk="0" hangingPunct="0">
              <a:spcBef>
                <a:spcPct val="20000"/>
              </a:spcBef>
              <a:defRPr/>
            </a:pP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en-US" sz="1400" b="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69863" eaLnBrk="0" hangingPunct="0">
              <a:spcBef>
                <a:spcPct val="20000"/>
              </a:spcBef>
              <a:buSzPct val="80000"/>
              <a:buFontTx/>
              <a:buChar char="•"/>
              <a:defRPr/>
            </a:pP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SPHERES </a:t>
            </a:r>
            <a:r>
              <a:rPr lang="en-US" sz="1600" kern="0" baseline="0" dirty="0">
                <a:solidFill>
                  <a:schemeClr val="tx1"/>
                </a:solidFill>
                <a:latin typeface="Calibri" pitchFamily="34" charset="0"/>
              </a:rPr>
              <a:t>Zero Robotics:</a:t>
            </a:r>
          </a:p>
          <a:p>
            <a:pPr marL="746125" lvl="3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Inc.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53/54 (09/02/17-02/27/18): completed</a:t>
            </a:r>
          </a:p>
          <a:p>
            <a:pPr marL="1203325" lvl="4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ZR Unit Test:  11/28/17</a:t>
            </a:r>
          </a:p>
          <a:p>
            <a:pPr marL="1203325" lvl="4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ZR Dry Run:  01/09/18</a:t>
            </a:r>
          </a:p>
          <a:p>
            <a:pPr marL="1203325" lvl="4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ZR Competition:  01/11/18</a:t>
            </a:r>
          </a:p>
          <a:p>
            <a:pPr marL="517525" lvl="3" eaLnBrk="0" hangingPunct="0">
              <a:spcBef>
                <a:spcPct val="20000"/>
              </a:spcBef>
              <a:buSzPct val="80000"/>
              <a:defRPr/>
            </a:pP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69863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Smartphone Hardware- Flight SpX-13 return (1/06/18)</a:t>
            </a:r>
          </a:p>
          <a:p>
            <a:pPr marL="746125" lvl="2" indent="-231775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HET Smartphone (launched on ULF7) and Smartphone-MM (launched on Orb-2) 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returned on SpX-13; will be delivered to Ames by end of March 2018</a:t>
            </a:r>
          </a:p>
          <a:p>
            <a:pPr marL="746125" lvl="2" indent="-231775" eaLnBrk="0" hangingPunct="0">
              <a:spcBef>
                <a:spcPct val="20000"/>
              </a:spcBef>
              <a:buFontTx/>
              <a:buChar char="•"/>
              <a:defRPr/>
            </a:pP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69863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600" kern="0" baseline="0" dirty="0">
                <a:solidFill>
                  <a:schemeClr val="tx1"/>
                </a:solidFill>
                <a:latin typeface="Calibri" pitchFamily="34" charset="0"/>
              </a:rPr>
              <a:t>SPHERES </a:t>
            </a:r>
            <a:r>
              <a:rPr lang="en-US" sz="1600" kern="0" baseline="0" dirty="0" err="1">
                <a:solidFill>
                  <a:schemeClr val="tx1"/>
                </a:solidFill>
                <a:latin typeface="Calibri" pitchFamily="34" charset="0"/>
              </a:rPr>
              <a:t>ReSwarm</a:t>
            </a:r>
            <a:r>
              <a:rPr lang="en-US" sz="1600" kern="0" baseline="0" dirty="0">
                <a:solidFill>
                  <a:schemeClr val="tx1"/>
                </a:solidFill>
                <a:latin typeface="Calibri" pitchFamily="34" charset="0"/>
              </a:rPr>
              <a:t> – on-orbit investigation </a:t>
            </a: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only</a:t>
            </a:r>
          </a:p>
          <a:p>
            <a:pPr marL="800100" lvl="2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CASIS approved – not yet added </a:t>
            </a: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to IPL</a:t>
            </a:r>
          </a:p>
          <a:p>
            <a:pPr marL="514350" lvl="2" eaLnBrk="0" hangingPunct="0">
              <a:spcBef>
                <a:spcPct val="20000"/>
              </a:spcBef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69863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SPHERES </a:t>
            </a:r>
            <a:r>
              <a:rPr lang="en-US" sz="1600" kern="0" baseline="0" dirty="0">
                <a:solidFill>
                  <a:schemeClr val="tx1"/>
                </a:solidFill>
                <a:latin typeface="Calibri" pitchFamily="34" charset="0"/>
              </a:rPr>
              <a:t>Consumables  - multiple </a:t>
            </a: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flights</a:t>
            </a:r>
          </a:p>
          <a:p>
            <a:pPr marL="860425" lvl="2" indent="-169863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Rechargeable batteries –procedures and planning products in work to use these on-orbit.</a:t>
            </a: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974725" lvl="3" eaLnBrk="0" hangingPunct="0">
              <a:spcBef>
                <a:spcPct val="20000"/>
              </a:spcBef>
              <a:buSzPct val="80000"/>
              <a:defRPr/>
            </a:pP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860425" lvl="2" indent="-169863" eaLnBrk="0" hangingPunct="0">
              <a:spcBef>
                <a:spcPct val="20000"/>
              </a:spcBef>
              <a:defRPr/>
            </a:pPr>
            <a:endParaRPr lang="en-US" sz="160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1490663" lvl="3" indent="-230188" eaLnBrk="0" hangingPunct="0">
              <a:spcBef>
                <a:spcPct val="20000"/>
              </a:spcBef>
              <a:defRPr/>
            </a:pPr>
            <a:endParaRPr lang="en-US" sz="1200" b="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747713" marR="0" lvl="2" indent="-2301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  <a:p>
            <a:pPr marL="11430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  <a:p>
            <a:pPr marL="688975" marR="0" lvl="2" indent="-1714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38200" y="152400"/>
            <a:ext cx="80010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3F8AF1"/>
                </a:solidFill>
                <a:effectLst/>
                <a:uLnTx/>
                <a:uFillTx/>
                <a:latin typeface="+mj-lt"/>
                <a:ea typeface="ＭＳ Ｐゴシック"/>
                <a:cs typeface="ＭＳ Ｐゴシック"/>
              </a:rPr>
              <a:t>PIM Status--continued</a:t>
            </a:r>
          </a:p>
        </p:txBody>
      </p:sp>
    </p:spTree>
    <p:extLst>
      <p:ext uri="{BB962C8B-B14F-4D97-AF65-F5344CB8AC3E}">
        <p14:creationId xmlns:p14="http://schemas.microsoft.com/office/powerpoint/2010/main" val="134839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473200"/>
            <a:ext cx="8991600" cy="389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46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609600"/>
            <a:ext cx="8173589" cy="6168293"/>
          </a:xfrm>
          <a:prstGeom prst="rect">
            <a:avLst/>
          </a:prstGeom>
        </p:spPr>
      </p:pic>
      <p:sp>
        <p:nvSpPr>
          <p:cNvPr id="41985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7924800" cy="762000"/>
          </a:xfrm>
        </p:spPr>
        <p:txBody>
          <a:bodyPr/>
          <a:lstStyle/>
          <a:p>
            <a:r>
              <a:rPr lang="en-US" sz="2400" dirty="0" smtClean="0">
                <a:solidFill>
                  <a:srgbClr val="3F8AF1"/>
                </a:solidFill>
                <a:ea typeface="ＭＳ Ｐゴシック"/>
                <a:cs typeface="ＭＳ Ｐゴシック"/>
              </a:rPr>
              <a:t>ISS Flight Plan (in-work version as of 02/27/18)</a:t>
            </a:r>
            <a:br>
              <a:rPr lang="en-US" sz="2400" dirty="0" smtClean="0">
                <a:solidFill>
                  <a:srgbClr val="3F8AF1"/>
                </a:solidFill>
                <a:ea typeface="ＭＳ Ｐゴシック"/>
                <a:cs typeface="ＭＳ Ｐゴシック"/>
              </a:rPr>
            </a:br>
            <a:endParaRPr lang="en-US" sz="2400" dirty="0" smtClean="0">
              <a:solidFill>
                <a:srgbClr val="3F8AF1"/>
              </a:solidFill>
              <a:ea typeface="ＭＳ Ｐゴシック"/>
              <a:cs typeface="ＭＳ Ｐゴシック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819400" y="4724400"/>
            <a:ext cx="265381" cy="304800"/>
          </a:xfrm>
          <a:prstGeom prst="rect">
            <a:avLst/>
          </a:prstGeom>
          <a:solidFill>
            <a:srgbClr val="FFFF00">
              <a:alpha val="27000"/>
            </a:srgb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990600" y="4797362"/>
            <a:ext cx="381000" cy="231838"/>
          </a:xfrm>
          <a:prstGeom prst="rect">
            <a:avLst/>
          </a:prstGeom>
          <a:solidFill>
            <a:srgbClr val="FFFF00">
              <a:alpha val="27000"/>
            </a:srgb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3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SPHERES Community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181600"/>
          </a:xfrm>
        </p:spPr>
        <p:txBody>
          <a:bodyPr/>
          <a:lstStyle/>
          <a:p>
            <a:pPr marL="0" indent="0"/>
            <a:r>
              <a:rPr lang="en-US" dirty="0" smtClean="0"/>
              <a:t>SPHERES Working Group (SWG) Quarterly meeting</a:t>
            </a:r>
          </a:p>
          <a:p>
            <a:pPr lvl="1"/>
            <a:r>
              <a:rPr lang="en-US" dirty="0" smtClean="0"/>
              <a:t>Membership includes MIT, FIT, AFS, DARPA, CASIS, Airbus, and NASA (HQ, KSC, JSC, MSFC, and ARC)</a:t>
            </a:r>
          </a:p>
          <a:p>
            <a:pPr lvl="1"/>
            <a:r>
              <a:rPr lang="en-US" dirty="0" smtClean="0"/>
              <a:t>Face-to-Face, twice a year</a:t>
            </a:r>
          </a:p>
          <a:p>
            <a:pPr lvl="1"/>
            <a:r>
              <a:rPr lang="en-US" dirty="0" smtClean="0"/>
              <a:t>Next will be scheduled in May 2018, location TBD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Purpose:</a:t>
            </a:r>
          </a:p>
          <a:p>
            <a:pPr lvl="1"/>
            <a:r>
              <a:rPr lang="en-US" dirty="0" smtClean="0"/>
              <a:t>Information sharing across the SPHERES/Astrobee community</a:t>
            </a:r>
          </a:p>
          <a:p>
            <a:pPr lvl="1"/>
            <a:r>
              <a:rPr lang="en-US" dirty="0" smtClean="0"/>
              <a:t>Astrobee Facility shares </a:t>
            </a:r>
          </a:p>
          <a:p>
            <a:pPr lvl="2"/>
            <a:r>
              <a:rPr lang="en-US" sz="1400" dirty="0" smtClean="0"/>
              <a:t>National Lab Facility availability</a:t>
            </a:r>
          </a:p>
          <a:p>
            <a:pPr lvl="2"/>
            <a:r>
              <a:rPr lang="en-US" sz="1400" dirty="0" smtClean="0"/>
              <a:t>Status of resources (batteries, CO2 tanks, etc.), </a:t>
            </a:r>
          </a:p>
          <a:p>
            <a:pPr lvl="2"/>
            <a:r>
              <a:rPr lang="en-US" sz="1400" dirty="0" smtClean="0"/>
              <a:t>Overall Calendar (scheduled Test Sessions, upmass/return), and</a:t>
            </a:r>
          </a:p>
          <a:p>
            <a:pPr lvl="2"/>
            <a:r>
              <a:rPr lang="en-US" sz="1400" dirty="0" smtClean="0"/>
              <a:t>Updates on “new” PD, Investigations, and ISS infrastructure</a:t>
            </a:r>
            <a:r>
              <a:rPr lang="en-US" sz="1200" dirty="0" smtClean="0"/>
              <a:t>.</a:t>
            </a:r>
          </a:p>
          <a:p>
            <a:pPr lvl="1"/>
            <a:r>
              <a:rPr lang="en-US" dirty="0" smtClean="0"/>
              <a:t>Provide the SPHERES/</a:t>
            </a:r>
            <a:r>
              <a:rPr lang="en-US" dirty="0" err="1" smtClean="0"/>
              <a:t>Astrobee</a:t>
            </a:r>
            <a:r>
              <a:rPr lang="en-US" dirty="0" smtClean="0"/>
              <a:t> community (PD, investigators, etc.) with up-to-date information to determine opportunities to use the NL Facility</a:t>
            </a:r>
          </a:p>
          <a:p>
            <a:pPr lvl="1"/>
            <a:r>
              <a:rPr lang="en-US" dirty="0" smtClean="0"/>
              <a:t>Discuss proposed changes/updates to Astrobee Nat Lab which may be required to support a specific activity or research.</a:t>
            </a:r>
          </a:p>
          <a:p>
            <a:pPr lvl="1"/>
            <a:r>
              <a:rPr lang="en-US" dirty="0" smtClean="0"/>
              <a:t>Discuss specific support requests made to the ISS Office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1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2438400"/>
          </a:xfrm>
        </p:spPr>
        <p:txBody>
          <a:bodyPr/>
          <a:lstStyle/>
          <a:p>
            <a:pPr marL="0">
              <a:spcBef>
                <a:spcPts val="0"/>
              </a:spcBef>
            </a:pPr>
            <a:r>
              <a:rPr lang="en-US" sz="2400" dirty="0" smtClean="0"/>
              <a:t>The SPHERES/Astrobee Facility success as a platform for technology development and fundamental research depends on the success of it’s users</a:t>
            </a:r>
          </a:p>
          <a:p>
            <a:pPr marL="0">
              <a:spcBef>
                <a:spcPts val="0"/>
              </a:spcBef>
            </a:pPr>
            <a:endParaRPr lang="en-US" dirty="0" smtClean="0"/>
          </a:p>
          <a:p>
            <a:pPr marL="133350" lvl="1">
              <a:spcBef>
                <a:spcPts val="0"/>
              </a:spcBef>
            </a:pPr>
            <a:r>
              <a:rPr lang="en-US" sz="2000" dirty="0" smtClean="0"/>
              <a:t>What’s your current goal with Astrobee? (Lab Demo? ISS Demo?)</a:t>
            </a:r>
          </a:p>
          <a:p>
            <a:pPr marL="133350" lvl="1">
              <a:spcBef>
                <a:spcPts val="0"/>
              </a:spcBef>
            </a:pPr>
            <a:r>
              <a:rPr lang="en-US" sz="2000" dirty="0" smtClean="0"/>
              <a:t>Plan for getting there</a:t>
            </a:r>
          </a:p>
          <a:p>
            <a:pPr marL="133350" lvl="1">
              <a:spcBef>
                <a:spcPts val="0"/>
              </a:spcBef>
            </a:pPr>
            <a:r>
              <a:rPr lang="en-US" sz="2000" dirty="0" smtClean="0"/>
              <a:t>Are there some make-sense partnerships with other groups here? </a:t>
            </a:r>
            <a:endParaRPr lang="en-US" sz="2000" dirty="0"/>
          </a:p>
          <a:p>
            <a:pPr marL="133350" lvl="1">
              <a:spcBef>
                <a:spcPts val="0"/>
              </a:spcBef>
              <a:buNone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3695700"/>
            <a:ext cx="3657600" cy="2743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3695700"/>
            <a:ext cx="36576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19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8305800" cy="685800"/>
          </a:xfrm>
        </p:spPr>
        <p:txBody>
          <a:bodyPr/>
          <a:lstStyle/>
          <a:p>
            <a:r>
              <a:rPr lang="en-US" dirty="0" smtClean="0"/>
              <a:t>Goals (Free Flyer Community)</a:t>
            </a:r>
            <a:endParaRPr lang="en-US" dirty="0"/>
          </a:p>
        </p:txBody>
      </p:sp>
      <p:sp>
        <p:nvSpPr>
          <p:cNvPr id="3" name="Content Placeholder 1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724400"/>
          </a:xfrm>
        </p:spPr>
        <p:txBody>
          <a:bodyPr/>
          <a:lstStyle/>
          <a:p>
            <a:pPr marL="0">
              <a:spcBef>
                <a:spcPts val="0"/>
              </a:spcBef>
            </a:pPr>
            <a:r>
              <a:rPr lang="en-US" sz="2400" dirty="0" smtClean="0"/>
              <a:t>Sharing of information and lessons learned</a:t>
            </a:r>
            <a:endParaRPr lang="en-US" dirty="0" smtClean="0"/>
          </a:p>
          <a:p>
            <a:pPr marL="133350" lvl="1">
              <a:spcBef>
                <a:spcPts val="0"/>
              </a:spcBef>
            </a:pPr>
            <a:endParaRPr lang="en-US" sz="2000" dirty="0" smtClean="0"/>
          </a:p>
          <a:p>
            <a:pPr marL="133350" lvl="1">
              <a:spcBef>
                <a:spcPts val="0"/>
              </a:spcBef>
            </a:pPr>
            <a:endParaRPr lang="en-US" sz="2000" dirty="0" smtClean="0"/>
          </a:p>
          <a:p>
            <a:pPr marL="0">
              <a:spcBef>
                <a:spcPts val="0"/>
              </a:spcBef>
            </a:pPr>
            <a:r>
              <a:rPr lang="en-US" sz="2400" dirty="0" smtClean="0"/>
              <a:t>Explore opportunities in Interoperability</a:t>
            </a:r>
            <a:endParaRPr lang="en-US" dirty="0"/>
          </a:p>
          <a:p>
            <a:pPr marL="133350" lvl="1">
              <a:spcBef>
                <a:spcPts val="0"/>
              </a:spcBef>
            </a:pPr>
            <a:endParaRPr lang="en-US" sz="2000" dirty="0" smtClean="0"/>
          </a:p>
          <a:p>
            <a:pPr marL="133350" lvl="1">
              <a:spcBef>
                <a:spcPts val="0"/>
              </a:spcBef>
            </a:pPr>
            <a:r>
              <a:rPr lang="en-US" sz="2000" dirty="0" smtClean="0"/>
              <a:t>Reference: “CCSDS </a:t>
            </a:r>
            <a:r>
              <a:rPr lang="en-US" sz="2000" dirty="0"/>
              <a:t>Report Concerning Space Data System </a:t>
            </a:r>
            <a:r>
              <a:rPr lang="en-US" sz="2000" dirty="0" smtClean="0"/>
              <a:t>Standards, </a:t>
            </a:r>
            <a:r>
              <a:rPr lang="en-US" sz="2000" dirty="0" err="1" smtClean="0"/>
              <a:t>Telerobotic</a:t>
            </a:r>
            <a:r>
              <a:rPr lang="en-US" sz="2000" dirty="0" smtClean="0"/>
              <a:t> Operations” </a:t>
            </a:r>
          </a:p>
          <a:p>
            <a:pPr marL="133350" lvl="1">
              <a:spcBef>
                <a:spcPts val="0"/>
              </a:spcBef>
            </a:pPr>
            <a:r>
              <a:rPr lang="en-US" sz="2000" dirty="0" smtClean="0">
                <a:hlinkClick r:id="rId3"/>
              </a:rPr>
              <a:t>https</a:t>
            </a:r>
            <a:r>
              <a:rPr lang="en-US" sz="2000" dirty="0">
                <a:hlinkClick r:id="rId3"/>
              </a:rPr>
              <a:t>://</a:t>
            </a:r>
            <a:r>
              <a:rPr lang="en-US" sz="2000" dirty="0" smtClean="0">
                <a:hlinkClick r:id="rId3"/>
              </a:rPr>
              <a:t>public.ccsds.org</a:t>
            </a:r>
            <a:r>
              <a:rPr lang="en-US" sz="2000" dirty="0" smtClean="0"/>
              <a:t> </a:t>
            </a:r>
          </a:p>
          <a:p>
            <a:pPr marL="133350" lvl="1">
              <a:spcBef>
                <a:spcPts val="0"/>
              </a:spcBef>
            </a:pPr>
            <a:endParaRPr lang="en-US" sz="2000" dirty="0" smtClean="0"/>
          </a:p>
          <a:p>
            <a:pPr marL="133350" lvl="1">
              <a:spcBef>
                <a:spcPts val="0"/>
              </a:spcBef>
            </a:pPr>
            <a:endParaRPr lang="en-US" sz="2000" dirty="0" smtClean="0"/>
          </a:p>
          <a:p>
            <a:pPr marL="133350" lvl="1">
              <a:spcBef>
                <a:spcPts val="0"/>
              </a:spcBef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6117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8001000" cy="533400"/>
          </a:xfrm>
        </p:spPr>
        <p:txBody>
          <a:bodyPr/>
          <a:lstStyle/>
          <a:p>
            <a:r>
              <a:rPr lang="en-US" sz="3200" dirty="0" smtClean="0"/>
              <a:t>First exchange/collaboration meeting between Astrobee and </a:t>
            </a:r>
            <a:r>
              <a:rPr lang="en-US" sz="3200" dirty="0" err="1" smtClean="0"/>
              <a:t>Int</a:t>
            </a:r>
            <a:r>
              <a:rPr lang="en-US" sz="3200" dirty="0" smtClean="0"/>
              <a:t>-Ball teams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4343400" cy="3263504"/>
          </a:xfrm>
        </p:spPr>
        <p:txBody>
          <a:bodyPr/>
          <a:lstStyle/>
          <a:p>
            <a:r>
              <a:rPr lang="en-US" dirty="0" smtClean="0"/>
              <a:t>Multiple meetings held in Japan in January, 2018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-Ball – Astrobee meeting</a:t>
            </a:r>
          </a:p>
          <a:p>
            <a:pPr lvl="1"/>
            <a:r>
              <a:rPr lang="en-US" dirty="0" smtClean="0"/>
              <a:t>Introduction of Astrobee and </a:t>
            </a:r>
            <a:r>
              <a:rPr lang="en-US" dirty="0" err="1" smtClean="0"/>
              <a:t>Int</a:t>
            </a:r>
            <a:r>
              <a:rPr lang="en-US" dirty="0" smtClean="0"/>
              <a:t>-Ball designs/systems</a:t>
            </a:r>
          </a:p>
          <a:p>
            <a:pPr lvl="1"/>
            <a:r>
              <a:rPr lang="en-US" dirty="0" smtClean="0"/>
              <a:t>Possible collaboration among teams</a:t>
            </a:r>
          </a:p>
          <a:p>
            <a:r>
              <a:rPr lang="en-US" dirty="0" smtClean="0"/>
              <a:t>JAXA/NASA TIM meeting</a:t>
            </a:r>
          </a:p>
          <a:p>
            <a:pPr lvl="1"/>
            <a:r>
              <a:rPr lang="en-US" dirty="0" smtClean="0"/>
              <a:t>Use cases for simultaneous operation of </a:t>
            </a:r>
            <a:r>
              <a:rPr lang="en-US" dirty="0" err="1" smtClean="0"/>
              <a:t>Int</a:t>
            </a:r>
            <a:r>
              <a:rPr lang="en-US" dirty="0" smtClean="0"/>
              <a:t>-Ball and Astrobee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0" b="23070"/>
          <a:stretch/>
        </p:blipFill>
        <p:spPr>
          <a:xfrm>
            <a:off x="4708000" y="1261166"/>
            <a:ext cx="4359799" cy="2382776"/>
          </a:xfrm>
          <a:prstGeom prst="rect">
            <a:avLst/>
          </a:prstGeom>
        </p:spPr>
      </p:pic>
      <p:pic>
        <p:nvPicPr>
          <p:cNvPr id="5" name="Content Placeholder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18"/>
          <a:stretch/>
        </p:blipFill>
        <p:spPr>
          <a:xfrm>
            <a:off x="4708001" y="3678160"/>
            <a:ext cx="4359798" cy="235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07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 </a:t>
            </a:r>
            <a:r>
              <a:rPr lang="is-IS" dirty="0" smtClean="0"/>
              <a:t>…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219200"/>
            <a:ext cx="7086600" cy="5257800"/>
          </a:xfrm>
        </p:spPr>
        <p:txBody>
          <a:bodyPr/>
          <a:lstStyle/>
          <a:p>
            <a:pPr marL="342900" lvl="1" indent="-342900">
              <a:spcBef>
                <a:spcPts val="0"/>
              </a:spcBef>
              <a:buFont typeface="Wingdings" charset="2"/>
              <a:buChar char="q"/>
            </a:pPr>
            <a:r>
              <a:rPr lang="en-US" dirty="0" smtClean="0">
                <a:solidFill>
                  <a:schemeClr val="accent2"/>
                </a:solidFill>
                <a:cs typeface="ＭＳ Ｐゴシック" charset="-128"/>
              </a:rPr>
              <a:t>Next ZR competition is under way</a:t>
            </a:r>
          </a:p>
          <a:p>
            <a:pPr marL="342900" lvl="1" indent="-342900">
              <a:spcBef>
                <a:spcPts val="0"/>
              </a:spcBef>
              <a:buFont typeface="Wingdings" charset="2"/>
              <a:buChar char="q"/>
            </a:pPr>
            <a:r>
              <a:rPr lang="en-US" dirty="0" smtClean="0">
                <a:solidFill>
                  <a:schemeClr val="accent2"/>
                </a:solidFill>
                <a:cs typeface="ＭＳ Ｐゴシック" charset="-128"/>
              </a:rPr>
              <a:t>Continuing Vertigo Smooth Navigation research</a:t>
            </a:r>
          </a:p>
          <a:p>
            <a:pPr marL="342900" lvl="1" indent="-342900">
              <a:spcBef>
                <a:spcPts val="0"/>
              </a:spcBef>
              <a:buFont typeface="Wingdings" charset="2"/>
              <a:buChar char="q"/>
            </a:pPr>
            <a:r>
              <a:rPr lang="en-US" dirty="0">
                <a:solidFill>
                  <a:schemeClr val="accent2"/>
                </a:solidFill>
                <a:cs typeface="ＭＳ Ｐゴシック" charset="-128"/>
              </a:rPr>
              <a:t>Continuing </a:t>
            </a:r>
            <a:r>
              <a:rPr lang="en-US" dirty="0" smtClean="0">
                <a:solidFill>
                  <a:schemeClr val="accent2"/>
                </a:solidFill>
                <a:cs typeface="ＭＳ Ｐゴシック" charset="-128"/>
              </a:rPr>
              <a:t>Tether-Slosh</a:t>
            </a:r>
          </a:p>
          <a:p>
            <a:pPr marL="342900" lvl="1" indent="-342900">
              <a:spcBef>
                <a:spcPts val="0"/>
              </a:spcBef>
              <a:buFont typeface="Wingdings" charset="2"/>
              <a:buChar char="q"/>
            </a:pPr>
            <a:r>
              <a:rPr lang="en-US" dirty="0" smtClean="0">
                <a:solidFill>
                  <a:schemeClr val="accent2"/>
                </a:solidFill>
                <a:cs typeface="ＭＳ Ｐゴシック" charset="-128"/>
              </a:rPr>
              <a:t>New SPHERES-</a:t>
            </a:r>
            <a:r>
              <a:rPr lang="en-US" dirty="0" err="1" smtClean="0">
                <a:solidFill>
                  <a:schemeClr val="accent2"/>
                </a:solidFill>
                <a:cs typeface="ＭＳ Ｐゴシック" charset="-128"/>
              </a:rPr>
              <a:t>ReSWARM</a:t>
            </a:r>
            <a:endParaRPr lang="en-US" dirty="0" smtClean="0">
              <a:solidFill>
                <a:schemeClr val="accent2"/>
              </a:solidFill>
              <a:cs typeface="ＭＳ Ｐゴシック" charset="-128"/>
            </a:endParaRP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2"/>
                </a:solidFill>
                <a:cs typeface="ＭＳ Ｐゴシック" charset="-128"/>
              </a:rPr>
              <a:t>Continue work transitioning to Astrobee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2"/>
                </a:solidFill>
                <a:cs typeface="ＭＳ Ｐゴシック" charset="-128"/>
              </a:rPr>
              <a:t>Goal: Fully operational in 2019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2"/>
                </a:solidFill>
                <a:cs typeface="ＭＳ Ｐゴシック" charset="-128"/>
              </a:rPr>
              <a:t>First Astrobee Users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2"/>
                </a:solidFill>
                <a:cs typeface="ＭＳ Ｐゴシック" charset="-128"/>
              </a:rPr>
              <a:t>REALM-2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2"/>
                </a:solidFill>
                <a:cs typeface="ＭＳ Ｐゴシック" charset="-128"/>
              </a:rPr>
              <a:t>Zero Robotics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dirty="0" err="1" smtClean="0">
                <a:solidFill>
                  <a:schemeClr val="accent2"/>
                </a:solidFill>
                <a:cs typeface="ＭＳ Ｐゴシック" charset="-128"/>
              </a:rPr>
              <a:t>Astrobotics</a:t>
            </a:r>
            <a:r>
              <a:rPr lang="en-US" dirty="0" smtClean="0">
                <a:solidFill>
                  <a:schemeClr val="accent2"/>
                </a:solidFill>
                <a:cs typeface="ＭＳ Ｐゴシック" charset="-128"/>
              </a:rPr>
              <a:t>/Bosch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2"/>
                </a:solidFill>
                <a:cs typeface="ＭＳ Ｐゴシック" charset="-128"/>
              </a:rPr>
              <a:t>Astrobee Users in the wings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2"/>
                </a:solidFill>
                <a:cs typeface="ＭＳ Ｐゴシック" charset="-128"/>
              </a:rPr>
              <a:t>Stanford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2"/>
                </a:solidFill>
                <a:cs typeface="ＭＳ Ｐゴシック" charset="-128"/>
              </a:rPr>
              <a:t>NPS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q"/>
            </a:pPr>
            <a:endParaRPr lang="en-US" dirty="0" smtClean="0">
              <a:solidFill>
                <a:schemeClr val="accent2"/>
              </a:solidFill>
              <a:cs typeface="ＭＳ Ｐゴシック" charset="-12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635909" y="3048000"/>
            <a:ext cx="5382517" cy="3412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3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Guest Science Program (GSP)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5257800"/>
          </a:xfrm>
        </p:spPr>
        <p:txBody>
          <a:bodyPr/>
          <a:lstStyle/>
          <a:p>
            <a:pPr marL="342900" lvl="1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2"/>
                </a:solidFill>
                <a:cs typeface="ＭＳ Ｐゴシック" charset="-128"/>
              </a:rPr>
              <a:t>What's available from the Astrobee Facility? 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2"/>
                </a:solidFill>
                <a:cs typeface="ＭＳ Ｐゴシック" charset="-128"/>
              </a:rPr>
              <a:t>Astrobee Robotics Software Simulation 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2"/>
                </a:solidFill>
                <a:cs typeface="ＭＳ Ｐゴシック" charset="-128"/>
              </a:rPr>
              <a:t>Ground Hardware: </a:t>
            </a:r>
            <a:r>
              <a:rPr lang="en-US" b="1" dirty="0" err="1" smtClean="0">
                <a:solidFill>
                  <a:schemeClr val="accent2"/>
                </a:solidFill>
                <a:cs typeface="ＭＳ Ｐゴシック" charset="-128"/>
              </a:rPr>
              <a:t>Qty</a:t>
            </a:r>
            <a:r>
              <a:rPr lang="en-US" b="1" dirty="0" smtClean="0">
                <a:solidFill>
                  <a:schemeClr val="accent2"/>
                </a:solidFill>
                <a:cs typeface="ＭＳ Ｐゴシック" charset="-128"/>
              </a:rPr>
              <a:t> 3 &amp; ”Flat-</a:t>
            </a:r>
            <a:r>
              <a:rPr lang="en-US" b="1" dirty="0" err="1" smtClean="0">
                <a:solidFill>
                  <a:schemeClr val="accent2"/>
                </a:solidFill>
                <a:cs typeface="ＭＳ Ｐゴシック" charset="-128"/>
              </a:rPr>
              <a:t>Sats</a:t>
            </a:r>
            <a:r>
              <a:rPr lang="en-US" b="1" dirty="0" smtClean="0">
                <a:solidFill>
                  <a:schemeClr val="accent2"/>
                </a:solidFill>
                <a:cs typeface="ＭＳ Ｐゴシック" charset="-128"/>
              </a:rPr>
              <a:t>”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2"/>
                </a:solidFill>
                <a:cs typeface="ＭＳ Ｐゴシック" charset="-128"/>
              </a:rPr>
              <a:t>Labs: Granite &amp; MGTF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2"/>
                </a:solidFill>
                <a:cs typeface="ＭＳ Ｐゴシック" charset="-128"/>
              </a:rPr>
              <a:t>Documentation and Training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2"/>
                </a:solidFill>
                <a:cs typeface="ＭＳ Ｐゴシック" charset="-128"/>
              </a:rPr>
              <a:t>Proposal Support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2"/>
                </a:solidFill>
                <a:cs typeface="ＭＳ Ｐゴシック" charset="-128"/>
              </a:rPr>
              <a:t>ISS Payload Partner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2"/>
                </a:solidFill>
                <a:cs typeface="ＭＳ Ｐゴシック" charset="-128"/>
              </a:rPr>
              <a:t>How can I use Astrobee and what does it take? 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  <a:cs typeface="ＭＳ Ｐゴシック" charset="-128"/>
              </a:rPr>
              <a:t>Guest Scientist Guide </a:t>
            </a:r>
            <a:r>
              <a:rPr lang="en-US" b="1" dirty="0" smtClean="0">
                <a:solidFill>
                  <a:schemeClr val="accent2"/>
                </a:solidFill>
                <a:cs typeface="ＭＳ Ｐゴシック" charset="-128"/>
              </a:rPr>
              <a:t>&amp; Mechanical Payload ICD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2"/>
                </a:solidFill>
                <a:cs typeface="ＭＳ Ｐゴシック" charset="-128"/>
              </a:rPr>
              <a:t>New Hardware or ”just” Software?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2"/>
                </a:solidFill>
                <a:cs typeface="ＭＳ Ｐゴシック" charset="-128"/>
              </a:rPr>
              <a:t>Ground Demonstration or ISS Operation? 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2"/>
                </a:solidFill>
                <a:cs typeface="ＭＳ Ｐゴシック" charset="-128"/>
              </a:rPr>
              <a:t>We </a:t>
            </a:r>
            <a:r>
              <a:rPr lang="en-US" b="1" dirty="0">
                <a:solidFill>
                  <a:schemeClr val="accent2"/>
                </a:solidFill>
                <a:cs typeface="ＭＳ Ｐゴシック" charset="-128"/>
              </a:rPr>
              <a:t>want to hear from </a:t>
            </a:r>
            <a:r>
              <a:rPr lang="en-US" b="1" dirty="0" smtClean="0">
                <a:solidFill>
                  <a:schemeClr val="accent2"/>
                </a:solidFill>
                <a:cs typeface="ＭＳ Ｐゴシック" charset="-128"/>
              </a:rPr>
              <a:t>you! </a:t>
            </a:r>
          </a:p>
          <a:p>
            <a:pPr marL="723900" lvl="2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2"/>
                </a:solidFill>
                <a:cs typeface="ＭＳ Ｐゴシック" charset="-128"/>
              </a:rPr>
              <a:t>Approximate Scheduling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2"/>
                </a:solidFill>
                <a:cs typeface="ＭＳ Ｐゴシック" charset="-128"/>
              </a:rPr>
              <a:t>Information found on website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US" b="1">
                <a:solidFill>
                  <a:schemeClr val="accent2"/>
                </a:solidFill>
                <a:cs typeface="ＭＳ Ｐゴシック" charset="-128"/>
                <a:hlinkClick r:id="rId3"/>
              </a:rPr>
              <a:t>https://</a:t>
            </a:r>
            <a:r>
              <a:rPr lang="en-US" b="1" smtClean="0">
                <a:solidFill>
                  <a:schemeClr val="accent2"/>
                </a:solidFill>
                <a:cs typeface="ＭＳ Ｐゴシック" charset="-128"/>
                <a:hlinkClick r:id="rId3"/>
              </a:rPr>
              <a:t>www.nasa.gov/astrobee</a:t>
            </a:r>
            <a:endParaRPr lang="en-US" b="1" smtClean="0">
              <a:solidFill>
                <a:schemeClr val="accent2"/>
              </a:solidFill>
              <a:cs typeface="ＭＳ Ｐゴシック" charset="-128"/>
            </a:endParaRPr>
          </a:p>
          <a:p>
            <a:pPr marL="0" lvl="1" indent="0">
              <a:spcBef>
                <a:spcPts val="0"/>
              </a:spcBef>
              <a:buNone/>
            </a:pPr>
            <a:endParaRPr lang="en-US" b="1">
              <a:solidFill>
                <a:schemeClr val="accent2"/>
              </a:solidFill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53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ct val="60000"/>
              </a:spcBef>
            </a:pPr>
            <a:r>
              <a:rPr lang="en-US" sz="3600" dirty="0" smtClean="0">
                <a:solidFill>
                  <a:srgbClr val="0048A0"/>
                </a:solidFill>
              </a:rPr>
              <a:t>SPHERES Engineering</a:t>
            </a:r>
            <a:endParaRPr lang="en-US" sz="3600" b="1" dirty="0">
              <a:solidFill>
                <a:srgbClr val="0048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91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rg-overview-mar08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B489C"/>
      </a:accent2>
      <a:accent3>
        <a:srgbClr val="FFFFFF"/>
      </a:accent3>
      <a:accent4>
        <a:srgbClr val="000000"/>
      </a:accent4>
      <a:accent5>
        <a:srgbClr val="FFE2B8"/>
      </a:accent5>
      <a:accent6>
        <a:srgbClr val="09408D"/>
      </a:accent6>
      <a:hlink>
        <a:srgbClr val="FC0019"/>
      </a:hlink>
      <a:folHlink>
        <a:srgbClr val="C0C0C0"/>
      </a:folHlink>
    </a:clrScheme>
    <a:fontScheme name="irg-overview-mar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AD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AD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rg-overview-mar0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rg-overview-mar0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65486</TotalTime>
  <Words>932</Words>
  <Application>Microsoft Macintosh PowerPoint</Application>
  <PresentationFormat>On-screen Show (4:3)</PresentationFormat>
  <Paragraphs>225</Paragraphs>
  <Slides>20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  <vt:variant>
        <vt:lpstr>Custom Shows</vt:lpstr>
      </vt:variant>
      <vt:variant>
        <vt:i4>1</vt:i4>
      </vt:variant>
    </vt:vector>
  </HeadingPairs>
  <TitlesOfParts>
    <vt:vector size="28" baseType="lpstr">
      <vt:lpstr>Calibri</vt:lpstr>
      <vt:lpstr>ＭＳ Ｐゴシック</vt:lpstr>
      <vt:lpstr>Times New Roman</vt:lpstr>
      <vt:lpstr>Wingdings</vt:lpstr>
      <vt:lpstr>Arial</vt:lpstr>
      <vt:lpstr>irg-overview-mar08</vt:lpstr>
      <vt:lpstr>3_Office Theme</vt:lpstr>
      <vt:lpstr>PowerPoint Presentation</vt:lpstr>
      <vt:lpstr>Agenda</vt:lpstr>
      <vt:lpstr>SPHERES Community</vt:lpstr>
      <vt:lpstr>Today’s Goals</vt:lpstr>
      <vt:lpstr>Goals (Free Flyer Community)</vt:lpstr>
      <vt:lpstr>First exchange/collaboration meeting between Astrobee and Int-Ball teams</vt:lpstr>
      <vt:lpstr>What’s next … </vt:lpstr>
      <vt:lpstr>Guest Science Program (GSP) </vt:lpstr>
      <vt:lpstr>PowerPoint Presentation</vt:lpstr>
      <vt:lpstr>Ground Lab Status</vt:lpstr>
      <vt:lpstr>Hardware Fidelity (Astrobee)</vt:lpstr>
      <vt:lpstr>Hardware Status (Astrobee)</vt:lpstr>
      <vt:lpstr>PowerPoint Presentation</vt:lpstr>
      <vt:lpstr>Increments 53/54 (Sept 2017-Feb 2018)</vt:lpstr>
      <vt:lpstr>SPHERES Calendar</vt:lpstr>
      <vt:lpstr>Consumables Status</vt:lpstr>
      <vt:lpstr>PowerPoint Presentation</vt:lpstr>
      <vt:lpstr>PIM Status</vt:lpstr>
      <vt:lpstr>PowerPoint Presentation</vt:lpstr>
      <vt:lpstr>ISS Flight Plan (in-work version as of 02/27/18) </vt:lpstr>
      <vt:lpstr>short</vt:lpstr>
    </vt:vector>
  </TitlesOfParts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Martinez, Andres (ARC-RE)</dc:creator>
  <cp:lastModifiedBy>Jose Benavides</cp:lastModifiedBy>
  <cp:revision>3855</cp:revision>
  <cp:lastPrinted>2018-02-27T06:18:41Z</cp:lastPrinted>
  <dcterms:created xsi:type="dcterms:W3CDTF">2011-03-16T04:56:42Z</dcterms:created>
  <dcterms:modified xsi:type="dcterms:W3CDTF">2018-02-28T18:06:15Z</dcterms:modified>
</cp:coreProperties>
</file>