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2" r:id="rId1"/>
    <p:sldMasterId id="2147483979" r:id="rId2"/>
  </p:sldMasterIdLst>
  <p:notesMasterIdLst>
    <p:notesMasterId r:id="rId17"/>
  </p:notesMasterIdLst>
  <p:handoutMasterIdLst>
    <p:handoutMasterId r:id="rId18"/>
  </p:handoutMasterIdLst>
  <p:sldIdLst>
    <p:sldId id="1559" r:id="rId3"/>
    <p:sldId id="1568" r:id="rId4"/>
    <p:sldId id="1561" r:id="rId5"/>
    <p:sldId id="1566" r:id="rId6"/>
    <p:sldId id="1567" r:id="rId7"/>
    <p:sldId id="1565" r:id="rId8"/>
    <p:sldId id="1573" r:id="rId9"/>
    <p:sldId id="1574" r:id="rId10"/>
    <p:sldId id="1575" r:id="rId11"/>
    <p:sldId id="1576" r:id="rId12"/>
    <p:sldId id="1569" r:id="rId13"/>
    <p:sldId id="1570" r:id="rId14"/>
    <p:sldId id="1571" r:id="rId15"/>
    <p:sldId id="1572" r:id="rId16"/>
  </p:sldIdLst>
  <p:sldSz cx="9144000" cy="6858000" type="screen4x3"/>
  <p:notesSz cx="6946900" cy="9220200"/>
  <p:custShowLst>
    <p:custShow name="short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5pPr>
    <a:lvl6pPr marL="22860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6pPr>
    <a:lvl7pPr marL="27432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7pPr>
    <a:lvl8pPr marL="32004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8pPr>
    <a:lvl9pPr marL="36576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7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CC0000"/>
    <a:srgbClr val="FF5050"/>
    <a:srgbClr val="DCEAFC"/>
    <a:srgbClr val="D8EEC0"/>
    <a:srgbClr val="E1F2CE"/>
    <a:srgbClr val="C5D9F1"/>
    <a:srgbClr val="0000FF"/>
    <a:srgbClr val="008400"/>
    <a:srgbClr val="A6CB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2" autoAdjust="0"/>
    <p:restoredTop sz="96341" autoAdjust="0"/>
  </p:normalViewPr>
  <p:slideViewPr>
    <p:cSldViewPr>
      <p:cViewPr varScale="1">
        <p:scale>
          <a:sx n="68" d="100"/>
          <a:sy n="68" d="100"/>
        </p:scale>
        <p:origin x="-1560" y="-108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13380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634" y="-102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34B3C51-F4F2-3E45-B02B-DBFD2B33F1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794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2150"/>
            <a:ext cx="4605338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943" y="4379259"/>
            <a:ext cx="5093015" cy="414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BF6285-ECD6-164C-BA57-C08D2D0707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043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982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768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982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126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921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768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768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142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982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126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921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4" name="Picture 3" descr="SPHERESpatchFINAL (wARC)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57200"/>
            <a:ext cx="3810716" cy="403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2288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5341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4" name="Picture 3" descr="SPHERESpatchFINAL (wARC)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457200"/>
            <a:ext cx="3810716" cy="403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tabLst>
                <a:tab pos="7712075" algn="r"/>
              </a:tabLst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  <a:lvl3pPr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66452"/>
            <a:ext cx="2895600" cy="257369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NASA ARC   –   MIT SSL   –   JPL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22098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770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6200" y="91440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76200" y="649224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8534400" y="6557062"/>
            <a:ext cx="6096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fld id="{B47A5473-A697-FC40-96E7-A3018A7738A6}" type="slidenum">
              <a:rPr lang="en-US" sz="1200" b="1" baseline="0" smtClean="0">
                <a:latin typeface="Arial" pitchFamily="-106" charset="0"/>
              </a:rPr>
              <a:pPr eaLnBrk="0" hangingPunct="0">
                <a:defRPr/>
              </a:pPr>
              <a:t>‹#›</a:t>
            </a:fld>
            <a:endParaRPr lang="en-US" sz="1200" b="1" baseline="0" dirty="0" smtClean="0">
              <a:latin typeface="Arial" pitchFamily="-106" charset="0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76200" y="6557062"/>
            <a:ext cx="17526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1200" baseline="0" dirty="0" smtClean="0"/>
              <a:t>February 28, 2018</a:t>
            </a:r>
          </a:p>
        </p:txBody>
      </p:sp>
      <p:pic>
        <p:nvPicPr>
          <p:cNvPr id="13" name="Picture 12" descr="SPHERESpatchFINAL (wARC).jp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97114" cy="84478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576392"/>
            <a:ext cx="2895600" cy="257369"/>
          </a:xfrm>
          <a:prstGeom prst="rect">
            <a:avLst/>
          </a:prstGeom>
        </p:spPr>
        <p:txBody>
          <a:bodyPr vert="horz" lIns="36000" tIns="36000" rIns="36000" bIns="36000" rtlCol="0" anchor="ctr">
            <a:sp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0" smtClean="0">
                <a:solidFill>
                  <a:srgbClr val="000000"/>
                </a:solidFill>
                <a:latin typeface="Arial" pitchFamily="-106" charset="0"/>
              </a:rPr>
              <a:t>NASA ARC   –   MIT SSL   –   JPL</a:t>
            </a:r>
            <a:endParaRPr lang="en-US" b="0" dirty="0" smtClean="0">
              <a:solidFill>
                <a:srgbClr val="000000"/>
              </a:solidFill>
              <a:latin typeface="Arial" pitchFamily="-10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  <p:sldLayoutId id="2147483954" r:id="rId13"/>
    <p:sldLayoutId id="2147484107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476250" indent="-1905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857250" indent="-1905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-108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865188"/>
            <a:ext cx="8640763" cy="134937"/>
            <a:chOff x="0" y="534"/>
            <a:chExt cx="5443" cy="85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auto">
            <a:xfrm>
              <a:off x="3739" y="534"/>
              <a:ext cx="24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4012" y="534"/>
              <a:ext cx="22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4260" y="534"/>
              <a:ext cx="19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4484" y="534"/>
              <a:ext cx="174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4684" y="534"/>
              <a:ext cx="15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4859" y="534"/>
              <a:ext cx="12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0" y="534"/>
              <a:ext cx="371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5350" y="534"/>
              <a:ext cx="45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5254" y="534"/>
              <a:ext cx="7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5139" y="534"/>
              <a:ext cx="9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5011" y="534"/>
              <a:ext cx="102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5420" y="534"/>
              <a:ext cx="23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</p:grp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6400800" cy="477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Style:</a:t>
            </a:r>
            <a:br>
              <a:rPr lang="en-US" smtClean="0"/>
            </a:br>
            <a:r>
              <a:rPr lang="en-US" smtClean="0"/>
              <a:t>Multiple Lines</a:t>
            </a: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8382000" y="6553200"/>
            <a:ext cx="496888" cy="20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7312" tIns="42862" rIns="87312" bIns="42862">
            <a:spAutoFit/>
          </a:bodyPr>
          <a:lstStyle/>
          <a:p>
            <a:pPr defTabSz="814388" eaLnBrk="0" hangingPunct="0">
              <a:defRPr/>
            </a:pPr>
            <a:fld id="{05E6025B-2DE2-4DEB-ABAD-D8E923D85AFC}" type="slidenum">
              <a:rPr lang="en-US" sz="800" b="0" baseline="0">
                <a:latin typeface="Arial" pitchFamily="34" charset="0"/>
                <a:ea typeface="+mn-ea"/>
                <a:cs typeface="Arial" pitchFamily="34" charset="0"/>
              </a:rPr>
              <a:pPr defTabSz="814388" eaLnBrk="0" hangingPunct="0">
                <a:defRPr/>
              </a:pPr>
              <a:t>‹#›</a:t>
            </a:fld>
            <a:endParaRPr lang="en-US" sz="800" b="0" baseline="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30" name="Picture 4" descr="STP Shield - Transparent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001713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0" y="0"/>
            <a:ext cx="1323975" cy="1025525"/>
            <a:chOff x="0" y="165100"/>
            <a:chExt cx="4473389" cy="3796695"/>
          </a:xfrm>
        </p:grpSpPr>
        <p:pic>
          <p:nvPicPr>
            <p:cNvPr id="1032" name="Picture 45" descr="AFSPC_SMC TRNS"/>
            <p:cNvPicPr>
              <a:picLocks noChangeAspect="1" noChangeArrowheads="1"/>
            </p:cNvPicPr>
            <p:nvPr userDrawn="1"/>
          </p:nvPicPr>
          <p:blipFill>
            <a:blip r:embed="rId18" cstate="screen">
              <a:lum bright="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5100"/>
              <a:ext cx="3356339" cy="3202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3"/>
            <p:cNvPicPr>
              <a:picLocks noChangeAspect="1" noChangeArrowheads="1"/>
            </p:cNvPicPr>
            <p:nvPr userDrawn="1"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6922" y="1445326"/>
              <a:ext cx="2516467" cy="2516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2pPr>
      <a:lvl3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3pPr>
      <a:lvl4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4pPr>
      <a:lvl5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5pPr>
      <a:lvl6pPr marL="4572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6pPr>
      <a:lvl7pPr marL="9144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7pPr>
      <a:lvl8pPr marL="13716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8pPr>
      <a:lvl9pPr marL="18288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2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600" noProof="0" dirty="0" err="1" smtClean="0">
                <a:solidFill>
                  <a:srgbClr val="0070C0"/>
                </a:solidFill>
              </a:rPr>
              <a:t>SmoothNav</a:t>
            </a:r>
            <a:endParaRPr lang="en-US" sz="3600" noProof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48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ReSwarm</a:t>
            </a:r>
            <a:r>
              <a:rPr lang="en-US" noProof="0" dirty="0" smtClean="0"/>
              <a:t> Schedule</a:t>
            </a:r>
            <a:endParaRPr lang="en-US" noProof="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81000" y="1183341"/>
            <a:ext cx="8229600" cy="5141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q"/>
              <a:defRPr sz="2000" b="1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76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857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ü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June 2017	</a:t>
            </a:r>
            <a:r>
              <a:rPr lang="en-US" kern="0" baseline="0" dirty="0" smtClean="0">
                <a:solidFill>
                  <a:schemeClr val="tx1"/>
                </a:solidFill>
              </a:rPr>
              <a:t>Project kickoff</a:t>
            </a: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Aug - Nov 2017</a:t>
            </a:r>
            <a:r>
              <a:rPr lang="en-US" kern="0" baseline="0" dirty="0"/>
              <a:t>	</a:t>
            </a:r>
            <a:r>
              <a:rPr lang="en-US" kern="0" baseline="0" dirty="0" smtClean="0">
                <a:solidFill>
                  <a:schemeClr val="tx1"/>
                </a:solidFill>
              </a:rPr>
              <a:t>Development and ground testing (VS)</a:t>
            </a: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/>
              <a:t>Feb 2018</a:t>
            </a:r>
            <a:r>
              <a:rPr lang="en-US" kern="0" baseline="0" dirty="0" smtClean="0">
                <a:solidFill>
                  <a:schemeClr val="tx1"/>
                </a:solidFill>
              </a:rPr>
              <a:t>	CASIS crew time sponsorship approved</a:t>
            </a: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Ongoing</a:t>
            </a:r>
            <a:r>
              <a:rPr lang="en-US" kern="0" baseline="0" dirty="0" smtClean="0">
                <a:solidFill>
                  <a:schemeClr val="tx1"/>
                </a:solidFill>
              </a:rPr>
              <a:t>	Integrated ground testing</a:t>
            </a:r>
            <a:endParaRPr lang="en-US" kern="0" baseline="0" dirty="0">
              <a:solidFill>
                <a:schemeClr val="tx1"/>
              </a:solidFill>
            </a:endParaRPr>
          </a:p>
          <a:p>
            <a:pPr marL="0" indent="0">
              <a:lnSpc>
                <a:spcPct val="95000"/>
              </a:lnSpc>
              <a:spcBef>
                <a:spcPts val="3600"/>
              </a:spcBef>
              <a:buNone/>
              <a:tabLst>
                <a:tab pos="631825" algn="l"/>
                <a:tab pos="2595563" algn="l"/>
                <a:tab pos="2863850" algn="l"/>
              </a:tabLst>
            </a:pPr>
            <a:r>
              <a:rPr lang="it-IT" u="sng" kern="0" baseline="0" dirty="0" err="1" smtClean="0">
                <a:solidFill>
                  <a:srgbClr val="000000"/>
                </a:solidFill>
                <a:latin typeface="Arial" pitchFamily="-108" charset="0"/>
                <a:ea typeface="ＭＳ Ｐゴシック" pitchFamily="-108" charset="-128"/>
              </a:rPr>
              <a:t>Planned</a:t>
            </a:r>
            <a:endParaRPr lang="en-US" u="sng" kern="0" baseline="0" dirty="0" smtClean="0">
              <a:solidFill>
                <a:srgbClr val="000000"/>
              </a:solidFill>
              <a:latin typeface="Arial" pitchFamily="-108" charset="0"/>
              <a:ea typeface="ＭＳ Ｐゴシック" pitchFamily="-108" charset="-128"/>
            </a:endParaRP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363538" algn="l"/>
                <a:tab pos="2595563" algn="l"/>
                <a:tab pos="3227388" algn="l"/>
              </a:tabLst>
            </a:pPr>
            <a:r>
              <a:rPr lang="en-US" kern="0" baseline="0" dirty="0" smtClean="0"/>
              <a:t>Spring 2018</a:t>
            </a:r>
            <a:r>
              <a:rPr lang="en-US" kern="0" baseline="0" dirty="0">
                <a:solidFill>
                  <a:schemeClr val="tx1"/>
                </a:solidFill>
              </a:rPr>
              <a:t>	</a:t>
            </a:r>
            <a:r>
              <a:rPr lang="en-US" kern="0" baseline="0" dirty="0" smtClean="0">
                <a:solidFill>
                  <a:schemeClr val="tx1"/>
                </a:solidFill>
              </a:rPr>
              <a:t>1st </a:t>
            </a:r>
            <a:r>
              <a:rPr lang="en-US" kern="0" baseline="0" dirty="0">
                <a:solidFill>
                  <a:schemeClr val="tx1"/>
                </a:solidFill>
              </a:rPr>
              <a:t>ISS Test Session</a:t>
            </a:r>
            <a:endParaRPr lang="en-US" kern="0" baseline="0" dirty="0" smtClean="0"/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363538" algn="l"/>
                <a:tab pos="2595563" algn="l"/>
                <a:tab pos="3227388" algn="l"/>
              </a:tabLst>
            </a:pPr>
            <a:r>
              <a:rPr lang="en-US" kern="0" baseline="0" dirty="0" smtClean="0"/>
              <a:t>2018	</a:t>
            </a:r>
            <a:r>
              <a:rPr lang="en-US" kern="0" baseline="0" dirty="0" smtClean="0">
                <a:solidFill>
                  <a:schemeClr val="tx1"/>
                </a:solidFill>
              </a:rPr>
              <a:t>2nd year of MIT Portugal Program funded</a:t>
            </a:r>
            <a:endParaRPr lang="en-US" kern="0" baseline="0" dirty="0">
              <a:solidFill>
                <a:schemeClr val="tx1"/>
              </a:solidFill>
            </a:endParaRP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590800" y="6566452"/>
            <a:ext cx="3962400" cy="257369"/>
          </a:xfrm>
        </p:spPr>
        <p:txBody>
          <a:bodyPr/>
          <a:lstStyle/>
          <a:p>
            <a:r>
              <a:rPr lang="en-US" dirty="0" smtClean="0"/>
              <a:t>NASA ARC   –   MIT SSL   –   ULISBOA/ISR</a:t>
            </a:r>
            <a:r>
              <a:rPr lang="en-US" dirty="0"/>
              <a:t>   –   </a:t>
            </a:r>
            <a:r>
              <a:rPr lang="en-US" dirty="0" smtClean="0"/>
              <a:t>CASIS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22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600" noProof="0" dirty="0" smtClean="0">
                <a:solidFill>
                  <a:srgbClr val="0070C0"/>
                </a:solidFill>
              </a:rPr>
              <a:t>Zero Robotics</a:t>
            </a:r>
            <a:endParaRPr lang="en-US" sz="3600" noProof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75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Zero Robotics </a:t>
            </a:r>
            <a:r>
              <a:rPr lang="en-US" sz="3200" dirty="0"/>
              <a:t>– </a:t>
            </a:r>
            <a:r>
              <a:rPr lang="en-US" sz="3200" dirty="0" smtClean="0"/>
              <a:t>HS 2017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Game</a:t>
            </a:r>
            <a:r>
              <a:rPr lang="en-US" dirty="0"/>
              <a:t>: LIFE-SPHERES</a:t>
            </a:r>
          </a:p>
          <a:p>
            <a:pPr lvl="1"/>
            <a:r>
              <a:rPr lang="en-US" dirty="0" smtClean="0"/>
              <a:t>Challenged </a:t>
            </a:r>
            <a:r>
              <a:rPr lang="en-US" dirty="0"/>
              <a:t>student teams to write code to control the SPHERES satellites in the search for life on Enceladus, a moon of Saturn, by drilling in the icy surface, avoiding geysers and returning samples to a base station for analysis</a:t>
            </a:r>
          </a:p>
          <a:p>
            <a:r>
              <a:rPr lang="en-US" dirty="0" smtClean="0"/>
              <a:t>Overall </a:t>
            </a:r>
            <a:r>
              <a:rPr lang="en-US" dirty="0"/>
              <a:t>Tournament Stats</a:t>
            </a:r>
          </a:p>
          <a:p>
            <a:pPr lvl="1"/>
            <a:r>
              <a:rPr lang="en-US" dirty="0" smtClean="0"/>
              <a:t>Number of registered </a:t>
            </a:r>
            <a:r>
              <a:rPr lang="en-US" dirty="0"/>
              <a:t>teams: 231 </a:t>
            </a:r>
          </a:p>
          <a:p>
            <a:pPr lvl="1"/>
            <a:r>
              <a:rPr lang="en-US" dirty="0" smtClean="0"/>
              <a:t>Number of </a:t>
            </a:r>
            <a:r>
              <a:rPr lang="en-US" dirty="0"/>
              <a:t>students: </a:t>
            </a:r>
            <a:r>
              <a:rPr lang="en-US" dirty="0" smtClean="0"/>
              <a:t>~2400 </a:t>
            </a:r>
            <a:endParaRPr lang="en-US" dirty="0"/>
          </a:p>
          <a:p>
            <a:r>
              <a:rPr lang="en-US" dirty="0" smtClean="0"/>
              <a:t>16 </a:t>
            </a:r>
            <a:r>
              <a:rPr lang="en-US" dirty="0"/>
              <a:t>countries represented: </a:t>
            </a:r>
            <a:endParaRPr lang="en-US" dirty="0" smtClean="0"/>
          </a:p>
          <a:p>
            <a:pPr lvl="1"/>
            <a:r>
              <a:rPr lang="en-US" dirty="0" smtClean="0"/>
              <a:t>Australia</a:t>
            </a:r>
            <a:r>
              <a:rPr lang="en-US" dirty="0"/>
              <a:t>, Belgium, Canada, France, Germany, Greece, </a:t>
            </a:r>
            <a:r>
              <a:rPr lang="en-US" dirty="0" smtClean="0"/>
              <a:t>Guatemala, Hungary</a:t>
            </a:r>
            <a:r>
              <a:rPr lang="en-US" dirty="0"/>
              <a:t>, Italy, Mexico, Poland, Romania, Russia, Spain, United Kingdom, United States</a:t>
            </a:r>
          </a:p>
          <a:p>
            <a:pPr lvl="1"/>
            <a:r>
              <a:rPr lang="en-US" dirty="0" smtClean="0"/>
              <a:t>23 </a:t>
            </a:r>
            <a:r>
              <a:rPr lang="en-US" dirty="0"/>
              <a:t>US states </a:t>
            </a:r>
            <a:r>
              <a:rPr lang="en-US" dirty="0" smtClean="0"/>
              <a:t>represented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474119"/>
            <a:ext cx="3962400" cy="442035"/>
          </a:xfrm>
        </p:spPr>
        <p:txBody>
          <a:bodyPr/>
          <a:lstStyle/>
          <a:p>
            <a:r>
              <a:rPr lang="en-US" dirty="0" smtClean="0"/>
              <a:t>NASA ARC   –   MIT SSL   –   AFS</a:t>
            </a:r>
            <a:r>
              <a:rPr lang="en-US" dirty="0"/>
              <a:t>   –   </a:t>
            </a:r>
            <a:r>
              <a:rPr lang="en-US" dirty="0" smtClean="0"/>
              <a:t>CASIS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21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Zero Robotics</a:t>
            </a:r>
            <a:r>
              <a:rPr lang="en-US" sz="3200" dirty="0"/>
              <a:t> – </a:t>
            </a:r>
            <a:r>
              <a:rPr lang="en-US" sz="3200" dirty="0" smtClean="0"/>
              <a:t>ISS Finals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4876800"/>
          </a:xfrm>
        </p:spPr>
        <p:txBody>
          <a:bodyPr/>
          <a:lstStyle/>
          <a:p>
            <a:r>
              <a:rPr lang="en-US" sz="1800" dirty="0"/>
              <a:t>Overall ISS Finals Stats</a:t>
            </a:r>
          </a:p>
          <a:p>
            <a:pPr lvl="1"/>
            <a:r>
              <a:rPr lang="en-US" sz="1600" dirty="0"/>
              <a:t>42 teams formed 14 international alliances</a:t>
            </a:r>
          </a:p>
          <a:p>
            <a:pPr lvl="1"/>
            <a:r>
              <a:rPr lang="en-US" sz="1600" dirty="0"/>
              <a:t>10 countries represented: United States, Australia, France, Germany, Greece, Italy, Poland, Romania, Russia, United Kingdom</a:t>
            </a:r>
          </a:p>
          <a:p>
            <a:pPr lvl="1"/>
            <a:r>
              <a:rPr lang="en-US" sz="1600" dirty="0"/>
              <a:t>&gt; 500 students watched from MIT,  Politecnico di Torino, </a:t>
            </a:r>
            <a:r>
              <a:rPr lang="en-US" sz="1600" dirty="0" err="1"/>
              <a:t>USydney</a:t>
            </a:r>
            <a:endParaRPr lang="en-US" sz="1600" dirty="0"/>
          </a:p>
          <a:p>
            <a:pPr lvl="1"/>
            <a:r>
              <a:rPr lang="en-US" sz="1600" dirty="0"/>
              <a:t>&gt; 20,000 views to the webcast</a:t>
            </a:r>
          </a:p>
          <a:p>
            <a:r>
              <a:rPr lang="en-US" sz="1800" dirty="0" smtClean="0"/>
              <a:t>ISS </a:t>
            </a:r>
            <a:r>
              <a:rPr lang="en-US" sz="1800" dirty="0"/>
              <a:t>Referees: </a:t>
            </a:r>
          </a:p>
          <a:p>
            <a:pPr lvl="1"/>
            <a:r>
              <a:rPr lang="en-US" sz="1600" dirty="0" smtClean="0"/>
              <a:t>Cosmonaut </a:t>
            </a:r>
            <a:r>
              <a:rPr lang="en-US" sz="1600" dirty="0"/>
              <a:t>Alexander “Sasha” </a:t>
            </a:r>
            <a:r>
              <a:rPr lang="en-US" sz="1600" dirty="0" err="1"/>
              <a:t>Misurkin</a:t>
            </a:r>
            <a:r>
              <a:rPr lang="en-US" sz="1600" dirty="0"/>
              <a:t> </a:t>
            </a:r>
          </a:p>
          <a:p>
            <a:pPr lvl="1"/>
            <a:r>
              <a:rPr lang="en-US" sz="1600" dirty="0" smtClean="0"/>
              <a:t>NASA </a:t>
            </a:r>
            <a:r>
              <a:rPr lang="en-US" sz="1600" dirty="0"/>
              <a:t>Astronaut Joe </a:t>
            </a:r>
            <a:r>
              <a:rPr lang="en-US" sz="1600" dirty="0" err="1"/>
              <a:t>Acaba</a:t>
            </a:r>
            <a:r>
              <a:rPr lang="en-US" sz="1600" dirty="0"/>
              <a:t> </a:t>
            </a:r>
          </a:p>
          <a:p>
            <a:r>
              <a:rPr lang="en-US" sz="1800" dirty="0" smtClean="0"/>
              <a:t>Special </a:t>
            </a:r>
            <a:r>
              <a:rPr lang="en-US" sz="1800" dirty="0"/>
              <a:t>guests:</a:t>
            </a:r>
          </a:p>
          <a:p>
            <a:pPr lvl="1"/>
            <a:r>
              <a:rPr lang="en-US" sz="1600" dirty="0" smtClean="0"/>
              <a:t>Steve Swanson (former </a:t>
            </a:r>
            <a:r>
              <a:rPr lang="en-US" sz="1600" dirty="0"/>
              <a:t>NASA </a:t>
            </a:r>
            <a:r>
              <a:rPr lang="en-US" sz="1600" dirty="0" smtClean="0"/>
              <a:t>Astronaut)</a:t>
            </a:r>
            <a:endParaRPr lang="en-US" sz="1600" dirty="0"/>
          </a:p>
          <a:p>
            <a:pPr lvl="1"/>
            <a:r>
              <a:rPr lang="en-US" sz="1600" dirty="0" smtClean="0"/>
              <a:t>Jean-Pierre </a:t>
            </a:r>
            <a:r>
              <a:rPr lang="en-US" sz="1600" dirty="0" err="1"/>
              <a:t>Lebreton</a:t>
            </a:r>
            <a:r>
              <a:rPr lang="en-US" sz="1600" dirty="0"/>
              <a:t> </a:t>
            </a:r>
            <a:r>
              <a:rPr lang="en-US" sz="1600" dirty="0" smtClean="0"/>
              <a:t>(Cassini/Huygens scientist, ESA</a:t>
            </a:r>
            <a:r>
              <a:rPr lang="en-US" sz="1600" dirty="0"/>
              <a:t>)</a:t>
            </a:r>
          </a:p>
          <a:p>
            <a:pPr lvl="1"/>
            <a:r>
              <a:rPr lang="en-US" sz="1600" dirty="0" smtClean="0"/>
              <a:t>Ralph </a:t>
            </a:r>
            <a:r>
              <a:rPr lang="en-US" sz="1600" dirty="0"/>
              <a:t>D. Lorenz </a:t>
            </a:r>
            <a:r>
              <a:rPr lang="en-US" sz="1600" dirty="0" smtClean="0"/>
              <a:t>(Cassini/Huygens scientist, John </a:t>
            </a:r>
            <a:r>
              <a:rPr lang="en-US" sz="1600" dirty="0"/>
              <a:t>Hopkins APL)</a:t>
            </a:r>
          </a:p>
          <a:p>
            <a:r>
              <a:rPr lang="en-US" sz="1800" dirty="0" smtClean="0"/>
              <a:t>Winners (co-champions):</a:t>
            </a:r>
            <a:endParaRPr lang="en-US" sz="1800" dirty="0"/>
          </a:p>
          <a:p>
            <a:pPr lvl="1"/>
            <a:r>
              <a:rPr lang="en-US" sz="1600" b="1" dirty="0" smtClean="0"/>
              <a:t>BeachPin1701</a:t>
            </a:r>
            <a:r>
              <a:rPr lang="en-US" sz="1600" dirty="0" smtClean="0"/>
              <a:t> </a:t>
            </a:r>
            <a:r>
              <a:rPr lang="en-US" sz="1600" dirty="0"/>
              <a:t>(</a:t>
            </a:r>
            <a:r>
              <a:rPr lang="en-US" sz="1600" dirty="0" smtClean="0"/>
              <a:t>alliance of teams from: US-South Carolina, Italy</a:t>
            </a:r>
            <a:r>
              <a:rPr lang="en-US" sz="1600" dirty="0"/>
              <a:t>, </a:t>
            </a:r>
            <a:r>
              <a:rPr lang="en-US" sz="1600" dirty="0" smtClean="0"/>
              <a:t>Italy)</a:t>
            </a:r>
            <a:endParaRPr lang="en-US" sz="1600" dirty="0"/>
          </a:p>
          <a:p>
            <a:pPr lvl="1"/>
            <a:r>
              <a:rPr lang="en-US" sz="1600" b="1" dirty="0" smtClean="0"/>
              <a:t>Naughty </a:t>
            </a:r>
            <a:r>
              <a:rPr lang="en-US" sz="1600" b="1" dirty="0"/>
              <a:t>Prions and </a:t>
            </a:r>
            <a:r>
              <a:rPr lang="en-US" sz="1600" b="1" dirty="0" smtClean="0"/>
              <a:t>Lions</a:t>
            </a:r>
            <a:r>
              <a:rPr lang="en-US" sz="1600" dirty="0" smtClean="0"/>
              <a:t> (alliance of teams from: Italy, US-New York</a:t>
            </a:r>
            <a:r>
              <a:rPr lang="en-US" sz="1600" dirty="0"/>
              <a:t>, </a:t>
            </a:r>
            <a:r>
              <a:rPr lang="en-US" sz="1600" dirty="0" smtClean="0"/>
              <a:t>US-New Jersey)</a:t>
            </a:r>
            <a:endParaRPr lang="en-US" sz="16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474119"/>
            <a:ext cx="3962400" cy="442035"/>
          </a:xfrm>
        </p:spPr>
        <p:txBody>
          <a:bodyPr/>
          <a:lstStyle/>
          <a:p>
            <a:r>
              <a:rPr lang="en-US" dirty="0" smtClean="0"/>
              <a:t>NASA ARC   –   MIT SSL   –   AFS</a:t>
            </a:r>
            <a:r>
              <a:rPr lang="en-US" dirty="0"/>
              <a:t>   –   </a:t>
            </a:r>
            <a:r>
              <a:rPr lang="en-US" dirty="0" smtClean="0"/>
              <a:t>CASIS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87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Zero Robotics</a:t>
            </a:r>
            <a:r>
              <a:rPr lang="en-US" sz="3200" dirty="0"/>
              <a:t> – </a:t>
            </a:r>
            <a:r>
              <a:rPr lang="en-US" sz="3200" dirty="0" smtClean="0"/>
              <a:t>Outlook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Middle School Summer Program 2018:</a:t>
            </a:r>
            <a:endParaRPr lang="en-US" dirty="0"/>
          </a:p>
          <a:p>
            <a:pPr lvl="1"/>
            <a:r>
              <a:rPr lang="en-US" dirty="0" smtClean="0"/>
              <a:t>Simplified </a:t>
            </a:r>
            <a:r>
              <a:rPr lang="en-US" dirty="0"/>
              <a:t>version of the high school game with a graphical </a:t>
            </a:r>
            <a:r>
              <a:rPr lang="en-US" dirty="0" smtClean="0"/>
              <a:t>interface</a:t>
            </a:r>
          </a:p>
          <a:p>
            <a:pPr lvl="1"/>
            <a:r>
              <a:rPr lang="en-US" dirty="0" smtClean="0"/>
              <a:t>Expected participation from 14 US states</a:t>
            </a:r>
          </a:p>
          <a:p>
            <a:pPr lvl="1"/>
            <a:r>
              <a:rPr lang="en-US" dirty="0" smtClean="0"/>
              <a:t>Target date for MS 2018 ISS finals: </a:t>
            </a:r>
            <a:r>
              <a:rPr lang="en-US" b="1" dirty="0" smtClean="0"/>
              <a:t>10 August 2018</a:t>
            </a:r>
          </a:p>
          <a:p>
            <a:pPr lvl="1"/>
            <a:endParaRPr lang="en-US" b="1" dirty="0" smtClean="0"/>
          </a:p>
          <a:p>
            <a:r>
              <a:rPr lang="en-US" dirty="0" err="1" smtClean="0"/>
              <a:t>AstroBee</a:t>
            </a:r>
            <a:r>
              <a:rPr lang="en-US" dirty="0" smtClean="0"/>
              <a:t> </a:t>
            </a:r>
            <a:r>
              <a:rPr lang="en-US" dirty="0"/>
              <a:t>Transition</a:t>
            </a:r>
          </a:p>
          <a:p>
            <a:pPr lvl="1"/>
            <a:r>
              <a:rPr lang="en-US" dirty="0" smtClean="0"/>
              <a:t>Planning meetings </a:t>
            </a:r>
            <a:r>
              <a:rPr lang="en-US" dirty="0"/>
              <a:t>with </a:t>
            </a:r>
            <a:r>
              <a:rPr lang="en-US" dirty="0" smtClean="0"/>
              <a:t>MIT-NASA ARC </a:t>
            </a:r>
            <a:r>
              <a:rPr lang="en-US" dirty="0"/>
              <a:t>next week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474119"/>
            <a:ext cx="3962400" cy="442035"/>
          </a:xfrm>
        </p:spPr>
        <p:txBody>
          <a:bodyPr/>
          <a:lstStyle/>
          <a:p>
            <a:r>
              <a:rPr lang="en-US" dirty="0" smtClean="0"/>
              <a:t>NASA ARC   –   MIT SSL   –   AFS</a:t>
            </a:r>
            <a:r>
              <a:rPr lang="en-US" dirty="0"/>
              <a:t>   –   </a:t>
            </a:r>
            <a:r>
              <a:rPr lang="en-US" dirty="0" smtClean="0"/>
              <a:t>CASIS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78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5164208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>
                <a:solidFill>
                  <a:schemeClr val="tx1"/>
                </a:solidFill>
              </a:rPr>
              <a:t>Objectives</a:t>
            </a:r>
          </a:p>
          <a:p>
            <a:r>
              <a:rPr lang="en-US" dirty="0" smtClean="0"/>
              <a:t>​</a:t>
            </a:r>
            <a:r>
              <a:rPr lang="en-US" noProof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[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ISS]</a:t>
            </a:r>
            <a:r>
              <a:rPr lang="en-US" dirty="0" smtClean="0"/>
              <a:t> </a:t>
            </a:r>
            <a:r>
              <a:rPr lang="en-US" noProof="0" dirty="0" smtClean="0"/>
              <a:t>Smoothing-based software for </a:t>
            </a:r>
            <a:br>
              <a:rPr lang="en-US" noProof="0" dirty="0" smtClean="0"/>
            </a:br>
            <a:r>
              <a:rPr lang="en-US" noProof="0" dirty="0" smtClean="0"/>
              <a:t>incremental estimation of the relative </a:t>
            </a:r>
            <a:br>
              <a:rPr lang="en-US" noProof="0" dirty="0" smtClean="0"/>
            </a:br>
            <a:r>
              <a:rPr lang="en-US" noProof="0" dirty="0" smtClean="0"/>
              <a:t>poses and velocities between multiple </a:t>
            </a:r>
            <a:br>
              <a:rPr lang="en-US" noProof="0" dirty="0" smtClean="0"/>
            </a:br>
            <a:r>
              <a:rPr lang="en-US" noProof="0" dirty="0" smtClean="0"/>
              <a:t>small spacecraft.</a:t>
            </a:r>
          </a:p>
          <a:p>
            <a:pPr lvl="1">
              <a:spcBef>
                <a:spcPts val="600"/>
              </a:spcBef>
            </a:pPr>
            <a:r>
              <a:rPr lang="en-US" noProof="0" dirty="0" smtClean="0"/>
              <a:t>Overcomes the limitations presented by a </a:t>
            </a:r>
            <a:br>
              <a:rPr lang="en-US" noProof="0" dirty="0" smtClean="0"/>
            </a:br>
            <a:r>
              <a:rPr lang="en-US" noProof="0" dirty="0" smtClean="0"/>
              <a:t>filtering framework:</a:t>
            </a:r>
          </a:p>
          <a:p>
            <a:pPr lvl="2"/>
            <a:r>
              <a:rPr lang="en-US" noProof="0" dirty="0" smtClean="0"/>
              <a:t>varying number of operating agents and sensors, </a:t>
            </a:r>
          </a:p>
          <a:p>
            <a:pPr lvl="2"/>
            <a:r>
              <a:rPr lang="en-US" noProof="0" dirty="0" smtClean="0"/>
              <a:t>distinct sampling frequencies,</a:t>
            </a:r>
          </a:p>
          <a:p>
            <a:pPr lvl="2"/>
            <a:r>
              <a:rPr lang="en-US" noProof="0" dirty="0" smtClean="0"/>
              <a:t>robustness against satellite and sensor failures.</a:t>
            </a:r>
          </a:p>
          <a:p>
            <a:pPr lvl="1"/>
            <a:r>
              <a:rPr lang="en-US" dirty="0" smtClean="0"/>
              <a:t>Software-only ISS investigation using existing VERTIGO hardware &amp; procedures</a:t>
            </a:r>
            <a:endParaRPr lang="en-US" noProof="0" dirty="0"/>
          </a:p>
          <a:p>
            <a:pPr>
              <a:spcBef>
                <a:spcPts val="1800"/>
              </a:spcBef>
            </a:pPr>
            <a:r>
              <a:rPr lang="en-US" dirty="0"/>
              <a:t>​</a:t>
            </a:r>
            <a:r>
              <a:rPr lang="en-US" noProof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[Ground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]</a:t>
            </a:r>
            <a:r>
              <a:rPr lang="en-US" noProof="0" dirty="0" smtClean="0"/>
              <a:t> Long range depth sensor based on coded aperture imaging capable of sensing other spacecraft in the formation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​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[Ground] </a:t>
            </a:r>
            <a:r>
              <a:rPr lang="en-US" noProof="0" dirty="0" smtClean="0"/>
              <a:t>Integration of the estimation framework with the coded aperture sensor.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SmoothNav</a:t>
            </a:r>
            <a:r>
              <a:rPr lang="en-US" noProof="0" dirty="0" smtClean="0"/>
              <a:t> Overview</a:t>
            </a:r>
            <a:endParaRPr lang="en-US" noProof="0" dirty="0"/>
          </a:p>
        </p:txBody>
      </p:sp>
      <p:pic>
        <p:nvPicPr>
          <p:cNvPr id="4" name="Immagin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1032804"/>
            <a:ext cx="3712030" cy="23622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8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SmoothNav Team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05800" cy="4876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noProof="0" smtClean="0"/>
              <a:t>MIT			</a:t>
            </a:r>
          </a:p>
          <a:p>
            <a:pPr lvl="1">
              <a:spcBef>
                <a:spcPts val="0"/>
              </a:spcBef>
            </a:pPr>
            <a:r>
              <a:rPr lang="en-US" noProof="0" smtClean="0"/>
              <a:t>Alvar Saenz-Otero		Principal Investigator</a:t>
            </a:r>
          </a:p>
          <a:p>
            <a:pPr lvl="1">
              <a:spcBef>
                <a:spcPts val="0"/>
              </a:spcBef>
            </a:pPr>
            <a:r>
              <a:rPr lang="en-US" noProof="0" smtClean="0"/>
              <a:t>Danilo Roascio		Post-doc / Lead</a:t>
            </a:r>
          </a:p>
          <a:p>
            <a:pPr lvl="1">
              <a:spcBef>
                <a:spcPts val="0"/>
              </a:spcBef>
            </a:pPr>
            <a:r>
              <a:rPr lang="en-US" smtClean="0"/>
              <a:t>William Sanchez		Smoothing Estimation</a:t>
            </a:r>
            <a:endParaRPr lang="en-US" noProof="0" smtClean="0"/>
          </a:p>
          <a:p>
            <a:pPr lvl="1">
              <a:spcBef>
                <a:spcPts val="0"/>
              </a:spcBef>
            </a:pPr>
            <a:r>
              <a:rPr lang="en-US" smtClean="0"/>
              <a:t>Antonio Teran		Smoothing Estimation</a:t>
            </a:r>
            <a:endParaRPr lang="en-US" noProof="0" smtClean="0"/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noProof="0" smtClean="0"/>
              <a:t>JPL</a:t>
            </a:r>
          </a:p>
          <a:p>
            <a:pPr lvl="1">
              <a:spcBef>
                <a:spcPts val="0"/>
              </a:spcBef>
            </a:pPr>
            <a:r>
              <a:rPr lang="en-US" noProof="0" smtClean="0"/>
              <a:t>Carl Christian Liebe		Co-I</a:t>
            </a:r>
          </a:p>
          <a:p>
            <a:pPr lvl="1">
              <a:spcBef>
                <a:spcPts val="0"/>
              </a:spcBef>
            </a:pPr>
            <a:r>
              <a:rPr lang="en-US" noProof="0" smtClean="0"/>
              <a:t>Norbert Sigrist		Coded Aperture Optical Implementation</a:t>
            </a:r>
          </a:p>
          <a:p>
            <a:pPr lvl="1">
              <a:spcBef>
                <a:spcPts val="0"/>
              </a:spcBef>
            </a:pPr>
            <a:r>
              <a:rPr lang="en-US" smtClean="0"/>
              <a:t>Tim Setterfield		Coded Aperture Algorithms / Calibration</a:t>
            </a:r>
            <a:endParaRPr lang="en-US" noProof="0" smtClean="0"/>
          </a:p>
          <a:p>
            <a:pPr>
              <a:spcBef>
                <a:spcPts val="1800"/>
              </a:spcBef>
            </a:pPr>
            <a:r>
              <a:rPr lang="en-US" noProof="0" smtClean="0"/>
              <a:t>Sponsor:		STMD SSTP</a:t>
            </a:r>
          </a:p>
          <a:p>
            <a:pPr>
              <a:spcBef>
                <a:spcPts val="1800"/>
              </a:spcBef>
            </a:pPr>
            <a:r>
              <a:rPr lang="en-US" noProof="0" smtClean="0"/>
              <a:t>Management:	ARC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SmoothNav Schedule</a:t>
            </a:r>
            <a:endParaRPr lang="en-US" noProof="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81000" y="1183341"/>
            <a:ext cx="8229600" cy="5141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60000"/>
              </a:spcBef>
              <a:spcAft>
                <a:spcPct val="0"/>
              </a:spcAft>
              <a:buFont typeface="Wingdings" pitchFamily="2" charset="2"/>
              <a:buChar char="q"/>
              <a:defRPr sz="2000" b="1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76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857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ü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October 2016</a:t>
            </a:r>
            <a:r>
              <a:rPr lang="en-US" kern="0" baseline="0" dirty="0"/>
              <a:t>	</a:t>
            </a:r>
            <a:r>
              <a:rPr lang="en-US" kern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1st Year of Project begins</a:t>
            </a: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/>
              <a:t>August 2017</a:t>
            </a:r>
            <a:r>
              <a:rPr lang="en-US" kern="0" baseline="0" dirty="0" smtClean="0">
                <a:solidFill>
                  <a:schemeClr val="tx1"/>
                </a:solidFill>
              </a:rPr>
              <a:t>	Payload Kickoff Meeting</a:t>
            </a:r>
            <a:endParaRPr lang="en-US" kern="0" baseline="0" dirty="0">
              <a:solidFill>
                <a:schemeClr val="tx1"/>
              </a:solidFill>
            </a:endParaRP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October </a:t>
            </a:r>
            <a:r>
              <a:rPr lang="en-US" kern="0" baseline="0" dirty="0"/>
              <a:t>2017</a:t>
            </a:r>
            <a:r>
              <a:rPr lang="en-US" kern="0" baseline="0" dirty="0">
                <a:solidFill>
                  <a:srgbClr val="000000"/>
                </a:solidFill>
                <a:latin typeface="Arial" pitchFamily="-108" charset="0"/>
                <a:ea typeface="ＭＳ Ｐゴシック" pitchFamily="-108" charset="-128"/>
              </a:rPr>
              <a:t>	</a:t>
            </a:r>
            <a:r>
              <a:rPr lang="en-US" kern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-108" charset="0"/>
                <a:ea typeface="ＭＳ Ｐゴシック" pitchFamily="-108" charset="-128"/>
              </a:rPr>
              <a:t>2nd Year of </a:t>
            </a:r>
            <a:r>
              <a:rPr lang="en-US" kern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approved</a:t>
            </a: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/>
              <a:t>November 2017</a:t>
            </a:r>
            <a:r>
              <a:rPr lang="en-US" kern="0" baseline="0" dirty="0" smtClean="0">
                <a:solidFill>
                  <a:schemeClr val="tx1"/>
                </a:solidFill>
              </a:rPr>
              <a:t>	</a:t>
            </a:r>
            <a:r>
              <a:rPr lang="en-US" kern="0" baseline="0" dirty="0" err="1" smtClean="0">
                <a:solidFill>
                  <a:schemeClr val="tx1"/>
                </a:solidFill>
              </a:rPr>
              <a:t>SmoothNav</a:t>
            </a:r>
            <a:r>
              <a:rPr lang="en-US" kern="0" baseline="0" dirty="0" smtClean="0">
                <a:solidFill>
                  <a:schemeClr val="tx1"/>
                </a:solidFill>
              </a:rPr>
              <a:t> PIA signed</a:t>
            </a:r>
          </a:p>
          <a:p>
            <a:pPr>
              <a:lnSpc>
                <a:spcPct val="95000"/>
              </a:lnSpc>
              <a:spcBef>
                <a:spcPts val="24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11 Dec 2017</a:t>
            </a:r>
            <a:r>
              <a:rPr lang="en-US" kern="0" baseline="0" dirty="0" smtClean="0">
                <a:solidFill>
                  <a:schemeClr val="tx1"/>
                </a:solidFill>
              </a:rPr>
              <a:t>	1st ISS Test Session</a:t>
            </a: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631825" algn="l"/>
                <a:tab pos="2595563" algn="l"/>
                <a:tab pos="2863850" algn="l"/>
              </a:tabLst>
            </a:pPr>
            <a:r>
              <a:rPr lang="en-US" kern="0" baseline="0" dirty="0" smtClean="0"/>
              <a:t>31 Jan </a:t>
            </a:r>
            <a:r>
              <a:rPr lang="en-US" kern="0" baseline="0" dirty="0"/>
              <a:t>2018</a:t>
            </a:r>
            <a:r>
              <a:rPr lang="en-US" kern="0" baseline="0" dirty="0">
                <a:solidFill>
                  <a:schemeClr val="tx1"/>
                </a:solidFill>
              </a:rPr>
              <a:t>	1st ISS Test </a:t>
            </a:r>
            <a:r>
              <a:rPr lang="en-US" kern="0" baseline="0" dirty="0" smtClean="0">
                <a:solidFill>
                  <a:schemeClr val="tx1"/>
                </a:solidFill>
              </a:rPr>
              <a:t>Session (re-run)</a:t>
            </a:r>
            <a:endParaRPr lang="en-US" kern="0" baseline="0" dirty="0">
              <a:solidFill>
                <a:schemeClr val="tx1"/>
              </a:solidFill>
            </a:endParaRPr>
          </a:p>
          <a:p>
            <a:pPr marL="0" indent="0">
              <a:lnSpc>
                <a:spcPct val="95000"/>
              </a:lnSpc>
              <a:spcBef>
                <a:spcPts val="3600"/>
              </a:spcBef>
              <a:buNone/>
              <a:tabLst>
                <a:tab pos="631825" algn="l"/>
                <a:tab pos="2595563" algn="l"/>
                <a:tab pos="2863850" algn="l"/>
              </a:tabLst>
            </a:pPr>
            <a:r>
              <a:rPr lang="it-IT" u="sng" kern="0" baseline="0" dirty="0" err="1" smtClean="0">
                <a:solidFill>
                  <a:srgbClr val="000000"/>
                </a:solidFill>
                <a:latin typeface="Arial" pitchFamily="-108" charset="0"/>
                <a:ea typeface="ＭＳ Ｐゴシック" pitchFamily="-108" charset="-128"/>
              </a:rPr>
              <a:t>Planned</a:t>
            </a:r>
            <a:endParaRPr lang="en-US" u="sng" kern="0" baseline="0" dirty="0" smtClean="0">
              <a:solidFill>
                <a:srgbClr val="000000"/>
              </a:solidFill>
              <a:latin typeface="Arial" pitchFamily="-108" charset="0"/>
              <a:ea typeface="ＭＳ Ｐゴシック" pitchFamily="-108" charset="-128"/>
            </a:endParaRPr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363538" algn="l"/>
                <a:tab pos="2595563" algn="l"/>
                <a:tab pos="3227388" algn="l"/>
              </a:tabLst>
            </a:pPr>
            <a:r>
              <a:rPr lang="en-US" kern="0" baseline="0" dirty="0" smtClean="0"/>
              <a:t>12 Mar (week of)</a:t>
            </a:r>
            <a:r>
              <a:rPr lang="en-US" kern="0" baseline="0" dirty="0">
                <a:solidFill>
                  <a:schemeClr val="tx1"/>
                </a:solidFill>
              </a:rPr>
              <a:t>	</a:t>
            </a:r>
            <a:r>
              <a:rPr lang="en-US" kern="0" baseline="0" dirty="0" smtClean="0">
                <a:solidFill>
                  <a:schemeClr val="tx1"/>
                </a:solidFill>
              </a:rPr>
              <a:t>2nd </a:t>
            </a:r>
            <a:r>
              <a:rPr lang="en-US" kern="0" baseline="0" dirty="0">
                <a:solidFill>
                  <a:schemeClr val="tx1"/>
                </a:solidFill>
              </a:rPr>
              <a:t>ISS Test Session</a:t>
            </a:r>
            <a:endParaRPr lang="en-US" kern="0" baseline="0" dirty="0" smtClean="0"/>
          </a:p>
          <a:p>
            <a:pPr>
              <a:lnSpc>
                <a:spcPct val="95000"/>
              </a:lnSpc>
              <a:spcBef>
                <a:spcPts val="1200"/>
              </a:spcBef>
              <a:tabLst>
                <a:tab pos="363538" algn="l"/>
                <a:tab pos="2595563" algn="l"/>
                <a:tab pos="3227388" algn="l"/>
              </a:tabLst>
            </a:pPr>
            <a:r>
              <a:rPr lang="en-US" kern="0" baseline="0" dirty="0" smtClean="0"/>
              <a:t>May – Oct 2018</a:t>
            </a:r>
            <a:r>
              <a:rPr lang="en-US" kern="0" baseline="0" dirty="0"/>
              <a:t>	</a:t>
            </a:r>
            <a:r>
              <a:rPr lang="en-US" kern="0" baseline="0" dirty="0" smtClean="0">
                <a:solidFill>
                  <a:schemeClr val="tx1"/>
                </a:solidFill>
              </a:rPr>
              <a:t>3rd </a:t>
            </a:r>
            <a:r>
              <a:rPr lang="en-US" kern="0" baseline="0" dirty="0">
                <a:solidFill>
                  <a:schemeClr val="tx1"/>
                </a:solidFill>
              </a:rPr>
              <a:t>– </a:t>
            </a:r>
            <a:r>
              <a:rPr lang="en-US" kern="0" baseline="0" dirty="0" smtClean="0">
                <a:solidFill>
                  <a:schemeClr val="tx1"/>
                </a:solidFill>
              </a:rPr>
              <a:t>4th ISS Test Sessions</a:t>
            </a:r>
            <a:endParaRPr lang="en-US" kern="0" baseline="0" dirty="0">
              <a:solidFill>
                <a:schemeClr val="tx1"/>
              </a:solidFill>
            </a:endParaRPr>
          </a:p>
          <a:p>
            <a:pPr marL="541338" lvl="1" indent="185738">
              <a:lnSpc>
                <a:spcPct val="95000"/>
              </a:lnSpc>
              <a:spcBef>
                <a:spcPts val="600"/>
              </a:spcBef>
              <a:buNone/>
              <a:tabLst>
                <a:tab pos="363538" algn="l"/>
                <a:tab pos="3227388" algn="l"/>
              </a:tabLst>
            </a:pPr>
            <a:endParaRPr lang="en-US" sz="2000" kern="0" baseline="0" dirty="0" smtClean="0"/>
          </a:p>
          <a:p>
            <a:pPr>
              <a:lnSpc>
                <a:spcPct val="95000"/>
              </a:lnSpc>
              <a:spcBef>
                <a:spcPts val="1800"/>
              </a:spcBef>
              <a:tabLst>
                <a:tab pos="363538" algn="l"/>
                <a:tab pos="2595563" algn="l"/>
                <a:tab pos="3227388" algn="l"/>
              </a:tabLst>
            </a:pPr>
            <a:endParaRPr lang="en-US" kern="0" baseline="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07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noProof="0" dirty="0" err="1" smtClean="0"/>
              <a:t>SmoothNav</a:t>
            </a:r>
            <a:r>
              <a:rPr lang="en-US" sz="2400" noProof="0" dirty="0" smtClean="0"/>
              <a:t> Status </a:t>
            </a:r>
            <a:r>
              <a:rPr lang="en-US" sz="2400" dirty="0"/>
              <a:t>–</a:t>
            </a:r>
            <a:r>
              <a:rPr lang="en-US" sz="2400" noProof="0" dirty="0" smtClean="0"/>
              <a:t> Smoothing Algorithms (MIT)</a:t>
            </a:r>
            <a:endParaRPr lang="en-US" sz="24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799" y="1143000"/>
            <a:ext cx="8827275" cy="4724400"/>
          </a:xfrm>
        </p:spPr>
        <p:txBody>
          <a:bodyPr/>
          <a:lstStyle/>
          <a:p>
            <a:r>
              <a:rPr lang="en-US" dirty="0" smtClean="0"/>
              <a:t>1st ISS Test Session Re-Run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ectangle 258"/>
          <p:cNvSpPr>
            <a:spLocks noChangeArrowheads="1"/>
          </p:cNvSpPr>
          <p:nvPr/>
        </p:nvSpPr>
        <p:spPr bwMode="auto">
          <a:xfrm>
            <a:off x="0" y="1524000"/>
            <a:ext cx="3260278" cy="452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171450" indent="-171450">
              <a:spcBef>
                <a:spcPts val="1200"/>
              </a:spcBef>
              <a:buFont typeface="Arial"/>
              <a:buChar char="•"/>
              <a:defRPr/>
            </a:pPr>
            <a:r>
              <a:rPr lang="en-US" sz="1800" b="0" baseline="0" dirty="0" smtClean="0">
                <a:ea typeface="ＭＳ Ｐゴシック" pitchFamily="34" charset="-128"/>
              </a:rPr>
              <a:t>Data from Dec showed one of the cameras was misadjusted</a:t>
            </a:r>
          </a:p>
          <a:p>
            <a:pPr marL="171450" indent="-171450">
              <a:spcBef>
                <a:spcPts val="1200"/>
              </a:spcBef>
              <a:buFont typeface="Arial"/>
              <a:buChar char="•"/>
              <a:defRPr/>
            </a:pPr>
            <a:r>
              <a:rPr lang="en-US" sz="1800" b="0" baseline="0" dirty="0" smtClean="0">
                <a:ea typeface="ＭＳ Ｐゴシック" pitchFamily="34" charset="-128"/>
              </a:rPr>
              <a:t>Images were noisy and not usable for calibration</a:t>
            </a:r>
          </a:p>
          <a:p>
            <a:pPr marL="171450" indent="-171450">
              <a:spcBef>
                <a:spcPts val="1200"/>
              </a:spcBef>
              <a:buFont typeface="Arial"/>
              <a:buChar char="•"/>
              <a:defRPr/>
            </a:pPr>
            <a:r>
              <a:rPr lang="en-US" sz="1800" b="0" baseline="0" dirty="0" smtClean="0">
                <a:ea typeface="ＭＳ Ｐゴシック" pitchFamily="34" charset="-128"/>
              </a:rPr>
              <a:t>During Re-run in Jan crew adjusted aperture and focus, bringing the camera back in nominal configuration</a:t>
            </a:r>
          </a:p>
          <a:p>
            <a:pPr marL="171450" indent="-171450">
              <a:spcBef>
                <a:spcPts val="1200"/>
              </a:spcBef>
              <a:buFont typeface="Arial"/>
              <a:buChar char="•"/>
              <a:defRPr/>
            </a:pPr>
            <a:r>
              <a:rPr lang="en-US" sz="1800" b="0" baseline="0" dirty="0" smtClean="0">
                <a:ea typeface="ＭＳ Ｐゴシック" pitchFamily="34" charset="-128"/>
              </a:rPr>
              <a:t>Calibration has been run successfully offline with data from Jan</a:t>
            </a:r>
          </a:p>
          <a:p>
            <a:pPr marL="171450" indent="-171450">
              <a:spcBef>
                <a:spcPts val="1200"/>
              </a:spcBef>
              <a:buFont typeface="Arial"/>
              <a:buChar char="•"/>
              <a:defRPr/>
            </a:pPr>
            <a:r>
              <a:rPr lang="en-US" sz="1800" b="0" baseline="0" dirty="0" smtClean="0">
                <a:ea typeface="ＭＳ Ｐゴシック" pitchFamily="34" charset="-128"/>
              </a:rPr>
              <a:t>Preparing for closed loop control with </a:t>
            </a:r>
            <a:r>
              <a:rPr lang="en-US" sz="1800" b="0" baseline="0" dirty="0" err="1" smtClean="0">
                <a:ea typeface="ＭＳ Ｐゴシック" pitchFamily="34" charset="-128"/>
              </a:rPr>
              <a:t>SmoothNav</a:t>
            </a:r>
            <a:r>
              <a:rPr lang="en-US" sz="1800" b="0" baseline="0" dirty="0" smtClean="0">
                <a:ea typeface="ＭＳ Ｐゴシック" pitchFamily="34" charset="-128"/>
              </a:rPr>
              <a:t> state output in ~March</a:t>
            </a:r>
          </a:p>
          <a:p>
            <a:pPr>
              <a:defRPr/>
            </a:pPr>
            <a:endParaRPr lang="en-US" sz="1800" b="0" baseline="0" dirty="0" smtClean="0">
              <a:ea typeface="ＭＳ Ｐゴシック" pitchFamily="34" charset="-128"/>
            </a:endParaRPr>
          </a:p>
          <a:p>
            <a:pPr>
              <a:defRPr/>
            </a:pPr>
            <a:endParaRPr lang="en-US" sz="1800" b="0" baseline="0" dirty="0">
              <a:ea typeface="ＭＳ Ｐゴシック" pitchFamily="34" charset="-128"/>
            </a:endParaRPr>
          </a:p>
          <a:p>
            <a:pPr>
              <a:defRPr/>
            </a:pPr>
            <a:endParaRPr lang="en-US" sz="1800" b="0" baseline="0" dirty="0" smtClean="0">
              <a:ea typeface="ＭＳ Ｐゴシック" pitchFamily="34" charset="-128"/>
            </a:endParaRPr>
          </a:p>
          <a:p>
            <a:pPr>
              <a:defRPr/>
            </a:pPr>
            <a:endParaRPr lang="en-US" sz="1800" b="0" baseline="0" dirty="0"/>
          </a:p>
          <a:p>
            <a:pPr marL="171450" indent="-171450">
              <a:buFont typeface="Arial"/>
              <a:buChar char="•"/>
              <a:defRPr/>
            </a:pPr>
            <a:endParaRPr lang="en-US" sz="1800" b="0" baseline="0" dirty="0" smtClean="0">
              <a:ea typeface="ＭＳ Ｐゴシック" pitchFamily="34" charset="-128"/>
            </a:endParaRPr>
          </a:p>
        </p:txBody>
      </p:sp>
      <p:pic>
        <p:nvPicPr>
          <p:cNvPr id="12" name="Picture 11" descr="C:\Users\teran\svn\spheres\trunk\Flight\Data\TS096\VERTIGO\vas_data_a\GPF_5000-2017-12-11_18-42-51\TP_1504_OpticsMountCalibration\run_2017_12_11_16_00_57\GSdata\displayImg489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405" y="1677928"/>
            <a:ext cx="5801395" cy="2262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 descr="D:\Dataset - TS098\GogglesFiles\GogglesA\GPF_5000-2018-01-31_18-12-31\TP_1504_OpticsMountCalibration\run_2018_01_31_15_43_13\GSdata\displayImg96.bm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405" y="4032069"/>
            <a:ext cx="5772087" cy="22513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03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8458200" cy="685800"/>
          </a:xfrm>
        </p:spPr>
        <p:txBody>
          <a:bodyPr/>
          <a:lstStyle/>
          <a:p>
            <a:r>
              <a:rPr lang="en-US" sz="3200" noProof="0" dirty="0" err="1" smtClean="0"/>
              <a:t>SmoothNav</a:t>
            </a:r>
            <a:r>
              <a:rPr lang="en-US" sz="3200" noProof="0" dirty="0" smtClean="0"/>
              <a:t> Dependencies / Concerns</a:t>
            </a:r>
            <a:endParaRPr lang="en-US" sz="32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953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200" dirty="0" smtClean="0"/>
              <a:t>Dependencies</a:t>
            </a:r>
          </a:p>
          <a:p>
            <a:pPr lvl="1">
              <a:spcBef>
                <a:spcPts val="600"/>
              </a:spcBef>
            </a:pPr>
            <a:r>
              <a:rPr lang="en-US" sz="2000" noProof="0" dirty="0" smtClean="0"/>
              <a:t>Crew time availability good in next increment (Mar-Sep timeframe)</a:t>
            </a:r>
          </a:p>
          <a:p>
            <a:pPr lvl="1">
              <a:spcBef>
                <a:spcPts val="600"/>
              </a:spcBef>
            </a:pPr>
            <a:endParaRPr lang="en-US" sz="2000" noProof="0" dirty="0" smtClean="0"/>
          </a:p>
          <a:p>
            <a:pPr>
              <a:spcBef>
                <a:spcPts val="600"/>
              </a:spcBef>
            </a:pPr>
            <a:r>
              <a:rPr lang="en-US" sz="2200" noProof="0" dirty="0" smtClean="0"/>
              <a:t>Concerns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Availability of sufficient VAS computing power to demonstrate close loop control with </a:t>
            </a:r>
            <a:r>
              <a:rPr lang="en-US" sz="2000" i="1" dirty="0" smtClean="0">
                <a:solidFill>
                  <a:schemeClr val="accent2"/>
                </a:solidFill>
              </a:rPr>
              <a:t>full sensor suite</a:t>
            </a:r>
            <a:r>
              <a:rPr lang="en-US" sz="2000" dirty="0" smtClean="0"/>
              <a:t> smoothing estimation</a:t>
            </a:r>
          </a:p>
          <a:p>
            <a:pPr lvl="2">
              <a:spcBef>
                <a:spcPts val="1200"/>
              </a:spcBef>
            </a:pPr>
            <a:r>
              <a:rPr lang="en-US" sz="1800" noProof="0" dirty="0" smtClean="0"/>
              <a:t>Optimization for real-time operation on VAS will confirm compatibility</a:t>
            </a:r>
            <a:br>
              <a:rPr lang="en-US" sz="1800" noProof="0" dirty="0" smtClean="0"/>
            </a:br>
            <a:r>
              <a:rPr lang="en-US" sz="1800" noProof="0" dirty="0" smtClean="0"/>
              <a:t>with small spacecraft platforms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NASA ARC   –   MIT SSL   –   JPL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600" noProof="0" dirty="0" err="1" smtClean="0">
                <a:solidFill>
                  <a:srgbClr val="0070C0"/>
                </a:solidFill>
              </a:rPr>
              <a:t>ReSwarm</a:t>
            </a:r>
            <a:endParaRPr lang="en-US" sz="3600" noProof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" y="914400"/>
            <a:ext cx="8991600" cy="5164208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 smtClean="0">
                <a:solidFill>
                  <a:schemeClr val="tx1"/>
                </a:solidFill>
              </a:rPr>
              <a:t>Objectives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Segmented Formation control algorithms</a:t>
            </a:r>
          </a:p>
          <a:p>
            <a:pPr lvl="1"/>
            <a:r>
              <a:rPr lang="en-US" sz="1600" noProof="0" dirty="0" smtClean="0"/>
              <a:t>Formation Keeping algorithm (relative state based)</a:t>
            </a:r>
          </a:p>
          <a:p>
            <a:pPr lvl="1"/>
            <a:r>
              <a:rPr lang="en-US" sz="1600" dirty="0" smtClean="0"/>
              <a:t>Formation Steering algorithm</a:t>
            </a:r>
          </a:p>
          <a:p>
            <a:pPr lvl="1"/>
            <a:r>
              <a:rPr lang="en-US" sz="1600" noProof="0" dirty="0" smtClean="0"/>
              <a:t>Demonstrated on limited-DOF quad-rotors</a:t>
            </a:r>
          </a:p>
          <a:p>
            <a:pPr lvl="1"/>
            <a:r>
              <a:rPr lang="en-US" sz="1600" dirty="0" smtClean="0"/>
              <a:t>Testing on SPHERES in full 6-DOF</a:t>
            </a:r>
          </a:p>
          <a:p>
            <a:r>
              <a:rPr lang="en-US" sz="1800" noProof="0" dirty="0" smtClean="0"/>
              <a:t>Additional MPC formation controller</a:t>
            </a:r>
          </a:p>
          <a:p>
            <a:pPr lvl="1"/>
            <a:r>
              <a:rPr lang="en-US" sz="1600" dirty="0" smtClean="0"/>
              <a:t>Formation planning adaptable to model uncertainties</a:t>
            </a:r>
          </a:p>
          <a:p>
            <a:r>
              <a:rPr lang="en-US" sz="1800" noProof="0" dirty="0" smtClean="0"/>
              <a:t>2 ISS Test Sessions</a:t>
            </a:r>
          </a:p>
          <a:p>
            <a:pPr lvl="1"/>
            <a:r>
              <a:rPr lang="en-US" sz="1600" dirty="0" smtClean="0"/>
              <a:t>SPHERES-only software investigation (no additional hardware)</a:t>
            </a:r>
          </a:p>
          <a:p>
            <a:pPr lvl="1">
              <a:tabLst>
                <a:tab pos="2152650" algn="l"/>
              </a:tabLst>
            </a:pPr>
            <a:r>
              <a:rPr lang="en-US" sz="1600" dirty="0" smtClean="0"/>
              <a:t>1st test session:	Initial algorithms </a:t>
            </a:r>
            <a:r>
              <a:rPr lang="en-US" sz="1600" dirty="0" smtClean="0"/>
              <a:t>validation / </a:t>
            </a:r>
            <a:r>
              <a:rPr lang="en-US" sz="1600" dirty="0" smtClean="0"/>
              <a:t>2 SPHERES</a:t>
            </a:r>
          </a:p>
          <a:p>
            <a:pPr lvl="1">
              <a:tabLst>
                <a:tab pos="2152650" algn="l"/>
              </a:tabLst>
            </a:pPr>
            <a:r>
              <a:rPr lang="en-US" sz="1600" noProof="0" dirty="0" smtClean="0"/>
              <a:t>2nd test session:	Algorithm </a:t>
            </a:r>
            <a:r>
              <a:rPr lang="en-US" sz="1600" noProof="0" dirty="0" smtClean="0"/>
              <a:t>iteration / </a:t>
            </a:r>
            <a:r>
              <a:rPr lang="en-US" sz="1600" noProof="0" dirty="0" smtClean="0"/>
              <a:t>Potential 3 SPHERES ops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noProof="0" dirty="0" smtClean="0"/>
              <a:t>Relative-navigation Swarm Overview</a:t>
            </a:r>
            <a:endParaRPr lang="en-US" sz="3200" noProof="0" dirty="0"/>
          </a:p>
        </p:txBody>
      </p:sp>
      <p:pic>
        <p:nvPicPr>
          <p:cNvPr id="1026" name="Picture 2" descr="C:\Users\Dany\Desktop\mit_new\mit_portugal\iss\duarte_201710\plots\plots_spheres\fig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122" y="5058369"/>
            <a:ext cx="5208587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any\Desktop\mit_new\mit_portugal\iss\duarte_201710\plots\plots_quads\fig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055368"/>
            <a:ext cx="2881853" cy="232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85641" y="3268057"/>
            <a:ext cx="30540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Planar formation control in quad rotors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2276629" y="6053461"/>
            <a:ext cx="4657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2-SPHERES </a:t>
            </a:r>
            <a:r>
              <a:rPr lang="en-US" sz="1800" dirty="0" smtClean="0"/>
              <a:t>simulated 6-dof  </a:t>
            </a:r>
            <a:r>
              <a:rPr lang="en-US" sz="1800" dirty="0" smtClean="0"/>
              <a:t>formation control</a:t>
            </a:r>
            <a:endParaRPr lang="en-US" sz="1800" dirty="0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590800" y="6566452"/>
            <a:ext cx="3962400" cy="257369"/>
          </a:xfrm>
        </p:spPr>
        <p:txBody>
          <a:bodyPr/>
          <a:lstStyle/>
          <a:p>
            <a:r>
              <a:rPr lang="en-US" dirty="0" smtClean="0"/>
              <a:t>NASA ARC   –   MIT SSL   –   ULISBOA/ISR</a:t>
            </a:r>
            <a:r>
              <a:rPr lang="en-US" dirty="0"/>
              <a:t>   –   </a:t>
            </a:r>
            <a:r>
              <a:rPr lang="en-US" dirty="0" smtClean="0"/>
              <a:t>CASIS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0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ReSwarm</a:t>
            </a:r>
            <a:r>
              <a:rPr lang="en-US" noProof="0" dirty="0" smtClean="0"/>
              <a:t> Team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05800" cy="4876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noProof="0" dirty="0" smtClean="0"/>
              <a:t>MIT			</a:t>
            </a:r>
          </a:p>
          <a:p>
            <a:pPr lvl="1">
              <a:spcBef>
                <a:spcPts val="0"/>
              </a:spcBef>
            </a:pPr>
            <a:r>
              <a:rPr lang="en-US" noProof="0" dirty="0" smtClean="0"/>
              <a:t>Prof. David W. Miller		Principal Investigator</a:t>
            </a:r>
          </a:p>
          <a:p>
            <a:pPr lvl="1">
              <a:spcBef>
                <a:spcPts val="0"/>
              </a:spcBef>
            </a:pPr>
            <a:r>
              <a:rPr lang="en-US" noProof="0" dirty="0" smtClean="0"/>
              <a:t>Danilo Roascio		Post-doc / Lead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Antonio </a:t>
            </a:r>
            <a:r>
              <a:rPr lang="en-US" dirty="0" err="1" smtClean="0"/>
              <a:t>Teran</a:t>
            </a:r>
            <a:r>
              <a:rPr lang="en-US" dirty="0" smtClean="0"/>
              <a:t>		Testing / Integration support</a:t>
            </a:r>
            <a:endParaRPr lang="en-US" noProof="0" dirty="0" smtClean="0"/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noProof="0" dirty="0" smtClean="0"/>
              <a:t>University of Lisbon</a:t>
            </a:r>
          </a:p>
          <a:p>
            <a:pPr lvl="1">
              <a:spcBef>
                <a:spcPts val="0"/>
              </a:spcBef>
            </a:pPr>
            <a:r>
              <a:rPr lang="en-US" noProof="0" dirty="0" smtClean="0"/>
              <a:t>Prof. Rodrigo Ventura		Co-I</a:t>
            </a:r>
          </a:p>
          <a:p>
            <a:pPr lvl="1">
              <a:spcBef>
                <a:spcPts val="0"/>
              </a:spcBef>
            </a:pPr>
            <a:r>
              <a:rPr lang="en-US" noProof="0" dirty="0" smtClean="0"/>
              <a:t>Duarte Dias			Swarm </a:t>
            </a:r>
            <a:r>
              <a:rPr lang="en-US" dirty="0"/>
              <a:t>r</a:t>
            </a:r>
            <a:r>
              <a:rPr lang="en-US" noProof="0" dirty="0" smtClean="0"/>
              <a:t>elative control (MIT VS fall ’17)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Pedro Roque			MPC </a:t>
            </a:r>
            <a:r>
              <a:rPr lang="en-US" dirty="0"/>
              <a:t>s</a:t>
            </a:r>
            <a:r>
              <a:rPr lang="en-US" dirty="0" smtClean="0"/>
              <a:t>warm </a:t>
            </a:r>
            <a:r>
              <a:rPr lang="en-US" dirty="0"/>
              <a:t>p</a:t>
            </a:r>
            <a:r>
              <a:rPr lang="en-US" dirty="0" smtClean="0"/>
              <a:t>lanning (</a:t>
            </a:r>
            <a:r>
              <a:rPr lang="en-US" dirty="0"/>
              <a:t>MIT VS fall ’17)</a:t>
            </a:r>
            <a:endParaRPr lang="en-US" noProof="0" dirty="0" smtClean="0"/>
          </a:p>
          <a:p>
            <a:pPr>
              <a:spcBef>
                <a:spcPts val="1800"/>
              </a:spcBef>
            </a:pPr>
            <a:r>
              <a:rPr lang="en-US" noProof="0" dirty="0" smtClean="0"/>
              <a:t>Sponsor:		MIT Portugal Program / CASIS</a:t>
            </a:r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590800" y="6566452"/>
            <a:ext cx="3962400" cy="257369"/>
          </a:xfrm>
        </p:spPr>
        <p:txBody>
          <a:bodyPr/>
          <a:lstStyle/>
          <a:p>
            <a:r>
              <a:rPr lang="en-US" dirty="0" smtClean="0"/>
              <a:t>NASA ARC   –   MIT SSL   –   ULISBOA/ISR</a:t>
            </a:r>
            <a:r>
              <a:rPr lang="en-US" dirty="0"/>
              <a:t>   –   </a:t>
            </a:r>
            <a:r>
              <a:rPr lang="en-US" dirty="0" smtClean="0"/>
              <a:t>CASIS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93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rg-overview-mar08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B489C"/>
      </a:accent2>
      <a:accent3>
        <a:srgbClr val="FFFFFF"/>
      </a:accent3>
      <a:accent4>
        <a:srgbClr val="000000"/>
      </a:accent4>
      <a:accent5>
        <a:srgbClr val="FFE2B8"/>
      </a:accent5>
      <a:accent6>
        <a:srgbClr val="09408D"/>
      </a:accent6>
      <a:hlink>
        <a:srgbClr val="3383F2"/>
      </a:hlink>
      <a:folHlink>
        <a:srgbClr val="3383F2"/>
      </a:folHlink>
    </a:clrScheme>
    <a:fontScheme name="irg-overview-mar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rg-overview-mar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rg-overview-mar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eneric">
  <a:themeElements>
    <a:clrScheme name="Generic 3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chemeClr val="accent6"/>
          </a:solidFill>
          <a:round/>
          <a:headEnd type="none" w="sm" len="sm"/>
          <a:tailEnd type="stealth" w="med" len="lg"/>
        </a:ln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5725" tIns="39688" rIns="85725" bIns="39688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>
    <a:extraClrScheme>
      <a:clrScheme name="Generi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2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Blah:Users:terry:irg:talks:irg-overview-mar08.ppt</Template>
  <TotalTime>69902</TotalTime>
  <Words>597</Words>
  <Application>Microsoft Office PowerPoint</Application>
  <PresentationFormat>On-screen Show (4:3)</PresentationFormat>
  <Paragraphs>140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  <vt:variant>
        <vt:lpstr>Custom Shows</vt:lpstr>
      </vt:variant>
      <vt:variant>
        <vt:i4>1</vt:i4>
      </vt:variant>
    </vt:vector>
  </HeadingPairs>
  <TitlesOfParts>
    <vt:vector size="17" baseType="lpstr">
      <vt:lpstr>irg-overview-mar08</vt:lpstr>
      <vt:lpstr>Generic</vt:lpstr>
      <vt:lpstr>PowerPoint Presentation</vt:lpstr>
      <vt:lpstr>SmoothNav Overview</vt:lpstr>
      <vt:lpstr>SmoothNav Team</vt:lpstr>
      <vt:lpstr>SmoothNav Schedule</vt:lpstr>
      <vt:lpstr>SmoothNav Status – Smoothing Algorithms (MIT)</vt:lpstr>
      <vt:lpstr>SmoothNav Dependencies / Concerns</vt:lpstr>
      <vt:lpstr>PowerPoint Presentation</vt:lpstr>
      <vt:lpstr>Relative-navigation Swarm Overview</vt:lpstr>
      <vt:lpstr>ReSwarm Team</vt:lpstr>
      <vt:lpstr>ReSwarm Schedule</vt:lpstr>
      <vt:lpstr>PowerPoint Presentation</vt:lpstr>
      <vt:lpstr>Zero Robotics – HS 2017 </vt:lpstr>
      <vt:lpstr>Zero Robotics – ISS Finals </vt:lpstr>
      <vt:lpstr>Zero Robotics – Outlook </vt:lpstr>
      <vt:lpstr>short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Danilo Roascio</dc:creator>
  <cp:lastModifiedBy>Danilo Roascio</cp:lastModifiedBy>
  <cp:revision>3990</cp:revision>
  <cp:lastPrinted>2001-05-16T14:20:40Z</cp:lastPrinted>
  <dcterms:created xsi:type="dcterms:W3CDTF">2011-03-16T04:56:42Z</dcterms:created>
  <dcterms:modified xsi:type="dcterms:W3CDTF">2018-02-27T21:37:44Z</dcterms:modified>
</cp:coreProperties>
</file>