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426" r:id="rId2"/>
    <p:sldId id="428" r:id="rId3"/>
    <p:sldId id="429" r:id="rId4"/>
    <p:sldId id="427" r:id="rId5"/>
    <p:sldId id="437" r:id="rId6"/>
    <p:sldId id="423" r:id="rId7"/>
    <p:sldId id="442" r:id="rId8"/>
    <p:sldId id="380" r:id="rId9"/>
    <p:sldId id="438" r:id="rId10"/>
    <p:sldId id="439" r:id="rId11"/>
    <p:sldId id="394" r:id="rId12"/>
    <p:sldId id="409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79" autoAdjust="0"/>
    <p:restoredTop sz="88568" autoAdjust="0"/>
  </p:normalViewPr>
  <p:slideViewPr>
    <p:cSldViewPr snapToGrid="0">
      <p:cViewPr varScale="1">
        <p:scale>
          <a:sx n="101" d="100"/>
          <a:sy n="101" d="100"/>
        </p:scale>
        <p:origin x="20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6F9DD-88E2-46E6-BD6A-E058BA72C36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88C3E-3D41-4E53-8A7C-39F7FBB5F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038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88C3E-3D41-4E53-8A7C-39F7FBB5FB6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83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88C3E-3D41-4E53-8A7C-39F7FBB5FB6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14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1200" dirty="0"/>
              <a:t>Link to video: https://www.youtube.com/watch?v=5TBC4RsqZss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200" dirty="0"/>
              <a:t>Attraction and repulsion based on phase difference of currents. To synchronize the sinusoidal waves, both RINGS have 9 IR sensors. When they receive an IR pulse, the sinusoidal wave is interrupted and started over again.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200" dirty="0"/>
              <a:t>The IR sensing system of one RINGS is currently not responding, might be a loose connector or cable problem.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200" dirty="0"/>
              <a:t>An external device that emits IR pulses periodically will be necessary to keep the RU’s synchronized.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200" dirty="0"/>
              <a:t>Synchronization is essential to be able to control the motion through repulsion and attraction.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88C3E-3D41-4E53-8A7C-39F7FBB5FB6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54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88C3E-3D41-4E53-8A7C-39F7FBB5FB6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96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50EE-CEFB-43A4-9275-824B4302E40F}" type="datetime1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4078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403C-5C2C-4AB6-9B8C-AF86B01993F9}" type="datetime1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85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3ACC-344B-4208-B8A9-8F57EC316AD1}" type="datetime1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508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BDED-DCEA-41B9-9B33-4AEBCFCE8176}" type="datetime1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99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49CE-5C89-4DD4-837A-375FD6116465}" type="datetime1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326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73BA0-B297-4EA2-833D-48053B8A10C4}" type="datetime1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63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E39CA-20FB-48A4-BEA4-42FD3D58D155}" type="datetime1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46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24A8-BF63-4029-B269-E4EEE5493E4C}" type="datetime1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81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0EEE-294D-4FF4-83C1-E05B1321711E}" type="datetime1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813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5C9CEC6-2BEB-43E9-BF6D-1ECD88D695BD}" type="datetime1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145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F078-A654-4524-BD94-DC70CC7A194A}" type="datetime1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5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5738" y="162776"/>
            <a:ext cx="11834812" cy="870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738" y="1276350"/>
            <a:ext cx="10969942" cy="459274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9059" y="6459785"/>
            <a:ext cx="13220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FFFFFF"/>
                </a:solidFill>
              </a:defRPr>
            </a:lvl1pPr>
          </a:lstStyle>
          <a:p>
            <a:fld id="{AA83F875-0E44-4603-AECE-83C189E377F1}" type="datetime1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50" y="6459785"/>
            <a:ext cx="8886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85738" y="1113958"/>
            <a:ext cx="1178242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363325" y="6400314"/>
            <a:ext cx="682602" cy="4576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63325" y="6459785"/>
            <a:ext cx="6826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1AD3F66-2FE5-46D3-A0F0-C8C758939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1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bg2">
            <a:lumMod val="50000"/>
          </a:schemeClr>
        </a:buClr>
        <a:buSzPct val="12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bg2">
            <a:lumMod val="50000"/>
          </a:schemeClr>
        </a:buClr>
        <a:buSzPct val="120000"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bg2">
            <a:lumMod val="50000"/>
          </a:schemeClr>
        </a:buClr>
        <a:buSzPct val="120000"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bg2">
            <a:lumMod val="50000"/>
          </a:schemeClr>
        </a:buClr>
        <a:buSzPct val="120000"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bg2">
            <a:lumMod val="50000"/>
          </a:schemeClr>
        </a:buClr>
        <a:buSzPct val="120000"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5TBC4RsqZss" TargetMode="Externa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79" y="1160283"/>
            <a:ext cx="10058400" cy="2727392"/>
          </a:xfrm>
        </p:spPr>
        <p:txBody>
          <a:bodyPr>
            <a:normAutofit/>
          </a:bodyPr>
          <a:lstStyle/>
          <a:p>
            <a:pPr algn="ctr">
              <a:spcBef>
                <a:spcPts val="3600"/>
              </a:spcBef>
            </a:pPr>
            <a:r>
              <a:rPr lang="en-US" sz="4400" b="1" dirty="0" smtClean="0"/>
              <a:t>STTR Phase 1: Vision-Based </a:t>
            </a:r>
            <a:r>
              <a:rPr lang="en-US" sz="4400" b="1" dirty="0"/>
              <a:t>Navigation for Formation Flight onboard </a:t>
            </a:r>
            <a:r>
              <a:rPr lang="en-US" sz="4400" b="1" dirty="0" smtClean="0"/>
              <a:t>ISS</a:t>
            </a:r>
            <a:br>
              <a:rPr lang="en-US" sz="4400" b="1" dirty="0" smtClean="0"/>
            </a:b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7694" y="3471971"/>
            <a:ext cx="10058400" cy="908694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 smtClean="0"/>
              <a:t>UPDATE</a:t>
            </a:r>
          </a:p>
          <a:p>
            <a:pPr algn="ctr"/>
            <a:r>
              <a:rPr lang="en-US" dirty="0" smtClean="0"/>
              <a:t>November 30, 2017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188" y="319745"/>
            <a:ext cx="1382446" cy="13824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792" y="223935"/>
            <a:ext cx="2554486" cy="17677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3" y="591168"/>
            <a:ext cx="3164279" cy="775709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756396" y="4371900"/>
            <a:ext cx="10472824" cy="16269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12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en-US" sz="2000" dirty="0" smtClean="0"/>
              <a:t>Jose </a:t>
            </a:r>
            <a:r>
              <a:rPr lang="en-US" sz="2000" dirty="0" err="1" smtClean="0"/>
              <a:t>benavides</a:t>
            </a:r>
            <a:endParaRPr lang="en-US" sz="2000" dirty="0" smtClean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b="1" dirty="0" err="1" smtClean="0">
                <a:latin typeface="Arial Narrow" panose="020B0606020202030204" pitchFamily="34" charset="0"/>
              </a:rPr>
              <a:t>Nasa</a:t>
            </a:r>
            <a:r>
              <a:rPr lang="en-US" sz="1600" b="1" dirty="0" smtClean="0">
                <a:latin typeface="Arial Narrow" panose="020B0606020202030204" pitchFamily="34" charset="0"/>
              </a:rPr>
              <a:t> </a:t>
            </a:r>
            <a:r>
              <a:rPr lang="en-US" sz="1600" b="1" dirty="0" err="1" smtClean="0">
                <a:latin typeface="Arial Narrow" panose="020B0606020202030204" pitchFamily="34" charset="0"/>
              </a:rPr>
              <a:t>ames</a:t>
            </a:r>
            <a:r>
              <a:rPr lang="en-US" sz="1600" b="1" dirty="0" smtClean="0">
                <a:latin typeface="Arial Narrow" panose="020B0606020202030204" pitchFamily="34" charset="0"/>
              </a:rPr>
              <a:t> research center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Hector Gutierrez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b="1" dirty="0" smtClean="0">
                <a:latin typeface="Arial Narrow" panose="020B0606020202030204" pitchFamily="34" charset="0"/>
              </a:rPr>
              <a:t>Florida institute of technology - aerospace systems and propulsion lab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 err="1" smtClean="0"/>
              <a:t>Jiten</a:t>
            </a:r>
            <a:r>
              <a:rPr lang="en-US" sz="2000" dirty="0" smtClean="0"/>
              <a:t> </a:t>
            </a:r>
            <a:r>
              <a:rPr lang="en-US" sz="2000" dirty="0" err="1" smtClean="0"/>
              <a:t>chandiramani</a:t>
            </a:r>
            <a:endParaRPr lang="en-US" sz="2000" dirty="0"/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b="1" dirty="0" err="1" smtClean="0">
                <a:latin typeface="Arial Narrow" panose="020B0606020202030204" pitchFamily="34" charset="0"/>
              </a:rPr>
              <a:t>Jaycon</a:t>
            </a:r>
            <a:r>
              <a:rPr lang="en-US" sz="1600" b="1" dirty="0" smtClean="0">
                <a:latin typeface="Arial Narrow" panose="020B0606020202030204" pitchFamily="34" charset="0"/>
              </a:rPr>
              <a:t> systems, LLC</a:t>
            </a:r>
            <a:endParaRPr lang="en-US" sz="1600" b="1" dirty="0">
              <a:latin typeface="Arial Narrow" panose="020B0606020202030204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en-US" sz="1600" b="1" dirty="0" smtClean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34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F6580-4B07-4E7A-89A0-2D14FA559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SVGS-based </a:t>
            </a:r>
            <a:r>
              <a:rPr lang="en-US" sz="36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F</a:t>
            </a:r>
            <a:r>
              <a:rPr lang="en-US" sz="3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ormation </a:t>
            </a:r>
            <a:r>
              <a:rPr lang="en-US" sz="36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F</a:t>
            </a:r>
            <a:r>
              <a:rPr lang="en-US" sz="3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light of RINGS</a:t>
            </a:r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972A75-8883-4C90-9496-09739D838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10</a:t>
            </a:fld>
            <a:endParaRPr lang="en-US"/>
          </a:p>
        </p:txBody>
      </p:sp>
      <p:pic>
        <p:nvPicPr>
          <p:cNvPr id="36" name="Espace réservé du contenu 3">
            <a:extLst>
              <a:ext uri="{FF2B5EF4-FFF2-40B4-BE49-F238E27FC236}">
                <a16:creationId xmlns:a16="http://schemas.microsoft.com/office/drawing/2014/main" id="{F2E156DA-0807-484B-B1AA-72C4A636EE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2" t="3512" r="12640"/>
          <a:stretch/>
        </p:blipFill>
        <p:spPr>
          <a:xfrm>
            <a:off x="7660131" y="1285861"/>
            <a:ext cx="4360419" cy="3054550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C8FD2D-2175-4739-96C0-A339355AC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630" y="1285861"/>
            <a:ext cx="7558424" cy="461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76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CB6B7-23EC-49C9-89B3-084A8E13C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Synchronization of currents in RINGS </a:t>
            </a:r>
            <a:r>
              <a:rPr lang="en-US" sz="36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is </a:t>
            </a:r>
            <a:r>
              <a:rPr lang="en-US" sz="3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key</a:t>
            </a:r>
            <a:r>
              <a:rPr lang="en-US" sz="36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!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D8F9A-604D-4F02-BE0A-09D8D399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11</a:t>
            </a:fld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443D0B-E9C5-449D-9FAC-C7106F02C4C2}"/>
              </a:ext>
            </a:extLst>
          </p:cNvPr>
          <p:cNvSpPr txBox="1">
            <a:spLocks/>
          </p:cNvSpPr>
          <p:nvPr/>
        </p:nvSpPr>
        <p:spPr>
          <a:xfrm>
            <a:off x="520568" y="3726468"/>
            <a:ext cx="4636426" cy="24089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12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1168" lvl="1" indent="0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None/>
            </a:pPr>
            <a:r>
              <a:rPr lang="en-US" sz="1600" b="1" dirty="0"/>
              <a:t>Infrared pulses</a:t>
            </a:r>
          </a:p>
          <a:p>
            <a:pPr lvl="1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Both RINGS have 9 IR sensors</a:t>
            </a:r>
          </a:p>
          <a:p>
            <a:pPr lvl="1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Sinusoidal wave reset after IR pulse measured at one of the sensors</a:t>
            </a:r>
          </a:p>
          <a:p>
            <a:pPr lvl="1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IR system </a:t>
            </a:r>
            <a:r>
              <a:rPr lang="en-US" sz="1600" dirty="0" smtClean="0"/>
              <a:t>on </a:t>
            </a:r>
            <a:r>
              <a:rPr lang="en-US" sz="1600" dirty="0"/>
              <a:t>one </a:t>
            </a:r>
            <a:r>
              <a:rPr lang="en-US" sz="1600" dirty="0" smtClean="0"/>
              <a:t>RING currently </a:t>
            </a:r>
            <a:r>
              <a:rPr lang="en-US" sz="1600" dirty="0"/>
              <a:t>not responding</a:t>
            </a:r>
          </a:p>
          <a:p>
            <a:pPr lvl="3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/>
              <a:t>L</a:t>
            </a:r>
            <a:r>
              <a:rPr lang="en-US" dirty="0" smtClean="0"/>
              <a:t>oose </a:t>
            </a:r>
            <a:r>
              <a:rPr lang="en-US" dirty="0"/>
              <a:t>connector or </a:t>
            </a:r>
            <a:r>
              <a:rPr lang="en-US" dirty="0" smtClean="0"/>
              <a:t>electrical problem ?</a:t>
            </a:r>
            <a:endParaRPr lang="en-US" dirty="0"/>
          </a:p>
          <a:p>
            <a:pPr lvl="1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 smtClean="0"/>
              <a:t>Periodic </a:t>
            </a:r>
            <a:r>
              <a:rPr lang="en-US" sz="1600" dirty="0"/>
              <a:t>IR pulses </a:t>
            </a:r>
            <a:r>
              <a:rPr lang="en-US" sz="1600" dirty="0" smtClean="0"/>
              <a:t>will </a:t>
            </a:r>
            <a:r>
              <a:rPr lang="en-US" sz="1600" dirty="0"/>
              <a:t>be added </a:t>
            </a:r>
          </a:p>
          <a:p>
            <a:pPr lvl="1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5" name="5TBC4RsqZss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660670" y="1357822"/>
            <a:ext cx="6359880" cy="3577433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443D0B-E9C5-449D-9FAC-C7106F02C4C2}"/>
              </a:ext>
            </a:extLst>
          </p:cNvPr>
          <p:cNvSpPr txBox="1">
            <a:spLocks/>
          </p:cNvSpPr>
          <p:nvPr/>
        </p:nvSpPr>
        <p:spPr>
          <a:xfrm>
            <a:off x="1052608" y="2529341"/>
            <a:ext cx="4636426" cy="104775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bg2">
                  <a:lumMod val="50000"/>
                </a:schemeClr>
              </a:buClr>
              <a:buSzPct val="12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bg2">
                  <a:lumMod val="50000"/>
                </a:schemeClr>
              </a:buClr>
              <a:buSzPct val="120000"/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Phase difference </a:t>
            </a:r>
            <a:r>
              <a:rPr lang="en-US" sz="1200" dirty="0"/>
              <a:t>~</a:t>
            </a:r>
            <a:r>
              <a:rPr lang="en-US" sz="1600" dirty="0"/>
              <a:t> 0: attraction</a:t>
            </a:r>
          </a:p>
          <a:p>
            <a:pPr lvl="1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Phase difference </a:t>
            </a:r>
            <a:r>
              <a:rPr lang="en-US" sz="1200" dirty="0"/>
              <a:t>~</a:t>
            </a:r>
            <a:r>
              <a:rPr lang="en-US" sz="1600" dirty="0"/>
              <a:t> 90: no force</a:t>
            </a:r>
          </a:p>
          <a:p>
            <a:pPr lvl="1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Phase difference </a:t>
            </a:r>
            <a:r>
              <a:rPr lang="en-US" sz="1200" dirty="0"/>
              <a:t>~</a:t>
            </a:r>
            <a:r>
              <a:rPr lang="en-US" sz="1600" dirty="0"/>
              <a:t> 180: repulsion</a:t>
            </a:r>
          </a:p>
          <a:p>
            <a:pPr lvl="1">
              <a:lnSpc>
                <a:spcPct val="100000"/>
              </a:lnSpc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C8FD7F-200A-4E51-90AD-47AF97CCBC7F}"/>
              </a:ext>
            </a:extLst>
          </p:cNvPr>
          <p:cNvSpPr/>
          <p:nvPr/>
        </p:nvSpPr>
        <p:spPr>
          <a:xfrm>
            <a:off x="-28791" y="1364301"/>
            <a:ext cx="61319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Proper </a:t>
            </a:r>
            <a:r>
              <a:rPr lang="en-US" sz="2000" dirty="0"/>
              <a:t>direction of EM force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000" dirty="0"/>
              <a:t>Attraction/repulsion actuation modes can be </a:t>
            </a:r>
            <a:r>
              <a:rPr lang="en-US" sz="2000" dirty="0" smtClean="0"/>
              <a:t>controlled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1650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SVGS Phase II - Objectives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35360" y="1276350"/>
            <a:ext cx="10824500" cy="532100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 </a:t>
            </a:r>
            <a:r>
              <a:rPr lang="en-US" b="1" dirty="0" smtClean="0"/>
              <a:t>Deployment </a:t>
            </a:r>
            <a:r>
              <a:rPr lang="en-US" b="1" dirty="0"/>
              <a:t>of SVGS on a single board </a:t>
            </a:r>
            <a:r>
              <a:rPr lang="en-US" b="1" dirty="0" smtClean="0"/>
              <a:t>computer</a:t>
            </a:r>
            <a:r>
              <a:rPr lang="en-US" b="1" dirty="0"/>
              <a:t> </a:t>
            </a:r>
            <a:r>
              <a:rPr lang="en-US" b="1" dirty="0" smtClean="0"/>
              <a:t>(Raspberry Pi 3)</a:t>
            </a:r>
            <a:endParaRPr lang="en-US" dirty="0"/>
          </a:p>
          <a:p>
            <a:pPr marL="0" lvl="0" indent="0">
              <a:buClr>
                <a:srgbClr val="CCDDEA">
                  <a:lumMod val="50000"/>
                </a:srgbClr>
              </a:buClr>
              <a:buNone/>
            </a:pPr>
            <a:r>
              <a:rPr lang="en-US" b="1" dirty="0" smtClean="0">
                <a:sym typeface="Wingdings" panose="05000000000000000000" pitchFamily="2" charset="2"/>
              </a:rPr>
              <a:t> </a:t>
            </a:r>
            <a:r>
              <a:rPr lang="en-US" b="1" dirty="0" smtClean="0"/>
              <a:t>Implementation </a:t>
            </a:r>
            <a:r>
              <a:rPr lang="en-US" b="1" dirty="0"/>
              <a:t>of SVGS </a:t>
            </a:r>
            <a:r>
              <a:rPr lang="en-US" b="1" dirty="0" smtClean="0"/>
              <a:t>for deployment </a:t>
            </a:r>
            <a:r>
              <a:rPr lang="en-US" b="1" dirty="0"/>
              <a:t>on ASTROBEE and future deployment on </a:t>
            </a:r>
            <a:r>
              <a:rPr lang="en-US" b="1" dirty="0" smtClean="0"/>
              <a:t>Android</a:t>
            </a:r>
            <a:endParaRPr lang="en-US" dirty="0"/>
          </a:p>
          <a:p>
            <a:pPr marL="0" lvl="0" indent="0">
              <a:buClr>
                <a:srgbClr val="CCDDEA">
                  <a:lumMod val="50000"/>
                </a:srgbClr>
              </a:buClr>
              <a:buNone/>
            </a:pPr>
            <a:r>
              <a:rPr lang="en-US" b="1" dirty="0" smtClean="0">
                <a:sym typeface="Wingdings" panose="05000000000000000000" pitchFamily="2" charset="2"/>
              </a:rPr>
              <a:t> </a:t>
            </a:r>
            <a:r>
              <a:rPr lang="en-US" b="1" dirty="0" smtClean="0"/>
              <a:t>Assessment </a:t>
            </a:r>
            <a:r>
              <a:rPr lang="en-US" b="1" dirty="0"/>
              <a:t>of accuracy, resolution and latency of </a:t>
            </a:r>
            <a:r>
              <a:rPr lang="en-US" b="1" dirty="0" smtClean="0"/>
              <a:t>SVGS as sensor and state estimator</a:t>
            </a: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  Using single-axis </a:t>
            </a:r>
            <a:r>
              <a:rPr lang="en-US" dirty="0"/>
              <a:t>linear and rotary motion stages and </a:t>
            </a:r>
            <a:r>
              <a:rPr lang="en-US" dirty="0" smtClean="0"/>
              <a:t>DAQ developed in Phase I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dirty="0" smtClean="0"/>
              <a:t> Using </a:t>
            </a:r>
            <a:r>
              <a:rPr lang="en-US" dirty="0"/>
              <a:t>a vision-based metrology framework (</a:t>
            </a:r>
            <a:r>
              <a:rPr lang="en-US" dirty="0" err="1"/>
              <a:t>Optitrack</a:t>
            </a:r>
            <a:r>
              <a:rPr lang="en-US" dirty="0" smtClean="0"/>
              <a:t>)</a:t>
            </a:r>
          </a:p>
          <a:p>
            <a:pPr marL="0" lvl="0" indent="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 </a:t>
            </a:r>
            <a:r>
              <a:rPr lang="en-US" b="1" dirty="0" smtClean="0"/>
              <a:t>Demonstration </a:t>
            </a:r>
            <a:r>
              <a:rPr lang="en-US" b="1" dirty="0"/>
              <a:t>of SVGS as position </a:t>
            </a:r>
            <a:r>
              <a:rPr lang="en-US" b="1" dirty="0"/>
              <a:t>+</a:t>
            </a:r>
            <a:r>
              <a:rPr lang="en-US" b="1" dirty="0" smtClean="0"/>
              <a:t> </a:t>
            </a:r>
            <a:r>
              <a:rPr lang="en-US" b="1" dirty="0"/>
              <a:t>attitude </a:t>
            </a:r>
            <a:r>
              <a:rPr lang="en-US" b="1" dirty="0" smtClean="0"/>
              <a:t>state estimator </a:t>
            </a:r>
            <a:r>
              <a:rPr lang="en-US" b="1" dirty="0"/>
              <a:t>for proximity operations using </a:t>
            </a:r>
            <a:r>
              <a:rPr lang="en-US" b="1" dirty="0" smtClean="0"/>
              <a:t>RINGS</a:t>
            </a:r>
            <a:endParaRPr lang="en-US" dirty="0"/>
          </a:p>
          <a:p>
            <a:endParaRPr lang="en-US" sz="16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120219"/>
            <a:ext cx="3484165" cy="27200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7E4E0F0-A582-4843-9C90-CABFC333B8E0}"/>
              </a:ext>
            </a:extLst>
          </p:cNvPr>
          <p:cNvPicPr/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9" t="20641" r="34061" b="23858"/>
          <a:stretch/>
        </p:blipFill>
        <p:spPr bwMode="auto">
          <a:xfrm rot="5400000">
            <a:off x="4581330" y="3781229"/>
            <a:ext cx="2737780" cy="34157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070" y="4120218"/>
            <a:ext cx="4075155" cy="27377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813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95422" y="2912011"/>
            <a:ext cx="4431323" cy="1497506"/>
          </a:xfrm>
        </p:spPr>
        <p:txBody>
          <a:bodyPr/>
          <a:lstStyle/>
          <a:p>
            <a:r>
              <a:rPr lang="en-US" dirty="0"/>
              <a:t>Thanks!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442254-EEAA-456D-BFCA-3092B922D7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06" t="11149" r="15377" b="5922"/>
          <a:stretch/>
        </p:blipFill>
        <p:spPr>
          <a:xfrm>
            <a:off x="3600357" y="0"/>
            <a:ext cx="8591643" cy="552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RINGS: </a:t>
            </a:r>
            <a:r>
              <a:rPr lang="en-US" sz="4400" dirty="0" smtClean="0"/>
              <a:t>Resonant </a:t>
            </a:r>
            <a:r>
              <a:rPr lang="en-US" sz="4400" dirty="0"/>
              <a:t>Inductive Near-field Generation </a:t>
            </a:r>
            <a:r>
              <a:rPr lang="en-US" sz="4400" dirty="0" smtClean="0"/>
              <a:t>Systems</a:t>
            </a:r>
            <a:endParaRPr lang="en-US" sz="44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12" y="1384811"/>
            <a:ext cx="6275539" cy="4150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4"/>
          <a:stretch/>
        </p:blipFill>
        <p:spPr bwMode="auto">
          <a:xfrm>
            <a:off x="7220854" y="1359759"/>
            <a:ext cx="4140252" cy="41507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-363251" y="5698403"/>
            <a:ext cx="127389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ea typeface="Calibri" panose="020F0502020204030204" pitchFamily="34" charset="0"/>
              </a:rPr>
              <a:t>Electromagnetic </a:t>
            </a:r>
            <a:r>
              <a:rPr lang="en-US" sz="2400" b="1" dirty="0">
                <a:ea typeface="Calibri" panose="020F0502020204030204" pitchFamily="34" charset="0"/>
              </a:rPr>
              <a:t>Formation Flight (EMFF) and wireless power transfer (WPT) </a:t>
            </a:r>
            <a:r>
              <a:rPr lang="en-US" sz="2400" b="1" dirty="0" smtClean="0">
                <a:ea typeface="Calibri" panose="020F0502020204030204" pitchFamily="34" charset="0"/>
              </a:rPr>
              <a:t>for </a:t>
            </a:r>
            <a:r>
              <a:rPr lang="en-US" sz="2400" b="1" dirty="0" err="1" smtClean="0">
                <a:ea typeface="Calibri" panose="020F0502020204030204" pitchFamily="34" charset="0"/>
              </a:rPr>
              <a:t>SmallSats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89692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SVGS: Smartphone Video </a:t>
            </a:r>
            <a:r>
              <a:rPr lang="en-US" dirty="0"/>
              <a:t>G</a:t>
            </a:r>
            <a:r>
              <a:rPr lang="en-US" dirty="0" smtClean="0"/>
              <a:t>uidance System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" y="1314290"/>
            <a:ext cx="5102860" cy="3067210"/>
          </a:xfrm>
          <a:prstGeom prst="rect">
            <a:avLst/>
          </a:prstGeom>
          <a:noFill/>
        </p:spPr>
      </p:pic>
      <p:pic>
        <p:nvPicPr>
          <p:cNvPr id="5" name="Picture 4"/>
          <p:cNvPicPr/>
          <p:nvPr/>
        </p:nvPicPr>
        <p:blipFill rotWithShape="1">
          <a:blip r:embed="rId3" cstate="print"/>
          <a:srcRect t="8406"/>
          <a:stretch/>
        </p:blipFill>
        <p:spPr bwMode="auto">
          <a:xfrm>
            <a:off x="7172161" y="1215024"/>
            <a:ext cx="3575171" cy="30231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582" y="4794616"/>
            <a:ext cx="5146254" cy="15817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6909116" y="4269081"/>
            <a:ext cx="43768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 Narrow" panose="020B0606020202030204" pitchFamily="34" charset="0"/>
                <a:ea typeface="Times New Roman" panose="02020603050405020304" pitchFamily="18" charset="0"/>
                <a:cs typeface="Courier"/>
              </a:rPr>
              <a:t>Object and Camera Frame Geometry </a:t>
            </a:r>
            <a:r>
              <a:rPr lang="en-US" b="1" dirty="0" smtClean="0">
                <a:latin typeface="Arial Narrow" panose="020B0606020202030204" pitchFamily="34" charset="0"/>
                <a:ea typeface="Times New Roman" panose="02020603050405020304" pitchFamily="18" charset="0"/>
                <a:cs typeface="Courier"/>
              </a:rPr>
              <a:t>in </a:t>
            </a:r>
            <a:r>
              <a:rPr lang="en-US" b="1" dirty="0">
                <a:latin typeface="Arial Narrow" panose="020B0606020202030204" pitchFamily="34" charset="0"/>
                <a:ea typeface="Times New Roman" panose="02020603050405020304" pitchFamily="18" charset="0"/>
                <a:cs typeface="Courier"/>
              </a:rPr>
              <a:t>SVGS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185738" y="463177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S</a:t>
            </a:r>
            <a:r>
              <a:rPr lang="en-US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martphone flash illuminates reflective </a:t>
            </a: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targets </a:t>
            </a:r>
            <a:r>
              <a:rPr lang="en-US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on spacecraft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I</a:t>
            </a:r>
            <a:r>
              <a:rPr lang="en-US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mage </a:t>
            </a: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of </a:t>
            </a:r>
            <a:r>
              <a:rPr lang="en-US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illuminated </a:t>
            </a: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targets is </a:t>
            </a:r>
            <a:r>
              <a:rPr lang="en-US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captured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6-DOF state </a:t>
            </a: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extracted from </a:t>
            </a:r>
            <a:r>
              <a:rPr lang="en-US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ourier"/>
              </a:rPr>
              <a:t>2D image based on geometry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35947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STTR-1:  Vision-Based </a:t>
            </a:r>
            <a:r>
              <a:rPr lang="en-US" sz="4000" dirty="0"/>
              <a:t>Navigation for Formation Flight 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245" y="1406977"/>
            <a:ext cx="10553797" cy="5049805"/>
          </a:xfrm>
        </p:spPr>
        <p:txBody>
          <a:bodyPr>
            <a:normAutofit/>
          </a:bodyPr>
          <a:lstStyle/>
          <a:p>
            <a:r>
              <a:rPr lang="en-US" sz="2200" b="1" dirty="0" smtClean="0"/>
              <a:t>Objectives:</a:t>
            </a:r>
            <a:endParaRPr lang="en-US" sz="2200" b="1" dirty="0"/>
          </a:p>
          <a:p>
            <a:pPr lvl="0"/>
            <a:r>
              <a:rPr lang="en-US" sz="2200" b="1" dirty="0" smtClean="0"/>
              <a:t>1. Deployment and assessment </a:t>
            </a:r>
            <a:r>
              <a:rPr lang="en-US" sz="2200" b="1" dirty="0"/>
              <a:t>of </a:t>
            </a:r>
            <a:r>
              <a:rPr lang="en-US" sz="2200" b="1" dirty="0">
                <a:solidFill>
                  <a:srgbClr val="FF0000"/>
                </a:solidFill>
              </a:rPr>
              <a:t>SVGS</a:t>
            </a:r>
            <a:r>
              <a:rPr lang="en-US" sz="2200" b="1" dirty="0"/>
              <a:t> </a:t>
            </a:r>
            <a:r>
              <a:rPr lang="en-US" sz="2200" b="1" dirty="0" smtClean="0"/>
              <a:t>on </a:t>
            </a:r>
            <a:r>
              <a:rPr lang="en-US" sz="2200" b="1" dirty="0" err="1" smtClean="0">
                <a:solidFill>
                  <a:srgbClr val="FF0000"/>
                </a:solidFill>
              </a:rPr>
              <a:t>Astrobee’s</a:t>
            </a:r>
            <a:r>
              <a:rPr lang="en-US" sz="2200" b="1" dirty="0" smtClean="0">
                <a:solidFill>
                  <a:srgbClr val="FF0000"/>
                </a:solidFill>
              </a:rPr>
              <a:t> HLP Platform</a:t>
            </a:r>
            <a:endParaRPr lang="en-US" sz="2200" b="1" dirty="0"/>
          </a:p>
          <a:p>
            <a:pPr lvl="0"/>
            <a:r>
              <a:rPr lang="en-US" sz="2200" b="1" dirty="0" smtClean="0"/>
              <a:t>2. Integration </a:t>
            </a:r>
            <a:r>
              <a:rPr lang="en-US" sz="2200" b="1" dirty="0"/>
              <a:t>of </a:t>
            </a:r>
            <a:r>
              <a:rPr lang="en-US" sz="2200" b="1" dirty="0" smtClean="0">
                <a:solidFill>
                  <a:srgbClr val="FF0000"/>
                </a:solidFill>
              </a:rPr>
              <a:t>SVGS</a:t>
            </a:r>
            <a:r>
              <a:rPr lang="en-US" sz="2200" b="1" dirty="0" smtClean="0"/>
              <a:t> with </a:t>
            </a:r>
            <a:r>
              <a:rPr lang="en-US" sz="2200" b="1" dirty="0" smtClean="0">
                <a:solidFill>
                  <a:srgbClr val="FF0000"/>
                </a:solidFill>
              </a:rPr>
              <a:t>RINGS + </a:t>
            </a:r>
            <a:r>
              <a:rPr lang="en-US" sz="2200" b="1" dirty="0" err="1" smtClean="0">
                <a:solidFill>
                  <a:srgbClr val="FF0000"/>
                </a:solidFill>
              </a:rPr>
              <a:t>Astrobee</a:t>
            </a:r>
            <a:endParaRPr lang="en-US" sz="2200" b="1" dirty="0">
              <a:solidFill>
                <a:srgbClr val="FF0000"/>
              </a:solidFill>
            </a:endParaRPr>
          </a:p>
          <a:p>
            <a:pPr lvl="0"/>
            <a:r>
              <a:rPr lang="en-US" sz="2200" b="1" dirty="0" smtClean="0"/>
              <a:t>3. Assessment </a:t>
            </a:r>
            <a:r>
              <a:rPr lang="en-US" sz="2200" b="1" dirty="0"/>
              <a:t>of </a:t>
            </a:r>
            <a:r>
              <a:rPr lang="en-US" sz="2200" b="1" dirty="0" smtClean="0"/>
              <a:t>EMFF </a:t>
            </a:r>
            <a:r>
              <a:rPr lang="en-US" sz="2200" b="1" dirty="0"/>
              <a:t>and </a:t>
            </a:r>
            <a:r>
              <a:rPr lang="en-US" sz="2200" b="1" dirty="0" smtClean="0"/>
              <a:t>WPT </a:t>
            </a:r>
            <a:r>
              <a:rPr lang="en-US" sz="2200" b="1" dirty="0"/>
              <a:t>using </a:t>
            </a:r>
            <a:r>
              <a:rPr lang="en-US" sz="2200" b="1" dirty="0" smtClean="0"/>
              <a:t>RINGS-SVGS </a:t>
            </a:r>
            <a:r>
              <a:rPr lang="en-US" sz="2200" b="1" dirty="0"/>
              <a:t>ground </a:t>
            </a:r>
            <a:r>
              <a:rPr lang="en-US" sz="2200" b="1" dirty="0" smtClean="0"/>
              <a:t>units </a:t>
            </a:r>
          </a:p>
          <a:p>
            <a:pPr lvl="0"/>
            <a:r>
              <a:rPr lang="en-US" sz="2200" b="1" dirty="0" smtClean="0">
                <a:sym typeface="Wingdings" panose="05000000000000000000" pitchFamily="2" charset="2"/>
              </a:rPr>
              <a:t> </a:t>
            </a:r>
            <a:r>
              <a:rPr lang="en-US" sz="2200" b="1" dirty="0">
                <a:sym typeface="Wingdings" panose="05000000000000000000" pitchFamily="2" charset="2"/>
              </a:rPr>
              <a:t>M</a:t>
            </a:r>
            <a:r>
              <a:rPr lang="en-US" sz="2200" b="1" dirty="0" smtClean="0"/>
              <a:t>ission </a:t>
            </a:r>
            <a:r>
              <a:rPr lang="en-US" sz="2200" b="1" dirty="0"/>
              <a:t>objectives of RINGS </a:t>
            </a:r>
            <a:r>
              <a:rPr lang="en-US" sz="2200" b="1" dirty="0" smtClean="0"/>
              <a:t>to be tested </a:t>
            </a:r>
            <a:r>
              <a:rPr lang="en-US" sz="2200" b="1" dirty="0"/>
              <a:t>on </a:t>
            </a:r>
            <a:r>
              <a:rPr lang="en-US" sz="2200" b="1" dirty="0" smtClean="0"/>
              <a:t>glass </a:t>
            </a:r>
            <a:r>
              <a:rPr lang="en-US" sz="2200" b="1" dirty="0"/>
              <a:t>surface using </a:t>
            </a:r>
            <a:r>
              <a:rPr lang="en-US" sz="2200" b="1" dirty="0" smtClean="0"/>
              <a:t>SVGS</a:t>
            </a:r>
          </a:p>
          <a:p>
            <a:r>
              <a:rPr lang="en-US" sz="2200" b="1" dirty="0" smtClean="0"/>
              <a:t>                    - FIT 3DOF ducted fan motion platform</a:t>
            </a:r>
          </a:p>
          <a:p>
            <a:r>
              <a:rPr lang="en-US" sz="2200" b="1" dirty="0" smtClean="0"/>
              <a:t>                    - Using </a:t>
            </a:r>
            <a:r>
              <a:rPr lang="en-US" sz="2200" b="1" dirty="0" err="1" smtClean="0">
                <a:solidFill>
                  <a:srgbClr val="FF0000"/>
                </a:solidFill>
              </a:rPr>
              <a:t>Astrobee</a:t>
            </a:r>
            <a:r>
              <a:rPr lang="en-US" sz="2200" b="1" dirty="0" smtClean="0"/>
              <a:t> (</a:t>
            </a:r>
            <a:r>
              <a:rPr lang="en-US" sz="2200" b="1" dirty="0" smtClean="0">
                <a:solidFill>
                  <a:srgbClr val="FF0000"/>
                </a:solidFill>
              </a:rPr>
              <a:t>3DOF simulation + HIL ?</a:t>
            </a:r>
            <a:r>
              <a:rPr lang="en-US" sz="2200" b="1" dirty="0" smtClean="0"/>
              <a:t>)</a:t>
            </a:r>
          </a:p>
          <a:p>
            <a:pPr lvl="0"/>
            <a:r>
              <a:rPr lang="en-US" sz="2200" b="1" dirty="0" smtClean="0"/>
              <a:t>4. </a:t>
            </a:r>
            <a:r>
              <a:rPr lang="en-US" sz="2200" b="1" dirty="0"/>
              <a:t>P</a:t>
            </a:r>
            <a:r>
              <a:rPr lang="en-US" sz="2200" b="1" dirty="0" smtClean="0"/>
              <a:t>ath forward: </a:t>
            </a:r>
            <a:r>
              <a:rPr lang="en-US" sz="2200" b="1" dirty="0" smtClean="0">
                <a:solidFill>
                  <a:srgbClr val="FF0000"/>
                </a:solidFill>
              </a:rPr>
              <a:t>re-deployment of RINGS on ISS using SVGS + </a:t>
            </a:r>
            <a:r>
              <a:rPr lang="en-US" sz="2200" b="1" dirty="0" err="1" smtClean="0">
                <a:solidFill>
                  <a:srgbClr val="FF0000"/>
                </a:solidFill>
              </a:rPr>
              <a:t>Astrobee</a:t>
            </a:r>
            <a:r>
              <a:rPr lang="en-US" sz="2200" b="1" dirty="0" smtClean="0">
                <a:solidFill>
                  <a:srgbClr val="FF0000"/>
                </a:solidFill>
              </a:rPr>
              <a:t> </a:t>
            </a:r>
          </a:p>
          <a:p>
            <a:pPr lvl="0"/>
            <a:r>
              <a:rPr lang="en-US" sz="2200" b="1" dirty="0" smtClean="0">
                <a:sym typeface="Wingdings" panose="05000000000000000000" pitchFamily="2" charset="2"/>
              </a:rPr>
              <a:t> </a:t>
            </a:r>
            <a:r>
              <a:rPr lang="en-US" sz="2200" b="1" dirty="0" smtClean="0"/>
              <a:t>Phase II</a:t>
            </a:r>
            <a:r>
              <a:rPr lang="en-US" sz="2200" b="1" dirty="0"/>
              <a:t> </a:t>
            </a:r>
            <a:r>
              <a:rPr lang="en-US" sz="2200" b="1" dirty="0" smtClean="0"/>
              <a:t>Objective:  </a:t>
            </a:r>
            <a:r>
              <a:rPr lang="en-US" sz="2200" b="1" dirty="0" smtClean="0">
                <a:solidFill>
                  <a:srgbClr val="1A843D"/>
                </a:solidFill>
              </a:rPr>
              <a:t>completion </a:t>
            </a:r>
            <a:r>
              <a:rPr lang="en-US" sz="2200" b="1" dirty="0">
                <a:solidFill>
                  <a:srgbClr val="1A843D"/>
                </a:solidFill>
              </a:rPr>
              <a:t>of </a:t>
            </a:r>
            <a:r>
              <a:rPr lang="en-US" sz="2200" b="1" dirty="0" smtClean="0">
                <a:solidFill>
                  <a:srgbClr val="1A843D"/>
                </a:solidFill>
              </a:rPr>
              <a:t>RINGS </a:t>
            </a:r>
            <a:r>
              <a:rPr lang="en-US" sz="2200" b="1" dirty="0">
                <a:solidFill>
                  <a:srgbClr val="1A843D"/>
                </a:solidFill>
              </a:rPr>
              <a:t>missions on board </a:t>
            </a:r>
            <a:r>
              <a:rPr lang="en-US" sz="2200" b="1" dirty="0" smtClean="0">
                <a:solidFill>
                  <a:srgbClr val="1A843D"/>
                </a:solidFill>
              </a:rPr>
              <a:t>ISS (EMFF + WPT)</a:t>
            </a:r>
            <a:endParaRPr lang="en-US" sz="2200" b="1" dirty="0">
              <a:solidFill>
                <a:srgbClr val="1A843D"/>
              </a:solidFill>
            </a:endParaRPr>
          </a:p>
          <a:p>
            <a:endParaRPr lang="en-US" b="1" dirty="0">
              <a:solidFill>
                <a:srgbClr val="1A84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84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9304" y="1257689"/>
            <a:ext cx="9154205" cy="527374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Redeployment of SVGS on Android</a:t>
            </a:r>
            <a:r>
              <a:rPr lang="en-US" sz="2800" dirty="0" smtClean="0"/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</a:rPr>
              <a:t>Code conversion </a:t>
            </a: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</a:rPr>
              <a:t>to</a:t>
            </a: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</a:rPr>
              <a:t> Samsung </a:t>
            </a: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</a:rPr>
              <a:t>Galaxy </a:t>
            </a: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</a:rPr>
              <a:t>S8</a:t>
            </a:r>
            <a:endParaRPr lang="en-US" sz="26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</a:rPr>
              <a:t>Redeployment on </a:t>
            </a:r>
            <a:r>
              <a:rPr lang="en-US" sz="2600" dirty="0" err="1" smtClean="0">
                <a:solidFill>
                  <a:schemeClr val="bg2">
                    <a:lumMod val="50000"/>
                  </a:schemeClr>
                </a:solidFill>
              </a:rPr>
              <a:t>Astrobee</a:t>
            </a: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</a:rPr>
              <a:t> resources: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2">
                    <a:lumMod val="50000"/>
                  </a:schemeClr>
                </a:solidFill>
              </a:rPr>
              <a:t>On-board cameras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2">
                    <a:lumMod val="50000"/>
                  </a:schemeClr>
                </a:solidFill>
              </a:rPr>
              <a:t>Guest scientist platform on HLP </a:t>
            </a:r>
            <a:r>
              <a:rPr lang="en-US" sz="2200" dirty="0" smtClean="0">
                <a:solidFill>
                  <a:schemeClr val="bg2">
                    <a:lumMod val="50000"/>
                  </a:schemeClr>
                </a:solidFill>
              </a:rPr>
              <a:t>  (Inforce SBC </a:t>
            </a:r>
            <a:r>
              <a:rPr lang="en-US" sz="2200" dirty="0" smtClean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 completed)</a:t>
            </a:r>
            <a:endParaRPr lang="en-US" sz="22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>
                <a:solidFill>
                  <a:srgbClr val="C00000"/>
                </a:solidFill>
              </a:rPr>
              <a:t>I</a:t>
            </a:r>
            <a:r>
              <a:rPr lang="en-US" sz="2800" dirty="0" smtClean="0">
                <a:solidFill>
                  <a:srgbClr val="C00000"/>
                </a:solidFill>
              </a:rPr>
              <a:t>nterfacing RINGS with </a:t>
            </a:r>
            <a:r>
              <a:rPr lang="en-US" sz="2800" dirty="0" err="1" smtClean="0">
                <a:solidFill>
                  <a:srgbClr val="C00000"/>
                </a:solidFill>
              </a:rPr>
              <a:t>Astrobee</a:t>
            </a:r>
            <a:endParaRPr lang="en-US" sz="2800" dirty="0" smtClean="0">
              <a:solidFill>
                <a:srgbClr val="C00000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</a:rPr>
              <a:t>Mechanical </a:t>
            </a:r>
            <a:r>
              <a:rPr lang="en-US" sz="2600" dirty="0" smtClean="0">
                <a:solidFill>
                  <a:schemeClr val="bg2">
                    <a:lumMod val="50000"/>
                  </a:schemeClr>
                </a:solidFill>
              </a:rPr>
              <a:t>interface and payload bay</a:t>
            </a:r>
            <a:endParaRPr lang="en-US" sz="2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 smtClean="0"/>
              <a:t>3DOF simulation of </a:t>
            </a:r>
            <a:r>
              <a:rPr lang="en-US" sz="2800" dirty="0" err="1" smtClean="0"/>
              <a:t>RINGS+Astrobee</a:t>
            </a:r>
            <a:endParaRPr lang="en-US" sz="28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 </a:t>
            </a:r>
            <a:r>
              <a:rPr lang="en-US" sz="2600" dirty="0" err="1" smtClean="0"/>
              <a:t>Astrobee</a:t>
            </a:r>
            <a:r>
              <a:rPr lang="en-US" sz="2600" dirty="0" smtClean="0"/>
              <a:t> CAD </a:t>
            </a:r>
            <a:r>
              <a:rPr lang="en-US" sz="2600" dirty="0" smtClean="0">
                <a:sym typeface="Wingdings" panose="05000000000000000000" pitchFamily="2" charset="2"/>
              </a:rPr>
              <a:t></a:t>
            </a:r>
            <a:r>
              <a:rPr lang="en-US" sz="2600" dirty="0" smtClean="0"/>
              <a:t> Mechanical properties + actuator locations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600" dirty="0"/>
              <a:t> </a:t>
            </a:r>
            <a:r>
              <a:rPr lang="en-US" sz="2600" dirty="0"/>
              <a:t>Motion control based on </a:t>
            </a:r>
            <a:r>
              <a:rPr lang="en-US" sz="2600" dirty="0" err="1"/>
              <a:t>Astrobee</a:t>
            </a:r>
            <a:r>
              <a:rPr lang="en-US" sz="2600" dirty="0"/>
              <a:t> simulator </a:t>
            </a:r>
            <a:r>
              <a:rPr lang="en-US" sz="2600" dirty="0" smtClean="0"/>
              <a:t>facility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922382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   </a:t>
            </a:r>
            <a:r>
              <a:rPr lang="nl-NL" dirty="0"/>
              <a:t>Mechanical Interface Astrobee - RINGS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58" y="1258777"/>
            <a:ext cx="4922728" cy="543518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940" y="1217037"/>
            <a:ext cx="4768287" cy="546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34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1001" y="1962297"/>
            <a:ext cx="10058400" cy="2343912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SVGS-Based </a:t>
            </a:r>
            <a:r>
              <a:rPr lang="en-US" sz="6000" dirty="0"/>
              <a:t>M</a:t>
            </a:r>
            <a:r>
              <a:rPr lang="en-US" sz="6000" dirty="0" smtClean="0"/>
              <a:t>otion </a:t>
            </a:r>
            <a:r>
              <a:rPr lang="en-US" sz="6000" dirty="0"/>
              <a:t>C</a:t>
            </a:r>
            <a:r>
              <a:rPr lang="en-US" sz="6000" dirty="0" smtClean="0"/>
              <a:t>ontrol </a:t>
            </a:r>
            <a:br>
              <a:rPr lang="en-US" sz="6000" dirty="0" smtClean="0"/>
            </a:br>
            <a:r>
              <a:rPr lang="en-US" sz="6000" dirty="0" smtClean="0"/>
              <a:t>of RINGS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026" y="4545242"/>
            <a:ext cx="10472824" cy="1626957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en-US" sz="3100" dirty="0"/>
              <a:t>John </a:t>
            </a:r>
            <a:r>
              <a:rPr lang="en-US" sz="3100" dirty="0" err="1" smtClean="0"/>
              <a:t>Rakoczy</a:t>
            </a:r>
            <a:r>
              <a:rPr lang="en-US" sz="3100" dirty="0" smtClean="0"/>
              <a:t>, </a:t>
            </a:r>
            <a:r>
              <a:rPr lang="en-US" sz="3100" dirty="0"/>
              <a:t>Ricky </a:t>
            </a:r>
            <a:r>
              <a:rPr lang="en-US" sz="3100" dirty="0" smtClean="0"/>
              <a:t>Howard, Chris Becker, Ivan </a:t>
            </a:r>
            <a:r>
              <a:rPr lang="en-US" sz="3100" dirty="0" err="1" smtClean="0"/>
              <a:t>bertaska</a:t>
            </a:r>
            <a:endParaRPr lang="en-US" sz="3100" dirty="0" smtClean="0"/>
          </a:p>
          <a:p>
            <a:pPr algn="ctr">
              <a:spcAft>
                <a:spcPts val="1200"/>
              </a:spcAft>
            </a:pPr>
            <a:r>
              <a:rPr lang="en-US" b="1" dirty="0" smtClean="0">
                <a:latin typeface="Arial Narrow" panose="020B0606020202030204" pitchFamily="34" charset="0"/>
              </a:rPr>
              <a:t>Nasa Marshall space flight center</a:t>
            </a:r>
          </a:p>
          <a:p>
            <a:pPr algn="ctr"/>
            <a:r>
              <a:rPr lang="en-US" sz="2800" dirty="0" smtClean="0"/>
              <a:t>Hector Gutierrez, </a:t>
            </a:r>
            <a:r>
              <a:rPr lang="en-US" sz="2800" dirty="0" err="1" smtClean="0"/>
              <a:t>nasir</a:t>
            </a:r>
            <a:r>
              <a:rPr lang="en-US" sz="2800" dirty="0" smtClean="0"/>
              <a:t> </a:t>
            </a:r>
            <a:r>
              <a:rPr lang="en-US" sz="2800" dirty="0" err="1" smtClean="0"/>
              <a:t>hariri</a:t>
            </a:r>
            <a:endParaRPr lang="en-US" sz="2800" dirty="0" smtClean="0"/>
          </a:p>
          <a:p>
            <a:pPr algn="ctr"/>
            <a:r>
              <a:rPr lang="en-US" b="1" dirty="0" err="1" smtClean="0">
                <a:latin typeface="Arial Narrow" panose="020B0606020202030204" pitchFamily="34" charset="0"/>
              </a:rPr>
              <a:t>FLorida</a:t>
            </a:r>
            <a:r>
              <a:rPr lang="en-US" b="1" dirty="0" smtClean="0">
                <a:latin typeface="Arial Narrow" panose="020B0606020202030204" pitchFamily="34" charset="0"/>
              </a:rPr>
              <a:t> tech - aerospace systems and propulsion lab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85725"/>
            <a:ext cx="2057400" cy="2057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7317" y="319746"/>
            <a:ext cx="1318554" cy="131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2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/>
              <a:t>Project Progress</a:t>
            </a:r>
            <a:r>
              <a:rPr lang="en-US" dirty="0"/>
              <a:t/>
            </a:r>
            <a:br>
              <a:rPr lang="en-US" dirty="0"/>
            </a:br>
            <a:r>
              <a:rPr lang="en-US" sz="2700" dirty="0"/>
              <a:t>Schedule (</a:t>
            </a:r>
            <a:r>
              <a:rPr lang="en-US" sz="2700" dirty="0">
                <a:solidFill>
                  <a:srgbClr val="C00000"/>
                </a:solidFill>
              </a:rPr>
              <a:t>Updated</a:t>
            </a:r>
            <a:r>
              <a:rPr lang="en-US" sz="2700" dirty="0"/>
              <a:t>: </a:t>
            </a:r>
            <a:r>
              <a:rPr lang="en-US" sz="2700" dirty="0" smtClean="0"/>
              <a:t>January, 2018)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85739" y="1275772"/>
          <a:ext cx="8174784" cy="468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0" name="Worksheet" r:id="rId4" imgW="7257821" imgH="2900287" progId="Excel.Sheet.12">
                  <p:embed/>
                </p:oleObj>
              </mc:Choice>
              <mc:Fallback>
                <p:oleObj name="Worksheet" r:id="rId4" imgW="7257821" imgH="2900287" progId="Excel.Sheet.12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5739" y="1275772"/>
                        <a:ext cx="8174784" cy="4687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ight Brace 2">
            <a:extLst>
              <a:ext uri="{FF2B5EF4-FFF2-40B4-BE49-F238E27FC236}">
                <a16:creationId xmlns:a16="http://schemas.microsoft.com/office/drawing/2014/main" id="{6DFA22A6-7378-440D-BE12-14D46AE40733}"/>
              </a:ext>
            </a:extLst>
          </p:cNvPr>
          <p:cNvSpPr/>
          <p:nvPr/>
        </p:nvSpPr>
        <p:spPr>
          <a:xfrm>
            <a:off x="8473440" y="1579419"/>
            <a:ext cx="198812" cy="1685056"/>
          </a:xfrm>
          <a:prstGeom prst="rightBrace">
            <a:avLst>
              <a:gd name="adj1" fmla="val 8333"/>
              <a:gd name="adj2" fmla="val 28988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E6A170-679B-4DF6-8FBA-F8C507F011CB}"/>
              </a:ext>
            </a:extLst>
          </p:cNvPr>
          <p:cNvSpPr/>
          <p:nvPr/>
        </p:nvSpPr>
        <p:spPr>
          <a:xfrm>
            <a:off x="8761060" y="1579419"/>
            <a:ext cx="3330633" cy="914399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</a:rPr>
              <a:t>SVGS/</a:t>
            </a:r>
            <a:r>
              <a:rPr lang="en-US" sz="1100" dirty="0" err="1" smtClean="0">
                <a:solidFill>
                  <a:srgbClr val="000000"/>
                </a:solidFill>
              </a:rPr>
              <a:t>Arduino</a:t>
            </a:r>
            <a:r>
              <a:rPr lang="en-US" sz="1100" dirty="0" smtClean="0">
                <a:solidFill>
                  <a:srgbClr val="000000"/>
                </a:solidFill>
              </a:rPr>
              <a:t> </a:t>
            </a:r>
            <a:r>
              <a:rPr lang="en-US" sz="1100" dirty="0">
                <a:solidFill>
                  <a:srgbClr val="000000"/>
                </a:solidFill>
              </a:rPr>
              <a:t>communications      </a:t>
            </a:r>
            <a:r>
              <a:rPr 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 100%</a:t>
            </a:r>
            <a:endParaRPr lang="en-US" sz="1100" dirty="0">
              <a:solidFill>
                <a:srgbClr val="00000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SVGS/RINGS interface	              </a:t>
            </a:r>
            <a:r>
              <a:rPr 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  100%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B5D803B1-CCC9-4D68-A901-D761CE8D321C}"/>
              </a:ext>
            </a:extLst>
          </p:cNvPr>
          <p:cNvSpPr/>
          <p:nvPr/>
        </p:nvSpPr>
        <p:spPr>
          <a:xfrm>
            <a:off x="8472746" y="3328294"/>
            <a:ext cx="199506" cy="573146"/>
          </a:xfrm>
          <a:prstGeom prst="rightBrace">
            <a:avLst>
              <a:gd name="adj1" fmla="val 8333"/>
              <a:gd name="adj2" fmla="val 12935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BCBBDA-DCC6-439B-962D-CEFAAF4842F5}"/>
              </a:ext>
            </a:extLst>
          </p:cNvPr>
          <p:cNvSpPr/>
          <p:nvPr/>
        </p:nvSpPr>
        <p:spPr>
          <a:xfrm>
            <a:off x="8761060" y="2912038"/>
            <a:ext cx="3330633" cy="573146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Development of 1</a:t>
            </a:r>
            <a:r>
              <a:rPr lang="en-US" sz="1100" baseline="30000" dirty="0">
                <a:solidFill>
                  <a:srgbClr val="000000"/>
                </a:solidFill>
              </a:rPr>
              <a:t>st</a:t>
            </a:r>
            <a:r>
              <a:rPr lang="en-US" sz="1100" dirty="0">
                <a:solidFill>
                  <a:srgbClr val="000000"/>
                </a:solidFill>
              </a:rPr>
              <a:t> RINGS </a:t>
            </a:r>
            <a:r>
              <a:rPr lang="en-US" sz="1100" dirty="0" smtClean="0">
                <a:solidFill>
                  <a:srgbClr val="000000"/>
                </a:solidFill>
              </a:rPr>
              <a:t>                  </a:t>
            </a:r>
            <a:r>
              <a:rPr 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 100%</a:t>
            </a:r>
            <a:endParaRPr lang="en-US" sz="1100" dirty="0">
              <a:solidFill>
                <a:srgbClr val="00000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Development of 2</a:t>
            </a:r>
            <a:r>
              <a:rPr lang="en-US" sz="1100" baseline="30000" dirty="0">
                <a:solidFill>
                  <a:srgbClr val="000000"/>
                </a:solidFill>
              </a:rPr>
              <a:t>nd</a:t>
            </a:r>
            <a:r>
              <a:rPr lang="en-US" sz="1100" dirty="0">
                <a:solidFill>
                  <a:srgbClr val="000000"/>
                </a:solidFill>
              </a:rPr>
              <a:t> RINGS                  </a:t>
            </a:r>
            <a:r>
              <a:rPr 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  100%</a:t>
            </a:r>
            <a:endParaRPr lang="en-US" sz="1100" dirty="0">
              <a:solidFill>
                <a:srgbClr val="C00000"/>
              </a:solidFill>
              <a:sym typeface="Wingdings" panose="05000000000000000000" pitchFamily="2" charset="2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02AD2A75-8410-49B5-8456-C85E895476DC}"/>
              </a:ext>
            </a:extLst>
          </p:cNvPr>
          <p:cNvSpPr/>
          <p:nvPr/>
        </p:nvSpPr>
        <p:spPr>
          <a:xfrm>
            <a:off x="8472746" y="3970801"/>
            <a:ext cx="199506" cy="495904"/>
          </a:xfrm>
          <a:prstGeom prst="rightBrace">
            <a:avLst>
              <a:gd name="adj1" fmla="val 8333"/>
              <a:gd name="adj2" fmla="val 17095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1CE22A-C463-423E-99C9-1AD527CD0BD2}"/>
              </a:ext>
            </a:extLst>
          </p:cNvPr>
          <p:cNvSpPr/>
          <p:nvPr/>
        </p:nvSpPr>
        <p:spPr>
          <a:xfrm>
            <a:off x="8761061" y="3585473"/>
            <a:ext cx="3330633" cy="542753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</a:rPr>
              <a:t>SVGS integration w/ 1</a:t>
            </a:r>
            <a:r>
              <a:rPr lang="en-US" sz="1100" baseline="30000" dirty="0">
                <a:solidFill>
                  <a:schemeClr val="tx1"/>
                </a:solidFill>
              </a:rPr>
              <a:t>st</a:t>
            </a:r>
            <a:r>
              <a:rPr lang="en-US" sz="1100" dirty="0">
                <a:solidFill>
                  <a:schemeClr val="tx1"/>
                </a:solidFill>
              </a:rPr>
              <a:t> RINGS             </a:t>
            </a:r>
            <a:r>
              <a:rPr lang="en-US" sz="1100" dirty="0">
                <a:solidFill>
                  <a:schemeClr val="tx1"/>
                </a:solidFill>
                <a:sym typeface="Wingdings" panose="05000000000000000000" pitchFamily="2" charset="2"/>
              </a:rPr>
              <a:t> 100%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</a:rPr>
              <a:t>SVGS integration w/ 2</a:t>
            </a:r>
            <a:r>
              <a:rPr lang="en-US" sz="1100" baseline="30000" dirty="0">
                <a:solidFill>
                  <a:schemeClr val="tx1"/>
                </a:solidFill>
              </a:rPr>
              <a:t>nd</a:t>
            </a:r>
            <a:r>
              <a:rPr lang="en-US" sz="1100" dirty="0">
                <a:solidFill>
                  <a:schemeClr val="tx1"/>
                </a:solidFill>
              </a:rPr>
              <a:t> RINGS            </a:t>
            </a:r>
            <a:r>
              <a:rPr lang="en-US" sz="1100" dirty="0">
                <a:solidFill>
                  <a:schemeClr val="tx1"/>
                </a:solidFill>
                <a:sym typeface="Wingdings" panose="05000000000000000000" pitchFamily="2" charset="2"/>
              </a:rPr>
              <a:t> 100%</a:t>
            </a: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57A2B4A3-8640-48A0-95EB-7C8EFCCB10BA}"/>
              </a:ext>
            </a:extLst>
          </p:cNvPr>
          <p:cNvSpPr/>
          <p:nvPr/>
        </p:nvSpPr>
        <p:spPr>
          <a:xfrm>
            <a:off x="8472746" y="4513554"/>
            <a:ext cx="199506" cy="551668"/>
          </a:xfrm>
          <a:prstGeom prst="rightBrace">
            <a:avLst>
              <a:gd name="adj1" fmla="val 8333"/>
              <a:gd name="adj2" fmla="val 17742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C257AF-3122-4D75-8E0D-2027816A4392}"/>
              </a:ext>
            </a:extLst>
          </p:cNvPr>
          <p:cNvSpPr/>
          <p:nvPr/>
        </p:nvSpPr>
        <p:spPr>
          <a:xfrm>
            <a:off x="8761059" y="4218753"/>
            <a:ext cx="3330633" cy="1267647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lvl="0"/>
            <a:r>
              <a:rPr lang="en-US" sz="1100" dirty="0">
                <a:solidFill>
                  <a:srgbClr val="000000"/>
                </a:solidFill>
              </a:rPr>
              <a:t>SVGS-based: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Attitude control of 1</a:t>
            </a:r>
            <a:r>
              <a:rPr lang="en-US" sz="1100" baseline="30000" dirty="0">
                <a:solidFill>
                  <a:srgbClr val="000000"/>
                </a:solidFill>
              </a:rPr>
              <a:t>st</a:t>
            </a:r>
            <a:r>
              <a:rPr lang="en-US" sz="1100" dirty="0">
                <a:solidFill>
                  <a:srgbClr val="000000"/>
                </a:solidFill>
              </a:rPr>
              <a:t> RINGS                 </a:t>
            </a:r>
            <a:r>
              <a:rPr 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  100%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</a:rPr>
              <a:t>Position control of 1</a:t>
            </a:r>
            <a:r>
              <a:rPr lang="en-US" sz="1100" baseline="30000" dirty="0">
                <a:solidFill>
                  <a:schemeClr val="tx1"/>
                </a:solidFill>
              </a:rPr>
              <a:t>st</a:t>
            </a:r>
            <a:r>
              <a:rPr lang="en-US" sz="1100" dirty="0">
                <a:solidFill>
                  <a:schemeClr val="tx1"/>
                </a:solidFill>
              </a:rPr>
              <a:t> RINGS                  </a:t>
            </a:r>
            <a:r>
              <a:rPr lang="en-US" sz="1100" dirty="0">
                <a:solidFill>
                  <a:schemeClr val="tx1"/>
                </a:solidFill>
                <a:sym typeface="Wingdings" panose="05000000000000000000" pitchFamily="2" charset="2"/>
              </a:rPr>
              <a:t>  100%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Attitude control of 2</a:t>
            </a:r>
            <a:r>
              <a:rPr lang="en-US" sz="1100" baseline="30000" dirty="0">
                <a:solidFill>
                  <a:srgbClr val="000000"/>
                </a:solidFill>
              </a:rPr>
              <a:t>nd</a:t>
            </a:r>
            <a:r>
              <a:rPr lang="en-US" sz="1100" dirty="0">
                <a:solidFill>
                  <a:srgbClr val="000000"/>
                </a:solidFill>
              </a:rPr>
              <a:t> RINGS                 </a:t>
            </a:r>
            <a:r>
              <a:rPr lang="en-US" sz="1100" dirty="0">
                <a:solidFill>
                  <a:srgbClr val="000000"/>
                </a:solidFill>
                <a:sym typeface="Wingdings" panose="05000000000000000000" pitchFamily="2" charset="2"/>
              </a:rPr>
              <a:t>  100%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</a:rPr>
              <a:t>Position control of 2</a:t>
            </a:r>
            <a:r>
              <a:rPr lang="en-US" sz="1100" baseline="30000" dirty="0">
                <a:solidFill>
                  <a:schemeClr val="tx1"/>
                </a:solidFill>
              </a:rPr>
              <a:t>nd</a:t>
            </a:r>
            <a:r>
              <a:rPr lang="en-US" sz="1100" dirty="0">
                <a:solidFill>
                  <a:schemeClr val="tx1"/>
                </a:solidFill>
              </a:rPr>
              <a:t> RINGS                  </a:t>
            </a:r>
            <a:r>
              <a:rPr lang="en-US" sz="1100" dirty="0">
                <a:solidFill>
                  <a:schemeClr val="tx1"/>
                </a:solidFill>
                <a:sym typeface="Wingdings" panose="05000000000000000000" pitchFamily="2" charset="2"/>
              </a:rPr>
              <a:t>  100%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sym typeface="Wingdings" panose="05000000000000000000" pitchFamily="2" charset="2"/>
              </a:rPr>
              <a:t>3-DOF control of </a:t>
            </a:r>
            <a:r>
              <a:rPr lang="en-US" sz="1100" u="sng" dirty="0">
                <a:solidFill>
                  <a:schemeClr val="tx1"/>
                </a:solidFill>
                <a:sym typeface="Wingdings" panose="05000000000000000000" pitchFamily="2" charset="2"/>
              </a:rPr>
              <a:t>both</a:t>
            </a:r>
            <a:r>
              <a:rPr lang="en-US" sz="1100" dirty="0">
                <a:solidFill>
                  <a:schemeClr val="tx1"/>
                </a:solidFill>
                <a:sym typeface="Wingdings" panose="05000000000000000000" pitchFamily="2" charset="2"/>
              </a:rPr>
              <a:t> RINGS                    100%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043CA274-C7DE-4353-87B1-41304D9FE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8</a:t>
            </a:fld>
            <a:endParaRPr lang="en-US"/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7EE5A7C3-2E0F-4FE5-B626-9D85A134478F}"/>
              </a:ext>
            </a:extLst>
          </p:cNvPr>
          <p:cNvSpPr/>
          <p:nvPr/>
        </p:nvSpPr>
        <p:spPr>
          <a:xfrm>
            <a:off x="8472746" y="5111454"/>
            <a:ext cx="199506" cy="553515"/>
          </a:xfrm>
          <a:prstGeom prst="rightBrace">
            <a:avLst>
              <a:gd name="adj1" fmla="val 8333"/>
              <a:gd name="adj2" fmla="val 84955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743072-2922-43E4-BFEC-CE8E06ECB952}"/>
              </a:ext>
            </a:extLst>
          </p:cNvPr>
          <p:cNvSpPr/>
          <p:nvPr/>
        </p:nvSpPr>
        <p:spPr>
          <a:xfrm>
            <a:off x="8761061" y="5559308"/>
            <a:ext cx="3330633" cy="712183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C00000"/>
                </a:solidFill>
              </a:rPr>
              <a:t>Assessment of RINGS main code             </a:t>
            </a:r>
            <a:r>
              <a:rPr lang="en-US" sz="1100" dirty="0">
                <a:solidFill>
                  <a:srgbClr val="C00000"/>
                </a:solidFill>
                <a:sym typeface="Wingdings" panose="05000000000000000000" pitchFamily="2" charset="2"/>
              </a:rPr>
              <a:t> </a:t>
            </a:r>
            <a:r>
              <a:rPr lang="en-US" sz="1100" dirty="0" smtClean="0">
                <a:solidFill>
                  <a:srgbClr val="C00000"/>
                </a:solidFill>
                <a:sym typeface="Wingdings" panose="05000000000000000000" pitchFamily="2" charset="2"/>
              </a:rPr>
              <a:t>100%</a:t>
            </a:r>
            <a:endParaRPr lang="en-US" sz="1100" dirty="0">
              <a:solidFill>
                <a:srgbClr val="C00000"/>
              </a:solidFill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C00000"/>
                </a:solidFill>
              </a:rPr>
              <a:t>OL electromagnetic maneuver                 </a:t>
            </a:r>
            <a:r>
              <a:rPr lang="en-US" sz="1100" dirty="0">
                <a:solidFill>
                  <a:srgbClr val="C00000"/>
                </a:solidFill>
                <a:sym typeface="Wingdings" panose="05000000000000000000" pitchFamily="2" charset="2"/>
              </a:rPr>
              <a:t> </a:t>
            </a:r>
            <a:r>
              <a:rPr lang="en-US" sz="1100" dirty="0" smtClean="0">
                <a:solidFill>
                  <a:srgbClr val="C00000"/>
                </a:solidFill>
                <a:sym typeface="Wingdings" panose="05000000000000000000" pitchFamily="2" charset="2"/>
              </a:rPr>
              <a:t>50%</a:t>
            </a:r>
            <a:endParaRPr lang="en-US" sz="1100" dirty="0">
              <a:solidFill>
                <a:srgbClr val="C00000"/>
              </a:solidFill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C00000"/>
                </a:solidFill>
              </a:rPr>
              <a:t>CL electromagnetic control                       </a:t>
            </a:r>
            <a:r>
              <a:rPr lang="en-US" sz="1100" dirty="0">
                <a:solidFill>
                  <a:srgbClr val="C00000"/>
                </a:solidFill>
                <a:sym typeface="Wingdings" panose="05000000000000000000" pitchFamily="2" charset="2"/>
              </a:rPr>
              <a:t> </a:t>
            </a:r>
            <a:r>
              <a:rPr lang="en-US" sz="1100" dirty="0" smtClean="0">
                <a:solidFill>
                  <a:srgbClr val="C00000"/>
                </a:solidFill>
                <a:sym typeface="Wingdings" panose="05000000000000000000" pitchFamily="2" charset="2"/>
              </a:rPr>
              <a:t>50%</a:t>
            </a:r>
            <a:endParaRPr lang="en-US" sz="1100" dirty="0">
              <a:solidFill>
                <a:srgbClr val="C00000"/>
              </a:solidFill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sym typeface="Wingdings" panose="05000000000000000000" pitchFamily="2" charset="2"/>
              </a:rPr>
              <a:t>3-DOF CL EMFF </a:t>
            </a:r>
            <a:r>
              <a:rPr lang="en-US" sz="1100" dirty="0">
                <a:solidFill>
                  <a:schemeClr val="tx1"/>
                </a:solidFill>
              </a:rPr>
              <a:t>control                              </a:t>
            </a:r>
            <a:r>
              <a:rPr lang="en-US" sz="1100" dirty="0">
                <a:solidFill>
                  <a:schemeClr val="tx1"/>
                </a:solidFill>
                <a:sym typeface="Wingdings" panose="05000000000000000000" pitchFamily="2" charset="2"/>
              </a:rPr>
              <a:t> </a:t>
            </a:r>
            <a:r>
              <a:rPr lang="en-US" sz="1100" dirty="0" smtClean="0">
                <a:solidFill>
                  <a:schemeClr val="tx1"/>
                </a:solidFill>
                <a:sym typeface="Wingdings" panose="05000000000000000000" pitchFamily="2" charset="2"/>
              </a:rPr>
              <a:t>25%</a:t>
            </a:r>
            <a:endParaRPr lang="en-US" sz="1100" dirty="0">
              <a:solidFill>
                <a:schemeClr val="tx1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54885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A52BB-ABBE-40B4-91D4-4122B0EAF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Formation </a:t>
            </a:r>
            <a:r>
              <a:rPr lang="en-US" sz="3600" b="1" dirty="0"/>
              <a:t>F</a:t>
            </a:r>
            <a:r>
              <a:rPr lang="en-US" sz="3600" b="1" dirty="0" smtClean="0"/>
              <a:t>light of RINGS using SVGS</a:t>
            </a:r>
            <a:endParaRPr lang="en-US" sz="36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060A4F-3C0D-4CE5-B1F1-4F708B112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D3F66-2FE5-46D3-A0F0-C8C758939D80}" type="slidenum">
              <a:rPr lang="en-US" smtClean="0"/>
              <a:t>9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5411245" y="1277655"/>
            <a:ext cx="5551247" cy="5106974"/>
            <a:chOff x="6229032" y="2135953"/>
            <a:chExt cx="4585648" cy="389174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765B621-4BEE-4D3F-9751-F2529ED9CD0C}"/>
                </a:ext>
              </a:extLst>
            </p:cNvPr>
            <p:cNvSpPr/>
            <p:nvPr/>
          </p:nvSpPr>
          <p:spPr>
            <a:xfrm>
              <a:off x="6229032" y="2194213"/>
              <a:ext cx="4585648" cy="28874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A4EE687-475C-4465-8189-26176516166D}"/>
                </a:ext>
              </a:extLst>
            </p:cNvPr>
            <p:cNvGrpSpPr/>
            <p:nvPr/>
          </p:nvGrpSpPr>
          <p:grpSpPr>
            <a:xfrm rot="770327">
              <a:off x="7348805" y="2819350"/>
              <a:ext cx="885126" cy="1286353"/>
              <a:chOff x="1268851" y="3032581"/>
              <a:chExt cx="1408341" cy="2401418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F463A47F-6E83-4215-885E-0743BC1DD5BC}"/>
                  </a:ext>
                </a:extLst>
              </p:cNvPr>
              <p:cNvGrpSpPr/>
              <p:nvPr/>
            </p:nvGrpSpPr>
            <p:grpSpPr>
              <a:xfrm>
                <a:off x="1421300" y="3462947"/>
                <a:ext cx="1107035" cy="1971052"/>
                <a:chOff x="1174293" y="2782254"/>
                <a:chExt cx="1375887" cy="2646840"/>
              </a:xfrm>
            </p:grpSpPr>
            <p:cxnSp>
              <p:nvCxnSpPr>
                <p:cNvPr id="48" name="Straight Arrow Connector 47">
                  <a:extLst>
                    <a:ext uri="{FF2B5EF4-FFF2-40B4-BE49-F238E27FC236}">
                      <a16:creationId xmlns:a16="http://schemas.microsoft.com/office/drawing/2014/main" id="{C51A0599-B022-4407-AE23-70F4DC67BA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829673" flipV="1">
                  <a:off x="1567568" y="4166503"/>
                  <a:ext cx="982612" cy="2561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>
                  <a:extLst>
                    <a:ext uri="{FF2B5EF4-FFF2-40B4-BE49-F238E27FC236}">
                      <a16:creationId xmlns:a16="http://schemas.microsoft.com/office/drawing/2014/main" id="{C5D4DC5E-07CF-46D5-B493-CD5B0B63DE16}"/>
                    </a:ext>
                  </a:extLst>
                </p:cNvPr>
                <p:cNvCxnSpPr/>
                <p:nvPr/>
              </p:nvCxnSpPr>
              <p:spPr>
                <a:xfrm rot="645179" flipH="1" flipV="1">
                  <a:off x="1174293" y="2782254"/>
                  <a:ext cx="523458" cy="1471896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47" name="Flowchart: Alternate Process 46">
                  <a:extLst>
                    <a:ext uri="{FF2B5EF4-FFF2-40B4-BE49-F238E27FC236}">
                      <a16:creationId xmlns:a16="http://schemas.microsoft.com/office/drawing/2014/main" id="{EFD3ACE4-4361-48DC-98DA-9E0A37DF7A8F}"/>
                    </a:ext>
                  </a:extLst>
                </p:cNvPr>
                <p:cNvSpPr/>
                <p:nvPr/>
              </p:nvSpPr>
              <p:spPr>
                <a:xfrm rot="20787214">
                  <a:off x="1364531" y="3253248"/>
                  <a:ext cx="409257" cy="2175846"/>
                </a:xfrm>
                <a:prstGeom prst="flowChartAlternateProcess">
                  <a:avLst/>
                </a:prstGeom>
                <a:solidFill>
                  <a:schemeClr val="bg1">
                    <a:lumMod val="65000"/>
                  </a:schemeClr>
                </a:solidFill>
                <a:ln w="190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sz="1050" dirty="0"/>
                    <a:t>1</a:t>
                  </a:r>
                  <a:r>
                    <a:rPr lang="en-US" sz="1050" baseline="30000" dirty="0"/>
                    <a:t>st</a:t>
                  </a:r>
                  <a:r>
                    <a:rPr lang="en-US" sz="1050" dirty="0"/>
                    <a:t> RINGS</a:t>
                  </a: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0EDD3328-3447-46ED-8245-FE784E428D64}"/>
                      </a:ext>
                    </a:extLst>
                  </p:cNvPr>
                  <p:cNvSpPr txBox="1"/>
                  <p:nvPr/>
                </p:nvSpPr>
                <p:spPr>
                  <a:xfrm rot="20685179">
                    <a:off x="2458665" y="4093656"/>
                    <a:ext cx="218527" cy="25770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1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sz="11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m:rPr>
                                      <m:nor/>
                                    </m:rPr>
                                    <a:rPr lang="en-US" sz="1100" b="1" dirty="0" smtClean="0"/>
                                    <m:t>e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11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n-US" b="1" baseline="-25000" dirty="0"/>
                  </a:p>
                </p:txBody>
              </p:sp>
            </mc:Choice>
            <mc:Fallback xmlns="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0EDD3328-3447-46ED-8245-FE784E428D6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0685179">
                    <a:off x="2458665" y="4093656"/>
                    <a:ext cx="218527" cy="257701"/>
                  </a:xfrm>
                  <a:prstGeom prst="rect">
                    <a:avLst/>
                  </a:prstGeom>
                  <a:blipFill rotWithShape="0">
                    <a:blip r:embed="rId2"/>
                    <a:stretch>
                      <a:fillRect r="-70833" b="-68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Rectangle 45">
                    <a:extLst>
                      <a:ext uri="{FF2B5EF4-FFF2-40B4-BE49-F238E27FC236}">
                        <a16:creationId xmlns:a16="http://schemas.microsoft.com/office/drawing/2014/main" id="{C086E7CA-3ECD-422D-A59A-04413B390E67}"/>
                      </a:ext>
                    </a:extLst>
                  </p:cNvPr>
                  <p:cNvSpPr/>
                  <p:nvPr/>
                </p:nvSpPr>
                <p:spPr>
                  <a:xfrm rot="20685179">
                    <a:off x="1268851" y="3032581"/>
                    <a:ext cx="310933" cy="2616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100" b="1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sz="110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m:rPr>
                                      <m:nor/>
                                    </m:rPr>
                                    <a:rPr lang="en-US" sz="1100" b="1" dirty="0">
                                      <a:solidFill>
                                        <a:prstClr val="black"/>
                                      </a:solidFill>
                                    </a:rPr>
                                    <m:t>e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1100" b="1" i="1" dirty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lang="en-US" b="1" dirty="0"/>
                  </a:p>
                </p:txBody>
              </p:sp>
            </mc:Choice>
            <mc:Fallback xmlns="">
              <p:sp>
                <p:nvSpPr>
                  <p:cNvPr id="46" name="Rectangle 45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C086E7CA-3ECD-422D-A59A-04413B390E67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0685179">
                    <a:off x="1268851" y="3032581"/>
                    <a:ext cx="310933" cy="261610"/>
                  </a:xfrm>
                  <a:prstGeom prst="rect">
                    <a:avLst/>
                  </a:prstGeom>
                  <a:blipFill rotWithShape="0">
                    <a:blip r:embed="rId3"/>
                    <a:stretch>
                      <a:fillRect r="-32353" b="-6800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9DE9DD3F-1498-46E3-B623-B97164F1F679}"/>
                </a:ext>
              </a:extLst>
            </p:cNvPr>
            <p:cNvCxnSpPr>
              <a:cxnSpLocks/>
            </p:cNvCxnSpPr>
            <p:nvPr/>
          </p:nvCxnSpPr>
          <p:spPr>
            <a:xfrm>
              <a:off x="7610319" y="2314942"/>
              <a:ext cx="0" cy="438063"/>
            </a:xfrm>
            <a:prstGeom prst="straightConnector1">
              <a:avLst/>
            </a:prstGeom>
            <a:ln w="3175">
              <a:solidFill>
                <a:srgbClr val="0070C0"/>
              </a:solidFill>
              <a:prstDash val="lgDashDot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D296C1A2-D64B-43C0-9FD7-29CD1957E936}"/>
                </a:ext>
              </a:extLst>
            </p:cNvPr>
            <p:cNvCxnSpPr>
              <a:cxnSpLocks/>
            </p:cNvCxnSpPr>
            <p:nvPr/>
          </p:nvCxnSpPr>
          <p:spPr>
            <a:xfrm>
              <a:off x="7604264" y="2408720"/>
              <a:ext cx="1924131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2B238CB3-372D-4AE7-8335-7584D0511AD7}"/>
                    </a:ext>
                  </a:extLst>
                </p:cNvPr>
                <p:cNvSpPr txBox="1"/>
                <p:nvPr/>
              </p:nvSpPr>
              <p:spPr>
                <a:xfrm>
                  <a:off x="7973183" y="2135953"/>
                  <a:ext cx="1555211" cy="272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/>
                  <a:r>
                    <a:rPr lang="en-US" sz="1200" baseline="-25000" dirty="0">
                      <a:solidFill>
                        <a:srgbClr val="000000"/>
                      </a:solidFill>
                      <a:ea typeface="Cambria Math" panose="02040503050406030204" pitchFamily="18" charset="0"/>
                    </a:rPr>
                    <a:t>2</a:t>
                  </a:r>
                  <a:r>
                    <a:rPr lang="en-US" sz="1200" baseline="30000" dirty="0">
                      <a:solidFill>
                        <a:srgbClr val="000000"/>
                      </a:solidFill>
                      <a:ea typeface="Cambria Math" panose="02040503050406030204" pitchFamily="18" charset="0"/>
                    </a:rPr>
                    <a:t>nd</a:t>
                  </a:r>
                  <a:r>
                    <a:rPr lang="en-US" sz="1200" baseline="-25000" dirty="0">
                      <a:solidFill>
                        <a:srgbClr val="000000"/>
                      </a:solidFill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1200" b="0" i="1" baseline="-2500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𝑆𝑒𝑝𝑎𝑟𝑎𝑡𝑖𝑜𝑛</m:t>
                      </m:r>
                      <m:r>
                        <a:rPr lang="en-US" sz="1200" b="0" i="1" baseline="-2500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baseline="-2500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𝑑𝑖𝑠𝑡𝑎𝑛𝑐𝑒</m:t>
                      </m:r>
                    </m:oMath>
                  </a14:m>
                  <a:endParaRPr lang="en-US" sz="1200" baseline="-25000" dirty="0">
                    <a:solidFill>
                      <a:srgbClr val="000000"/>
                    </a:solidFill>
                  </a:endParaRPr>
                </a:p>
              </p:txBody>
            </p:sp>
          </mc:Choice>
          <mc:Fallback xmlns=""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xmlns:a14="http://schemas.microsoft.com/office/drawing/2010/main" xmlns="" id="{2B238CB3-372D-4AE7-8335-7584D0511A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73183" y="2135953"/>
                  <a:ext cx="1555211" cy="272767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b="-1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DC16022-A79B-451E-8D93-55BE27291BD8}"/>
                </a:ext>
              </a:extLst>
            </p:cNvPr>
            <p:cNvGrpSpPr/>
            <p:nvPr/>
          </p:nvGrpSpPr>
          <p:grpSpPr>
            <a:xfrm rot="770327">
              <a:off x="9268365" y="2772460"/>
              <a:ext cx="885126" cy="1286353"/>
              <a:chOff x="1268851" y="3032581"/>
              <a:chExt cx="1408341" cy="2401418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4947D2A8-DC9B-4183-8480-65B7B6270973}"/>
                  </a:ext>
                </a:extLst>
              </p:cNvPr>
              <p:cNvGrpSpPr/>
              <p:nvPr/>
            </p:nvGrpSpPr>
            <p:grpSpPr>
              <a:xfrm>
                <a:off x="1421300" y="3462947"/>
                <a:ext cx="1107035" cy="1971052"/>
                <a:chOff x="1174293" y="2782254"/>
                <a:chExt cx="1375887" cy="2646840"/>
              </a:xfrm>
            </p:grpSpPr>
            <p:cxnSp>
              <p:nvCxnSpPr>
                <p:cNvPr id="69" name="Straight Arrow Connector 68">
                  <a:extLst>
                    <a:ext uri="{FF2B5EF4-FFF2-40B4-BE49-F238E27FC236}">
                      <a16:creationId xmlns:a16="http://schemas.microsoft.com/office/drawing/2014/main" id="{7603FE63-D735-442A-8C67-CABE3E54B9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829673" flipV="1">
                  <a:off x="1567568" y="4166503"/>
                  <a:ext cx="982612" cy="2561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Arrow Connector 69">
                  <a:extLst>
                    <a:ext uri="{FF2B5EF4-FFF2-40B4-BE49-F238E27FC236}">
                      <a16:creationId xmlns:a16="http://schemas.microsoft.com/office/drawing/2014/main" id="{D5070906-E20D-4814-98DB-0BDC01A105E2}"/>
                    </a:ext>
                  </a:extLst>
                </p:cNvPr>
                <p:cNvCxnSpPr/>
                <p:nvPr/>
              </p:nvCxnSpPr>
              <p:spPr>
                <a:xfrm rot="645179" flipH="1" flipV="1">
                  <a:off x="1174293" y="2782254"/>
                  <a:ext cx="523458" cy="1471896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67" name="Flowchart: Alternate Process 66">
                  <a:extLst>
                    <a:ext uri="{FF2B5EF4-FFF2-40B4-BE49-F238E27FC236}">
                      <a16:creationId xmlns:a16="http://schemas.microsoft.com/office/drawing/2014/main" id="{9A8B0D4F-943D-4CE7-906D-7817386C6F40}"/>
                    </a:ext>
                  </a:extLst>
                </p:cNvPr>
                <p:cNvSpPr/>
                <p:nvPr/>
              </p:nvSpPr>
              <p:spPr>
                <a:xfrm rot="20787214">
                  <a:off x="1364531" y="3253248"/>
                  <a:ext cx="409257" cy="2175846"/>
                </a:xfrm>
                <a:prstGeom prst="flowChartAlternateProcess">
                  <a:avLst/>
                </a:prstGeom>
                <a:solidFill>
                  <a:schemeClr val="bg1">
                    <a:lumMod val="65000"/>
                  </a:schemeClr>
                </a:solidFill>
                <a:ln w="190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lvl="0" algn="ctr"/>
                  <a:r>
                    <a:rPr lang="en-US" sz="1050" dirty="0">
                      <a:solidFill>
                        <a:prstClr val="white"/>
                      </a:solidFill>
                    </a:rPr>
                    <a:t>2</a:t>
                  </a:r>
                  <a:r>
                    <a:rPr lang="en-US" sz="1050" baseline="30000" dirty="0">
                      <a:solidFill>
                        <a:prstClr val="white"/>
                      </a:solidFill>
                    </a:rPr>
                    <a:t>nd</a:t>
                  </a:r>
                  <a:r>
                    <a:rPr lang="en-US" sz="1050" dirty="0">
                      <a:solidFill>
                        <a:prstClr val="white"/>
                      </a:solidFill>
                    </a:rPr>
                    <a:t>  RINGS</a:t>
                  </a: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990D5F25-83A3-49DA-B0B0-C68BBAF7C7AC}"/>
                      </a:ext>
                    </a:extLst>
                  </p:cNvPr>
                  <p:cNvSpPr txBox="1"/>
                  <p:nvPr/>
                </p:nvSpPr>
                <p:spPr>
                  <a:xfrm rot="20685179">
                    <a:off x="2458665" y="4093656"/>
                    <a:ext cx="218527" cy="25770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1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sz="11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m:rPr>
                                      <m:nor/>
                                    </m:rPr>
                                    <a:rPr lang="en-US" sz="1100" b="1" dirty="0" smtClean="0"/>
                                    <m:t>e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11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lang="en-US" b="1" baseline="-25000" dirty="0"/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990D5F25-83A3-49DA-B0B0-C68BBAF7C7A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0685179">
                    <a:off x="2458665" y="4093656"/>
                    <a:ext cx="218527" cy="257701"/>
                  </a:xfrm>
                  <a:prstGeom prst="rect">
                    <a:avLst/>
                  </a:prstGeom>
                  <a:blipFill rotWithShape="0">
                    <a:blip r:embed="rId5"/>
                    <a:stretch>
                      <a:fillRect r="-70833" b="-7083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0CDCAA7D-49BC-4D6D-994E-71559DD1AB3A}"/>
                      </a:ext>
                    </a:extLst>
                  </p:cNvPr>
                  <p:cNvSpPr/>
                  <p:nvPr/>
                </p:nvSpPr>
                <p:spPr>
                  <a:xfrm rot="20685179">
                    <a:off x="1268851" y="3032581"/>
                    <a:ext cx="310933" cy="2616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100" b="1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sz="110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m:rPr>
                                      <m:nor/>
                                    </m:rPr>
                                    <a:rPr lang="en-US" sz="1100" b="1" dirty="0">
                                      <a:solidFill>
                                        <a:prstClr val="black"/>
                                      </a:solidFill>
                                    </a:rPr>
                                    <m:t>e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1100" b="1" i="1" dirty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lang="en-US" b="1" dirty="0"/>
                  </a:p>
                </p:txBody>
              </p:sp>
            </mc:Choice>
            <mc:Fallback xmlns=""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0CDCAA7D-49BC-4D6D-994E-71559DD1AB3A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0685179">
                    <a:off x="1268851" y="3032581"/>
                    <a:ext cx="310933" cy="261610"/>
                  </a:xfrm>
                  <a:prstGeom prst="rect">
                    <a:avLst/>
                  </a:prstGeom>
                  <a:blipFill rotWithShape="0">
                    <a:blip r:embed="rId6"/>
                    <a:stretch>
                      <a:fillRect r="-32353" b="-615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D70290ED-79A8-4253-9002-4958C7878B5B}"/>
                </a:ext>
              </a:extLst>
            </p:cNvPr>
            <p:cNvCxnSpPr>
              <a:cxnSpLocks/>
            </p:cNvCxnSpPr>
            <p:nvPr/>
          </p:nvCxnSpPr>
          <p:spPr>
            <a:xfrm>
              <a:off x="9528395" y="2314942"/>
              <a:ext cx="0" cy="438063"/>
            </a:xfrm>
            <a:prstGeom prst="straightConnector1">
              <a:avLst/>
            </a:prstGeom>
            <a:ln w="3175">
              <a:solidFill>
                <a:srgbClr val="0070C0"/>
              </a:solidFill>
              <a:prstDash val="lgDashDot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BEEA15A-851A-4563-9642-7E30FF625328}"/>
                </a:ext>
              </a:extLst>
            </p:cNvPr>
            <p:cNvSpPr/>
            <p:nvPr/>
          </p:nvSpPr>
          <p:spPr>
            <a:xfrm rot="5400000">
              <a:off x="7564641" y="3493203"/>
              <a:ext cx="555243" cy="261839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800" dirty="0"/>
                <a:t>2</a:t>
              </a:r>
              <a:r>
                <a:rPr lang="en-US" sz="800" baseline="30000" dirty="0"/>
                <a:t>nd</a:t>
              </a:r>
              <a:r>
                <a:rPr lang="en-US" sz="800" dirty="0"/>
                <a:t> SVGS phone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048F8E0-F203-4FF3-802B-EDFEE54C53C0}"/>
                </a:ext>
              </a:extLst>
            </p:cNvPr>
            <p:cNvGrpSpPr/>
            <p:nvPr/>
          </p:nvGrpSpPr>
          <p:grpSpPr>
            <a:xfrm rot="5400000">
              <a:off x="7397763" y="2927716"/>
              <a:ext cx="2646023" cy="1449157"/>
              <a:chOff x="7024543" y="3589291"/>
              <a:chExt cx="2646023" cy="1624145"/>
            </a:xfrm>
          </p:grpSpPr>
          <p:cxnSp>
            <p:nvCxnSpPr>
              <p:cNvPr id="75" name="Straight Arrow Connector 74">
                <a:extLst>
                  <a:ext uri="{FF2B5EF4-FFF2-40B4-BE49-F238E27FC236}">
                    <a16:creationId xmlns:a16="http://schemas.microsoft.com/office/drawing/2014/main" id="{1FFBECB4-9CBE-40B9-860F-22723B1F35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24543" y="3656111"/>
                <a:ext cx="1061992" cy="1557325"/>
              </a:xfrm>
              <a:prstGeom prst="straightConnector1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Arrow Connector 75">
                <a:extLst>
                  <a:ext uri="{FF2B5EF4-FFF2-40B4-BE49-F238E27FC236}">
                    <a16:creationId xmlns:a16="http://schemas.microsoft.com/office/drawing/2014/main" id="{55AC0B97-A50D-47AB-AE34-A9980876D0F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534978" y="3589291"/>
                <a:ext cx="1135588" cy="1602804"/>
              </a:xfrm>
              <a:prstGeom prst="straightConnector1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1C15FBA-D34F-4696-A88F-8446E8C0E39D}"/>
                </a:ext>
              </a:extLst>
            </p:cNvPr>
            <p:cNvGrpSpPr/>
            <p:nvPr/>
          </p:nvGrpSpPr>
          <p:grpSpPr>
            <a:xfrm>
              <a:off x="6360040" y="4118614"/>
              <a:ext cx="2646023" cy="1909083"/>
              <a:chOff x="5489620" y="4137294"/>
              <a:chExt cx="2646023" cy="1909083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B6FBB561-C33B-4F6B-99BA-9C788D6C6B85}"/>
                  </a:ext>
                </a:extLst>
              </p:cNvPr>
              <p:cNvGrpSpPr/>
              <p:nvPr/>
            </p:nvGrpSpPr>
            <p:grpSpPr>
              <a:xfrm>
                <a:off x="5489620" y="4137294"/>
                <a:ext cx="2646023" cy="1909083"/>
                <a:chOff x="4387265" y="3999175"/>
                <a:chExt cx="2646023" cy="1909083"/>
              </a:xfrm>
            </p:grpSpPr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12A3952F-58EA-40F9-B0E3-B425A27A2CED}"/>
                    </a:ext>
                  </a:extLst>
                </p:cNvPr>
                <p:cNvGrpSpPr/>
                <p:nvPr/>
              </p:nvGrpSpPr>
              <p:grpSpPr>
                <a:xfrm>
                  <a:off x="5607413" y="5096989"/>
                  <a:ext cx="593664" cy="811269"/>
                  <a:chOff x="3959607" y="3793771"/>
                  <a:chExt cx="673980" cy="851348"/>
                </a:xfrm>
              </p:grpSpPr>
              <p:grpSp>
                <p:nvGrpSpPr>
                  <p:cNvPr id="51" name="Group 50">
                    <a:extLst>
                      <a:ext uri="{FF2B5EF4-FFF2-40B4-BE49-F238E27FC236}">
                        <a16:creationId xmlns:a16="http://schemas.microsoft.com/office/drawing/2014/main" id="{B1DF59FC-BC4D-45FA-9FC6-A258F680110F}"/>
                      </a:ext>
                    </a:extLst>
                  </p:cNvPr>
                  <p:cNvGrpSpPr/>
                  <p:nvPr/>
                </p:nvGrpSpPr>
                <p:grpSpPr>
                  <a:xfrm>
                    <a:off x="3987904" y="3975151"/>
                    <a:ext cx="645683" cy="669968"/>
                    <a:chOff x="3987904" y="3975151"/>
                    <a:chExt cx="645683" cy="669968"/>
                  </a:xfrm>
                </p:grpSpPr>
                <p:cxnSp>
                  <p:nvCxnSpPr>
                    <p:cNvPr id="53" name="Straight Arrow Connector 52">
                      <a:extLst>
                        <a:ext uri="{FF2B5EF4-FFF2-40B4-BE49-F238E27FC236}">
                          <a16:creationId xmlns:a16="http://schemas.microsoft.com/office/drawing/2014/main" id="{C8BC82E9-B7BE-4EA4-8CEB-5531B63337D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091204" y="4503738"/>
                      <a:ext cx="470753" cy="0"/>
                    </a:xfrm>
                    <a:prstGeom prst="straightConnector1">
                      <a:avLst/>
                    </a:prstGeom>
                    <a:ln w="3175">
                      <a:solidFill>
                        <a:srgbClr val="FF0000"/>
                      </a:solidFill>
                      <a:prstDash val="dashDot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Straight Arrow Connector 53">
                      <a:extLst>
                        <a:ext uri="{FF2B5EF4-FFF2-40B4-BE49-F238E27FC236}">
                          <a16:creationId xmlns:a16="http://schemas.microsoft.com/office/drawing/2014/main" id="{CCE656E4-56BE-4A21-AC14-854622243910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3987904" y="3975151"/>
                      <a:ext cx="0" cy="528587"/>
                    </a:xfrm>
                    <a:prstGeom prst="straightConnector1">
                      <a:avLst/>
                    </a:prstGeom>
                    <a:ln w="3175">
                      <a:solidFill>
                        <a:srgbClr val="FF0000"/>
                      </a:solidFill>
                      <a:prstDash val="dashDot"/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55" name="TextBox 54">
                          <a:extLst>
                            <a:ext uri="{FF2B5EF4-FFF2-40B4-BE49-F238E27FC236}">
                              <a16:creationId xmlns:a16="http://schemas.microsoft.com/office/drawing/2014/main" id="{1ABDAD72-08C4-42C6-8613-4A16629A070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4477665" y="4358877"/>
                          <a:ext cx="155922" cy="28624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lvl="0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US" sz="1200" b="1" baseline="-25000" dirty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y</m:t>
                                </m:r>
                                <m:r>
                                  <m:rPr>
                                    <m:nor/>
                                  </m:rPr>
                                  <a:rPr lang="en-US" sz="1200" b="1" baseline="-25000" dirty="0">
                                    <a:solidFill>
                                      <a:srgbClr val="000000"/>
                                    </a:solidFill>
                                  </a:rPr>
                                  <m:t>’</m:t>
                                </m:r>
                              </m:oMath>
                            </m:oMathPara>
                          </a14:m>
                          <a:endParaRPr lang="en-US" sz="1200" b="1" baseline="-25000" dirty="0">
                            <a:solidFill>
                              <a:srgbClr val="000000"/>
                            </a:solidFill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55" name="TextBox 54">
                          <a:extLst>
                            <a:ext uri="{FF2B5EF4-FFF2-40B4-BE49-F238E27FC236}">
                              <a16:creationId xmlns:a16="http://schemas.microsoft.com/office/drawing/2014/main" xmlns:a14="http://schemas.microsoft.com/office/drawing/2010/main" xmlns="" id="{1ABDAD72-08C4-42C6-8613-4A16629A070D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4477665" y="4358877"/>
                          <a:ext cx="155922" cy="286242"/>
                        </a:xfrm>
                        <a:prstGeom prst="rect">
                          <a:avLst/>
                        </a:prstGeom>
                        <a:blipFill rotWithShape="0">
                          <a:blip r:embed="rId7"/>
                          <a:stretch>
                            <a:fillRect r="-34783" b="-4444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3BE21237-E209-49C3-A352-2D5FB364BE68}"/>
                      </a:ext>
                    </a:extLst>
                  </p:cNvPr>
                  <p:cNvSpPr txBox="1"/>
                  <p:nvPr/>
                </p:nvSpPr>
                <p:spPr>
                  <a:xfrm>
                    <a:off x="3959607" y="3793771"/>
                    <a:ext cx="404243" cy="22608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200" b="1" baseline="-25000" dirty="0"/>
                      <a:t>X’</a:t>
                    </a:r>
                  </a:p>
                </p:txBody>
              </p:sp>
            </p:grp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00E2885B-1B2E-4662-B78A-938E1230869C}"/>
                    </a:ext>
                  </a:extLst>
                </p:cNvPr>
                <p:cNvGrpSpPr/>
                <p:nvPr/>
              </p:nvGrpSpPr>
              <p:grpSpPr>
                <a:xfrm>
                  <a:off x="4387265" y="3999175"/>
                  <a:ext cx="2646023" cy="1624145"/>
                  <a:chOff x="1060428" y="2744687"/>
                  <a:chExt cx="2646023" cy="1624145"/>
                </a:xfrm>
              </p:grpSpPr>
              <p:cxnSp>
                <p:nvCxnSpPr>
                  <p:cNvPr id="58" name="Straight Arrow Connector 57">
                    <a:extLst>
                      <a:ext uri="{FF2B5EF4-FFF2-40B4-BE49-F238E27FC236}">
                        <a16:creationId xmlns:a16="http://schemas.microsoft.com/office/drawing/2014/main" id="{B01B6CD1-9FDD-46F3-8F1C-F2AB4E4990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060428" y="2811507"/>
                    <a:ext cx="1061992" cy="1557325"/>
                  </a:xfrm>
                  <a:prstGeom prst="straightConnector1">
                    <a:avLst/>
                  </a:prstGeom>
                  <a:ln w="3175">
                    <a:solidFill>
                      <a:schemeClr val="bg1">
                        <a:lumMod val="65000"/>
                      </a:schemeClr>
                    </a:solidFill>
                    <a:prstDash val="dash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Straight Arrow Connector 58">
                    <a:extLst>
                      <a:ext uri="{FF2B5EF4-FFF2-40B4-BE49-F238E27FC236}">
                        <a16:creationId xmlns:a16="http://schemas.microsoft.com/office/drawing/2014/main" id="{26729A84-16FF-4325-83AE-F9F7DAB73E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70863" y="2744687"/>
                    <a:ext cx="1135588" cy="1602804"/>
                  </a:xfrm>
                  <a:prstGeom prst="straightConnector1">
                    <a:avLst/>
                  </a:prstGeom>
                  <a:ln w="3175">
                    <a:solidFill>
                      <a:schemeClr val="bg1">
                        <a:lumMod val="65000"/>
                      </a:schemeClr>
                    </a:solidFill>
                    <a:prstDash val="dash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2F7F7EF1-3C76-4306-9965-704E3CBF214D}"/>
                  </a:ext>
                </a:extLst>
              </p:cNvPr>
              <p:cNvSpPr/>
              <p:nvPr/>
            </p:nvSpPr>
            <p:spPr>
              <a:xfrm>
                <a:off x="6477907" y="5728974"/>
                <a:ext cx="533272" cy="261839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/>
                  <a:t>1</a:t>
                </a:r>
                <a:r>
                  <a:rPr lang="en-US" sz="800" baseline="30000" dirty="0"/>
                  <a:t>st</a:t>
                </a:r>
                <a:r>
                  <a:rPr lang="en-US" sz="800" dirty="0"/>
                  <a:t> SVGS phone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C616EA2-2084-4E3C-85A9-2C93405BE1C2}"/>
                </a:ext>
              </a:extLst>
            </p:cNvPr>
            <p:cNvGrpSpPr/>
            <p:nvPr/>
          </p:nvGrpSpPr>
          <p:grpSpPr>
            <a:xfrm>
              <a:off x="6569278" y="3631004"/>
              <a:ext cx="756303" cy="2221569"/>
              <a:chOff x="4976363" y="3635038"/>
              <a:chExt cx="756303" cy="2221569"/>
            </a:xfrm>
          </p:grpSpPr>
          <p:cxnSp>
            <p:nvCxnSpPr>
              <p:cNvPr id="65" name="Straight Arrow Connector 64">
                <a:extLst>
                  <a:ext uri="{FF2B5EF4-FFF2-40B4-BE49-F238E27FC236}">
                    <a16:creationId xmlns:a16="http://schemas.microsoft.com/office/drawing/2014/main" id="{91FF17DC-5EB4-43B2-BC36-40C59250A5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22459" y="5856607"/>
                <a:ext cx="610207" cy="0"/>
              </a:xfrm>
              <a:prstGeom prst="straightConnector1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lgDashDot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85D0574A-778F-446E-97F6-FE54D62190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57395" y="3635038"/>
                <a:ext cx="398585" cy="0"/>
              </a:xfrm>
              <a:prstGeom prst="straightConnector1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lgDashDot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Rectangle 18">
                    <a:extLst>
                      <a:ext uri="{FF2B5EF4-FFF2-40B4-BE49-F238E27FC236}">
                        <a16:creationId xmlns:a16="http://schemas.microsoft.com/office/drawing/2014/main" id="{DDB3BCF4-DA88-4A83-97D8-AFC5A0853AC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479368" y="4693823"/>
                    <a:ext cx="1266757" cy="27276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lvl="0"/>
                    <a:r>
                      <a:rPr lang="en-US" sz="1200" baseline="-25000" dirty="0">
                        <a:solidFill>
                          <a:srgbClr val="000000"/>
                        </a:solidFill>
                        <a:ea typeface="Cambria Math" panose="02040503050406030204" pitchFamily="18" charset="0"/>
                      </a:rPr>
                      <a:t>1</a:t>
                    </a:r>
                    <a:r>
                      <a:rPr lang="en-US" sz="1200" baseline="30000" dirty="0">
                        <a:solidFill>
                          <a:srgbClr val="000000"/>
                        </a:solidFill>
                        <a:ea typeface="Cambria Math" panose="02040503050406030204" pitchFamily="18" charset="0"/>
                      </a:rPr>
                      <a:t>st</a:t>
                    </a:r>
                    <a:r>
                      <a:rPr lang="en-US" sz="1200" baseline="-25000" dirty="0">
                        <a:solidFill>
                          <a:srgbClr val="000000"/>
                        </a:solidFill>
                        <a:ea typeface="Cambria Math" panose="02040503050406030204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r>
                          <a:rPr lang="en-US" sz="1200" i="1" baseline="-250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𝑆𝑒𝑝𝑎𝑟𝑎𝑡𝑖𝑜𝑛</m:t>
                        </m:r>
                        <m:r>
                          <a:rPr lang="en-US" sz="1200" i="1" baseline="-250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baseline="-2500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𝑑𝑖𝑠𝑡𝑎𝑛𝑐𝑒</m:t>
                        </m:r>
                      </m:oMath>
                    </a14:m>
                    <a:endParaRPr lang="en-US" sz="1200" baseline="-25000" dirty="0">
                      <a:solidFill>
                        <a:srgbClr val="0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9" name="Rectangle 18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DDB3BCF4-DA88-4A83-97D8-AFC5A0853AC7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6200000">
                    <a:off x="4479368" y="4693823"/>
                    <a:ext cx="1266757" cy="272767"/>
                  </a:xfrm>
                  <a:prstGeom prst="rect">
                    <a:avLst/>
                  </a:prstGeom>
                  <a:blipFill rotWithShape="0">
                    <a:blip r:embed="rId8"/>
                    <a:stretch>
                      <a:fillRect r="-1818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87" name="Straight Arrow Connector 86">
                <a:extLst>
                  <a:ext uri="{FF2B5EF4-FFF2-40B4-BE49-F238E27FC236}">
                    <a16:creationId xmlns:a16="http://schemas.microsoft.com/office/drawing/2014/main" id="{65927B21-F329-44B1-BF65-AC1679089E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0902" y="3655372"/>
                <a:ext cx="0" cy="2201235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1167C57E-211A-48EE-AE4B-DF7D7F792DF9}"/>
                  </a:ext>
                </a:extLst>
              </p:cNvPr>
              <p:cNvSpPr txBox="1"/>
              <p:nvPr/>
            </p:nvSpPr>
            <p:spPr>
              <a:xfrm>
                <a:off x="479903" y="1807497"/>
                <a:ext cx="3992738" cy="307776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solidFill>
                    <a:srgbClr val="C000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b="1" dirty="0"/>
                  <a:t>SVGS </a:t>
                </a:r>
                <a:r>
                  <a:rPr lang="en-US" sz="2000" b="1" dirty="0" smtClean="0"/>
                  <a:t>control:</a:t>
                </a:r>
                <a:endParaRPr lang="en-US" sz="2000" b="1" dirty="0"/>
              </a:p>
              <a:p>
                <a:r>
                  <a:rPr lang="en-US" sz="2000" b="1" dirty="0"/>
                  <a:t> </a:t>
                </a:r>
                <a:r>
                  <a:rPr lang="en-US" sz="2000" b="1" dirty="0" smtClean="0"/>
                  <a:t>    </a:t>
                </a:r>
                <a:r>
                  <a:rPr lang="en-US" sz="2000" dirty="0" smtClean="0"/>
                  <a:t>Control </a:t>
                </a:r>
                <a:r>
                  <a:rPr lang="en-US" sz="2000" dirty="0"/>
                  <a:t>attitude and position </a:t>
                </a:r>
              </a:p>
              <a:p>
                <a:pPr marL="1257300" lvl="2" indent="-342900">
                  <a:buFont typeface="Wingdings" panose="05000000000000000000" pitchFamily="2" charset="2"/>
                  <a:buChar char="è"/>
                </a:pPr>
                <a:r>
                  <a:rPr lang="en-US" sz="2000" dirty="0" smtClean="0">
                    <a:sym typeface="Wingdings" panose="05000000000000000000" pitchFamily="2" charset="2"/>
                  </a:rPr>
                  <a:t>2-DOF </a:t>
                </a:r>
                <a:r>
                  <a:rPr lang="en-US" sz="2000" dirty="0">
                    <a:sym typeface="Wingdings" panose="05000000000000000000" pitchFamily="2" charset="2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𝜃</m:t>
                    </m:r>
                  </m:oMath>
                </a14:m>
                <a:r>
                  <a:rPr lang="en-US" sz="2000" dirty="0"/>
                  <a:t> and x-axis) </a:t>
                </a:r>
                <a:endParaRPr lang="en-US" sz="2000" dirty="0" smtClean="0"/>
              </a:p>
              <a:p>
                <a:pPr marL="1257300" lvl="2" indent="-342900">
                  <a:buFont typeface="Wingdings" panose="05000000000000000000" pitchFamily="2" charset="2"/>
                  <a:buChar char="è"/>
                </a:pPr>
                <a:endParaRPr lang="en-US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b="1" dirty="0" smtClean="0"/>
                  <a:t>EMFF control: </a:t>
                </a:r>
                <a:endParaRPr lang="en-US" sz="2000" b="1" dirty="0"/>
              </a:p>
              <a:p>
                <a:pPr lvl="1"/>
                <a:r>
                  <a:rPr lang="en-US" sz="2000" dirty="0" smtClean="0"/>
                  <a:t>Control axial distance </a:t>
                </a:r>
                <a:r>
                  <a:rPr lang="en-US" sz="2000" dirty="0"/>
                  <a:t>between </a:t>
                </a:r>
                <a:r>
                  <a:rPr lang="en-US" sz="2000" dirty="0" smtClean="0"/>
                  <a:t>RINGS </a:t>
                </a:r>
              </a:p>
              <a:p>
                <a:pPr lvl="1"/>
                <a:r>
                  <a:rPr lang="en-US" sz="2000" dirty="0" smtClean="0">
                    <a:sym typeface="Wingdings" panose="05000000000000000000" pitchFamily="2" charset="2"/>
                  </a:rPr>
                  <a:t>	 </a:t>
                </a:r>
                <a:r>
                  <a:rPr lang="en-US" sz="2000" dirty="0">
                    <a:sym typeface="Wingdings" panose="05000000000000000000" pitchFamily="2" charset="2"/>
                  </a:rPr>
                  <a:t>1-DOF (z-axis)</a:t>
                </a:r>
                <a:endParaRPr lang="en-US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1167C57E-211A-48EE-AE4B-DF7D7F792D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903" y="1807497"/>
                <a:ext cx="3992738" cy="3077766"/>
              </a:xfrm>
              <a:prstGeom prst="rect">
                <a:avLst/>
              </a:prstGeom>
              <a:blipFill rotWithShape="0">
                <a:blip r:embed="rId9"/>
                <a:stretch>
                  <a:fillRect l="-121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39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sir's Powerpoint Template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lnDef>
      <a:spPr/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sir's Powerpoint Template" id="{76D39E3D-9AC8-4725-AAB6-5627324EB088}" vid="{8D30D739-4405-4F98-86D5-77BE5F6FCB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Nasir's Powerpoint Template</Template>
  <TotalTime>111779</TotalTime>
  <Words>738</Words>
  <Application>Microsoft Office PowerPoint</Application>
  <PresentationFormat>Widescreen</PresentationFormat>
  <Paragraphs>116</Paragraphs>
  <Slides>13</Slides>
  <Notes>4</Notes>
  <HiddenSlides>0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Arial Narrow</vt:lpstr>
      <vt:lpstr>Calibri</vt:lpstr>
      <vt:lpstr>Calibri Light</vt:lpstr>
      <vt:lpstr>Cambria Math</vt:lpstr>
      <vt:lpstr>Courier</vt:lpstr>
      <vt:lpstr>Times New Roman</vt:lpstr>
      <vt:lpstr>Wingdings</vt:lpstr>
      <vt:lpstr>Nasir's Powerpoint Template</vt:lpstr>
      <vt:lpstr>Worksheet</vt:lpstr>
      <vt:lpstr>STTR Phase 1: Vision-Based Navigation for Formation Flight onboard ISS </vt:lpstr>
      <vt:lpstr>RINGS: Resonant Inductive Near-field Generation Systems</vt:lpstr>
      <vt:lpstr>SVGS: Smartphone Video Guidance System</vt:lpstr>
      <vt:lpstr>STTR-1:  Vision-Based Navigation for Formation Flight </vt:lpstr>
      <vt:lpstr>Project Status</vt:lpstr>
      <vt:lpstr>   Mechanical Interface Astrobee - RINGS</vt:lpstr>
      <vt:lpstr>SVGS-Based Motion Control  of RINGS</vt:lpstr>
      <vt:lpstr>Project Progress Schedule (Updated: January, 2018)</vt:lpstr>
      <vt:lpstr>Formation Flight of RINGS using SVGS</vt:lpstr>
      <vt:lpstr>SVGS-based Formation Flight of RINGS</vt:lpstr>
      <vt:lpstr>Synchronization of currents in RINGS is key!</vt:lpstr>
      <vt:lpstr>SVGS Phase II - Objectives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Hector Gutierrez</dc:creator>
  <cp:lastModifiedBy>Hector Gutierrez</cp:lastModifiedBy>
  <cp:revision>828</cp:revision>
  <dcterms:created xsi:type="dcterms:W3CDTF">2017-04-21T03:28:50Z</dcterms:created>
  <dcterms:modified xsi:type="dcterms:W3CDTF">2018-02-27T23:27:00Z</dcterms:modified>
</cp:coreProperties>
</file>