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</p:sldMasterIdLst>
  <p:notesMasterIdLst>
    <p:notesMasterId r:id="rId15"/>
  </p:notesMasterIdLst>
  <p:sldIdLst>
    <p:sldId id="258" r:id="rId2"/>
    <p:sldId id="293" r:id="rId3"/>
    <p:sldId id="316" r:id="rId4"/>
    <p:sldId id="323" r:id="rId5"/>
    <p:sldId id="301" r:id="rId6"/>
    <p:sldId id="306" r:id="rId7"/>
    <p:sldId id="308" r:id="rId8"/>
    <p:sldId id="322" r:id="rId9"/>
    <p:sldId id="321" r:id="rId10"/>
    <p:sldId id="320" r:id="rId11"/>
    <p:sldId id="318" r:id="rId12"/>
    <p:sldId id="319" r:id="rId13"/>
    <p:sldId id="31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300"/>
    <a:srgbClr val="FDFD95"/>
    <a:srgbClr val="0DFF01"/>
    <a:srgbClr val="F8B3D3"/>
    <a:srgbClr val="B4C7E7"/>
    <a:srgbClr val="F6D0B1"/>
    <a:srgbClr val="D2D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07"/>
    <p:restoredTop sz="96271" autoAdjust="0"/>
  </p:normalViewPr>
  <p:slideViewPr>
    <p:cSldViewPr snapToGrid="0" snapToObjects="1">
      <p:cViewPr varScale="1">
        <p:scale>
          <a:sx n="87" d="100"/>
          <a:sy n="87" d="100"/>
        </p:scale>
        <p:origin x="-137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F880C-D5FE-CE4F-A9DF-7666BEE5B9C7}" type="datetimeFigureOut">
              <a:rPr lang="en-US" smtClean="0"/>
              <a:t>8/22/17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A301E-D73E-FF44-93F8-C99F44AE2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02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301E-D73E-FF44-93F8-C99F44AE263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44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301E-D73E-FF44-93F8-C99F44AE263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6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processors inside </a:t>
            </a:r>
            <a:r>
              <a:rPr lang="en-US" dirty="0" err="1" smtClean="0"/>
              <a:t>Astrobee</a:t>
            </a:r>
            <a:r>
              <a:rPr lang="en-US" dirty="0" smtClean="0"/>
              <a:t> are on a private network, connected via an internal 100Mbit switch.</a:t>
            </a:r>
          </a:p>
          <a:p>
            <a:pPr lvl="1"/>
            <a:r>
              <a:rPr lang="en-US" dirty="0" smtClean="0"/>
              <a:t>All internal processors have an internal IP address that is not routed outside of </a:t>
            </a:r>
            <a:r>
              <a:rPr lang="en-US" dirty="0" err="1" smtClean="0"/>
              <a:t>Astrobee</a:t>
            </a:r>
            <a:r>
              <a:rPr lang="en-US" baseline="0" dirty="0" smtClean="0"/>
              <a:t> &amp; Dock when docked.</a:t>
            </a:r>
            <a:endParaRPr lang="en-US" dirty="0" smtClean="0"/>
          </a:p>
          <a:p>
            <a:pPr lvl="1"/>
            <a:r>
              <a:rPr lang="en-US" dirty="0" smtClean="0"/>
              <a:t>Internal IP addresses are used for internal FSW communications.</a:t>
            </a:r>
          </a:p>
          <a:p>
            <a:r>
              <a:rPr lang="en-US" dirty="0" smtClean="0"/>
              <a:t>Both the MLP and HLP have JSL-assigned IP addresses for both their wired and wireless interfaces.</a:t>
            </a:r>
          </a:p>
          <a:p>
            <a:pPr lvl="1"/>
            <a:r>
              <a:rPr lang="en-US" dirty="0" smtClean="0"/>
              <a:t>The wired addresses are only accessible when docked.</a:t>
            </a:r>
          </a:p>
          <a:p>
            <a:pPr lvl="1"/>
            <a:r>
              <a:rPr lang="en-US" dirty="0" smtClean="0"/>
              <a:t>The wireless addresses are generally always accessible.</a:t>
            </a:r>
          </a:p>
          <a:p>
            <a:r>
              <a:rPr lang="en-US" dirty="0" smtClean="0"/>
              <a:t>MLP </a:t>
            </a:r>
            <a:r>
              <a:rPr lang="en-US" dirty="0" err="1" smtClean="0"/>
              <a:t>WiFi</a:t>
            </a:r>
            <a:r>
              <a:rPr lang="en-US" dirty="0" smtClean="0"/>
              <a:t> is used for telemetry and commanding to GDS. </a:t>
            </a:r>
          </a:p>
          <a:p>
            <a:r>
              <a:rPr lang="en-US" dirty="0" smtClean="0"/>
              <a:t>When docked, the wired IPs are used for large file transfers, software upgrades, and anything that requires high reliability.</a:t>
            </a:r>
          </a:p>
          <a:p>
            <a:pPr lvl="1"/>
            <a:r>
              <a:rPr lang="en-US" dirty="0" smtClean="0"/>
              <a:t>Wired and wireless IPs are both active when docked.</a:t>
            </a:r>
          </a:p>
          <a:p>
            <a:r>
              <a:rPr lang="en-US" dirty="0" smtClean="0"/>
              <a:t>HLP </a:t>
            </a:r>
            <a:r>
              <a:rPr lang="en-US" dirty="0" err="1" smtClean="0"/>
              <a:t>WiFi</a:t>
            </a:r>
            <a:r>
              <a:rPr lang="en-US" dirty="0" smtClean="0"/>
              <a:t> is enabled and used for .</a:t>
            </a:r>
          </a:p>
          <a:p>
            <a:pPr lvl="1"/>
            <a:r>
              <a:rPr lang="en-US" dirty="0" smtClean="0"/>
              <a:t>Redundant interface to access the </a:t>
            </a:r>
            <a:r>
              <a:rPr lang="en-US" dirty="0" err="1" smtClean="0"/>
              <a:t>freeflyer</a:t>
            </a:r>
            <a:r>
              <a:rPr lang="en-US" dirty="0" smtClean="0"/>
              <a:t> if the MLP interface dies.</a:t>
            </a:r>
          </a:p>
          <a:p>
            <a:pPr lvl="1"/>
            <a:r>
              <a:rPr lang="en-US" dirty="0" smtClean="0"/>
              <a:t>Streaming HD video to the ground.</a:t>
            </a:r>
          </a:p>
          <a:p>
            <a:pPr lvl="1"/>
            <a:r>
              <a:rPr lang="en-US" dirty="0" smtClean="0"/>
              <a:t>Possible use is for Guest Science. (See FSW)</a:t>
            </a:r>
          </a:p>
          <a:p>
            <a:r>
              <a:rPr lang="en-US" dirty="0" smtClean="0"/>
              <a:t>Payloads interface via USB to the HLP</a:t>
            </a:r>
          </a:p>
          <a:p>
            <a:pPr lvl="1"/>
            <a:r>
              <a:rPr lang="en-US" dirty="0" smtClean="0"/>
              <a:t>Should they use a USB-to-Ethernet solution, they are isolated from the rest of the network.</a:t>
            </a:r>
          </a:p>
          <a:p>
            <a:r>
              <a:rPr lang="en-US" dirty="0" smtClean="0"/>
              <a:t>The dock will be attached to an ISS Router, which can flow down to the ground via KU-band over JSL-2 to MSFC.</a:t>
            </a:r>
          </a:p>
          <a:p>
            <a:r>
              <a:rPr lang="en-US" dirty="0" smtClean="0"/>
              <a:t>The dock also has an</a:t>
            </a:r>
            <a:r>
              <a:rPr lang="en-US" baseline="0" dirty="0" smtClean="0"/>
              <a:t> internal computer that is attached to the Payload LAN and </a:t>
            </a:r>
            <a:r>
              <a:rPr lang="en-US" baseline="0" dirty="0" err="1" smtClean="0"/>
              <a:t>Astrobee</a:t>
            </a:r>
            <a:r>
              <a:rPr lang="en-US" baseline="0" dirty="0" smtClean="0"/>
              <a:t>. It has both an internal </a:t>
            </a:r>
            <a:r>
              <a:rPr lang="en-US" baseline="0" dirty="0" err="1" smtClean="0"/>
              <a:t>Astrobee</a:t>
            </a:r>
            <a:r>
              <a:rPr lang="en-US" baseline="0" dirty="0" smtClean="0"/>
              <a:t> IP and a Payload LAN IP.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WiFi</a:t>
            </a:r>
            <a:r>
              <a:rPr lang="en-US" dirty="0" smtClean="0"/>
              <a:t> modules associate with the JSL </a:t>
            </a:r>
            <a:r>
              <a:rPr lang="en-US" dirty="0" err="1" smtClean="0"/>
              <a:t>PayloadLAN</a:t>
            </a:r>
            <a:r>
              <a:rPr lang="en-US" dirty="0" smtClean="0"/>
              <a:t> WAPs, which also route to the ground via KU-band over JSL-2 to MSFC.</a:t>
            </a:r>
          </a:p>
          <a:p>
            <a:r>
              <a:rPr lang="en-US" dirty="0" smtClean="0"/>
              <a:t>We are relying on KU-IP-Services to route data to the ground over an IP-network built on the CCSDS foundation of KU-band.</a:t>
            </a:r>
          </a:p>
          <a:p>
            <a:r>
              <a:rPr lang="en-US" dirty="0" smtClean="0"/>
              <a:t>A ground relay is located in MSFC</a:t>
            </a:r>
            <a:r>
              <a:rPr lang="en-US" baseline="0" dirty="0" smtClean="0"/>
              <a:t> HOSC to help with data relay to multiple control stations.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A615D-6DBE-774B-833B-DA48568831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24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SPHERES is</a:t>
            </a:r>
            <a:r>
              <a:rPr lang="en-US" baseline="0" dirty="0" smtClean="0"/>
              <a:t> very popular, but also due for an upgrade.  IRG is leading the design of </a:t>
            </a:r>
            <a:r>
              <a:rPr lang="en-US" baseline="0" dirty="0" err="1" smtClean="0"/>
              <a:t>Astrobee</a:t>
            </a:r>
            <a:r>
              <a:rPr lang="en-US" baseline="0" dirty="0" smtClean="0"/>
              <a:t> to replace SPHERES.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9C691-A6A7-F040-A9CC-51BD695C214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89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Added floating camera controls.</a:t>
            </a:r>
            <a:r>
              <a:rPr lang="en-US" baseline="0" dirty="0" smtClean="0"/>
              <a:t>  Added Docking Station connection light.  Added Plan Description.  </a:t>
            </a:r>
            <a:r>
              <a:rPr lang="en-US" dirty="0" smtClean="0"/>
              <a:t>Rearranged buttons in top right panel.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1DF45-5D59-554B-A1B7-ADC3C583CA1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510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301E-D73E-FF44-93F8-C99F44AE263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58" y="62900"/>
            <a:ext cx="7783286" cy="1090989"/>
          </a:xfrm>
        </p:spPr>
        <p:txBody>
          <a:bodyPr anchor="ctr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88315"/>
            <a:ext cx="6858000" cy="126803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14" y="1298955"/>
            <a:ext cx="3320113" cy="36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25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20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984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600"/>
              <a:t>Title Text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1000"/>
              </a:spcBef>
              <a:defRPr/>
            </a:lvl1pPr>
            <a:lvl2pPr>
              <a:spcBef>
                <a:spcPts val="1000"/>
              </a:spcBef>
              <a:defRPr/>
            </a:lvl2pPr>
            <a:lvl3pPr>
              <a:spcBef>
                <a:spcPts val="1000"/>
              </a:spcBef>
              <a:defRPr/>
            </a:lvl3pPr>
            <a:lvl4pPr>
              <a:spcBef>
                <a:spcPts val="1000"/>
              </a:spcBef>
              <a:defRPr/>
            </a:lvl4pPr>
            <a:lvl5pPr>
              <a:spcBef>
                <a:spcPts val="1000"/>
              </a:spcBef>
              <a:defRPr/>
            </a:lvl5pPr>
          </a:lstStyle>
          <a:p>
            <a:pPr lvl="0">
              <a:defRPr sz="1800"/>
            </a:pPr>
            <a:r>
              <a:rPr sz="2500" dirty="0"/>
              <a:t>Body Level One</a:t>
            </a:r>
          </a:p>
          <a:p>
            <a:pPr lvl="1">
              <a:defRPr sz="1800"/>
            </a:pPr>
            <a:r>
              <a:rPr sz="2500" dirty="0"/>
              <a:t>Body Level Two</a:t>
            </a:r>
          </a:p>
          <a:p>
            <a:pPr lvl="2">
              <a:defRPr sz="1800"/>
            </a:pPr>
            <a:r>
              <a:rPr sz="2500" dirty="0"/>
              <a:t>Body Level Three</a:t>
            </a:r>
          </a:p>
          <a:p>
            <a:pPr lvl="3">
              <a:defRPr sz="1800"/>
            </a:pPr>
            <a:r>
              <a:rPr sz="2500" dirty="0"/>
              <a:t>Body Level Four</a:t>
            </a:r>
          </a:p>
          <a:p>
            <a:pPr lvl="4">
              <a:defRPr sz="1800"/>
            </a:pPr>
            <a:r>
              <a:rPr sz="2500" dirty="0"/>
              <a:t>Body Level Five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i="1" smtClean="0"/>
              <a:t>SPHERES/Astrobee Working Group</a:t>
            </a:r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68778396"/>
      </p:ext>
    </p:extLst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482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902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15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0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7347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943" y="1690689"/>
            <a:ext cx="3320113" cy="36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40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94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04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SPHERES/</a:t>
            </a:r>
            <a:r>
              <a:rPr lang="en-US" dirty="0" err="1" smtClean="0"/>
              <a:t>Astrobee</a:t>
            </a:r>
            <a:r>
              <a:rPr lang="en-US" dirty="0" smtClean="0"/>
              <a:t> Working Group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6" y="149817"/>
            <a:ext cx="1226328" cy="135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01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Astrobee</a:t>
            </a:r>
            <a:r>
              <a:rPr lang="en-US" dirty="0" smtClean="0"/>
              <a:t> System Overview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SPHERES/</a:t>
            </a:r>
            <a:r>
              <a:rPr lang="en-US" dirty="0" err="1" smtClean="0"/>
              <a:t>Astrobee</a:t>
            </a:r>
            <a:r>
              <a:rPr lang="en-US" dirty="0" smtClean="0"/>
              <a:t> Working Group</a:t>
            </a:r>
          </a:p>
          <a:p>
            <a:r>
              <a:rPr lang="is-IS" dirty="0" smtClean="0"/>
              <a:t>August 23,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060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4" y="1448513"/>
            <a:ext cx="9144000" cy="54210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Guest Science Tab </a:t>
            </a:r>
            <a:r>
              <a:rPr lang="en-US" sz="2000" dirty="0" smtClean="0"/>
              <a:t>(Crew)</a:t>
            </a:r>
            <a:endParaRPr lang="en-US" sz="2000" dirty="0"/>
          </a:p>
        </p:txBody>
      </p:sp>
      <p:sp>
        <p:nvSpPr>
          <p:cNvPr id="104" name="Cloud 103"/>
          <p:cNvSpPr/>
          <p:nvPr/>
        </p:nvSpPr>
        <p:spPr>
          <a:xfrm>
            <a:off x="3519789" y="4159056"/>
            <a:ext cx="2095415" cy="1127637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Monitor Astrobee positions in 3D window</a:t>
            </a:r>
          </a:p>
        </p:txBody>
      </p:sp>
      <p:sp>
        <p:nvSpPr>
          <p:cNvPr id="105" name="Cloud 104"/>
          <p:cNvSpPr/>
          <p:nvPr/>
        </p:nvSpPr>
        <p:spPr>
          <a:xfrm>
            <a:off x="991012" y="5782168"/>
            <a:ext cx="1445750" cy="846029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Command </a:t>
            </a:r>
            <a:r>
              <a:rPr lang="en-US" sz="1200" dirty="0" err="1" smtClean="0">
                <a:solidFill>
                  <a:srgbClr val="FF0000"/>
                </a:solidFill>
              </a:rPr>
              <a:t>Astrobees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106" name="Cloud 105"/>
          <p:cNvSpPr/>
          <p:nvPr/>
        </p:nvSpPr>
        <p:spPr>
          <a:xfrm>
            <a:off x="3519789" y="2576150"/>
            <a:ext cx="1327183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Status </a:t>
            </a:r>
            <a:r>
              <a:rPr lang="en-US" sz="1200" dirty="0" smtClean="0">
                <a:solidFill>
                  <a:srgbClr val="FF0000"/>
                </a:solidFill>
              </a:rPr>
              <a:t>summaries</a:t>
            </a:r>
          </a:p>
        </p:txBody>
      </p:sp>
      <p:sp>
        <p:nvSpPr>
          <p:cNvPr id="8" name="Cloud 7"/>
          <p:cNvSpPr/>
          <p:nvPr/>
        </p:nvSpPr>
        <p:spPr>
          <a:xfrm>
            <a:off x="5608054" y="2511514"/>
            <a:ext cx="1327183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Names of loaded Plans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977" y="3718900"/>
            <a:ext cx="2980543" cy="28710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6976" y="2603227"/>
            <a:ext cx="740263" cy="77330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Cloud 106"/>
          <p:cNvSpPr/>
          <p:nvPr/>
        </p:nvSpPr>
        <p:spPr>
          <a:xfrm>
            <a:off x="1216356" y="1690689"/>
            <a:ext cx="1869880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Checkboxes select </a:t>
            </a:r>
            <a:r>
              <a:rPr lang="en-US" sz="1200" dirty="0" err="1" smtClean="0">
                <a:solidFill>
                  <a:srgbClr val="FF0000"/>
                </a:solidFill>
              </a:rPr>
              <a:t>Astrobees</a:t>
            </a:r>
            <a:r>
              <a:rPr lang="en-US" sz="1200" dirty="0" smtClean="0">
                <a:solidFill>
                  <a:srgbClr val="FF0000"/>
                </a:solidFill>
              </a:rPr>
              <a:t> to command</a:t>
            </a:r>
          </a:p>
        </p:txBody>
      </p:sp>
      <p:cxnSp>
        <p:nvCxnSpPr>
          <p:cNvPr id="12" name="Straight Arrow Connector 11"/>
          <p:cNvCxnSpPr>
            <a:stCxn id="107" idx="2"/>
            <a:endCxn id="11" idx="0"/>
          </p:cNvCxnSpPr>
          <p:nvPr/>
        </p:nvCxnSpPr>
        <p:spPr>
          <a:xfrm flipH="1">
            <a:off x="407108" y="2104047"/>
            <a:ext cx="815048" cy="4991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43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Guest Science Tab </a:t>
            </a:r>
            <a:r>
              <a:rPr lang="en-US" sz="2000" dirty="0" smtClean="0"/>
              <a:t>(Operator/Engineering)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8429"/>
            <a:ext cx="9144000" cy="52795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70486" y="2177338"/>
            <a:ext cx="3009530" cy="79668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loud 5"/>
          <p:cNvSpPr/>
          <p:nvPr/>
        </p:nvSpPr>
        <p:spPr>
          <a:xfrm>
            <a:off x="6157188" y="1464526"/>
            <a:ext cx="1869880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Select APK to see Status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229" y="4529059"/>
            <a:ext cx="3009530" cy="4690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loud 8"/>
          <p:cNvSpPr/>
          <p:nvPr/>
        </p:nvSpPr>
        <p:spPr>
          <a:xfrm>
            <a:off x="441449" y="3804856"/>
            <a:ext cx="1869880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Start and Stop APKs directly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473" y="5384683"/>
            <a:ext cx="3009530" cy="25263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10"/>
          <p:cNvSpPr/>
          <p:nvPr/>
        </p:nvSpPr>
        <p:spPr>
          <a:xfrm>
            <a:off x="993344" y="5665003"/>
            <a:ext cx="2056659" cy="1023407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Preview and change APK </a:t>
            </a:r>
            <a:r>
              <a:rPr lang="en-US" sz="1200" smtClean="0">
                <a:solidFill>
                  <a:srgbClr val="FF0000"/>
                </a:solidFill>
              </a:rPr>
              <a:t>command before sending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06315" y="3747636"/>
            <a:ext cx="1986943" cy="294077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loud 12"/>
          <p:cNvSpPr/>
          <p:nvPr/>
        </p:nvSpPr>
        <p:spPr>
          <a:xfrm>
            <a:off x="5298839" y="4520407"/>
            <a:ext cx="1687887" cy="882032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View </a:t>
            </a:r>
            <a:r>
              <a:rPr lang="en-US" sz="1200" smtClean="0">
                <a:solidFill>
                  <a:srgbClr val="FF0000"/>
                </a:solidFill>
              </a:rPr>
              <a:t>detailed telemetry from APKs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80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Tab </a:t>
            </a:r>
            <a:r>
              <a:rPr lang="en-US" sz="2000" dirty="0" smtClean="0"/>
              <a:t>(Engineering)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2486"/>
            <a:ext cx="9144000" cy="5475514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1009619" y="2708049"/>
            <a:ext cx="1869880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Detailed Health and Status</a:t>
            </a:r>
          </a:p>
        </p:txBody>
      </p:sp>
      <p:sp>
        <p:nvSpPr>
          <p:cNvPr id="6" name="Cloud 5"/>
          <p:cNvSpPr/>
          <p:nvPr/>
        </p:nvSpPr>
        <p:spPr>
          <a:xfrm>
            <a:off x="371907" y="4783024"/>
            <a:ext cx="1869880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Triggered and Not Triggered Faults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7" name="Cloud 6"/>
          <p:cNvSpPr/>
          <p:nvPr/>
        </p:nvSpPr>
        <p:spPr>
          <a:xfrm>
            <a:off x="4018020" y="2209807"/>
            <a:ext cx="1869880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View and change Operating Limits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8" name="Cloud 7"/>
          <p:cNvSpPr/>
          <p:nvPr/>
        </p:nvSpPr>
        <p:spPr>
          <a:xfrm>
            <a:off x="4229429" y="3706885"/>
            <a:ext cx="1447061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Detailed battery status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9" name="Cloud 8"/>
          <p:cNvSpPr/>
          <p:nvPr/>
        </p:nvSpPr>
        <p:spPr>
          <a:xfrm>
            <a:off x="4229429" y="5750228"/>
            <a:ext cx="1447061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Detailed component status</a:t>
            </a:r>
          </a:p>
        </p:txBody>
      </p:sp>
      <p:sp>
        <p:nvSpPr>
          <p:cNvPr id="10" name="Cloud 9"/>
          <p:cNvSpPr/>
          <p:nvPr/>
        </p:nvSpPr>
        <p:spPr>
          <a:xfrm>
            <a:off x="7794594" y="1868923"/>
            <a:ext cx="1349406" cy="1252484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Configure telemetry sent to Control Station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11" name="Cloud 10"/>
          <p:cNvSpPr/>
          <p:nvPr/>
        </p:nvSpPr>
        <p:spPr>
          <a:xfrm>
            <a:off x="7393414" y="4388054"/>
            <a:ext cx="1349406" cy="601649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Disk usage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12" name="Cloud 11"/>
          <p:cNvSpPr/>
          <p:nvPr/>
        </p:nvSpPr>
        <p:spPr>
          <a:xfrm>
            <a:off x="7214936" y="5820997"/>
            <a:ext cx="1849165" cy="87070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View </a:t>
            </a:r>
            <a:r>
              <a:rPr lang="en-US" sz="1200" smtClean="0">
                <a:solidFill>
                  <a:srgbClr val="FF0000"/>
                </a:solidFill>
              </a:rPr>
              <a:t>and configure data saved to disk 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5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Astrobee</a:t>
            </a:r>
            <a:r>
              <a:rPr lang="en-US" dirty="0" smtClean="0"/>
              <a:t>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91"/>
            <a:ext cx="7886700" cy="45468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Finalizing drawings</a:t>
            </a:r>
          </a:p>
          <a:p>
            <a:r>
              <a:rPr lang="en-US" sz="2400" dirty="0" smtClean="0"/>
              <a:t>Procurement has begun</a:t>
            </a:r>
          </a:p>
          <a:p>
            <a:r>
              <a:rPr lang="en-US" sz="2400" dirty="0" smtClean="0"/>
              <a:t>On track for August 31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delivery:</a:t>
            </a:r>
          </a:p>
          <a:p>
            <a:pPr lvl="1"/>
            <a:r>
              <a:rPr lang="en-US" sz="2000" dirty="0" smtClean="0"/>
              <a:t>Beta release of Flight Software/Simulator</a:t>
            </a:r>
          </a:p>
          <a:p>
            <a:pPr lvl="1"/>
            <a:r>
              <a:rPr lang="en-US" sz="2000" dirty="0" smtClean="0"/>
              <a:t>Mechanical Payload ICD drawings</a:t>
            </a:r>
          </a:p>
          <a:p>
            <a:pPr lvl="1"/>
            <a:r>
              <a:rPr lang="en-US" sz="2000" dirty="0" smtClean="0"/>
              <a:t>Initial draft of the Guest Science Guide</a:t>
            </a:r>
            <a:endParaRPr lang="en-US" sz="1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8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Astrobee Elements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938122" y="1633262"/>
            <a:ext cx="1016000" cy="3861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Astrobee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163935" y="2322000"/>
            <a:ext cx="1016000" cy="3861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Free Flyer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944472" y="2323546"/>
            <a:ext cx="1016000" cy="3861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Dock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616996" y="2322000"/>
            <a:ext cx="1016000" cy="3861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Ground Data System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8" name="Elbow Connector 7"/>
          <p:cNvCxnSpPr>
            <a:stCxn id="4" idx="2"/>
            <a:endCxn id="5" idx="0"/>
          </p:cNvCxnSpPr>
          <p:nvPr/>
        </p:nvCxnSpPr>
        <p:spPr>
          <a:xfrm rot="5400000">
            <a:off x="2907728" y="783604"/>
            <a:ext cx="302603" cy="2774187"/>
          </a:xfrm>
          <a:prstGeom prst="bentConnector3">
            <a:avLst>
              <a:gd name="adj1" fmla="val 50000"/>
            </a:avLst>
          </a:prstGeom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4" idx="2"/>
            <a:endCxn id="7" idx="0"/>
          </p:cNvCxnSpPr>
          <p:nvPr/>
        </p:nvCxnSpPr>
        <p:spPr>
          <a:xfrm rot="16200000" flipH="1">
            <a:off x="5634258" y="831260"/>
            <a:ext cx="302603" cy="2678875"/>
          </a:xfrm>
          <a:prstGeom prst="bentConnector3">
            <a:avLst>
              <a:gd name="adj1" fmla="val 50000"/>
            </a:avLst>
          </a:prstGeom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>
            <a:stCxn id="4" idx="2"/>
            <a:endCxn id="6" idx="0"/>
          </p:cNvCxnSpPr>
          <p:nvPr/>
        </p:nvCxnSpPr>
        <p:spPr>
          <a:xfrm rot="16200000" flipH="1">
            <a:off x="4297223" y="2168295"/>
            <a:ext cx="304149" cy="6350"/>
          </a:xfrm>
          <a:prstGeom prst="bentConnector3">
            <a:avLst>
              <a:gd name="adj1" fmla="val 50000"/>
            </a:avLst>
          </a:prstGeom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5882246" y="2953422"/>
            <a:ext cx="2782146" cy="2152878"/>
            <a:chOff x="5882246" y="3080423"/>
            <a:chExt cx="2782146" cy="2152878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82246" y="3080424"/>
              <a:ext cx="1468970" cy="2152877"/>
            </a:xfrm>
            <a:prstGeom prst="rect">
              <a:avLst/>
            </a:prstGeom>
          </p:spPr>
        </p:pic>
        <p:sp>
          <p:nvSpPr>
            <p:cNvPr id="24" name="Right Triangle 23"/>
            <p:cNvSpPr/>
            <p:nvPr/>
          </p:nvSpPr>
          <p:spPr>
            <a:xfrm rot="10800000">
              <a:off x="7025919" y="3080423"/>
              <a:ext cx="325294" cy="2152876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882246" y="3080424"/>
              <a:ext cx="2782146" cy="21528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93851" y="3731370"/>
              <a:ext cx="1085213" cy="1027621"/>
            </a:xfrm>
            <a:prstGeom prst="rect">
              <a:avLst/>
            </a:prstGeom>
          </p:spPr>
        </p:pic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9" t="29290" r="37642" b="19216"/>
          <a:stretch/>
        </p:blipFill>
        <p:spPr>
          <a:xfrm>
            <a:off x="331209" y="2515067"/>
            <a:ext cx="2474241" cy="262925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3" t="31651" r="37308" b="23249"/>
          <a:stretch/>
        </p:blipFill>
        <p:spPr>
          <a:xfrm>
            <a:off x="7345036" y="3505202"/>
            <a:ext cx="1275830" cy="12029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Content Placeholder 8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4854" y="2800908"/>
            <a:ext cx="2433168" cy="319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44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4"/>
          <p:cNvSpPr/>
          <p:nvPr/>
        </p:nvSpPr>
        <p:spPr>
          <a:xfrm>
            <a:off x="982980" y="1455420"/>
            <a:ext cx="5094333" cy="3329975"/>
          </a:xfrm>
          <a:prstGeom prst="rect">
            <a:avLst/>
          </a:prstGeom>
          <a:solidFill>
            <a:srgbClr val="EDE6F8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grpSp>
        <p:nvGrpSpPr>
          <p:cNvPr id="13" name="Group 12"/>
          <p:cNvGrpSpPr/>
          <p:nvPr/>
        </p:nvGrpSpPr>
        <p:grpSpPr>
          <a:xfrm>
            <a:off x="1123234" y="1563449"/>
            <a:ext cx="2089514" cy="2638436"/>
            <a:chOff x="978454" y="1548209"/>
            <a:chExt cx="2089514" cy="2638436"/>
          </a:xfrm>
        </p:grpSpPr>
        <p:sp>
          <p:nvSpPr>
            <p:cNvPr id="86" name="CustomShape 4"/>
            <p:cNvSpPr/>
            <p:nvPr/>
          </p:nvSpPr>
          <p:spPr>
            <a:xfrm>
              <a:off x="978454" y="1567528"/>
              <a:ext cx="2089514" cy="261911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87" name="TextBox 86"/>
            <p:cNvSpPr txBox="1"/>
            <p:nvPr/>
          </p:nvSpPr>
          <p:spPr>
            <a:xfrm>
              <a:off x="2372355" y="1548209"/>
              <a:ext cx="6735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mtClean="0"/>
                <a:t>Queen</a:t>
              </a:r>
              <a:endParaRPr lang="en-US" sz="1400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237638" y="1812488"/>
            <a:ext cx="2089514" cy="2638436"/>
            <a:chOff x="1184298" y="1797248"/>
            <a:chExt cx="2089514" cy="2638436"/>
          </a:xfrm>
        </p:grpSpPr>
        <p:sp>
          <p:nvSpPr>
            <p:cNvPr id="83" name="CustomShape 4"/>
            <p:cNvSpPr/>
            <p:nvPr/>
          </p:nvSpPr>
          <p:spPr>
            <a:xfrm>
              <a:off x="1184298" y="1816567"/>
              <a:ext cx="2089514" cy="261911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84" name="TextBox 83"/>
            <p:cNvSpPr txBox="1"/>
            <p:nvPr/>
          </p:nvSpPr>
          <p:spPr>
            <a:xfrm>
              <a:off x="2578199" y="1797248"/>
              <a:ext cx="6564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Honey</a:t>
              </a:r>
              <a:endParaRPr lang="en-US" sz="1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349829" y="2049735"/>
            <a:ext cx="2139618" cy="2638436"/>
            <a:chOff x="1349829" y="2049735"/>
            <a:chExt cx="2139618" cy="2638436"/>
          </a:xfrm>
        </p:grpSpPr>
        <p:sp>
          <p:nvSpPr>
            <p:cNvPr id="112" name="CustomShape 4"/>
            <p:cNvSpPr/>
            <p:nvPr/>
          </p:nvSpPr>
          <p:spPr>
            <a:xfrm>
              <a:off x="1349829" y="2069054"/>
              <a:ext cx="2089514" cy="2619117"/>
            </a:xfrm>
            <a:prstGeom prst="rect">
              <a:avLst/>
            </a:prstGeom>
            <a:solidFill>
              <a:srgbClr val="C4D9FF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76" name="TextBox 75"/>
            <p:cNvSpPr txBox="1"/>
            <p:nvPr/>
          </p:nvSpPr>
          <p:spPr>
            <a:xfrm>
              <a:off x="2743730" y="2049735"/>
              <a:ext cx="7457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mtClean="0"/>
                <a:t>Bumble</a:t>
              </a:r>
              <a:endParaRPr lang="en-US" sz="1400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4968419" y="5107995"/>
            <a:ext cx="1104205" cy="1303751"/>
          </a:xfrm>
          <a:prstGeom prst="rect">
            <a:avLst/>
          </a:prstGeom>
          <a:solidFill>
            <a:srgbClr val="EDE6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dirty="0" smtClean="0"/>
              <a:t>JSC MCC</a:t>
            </a:r>
            <a:endParaRPr lang="en-US" dirty="0"/>
          </a:p>
        </p:txBody>
      </p:sp>
      <p:sp>
        <p:nvSpPr>
          <p:cNvPr id="40" name="Line 11"/>
          <p:cNvSpPr/>
          <p:nvPr/>
        </p:nvSpPr>
        <p:spPr>
          <a:xfrm>
            <a:off x="6916900" y="3061259"/>
            <a:ext cx="0" cy="188119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System Data Flow Diagram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1" smtClean="0"/>
              <a:t>SPHERES/Astrobee Working Group</a:t>
            </a:r>
            <a:endParaRPr lang="en-US" i="1" dirty="0" smtClean="0"/>
          </a:p>
        </p:txBody>
      </p:sp>
      <p:sp>
        <p:nvSpPr>
          <p:cNvPr id="110" name="CustomShape 1"/>
          <p:cNvSpPr/>
          <p:nvPr/>
        </p:nvSpPr>
        <p:spPr>
          <a:xfrm>
            <a:off x="7545155" y="1617785"/>
            <a:ext cx="1494445" cy="391550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117" name="Line 9"/>
          <p:cNvSpPr/>
          <p:nvPr/>
        </p:nvSpPr>
        <p:spPr>
          <a:xfrm>
            <a:off x="2221864" y="2748157"/>
            <a:ext cx="295560" cy="0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</p:sp>
      <p:sp>
        <p:nvSpPr>
          <p:cNvPr id="118" name="Line 10"/>
          <p:cNvSpPr/>
          <p:nvPr/>
        </p:nvSpPr>
        <p:spPr>
          <a:xfrm>
            <a:off x="1999024" y="2944717"/>
            <a:ext cx="0" cy="504869"/>
          </a:xfrm>
          <a:prstGeom prst="line">
            <a:avLst/>
          </a:prstGeom>
          <a:ln w="25560">
            <a:solidFill>
              <a:srgbClr val="FF0000"/>
            </a:solidFill>
            <a:round/>
          </a:ln>
        </p:spPr>
      </p:sp>
      <p:sp>
        <p:nvSpPr>
          <p:cNvPr id="119" name="Line 11"/>
          <p:cNvSpPr/>
          <p:nvPr/>
        </p:nvSpPr>
        <p:spPr>
          <a:xfrm>
            <a:off x="1783024" y="2978197"/>
            <a:ext cx="0" cy="1144440"/>
          </a:xfrm>
          <a:prstGeom prst="line">
            <a:avLst/>
          </a:prstGeom>
          <a:ln w="25560">
            <a:solidFill>
              <a:srgbClr val="FF0000"/>
            </a:solidFill>
            <a:round/>
          </a:ln>
        </p:spPr>
      </p:sp>
      <p:sp>
        <p:nvSpPr>
          <p:cNvPr id="120" name="Line 12"/>
          <p:cNvSpPr/>
          <p:nvPr/>
        </p:nvSpPr>
        <p:spPr>
          <a:xfrm>
            <a:off x="1783024" y="4122637"/>
            <a:ext cx="754992" cy="0"/>
          </a:xfrm>
          <a:prstGeom prst="line">
            <a:avLst/>
          </a:prstGeom>
          <a:ln w="25560">
            <a:solidFill>
              <a:srgbClr val="FF0000"/>
            </a:solidFill>
            <a:round/>
          </a:ln>
        </p:spPr>
      </p:sp>
      <p:sp>
        <p:nvSpPr>
          <p:cNvPr id="123" name="Line 15"/>
          <p:cNvSpPr/>
          <p:nvPr/>
        </p:nvSpPr>
        <p:spPr>
          <a:xfrm flipV="1">
            <a:off x="3064814" y="3888377"/>
            <a:ext cx="1818233" cy="0"/>
          </a:xfrm>
          <a:prstGeom prst="line">
            <a:avLst/>
          </a:prstGeom>
          <a:ln w="25560">
            <a:solidFill>
              <a:srgbClr val="0084D1"/>
            </a:solidFill>
            <a:round/>
          </a:ln>
        </p:spPr>
      </p:sp>
      <p:sp>
        <p:nvSpPr>
          <p:cNvPr id="124" name="Line 16"/>
          <p:cNvSpPr/>
          <p:nvPr/>
        </p:nvSpPr>
        <p:spPr>
          <a:xfrm>
            <a:off x="3234777" y="3615613"/>
            <a:ext cx="1654484" cy="0"/>
          </a:xfrm>
          <a:prstGeom prst="line">
            <a:avLst/>
          </a:prstGeom>
          <a:ln w="25560">
            <a:solidFill>
              <a:srgbClr val="0084D1"/>
            </a:solidFill>
            <a:round/>
          </a:ln>
        </p:spPr>
      </p:sp>
      <p:sp>
        <p:nvSpPr>
          <p:cNvPr id="127" name="Line 19"/>
          <p:cNvSpPr/>
          <p:nvPr/>
        </p:nvSpPr>
        <p:spPr>
          <a:xfrm>
            <a:off x="2222224" y="2748157"/>
            <a:ext cx="295560" cy="0"/>
          </a:xfrm>
          <a:prstGeom prst="line">
            <a:avLst/>
          </a:prstGeom>
          <a:ln w="25560">
            <a:solidFill>
              <a:schemeClr val="accent6"/>
            </a:solidFill>
            <a:round/>
          </a:ln>
        </p:spPr>
      </p:sp>
      <p:sp>
        <p:nvSpPr>
          <p:cNvPr id="132" name="Line 24"/>
          <p:cNvSpPr/>
          <p:nvPr/>
        </p:nvSpPr>
        <p:spPr>
          <a:xfrm>
            <a:off x="4889261" y="3038435"/>
            <a:ext cx="760270" cy="0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133" name="Line 25"/>
          <p:cNvSpPr/>
          <p:nvPr/>
        </p:nvSpPr>
        <p:spPr>
          <a:xfrm flipV="1">
            <a:off x="2003236" y="3449586"/>
            <a:ext cx="534780" cy="0"/>
          </a:xfrm>
          <a:prstGeom prst="line">
            <a:avLst/>
          </a:prstGeom>
          <a:ln w="25560">
            <a:solidFill>
              <a:srgbClr val="FF0000"/>
            </a:solidFill>
            <a:round/>
          </a:ln>
        </p:spPr>
      </p:sp>
      <p:sp>
        <p:nvSpPr>
          <p:cNvPr id="135" name="CustomShape 27"/>
          <p:cNvSpPr/>
          <p:nvPr/>
        </p:nvSpPr>
        <p:spPr>
          <a:xfrm>
            <a:off x="7599197" y="1695490"/>
            <a:ext cx="1386360" cy="302141"/>
          </a:xfrm>
          <a:prstGeom prst="rect">
            <a:avLst/>
          </a:prstGeom>
          <a:noFill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dirty="0" smtClean="0">
                <a:latin typeface="Calibri"/>
              </a:rPr>
              <a:t>Ethernet/LAN</a:t>
            </a:r>
            <a:endParaRPr sz="1200" dirty="0"/>
          </a:p>
        </p:txBody>
      </p:sp>
      <p:sp>
        <p:nvSpPr>
          <p:cNvPr id="136" name="TextShape 28"/>
          <p:cNvSpPr txBox="1"/>
          <p:nvPr/>
        </p:nvSpPr>
        <p:spPr>
          <a:xfrm>
            <a:off x="7501483" y="3782276"/>
            <a:ext cx="1623411" cy="467477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dirty="0" err="1" smtClean="0">
                <a:latin typeface="Calibri"/>
              </a:rPr>
              <a:t>WiFi</a:t>
            </a:r>
            <a:r>
              <a:rPr lang="en-US" sz="1400" dirty="0" smtClean="0">
                <a:latin typeface="Calibri"/>
              </a:rPr>
              <a:t>:</a:t>
            </a:r>
          </a:p>
          <a:p>
            <a:pPr algn="ctr">
              <a:lnSpc>
                <a:spcPct val="100000"/>
              </a:lnSpc>
            </a:pPr>
            <a:r>
              <a:rPr lang="en-US" sz="1400" dirty="0" smtClean="0">
                <a:latin typeface="Calibri"/>
              </a:rPr>
              <a:t>Payload LAN</a:t>
            </a:r>
          </a:p>
        </p:txBody>
      </p:sp>
      <p:sp>
        <p:nvSpPr>
          <p:cNvPr id="137" name="CustomShape 29"/>
          <p:cNvSpPr/>
          <p:nvPr/>
        </p:nvSpPr>
        <p:spPr>
          <a:xfrm>
            <a:off x="7634563" y="2161374"/>
            <a:ext cx="1386360" cy="510471"/>
          </a:xfrm>
          <a:prstGeom prst="rect">
            <a:avLst/>
          </a:prstGeom>
          <a:noFill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dirty="0" smtClean="0">
                <a:latin typeface="Calibri"/>
              </a:rPr>
              <a:t>Ethernet: Internal </a:t>
            </a:r>
            <a:r>
              <a:rPr lang="en-US" sz="1400" dirty="0">
                <a:latin typeface="Calibri"/>
              </a:rPr>
              <a:t>IP</a:t>
            </a:r>
            <a:endParaRPr sz="1400" dirty="0"/>
          </a:p>
        </p:txBody>
      </p:sp>
      <p:sp>
        <p:nvSpPr>
          <p:cNvPr id="138" name="CustomShape 30"/>
          <p:cNvSpPr/>
          <p:nvPr/>
        </p:nvSpPr>
        <p:spPr>
          <a:xfrm>
            <a:off x="7634563" y="2853801"/>
            <a:ext cx="1386360" cy="746519"/>
          </a:xfrm>
          <a:prstGeom prst="rect">
            <a:avLst/>
          </a:prstGeom>
          <a:noFill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dirty="0" smtClean="0">
                <a:latin typeface="Calibri"/>
              </a:rPr>
              <a:t>Ethernet: </a:t>
            </a:r>
            <a:r>
              <a:rPr lang="en-US" sz="1400" dirty="0">
                <a:latin typeface="Calibri"/>
              </a:rPr>
              <a:t>Internal </a:t>
            </a:r>
            <a:r>
              <a:rPr lang="en-US" sz="1400" dirty="0" smtClean="0">
                <a:latin typeface="Calibri"/>
              </a:rPr>
              <a:t>and Payload LAN</a:t>
            </a:r>
            <a:endParaRPr sz="1400" dirty="0"/>
          </a:p>
        </p:txBody>
      </p:sp>
      <p:sp>
        <p:nvSpPr>
          <p:cNvPr id="141" name="TextBox 140"/>
          <p:cNvSpPr txBox="1"/>
          <p:nvPr/>
        </p:nvSpPr>
        <p:spPr>
          <a:xfrm>
            <a:off x="3421575" y="152460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ISS</a:t>
            </a:r>
            <a:endParaRPr lang="en-US" dirty="0"/>
          </a:p>
        </p:txBody>
      </p:sp>
      <p:sp>
        <p:nvSpPr>
          <p:cNvPr id="113" name="CustomShape 5"/>
          <p:cNvSpPr/>
          <p:nvPr/>
        </p:nvSpPr>
        <p:spPr>
          <a:xfrm>
            <a:off x="2517424" y="2414797"/>
            <a:ext cx="729720" cy="63936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Calibri"/>
              </a:rPr>
              <a:t>LLP</a:t>
            </a:r>
            <a:endParaRPr sz="1200" dirty="0"/>
          </a:p>
        </p:txBody>
      </p:sp>
      <p:sp>
        <p:nvSpPr>
          <p:cNvPr id="115" name="CustomShape 7"/>
          <p:cNvSpPr/>
          <p:nvPr/>
        </p:nvSpPr>
        <p:spPr>
          <a:xfrm>
            <a:off x="2517424" y="3129905"/>
            <a:ext cx="729720" cy="6393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  <a:latin typeface="Calibri"/>
              </a:rPr>
              <a:t>MLP</a:t>
            </a:r>
            <a:endParaRPr sz="1200" dirty="0"/>
          </a:p>
        </p:txBody>
      </p:sp>
      <p:sp>
        <p:nvSpPr>
          <p:cNvPr id="37" name="Line 23"/>
          <p:cNvSpPr/>
          <p:nvPr/>
        </p:nvSpPr>
        <p:spPr>
          <a:xfrm>
            <a:off x="5644557" y="3036420"/>
            <a:ext cx="0" cy="631874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4" name="Rectangle 3"/>
          <p:cNvSpPr/>
          <p:nvPr/>
        </p:nvSpPr>
        <p:spPr>
          <a:xfrm>
            <a:off x="5387228" y="3475699"/>
            <a:ext cx="596332" cy="4735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NAS</a:t>
            </a:r>
            <a:endParaRPr lang="en-US" sz="1000" dirty="0"/>
          </a:p>
        </p:txBody>
      </p:sp>
      <p:sp>
        <p:nvSpPr>
          <p:cNvPr id="38" name="Line 24"/>
          <p:cNvSpPr/>
          <p:nvPr/>
        </p:nvSpPr>
        <p:spPr>
          <a:xfrm flipV="1">
            <a:off x="5623320" y="3043360"/>
            <a:ext cx="1344070" cy="0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3" name="Rectangle 2"/>
          <p:cNvSpPr/>
          <p:nvPr/>
        </p:nvSpPr>
        <p:spPr>
          <a:xfrm>
            <a:off x="6592019" y="2797097"/>
            <a:ext cx="649766" cy="488235"/>
          </a:xfrm>
          <a:prstGeom prst="rect">
            <a:avLst/>
          </a:prstGeom>
          <a:solidFill>
            <a:srgbClr val="FFABAA"/>
          </a:solidFill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Ku-Band</a:t>
            </a:r>
            <a:endParaRPr lang="en-US" sz="1000" dirty="0"/>
          </a:p>
        </p:txBody>
      </p:sp>
      <p:sp>
        <p:nvSpPr>
          <p:cNvPr id="45" name="Rectangle 44"/>
          <p:cNvSpPr/>
          <p:nvPr/>
        </p:nvSpPr>
        <p:spPr>
          <a:xfrm>
            <a:off x="3138937" y="5105693"/>
            <a:ext cx="1786085" cy="1303751"/>
          </a:xfrm>
          <a:prstGeom prst="rect">
            <a:avLst/>
          </a:prstGeom>
          <a:solidFill>
            <a:srgbClr val="EDE6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dirty="0" smtClean="0"/>
              <a:t>MSFC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420044" y="5107996"/>
            <a:ext cx="1680470" cy="1303751"/>
          </a:xfrm>
          <a:prstGeom prst="rect">
            <a:avLst/>
          </a:prstGeom>
          <a:solidFill>
            <a:srgbClr val="EDE6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dirty="0" smtClean="0"/>
              <a:t>ARC MMOC</a:t>
            </a:r>
            <a:endParaRPr lang="en-US" dirty="0"/>
          </a:p>
        </p:txBody>
      </p:sp>
      <p:sp>
        <p:nvSpPr>
          <p:cNvPr id="49" name="Line 24"/>
          <p:cNvSpPr/>
          <p:nvPr/>
        </p:nvSpPr>
        <p:spPr>
          <a:xfrm>
            <a:off x="815198" y="4918640"/>
            <a:ext cx="5842004" cy="11938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</p:sp>
      <p:sp>
        <p:nvSpPr>
          <p:cNvPr id="39" name="Rectangle 38"/>
          <p:cNvSpPr/>
          <p:nvPr/>
        </p:nvSpPr>
        <p:spPr>
          <a:xfrm>
            <a:off x="6592019" y="4696880"/>
            <a:ext cx="649766" cy="488235"/>
          </a:xfrm>
          <a:prstGeom prst="rect">
            <a:avLst/>
          </a:prstGeom>
          <a:solidFill>
            <a:srgbClr val="FFABAA"/>
          </a:solidFill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White Sands</a:t>
            </a:r>
            <a:endParaRPr lang="en-US" sz="1000" dirty="0"/>
          </a:p>
        </p:txBody>
      </p:sp>
      <p:sp>
        <p:nvSpPr>
          <p:cNvPr id="50" name="Line 23"/>
          <p:cNvSpPr/>
          <p:nvPr/>
        </p:nvSpPr>
        <p:spPr>
          <a:xfrm>
            <a:off x="5529231" y="4942458"/>
            <a:ext cx="0" cy="799490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</p:sp>
      <p:sp>
        <p:nvSpPr>
          <p:cNvPr id="51" name="Line 23"/>
          <p:cNvSpPr/>
          <p:nvPr/>
        </p:nvSpPr>
        <p:spPr>
          <a:xfrm flipH="1">
            <a:off x="3619907" y="4924609"/>
            <a:ext cx="1" cy="340838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</p:sp>
      <p:sp>
        <p:nvSpPr>
          <p:cNvPr id="134" name="CustomShape 26"/>
          <p:cNvSpPr/>
          <p:nvPr/>
        </p:nvSpPr>
        <p:spPr>
          <a:xfrm>
            <a:off x="5152192" y="5266797"/>
            <a:ext cx="729720" cy="6772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rgbClr val="000000"/>
                </a:solidFill>
                <a:latin typeface="Calibri"/>
              </a:rPr>
              <a:t>Operator Control</a:t>
            </a:r>
            <a:endParaRPr sz="1050" dirty="0"/>
          </a:p>
        </p:txBody>
      </p:sp>
      <p:sp>
        <p:nvSpPr>
          <p:cNvPr id="46" name="CustomShape 26"/>
          <p:cNvSpPr/>
          <p:nvPr/>
        </p:nvSpPr>
        <p:spPr>
          <a:xfrm>
            <a:off x="3269956" y="5266797"/>
            <a:ext cx="729720" cy="6772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rgbClr val="000000"/>
                </a:solidFill>
                <a:latin typeface="Calibri"/>
              </a:rPr>
              <a:t>Operator Control</a:t>
            </a:r>
          </a:p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rgbClr val="000000"/>
                </a:solidFill>
                <a:latin typeface="Calibri"/>
              </a:rPr>
              <a:t>(POIC)</a:t>
            </a:r>
            <a:endParaRPr sz="1050" dirty="0"/>
          </a:p>
        </p:txBody>
      </p:sp>
      <p:sp>
        <p:nvSpPr>
          <p:cNvPr id="52" name="Line 23"/>
          <p:cNvSpPr/>
          <p:nvPr/>
        </p:nvSpPr>
        <p:spPr>
          <a:xfrm flipH="1">
            <a:off x="2595544" y="4941375"/>
            <a:ext cx="1" cy="320806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</p:sp>
      <p:sp>
        <p:nvSpPr>
          <p:cNvPr id="48" name="CustomShape 26"/>
          <p:cNvSpPr/>
          <p:nvPr/>
        </p:nvSpPr>
        <p:spPr>
          <a:xfrm>
            <a:off x="2235387" y="5268015"/>
            <a:ext cx="729720" cy="6772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rgbClr val="000000"/>
                </a:solidFill>
                <a:latin typeface="Calibri"/>
              </a:rPr>
              <a:t>Operator/Engineer Control</a:t>
            </a:r>
            <a:endParaRPr sz="1050" dirty="0"/>
          </a:p>
        </p:txBody>
      </p:sp>
      <p:sp>
        <p:nvSpPr>
          <p:cNvPr id="54" name="Line 23"/>
          <p:cNvSpPr/>
          <p:nvPr/>
        </p:nvSpPr>
        <p:spPr>
          <a:xfrm>
            <a:off x="5640295" y="2414797"/>
            <a:ext cx="0" cy="631874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53" name="CustomShape 26"/>
          <p:cNvSpPr/>
          <p:nvPr/>
        </p:nvSpPr>
        <p:spPr>
          <a:xfrm>
            <a:off x="5313209" y="2107817"/>
            <a:ext cx="650074" cy="4750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rgbClr val="000000"/>
                </a:solidFill>
                <a:latin typeface="Calibri"/>
              </a:rPr>
              <a:t>Crew Control Station</a:t>
            </a:r>
            <a:endParaRPr sz="1050" dirty="0"/>
          </a:p>
        </p:txBody>
      </p:sp>
      <p:sp>
        <p:nvSpPr>
          <p:cNvPr id="56" name="Line 23"/>
          <p:cNvSpPr/>
          <p:nvPr/>
        </p:nvSpPr>
        <p:spPr>
          <a:xfrm flipH="1">
            <a:off x="1824624" y="4930579"/>
            <a:ext cx="1" cy="370232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</p:sp>
      <p:sp>
        <p:nvSpPr>
          <p:cNvPr id="55" name="Rectangle 54"/>
          <p:cNvSpPr/>
          <p:nvPr/>
        </p:nvSpPr>
        <p:spPr>
          <a:xfrm>
            <a:off x="1552205" y="5265447"/>
            <a:ext cx="596332" cy="4735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Storage</a:t>
            </a:r>
            <a:endParaRPr lang="en-US" sz="1000" dirty="0"/>
          </a:p>
        </p:txBody>
      </p:sp>
      <p:sp>
        <p:nvSpPr>
          <p:cNvPr id="58" name="Line 15"/>
          <p:cNvSpPr/>
          <p:nvPr/>
        </p:nvSpPr>
        <p:spPr>
          <a:xfrm flipV="1">
            <a:off x="2029647" y="4379420"/>
            <a:ext cx="729720" cy="0"/>
          </a:xfrm>
          <a:prstGeom prst="line">
            <a:avLst/>
          </a:prstGeom>
          <a:ln w="25560">
            <a:solidFill>
              <a:srgbClr val="7030A0"/>
            </a:solidFill>
            <a:round/>
          </a:ln>
        </p:spPr>
      </p:sp>
      <p:sp>
        <p:nvSpPr>
          <p:cNvPr id="114" name="CustomShape 6"/>
          <p:cNvSpPr/>
          <p:nvPr/>
        </p:nvSpPr>
        <p:spPr>
          <a:xfrm>
            <a:off x="2511962" y="3846925"/>
            <a:ext cx="729720" cy="63936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400">
                <a:solidFill>
                  <a:srgbClr val="000000"/>
                </a:solidFill>
                <a:latin typeface="Calibri"/>
              </a:rPr>
              <a:t>HLP</a:t>
            </a:r>
            <a:endParaRPr sz="1200"/>
          </a:p>
        </p:txBody>
      </p:sp>
      <p:sp>
        <p:nvSpPr>
          <p:cNvPr id="57" name="CustomShape 6"/>
          <p:cNvSpPr/>
          <p:nvPr/>
        </p:nvSpPr>
        <p:spPr>
          <a:xfrm>
            <a:off x="1417212" y="4205108"/>
            <a:ext cx="838346" cy="3486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400" smtClean="0">
                <a:solidFill>
                  <a:srgbClr val="000000"/>
                </a:solidFill>
                <a:latin typeface="Calibri"/>
              </a:rPr>
              <a:t>Payload</a:t>
            </a:r>
            <a:endParaRPr sz="1200" dirty="0"/>
          </a:p>
        </p:txBody>
      </p:sp>
      <p:sp>
        <p:nvSpPr>
          <p:cNvPr id="121" name="CustomShape 13"/>
          <p:cNvSpPr/>
          <p:nvPr/>
        </p:nvSpPr>
        <p:spPr>
          <a:xfrm>
            <a:off x="3550515" y="1880608"/>
            <a:ext cx="869092" cy="13921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0000" tIns="45000" rIns="90000" bIns="45000" anchor="t"/>
          <a:lstStyle/>
          <a:p>
            <a:pPr algn="ctr">
              <a:lnSpc>
                <a:spcPct val="100000"/>
              </a:lnSpc>
            </a:pPr>
            <a:r>
              <a:rPr lang="en-US" sz="1100" dirty="0">
                <a:solidFill>
                  <a:schemeClr val="tx1"/>
                </a:solidFill>
                <a:latin typeface="Calibri"/>
              </a:rPr>
              <a:t>Dock</a:t>
            </a:r>
            <a:endParaRPr sz="1100" dirty="0">
              <a:solidFill>
                <a:schemeClr val="tx1"/>
              </a:solidFill>
            </a:endParaRPr>
          </a:p>
        </p:txBody>
      </p:sp>
      <p:sp>
        <p:nvSpPr>
          <p:cNvPr id="59" name="Line 24"/>
          <p:cNvSpPr/>
          <p:nvPr/>
        </p:nvSpPr>
        <p:spPr>
          <a:xfrm>
            <a:off x="4888474" y="2576092"/>
            <a:ext cx="787" cy="459694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6" name="TextBox 5"/>
          <p:cNvSpPr txBox="1"/>
          <p:nvPr/>
        </p:nvSpPr>
        <p:spPr>
          <a:xfrm>
            <a:off x="4850429" y="4256206"/>
            <a:ext cx="1269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JSL</a:t>
            </a:r>
          </a:p>
          <a:p>
            <a:pPr algn="ctr"/>
            <a:r>
              <a:rPr lang="en-US" sz="1400" dirty="0" smtClean="0"/>
              <a:t>Payload LAN</a:t>
            </a:r>
            <a:endParaRPr lang="en-US" dirty="0"/>
          </a:p>
        </p:txBody>
      </p:sp>
      <p:sp>
        <p:nvSpPr>
          <p:cNvPr id="61" name="Line 24"/>
          <p:cNvSpPr/>
          <p:nvPr/>
        </p:nvSpPr>
        <p:spPr>
          <a:xfrm flipV="1">
            <a:off x="4152288" y="2355220"/>
            <a:ext cx="492716" cy="0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60" name="Rectangle 59"/>
          <p:cNvSpPr/>
          <p:nvPr/>
        </p:nvSpPr>
        <p:spPr>
          <a:xfrm>
            <a:off x="4612730" y="2109367"/>
            <a:ext cx="596332" cy="4735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Payload LAN Switch</a:t>
            </a:r>
            <a:endParaRPr lang="en-US" sz="1000" dirty="0"/>
          </a:p>
        </p:txBody>
      </p:sp>
      <p:sp>
        <p:nvSpPr>
          <p:cNvPr id="62" name="Line 24"/>
          <p:cNvSpPr/>
          <p:nvPr/>
        </p:nvSpPr>
        <p:spPr>
          <a:xfrm>
            <a:off x="4883048" y="3025672"/>
            <a:ext cx="787" cy="459694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122" name="CustomShape 14"/>
          <p:cNvSpPr/>
          <p:nvPr/>
        </p:nvSpPr>
        <p:spPr>
          <a:xfrm>
            <a:off x="4632033" y="3472297"/>
            <a:ext cx="509398" cy="4769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100" dirty="0" smtClean="0">
                <a:solidFill>
                  <a:schemeClr val="tx1"/>
                </a:solidFill>
                <a:latin typeface="Calibri"/>
              </a:rPr>
              <a:t>5GHzWAP</a:t>
            </a:r>
            <a:endParaRPr sz="1100" dirty="0">
              <a:solidFill>
                <a:schemeClr val="tx1"/>
              </a:solidFill>
            </a:endParaRPr>
          </a:p>
        </p:txBody>
      </p:sp>
      <p:sp>
        <p:nvSpPr>
          <p:cNvPr id="63" name="Line 18"/>
          <p:cNvSpPr/>
          <p:nvPr/>
        </p:nvSpPr>
        <p:spPr>
          <a:xfrm>
            <a:off x="8020238" y="2056965"/>
            <a:ext cx="544277" cy="0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64" name="Line 25"/>
          <p:cNvSpPr/>
          <p:nvPr/>
        </p:nvSpPr>
        <p:spPr>
          <a:xfrm flipV="1">
            <a:off x="8020238" y="3636627"/>
            <a:ext cx="539529" cy="0"/>
          </a:xfrm>
          <a:prstGeom prst="line">
            <a:avLst/>
          </a:prstGeom>
          <a:ln w="25560">
            <a:solidFill>
              <a:srgbClr val="FF0000"/>
            </a:solidFill>
            <a:round/>
          </a:ln>
        </p:spPr>
      </p:sp>
      <p:sp>
        <p:nvSpPr>
          <p:cNvPr id="65" name="Line 19"/>
          <p:cNvSpPr/>
          <p:nvPr/>
        </p:nvSpPr>
        <p:spPr>
          <a:xfrm>
            <a:off x="8010071" y="2735757"/>
            <a:ext cx="565325" cy="0"/>
          </a:xfrm>
          <a:prstGeom prst="line">
            <a:avLst/>
          </a:prstGeom>
          <a:ln w="25560">
            <a:solidFill>
              <a:schemeClr val="accent6"/>
            </a:solidFill>
            <a:round/>
          </a:ln>
        </p:spPr>
      </p:sp>
      <p:sp>
        <p:nvSpPr>
          <p:cNvPr id="66" name="Line 15"/>
          <p:cNvSpPr/>
          <p:nvPr/>
        </p:nvSpPr>
        <p:spPr>
          <a:xfrm flipV="1">
            <a:off x="8017885" y="4324939"/>
            <a:ext cx="565325" cy="0"/>
          </a:xfrm>
          <a:prstGeom prst="line">
            <a:avLst/>
          </a:prstGeom>
          <a:ln w="25560">
            <a:solidFill>
              <a:srgbClr val="0084D1"/>
            </a:solidFill>
            <a:round/>
          </a:ln>
        </p:spPr>
      </p:sp>
      <p:sp>
        <p:nvSpPr>
          <p:cNvPr id="68" name="Line 15"/>
          <p:cNvSpPr/>
          <p:nvPr/>
        </p:nvSpPr>
        <p:spPr>
          <a:xfrm flipV="1">
            <a:off x="8025700" y="4738541"/>
            <a:ext cx="554445" cy="0"/>
          </a:xfrm>
          <a:prstGeom prst="line">
            <a:avLst/>
          </a:prstGeom>
          <a:ln w="25560">
            <a:solidFill>
              <a:srgbClr val="7030A0"/>
            </a:solidFill>
            <a:round/>
          </a:ln>
        </p:spPr>
      </p:sp>
      <p:sp>
        <p:nvSpPr>
          <p:cNvPr id="69" name="CustomShape 27"/>
          <p:cNvSpPr/>
          <p:nvPr/>
        </p:nvSpPr>
        <p:spPr>
          <a:xfrm>
            <a:off x="7618738" y="4864632"/>
            <a:ext cx="1386360" cy="302141"/>
          </a:xfrm>
          <a:prstGeom prst="rect">
            <a:avLst/>
          </a:prstGeom>
          <a:noFill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dirty="0" smtClean="0">
                <a:latin typeface="Calibri"/>
              </a:rPr>
              <a:t>Other/LAN</a:t>
            </a:r>
            <a:endParaRPr sz="1200" dirty="0"/>
          </a:p>
        </p:txBody>
      </p:sp>
      <p:sp>
        <p:nvSpPr>
          <p:cNvPr id="71" name="Line 24"/>
          <p:cNvSpPr/>
          <p:nvPr/>
        </p:nvSpPr>
        <p:spPr>
          <a:xfrm flipV="1">
            <a:off x="8046973" y="5236826"/>
            <a:ext cx="528424" cy="0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</p:sp>
      <p:sp>
        <p:nvSpPr>
          <p:cNvPr id="9" name="TextBox 8"/>
          <p:cNvSpPr txBox="1"/>
          <p:nvPr/>
        </p:nvSpPr>
        <p:spPr>
          <a:xfrm>
            <a:off x="7664373" y="1313029"/>
            <a:ext cx="129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Link Legend</a:t>
            </a:r>
            <a:endParaRPr lang="en-US" dirty="0"/>
          </a:p>
        </p:txBody>
      </p:sp>
      <p:sp>
        <p:nvSpPr>
          <p:cNvPr id="67" name="CustomShape 27"/>
          <p:cNvSpPr/>
          <p:nvPr/>
        </p:nvSpPr>
        <p:spPr>
          <a:xfrm>
            <a:off x="7607158" y="4387717"/>
            <a:ext cx="1386360" cy="302141"/>
          </a:xfrm>
          <a:prstGeom prst="rect">
            <a:avLst/>
          </a:prstGeom>
          <a:noFill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dirty="0" smtClean="0">
                <a:latin typeface="Calibri"/>
              </a:rPr>
              <a:t>USB</a:t>
            </a:r>
            <a:endParaRPr sz="1200" dirty="0"/>
          </a:p>
        </p:txBody>
      </p:sp>
      <p:sp>
        <p:nvSpPr>
          <p:cNvPr id="126" name="Line 18"/>
          <p:cNvSpPr/>
          <p:nvPr/>
        </p:nvSpPr>
        <p:spPr>
          <a:xfrm>
            <a:off x="2237344" y="2354534"/>
            <a:ext cx="1439934" cy="0"/>
          </a:xfrm>
          <a:prstGeom prst="line">
            <a:avLst/>
          </a:prstGeom>
          <a:ln w="25560">
            <a:solidFill>
              <a:srgbClr val="002060"/>
            </a:solidFill>
            <a:round/>
          </a:ln>
        </p:spPr>
      </p:sp>
      <p:sp>
        <p:nvSpPr>
          <p:cNvPr id="116" name="CustomShape 8"/>
          <p:cNvSpPr/>
          <p:nvPr/>
        </p:nvSpPr>
        <p:spPr>
          <a:xfrm>
            <a:off x="1492504" y="2305145"/>
            <a:ext cx="744840" cy="673051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200" dirty="0" smtClean="0">
                <a:solidFill>
                  <a:schemeClr val="tx1"/>
                </a:solidFill>
                <a:latin typeface="Calibri"/>
              </a:rPr>
              <a:t>Internal</a:t>
            </a:r>
            <a:endParaRPr sz="1400" dirty="0">
              <a:solidFill>
                <a:schemeClr val="tx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chemeClr val="tx1"/>
                </a:solidFill>
                <a:latin typeface="Calibri"/>
              </a:rPr>
              <a:t>Switch</a:t>
            </a:r>
            <a:endParaRPr sz="1400" dirty="0">
              <a:solidFill>
                <a:schemeClr val="tx1"/>
              </a:solidFill>
            </a:endParaRPr>
          </a:p>
        </p:txBody>
      </p:sp>
      <p:sp>
        <p:nvSpPr>
          <p:cNvPr id="73" name="Line 10"/>
          <p:cNvSpPr/>
          <p:nvPr/>
        </p:nvSpPr>
        <p:spPr>
          <a:xfrm>
            <a:off x="3973930" y="2323657"/>
            <a:ext cx="0" cy="504869"/>
          </a:xfrm>
          <a:prstGeom prst="line">
            <a:avLst/>
          </a:prstGeom>
          <a:ln w="25560">
            <a:solidFill>
              <a:srgbClr val="FF0000"/>
            </a:solidFill>
            <a:round/>
          </a:ln>
        </p:spPr>
      </p:sp>
      <p:sp>
        <p:nvSpPr>
          <p:cNvPr id="70" name="CustomShape 8"/>
          <p:cNvSpPr/>
          <p:nvPr/>
        </p:nvSpPr>
        <p:spPr>
          <a:xfrm>
            <a:off x="3677278" y="2111680"/>
            <a:ext cx="621882" cy="389655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chemeClr val="tx1"/>
                </a:solidFill>
                <a:latin typeface="Calibri"/>
              </a:rPr>
              <a:t>Internal</a:t>
            </a:r>
            <a:endParaRPr sz="1100" dirty="0">
              <a:solidFill>
                <a:schemeClr val="tx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en-US" sz="1050" dirty="0">
                <a:solidFill>
                  <a:schemeClr val="tx1"/>
                </a:solidFill>
                <a:latin typeface="Calibri"/>
              </a:rPr>
              <a:t>Switch</a:t>
            </a:r>
            <a:endParaRPr sz="1100" dirty="0">
              <a:solidFill>
                <a:schemeClr val="tx1"/>
              </a:solidFill>
            </a:endParaRPr>
          </a:p>
        </p:txBody>
      </p:sp>
      <p:sp>
        <p:nvSpPr>
          <p:cNvPr id="72" name="CustomShape 5"/>
          <p:cNvSpPr/>
          <p:nvPr/>
        </p:nvSpPr>
        <p:spPr>
          <a:xfrm>
            <a:off x="3687540" y="2671845"/>
            <a:ext cx="603848" cy="5290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100" dirty="0" smtClean="0">
                <a:solidFill>
                  <a:srgbClr val="000000"/>
                </a:solidFill>
                <a:latin typeface="Calibri"/>
              </a:rPr>
              <a:t>Dock CPU</a:t>
            </a:r>
            <a:endParaRPr sz="1050" dirty="0"/>
          </a:p>
        </p:txBody>
      </p:sp>
      <p:sp>
        <p:nvSpPr>
          <p:cNvPr id="74" name="Line 23"/>
          <p:cNvSpPr/>
          <p:nvPr/>
        </p:nvSpPr>
        <p:spPr>
          <a:xfrm flipH="1">
            <a:off x="4449024" y="4936548"/>
            <a:ext cx="0" cy="330250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5" name="CustomShape 26"/>
          <p:cNvSpPr/>
          <p:nvPr/>
        </p:nvSpPr>
        <p:spPr>
          <a:xfrm>
            <a:off x="4087379" y="5262181"/>
            <a:ext cx="729720" cy="6830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rgbClr val="000000"/>
                </a:solidFill>
                <a:latin typeface="Calibri"/>
              </a:rPr>
              <a:t>Ground Relay</a:t>
            </a:r>
          </a:p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rgbClr val="000000"/>
                </a:solidFill>
                <a:latin typeface="Calibri"/>
              </a:rPr>
              <a:t>(HOSC)</a:t>
            </a:r>
            <a:endParaRPr sz="105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3</a:t>
            </a:fld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273413" y="5108379"/>
            <a:ext cx="1104205" cy="1303751"/>
          </a:xfrm>
          <a:prstGeom prst="rect">
            <a:avLst/>
          </a:prstGeom>
          <a:solidFill>
            <a:srgbClr val="EDE6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dirty="0" smtClean="0"/>
              <a:t>GS Inst</a:t>
            </a:r>
            <a:endParaRPr lang="en-US" dirty="0"/>
          </a:p>
        </p:txBody>
      </p:sp>
      <p:sp>
        <p:nvSpPr>
          <p:cNvPr id="78" name="CustomShape 26"/>
          <p:cNvSpPr/>
          <p:nvPr/>
        </p:nvSpPr>
        <p:spPr>
          <a:xfrm>
            <a:off x="457186" y="5267181"/>
            <a:ext cx="729720" cy="6772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050" dirty="0" smtClean="0">
                <a:solidFill>
                  <a:srgbClr val="000000"/>
                </a:solidFill>
                <a:latin typeface="Calibri"/>
              </a:rPr>
              <a:t>Operator Control</a:t>
            </a:r>
            <a:endParaRPr sz="1050" dirty="0"/>
          </a:p>
        </p:txBody>
      </p:sp>
      <p:sp>
        <p:nvSpPr>
          <p:cNvPr id="79" name="Line 23"/>
          <p:cNvSpPr/>
          <p:nvPr/>
        </p:nvSpPr>
        <p:spPr>
          <a:xfrm flipH="1">
            <a:off x="815198" y="4916557"/>
            <a:ext cx="1" cy="370232"/>
          </a:xfrm>
          <a:prstGeom prst="line">
            <a:avLst/>
          </a:prstGeom>
          <a:ln w="25560">
            <a:solidFill>
              <a:srgbClr val="E46C0A"/>
            </a:solidFill>
            <a:round/>
          </a:ln>
        </p:spPr>
      </p:sp>
    </p:spTree>
    <p:extLst>
      <p:ext uri="{BB962C8B-B14F-4D97-AF65-F5344CB8AC3E}">
        <p14:creationId xmlns:p14="http://schemas.microsoft.com/office/powerpoint/2010/main" val="61229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alphaModFix amt="69000"/>
          </a:blip>
          <a:stretch>
            <a:fillRect/>
          </a:stretch>
        </p:blipFill>
        <p:spPr>
          <a:xfrm>
            <a:off x="4797536" y="2073898"/>
            <a:ext cx="3871605" cy="333015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alphaModFix amt="69000"/>
          </a:blip>
          <a:stretch>
            <a:fillRect/>
          </a:stretch>
        </p:blipFill>
        <p:spPr>
          <a:xfrm>
            <a:off x="1425406" y="2504751"/>
            <a:ext cx="3147499" cy="27965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Astrobee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568036" y="5614818"/>
            <a:ext cx="1374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Corner Bumpers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16557" y="5677139"/>
            <a:ext cx="7913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Impeller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67979" y="2073898"/>
            <a:ext cx="664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Nozzle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6559" y="2559241"/>
            <a:ext cx="1141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Laser Pointer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8297" y="1874500"/>
            <a:ext cx="1727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Speaker/Microphone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858052" y="1770847"/>
            <a:ext cx="719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Battery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6255147" y="2073898"/>
            <a:ext cx="336568" cy="731552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3838944" y="3850093"/>
            <a:ext cx="976120" cy="1835241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3667979" y="2389870"/>
            <a:ext cx="332432" cy="673413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8" idx="0"/>
          </p:cNvCxnSpPr>
          <p:nvPr/>
        </p:nvCxnSpPr>
        <p:spPr>
          <a:xfrm flipV="1">
            <a:off x="6255147" y="5147266"/>
            <a:ext cx="109498" cy="467552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8" idx="0"/>
          </p:cNvCxnSpPr>
          <p:nvPr/>
        </p:nvCxnSpPr>
        <p:spPr>
          <a:xfrm flipH="1" flipV="1">
            <a:off x="5224354" y="4390994"/>
            <a:ext cx="1030793" cy="1223824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447787" y="2721325"/>
            <a:ext cx="611696" cy="341958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282156" y="2190472"/>
            <a:ext cx="777327" cy="745685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361439" y="1889607"/>
            <a:ext cx="1461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Terminate Button</a:t>
            </a:r>
            <a:endParaRPr lang="en-US" sz="14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5474660" y="2190472"/>
            <a:ext cx="559303" cy="314279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18297" y="4699209"/>
            <a:ext cx="1166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Power Switch</a:t>
            </a:r>
            <a:endParaRPr lang="en-US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1543927" y="5572148"/>
            <a:ext cx="1130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Wake Button</a:t>
            </a:r>
            <a:endParaRPr lang="en-US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242101" y="5301271"/>
            <a:ext cx="1531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Forward Flashlight</a:t>
            </a:r>
            <a:endParaRPr lang="en-US" sz="1400" dirty="0"/>
          </a:p>
        </p:txBody>
      </p:sp>
      <p:sp>
        <p:nvSpPr>
          <p:cNvPr id="62" name="TextBox 61"/>
          <p:cNvSpPr txBox="1"/>
          <p:nvPr/>
        </p:nvSpPr>
        <p:spPr>
          <a:xfrm>
            <a:off x="2647122" y="5789050"/>
            <a:ext cx="1020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Status LEDs</a:t>
            </a:r>
            <a:endParaRPr lang="en-US" sz="1400" dirty="0"/>
          </a:p>
        </p:txBody>
      </p:sp>
      <p:cxnSp>
        <p:nvCxnSpPr>
          <p:cNvPr id="64" name="Straight Connector 63"/>
          <p:cNvCxnSpPr>
            <a:stCxn id="59" idx="3"/>
          </p:cNvCxnSpPr>
          <p:nvPr/>
        </p:nvCxnSpPr>
        <p:spPr>
          <a:xfrm flipV="1">
            <a:off x="1584514" y="4107199"/>
            <a:ext cx="601267" cy="745899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61" idx="3"/>
          </p:cNvCxnSpPr>
          <p:nvPr/>
        </p:nvCxnSpPr>
        <p:spPr>
          <a:xfrm flipV="1">
            <a:off x="1773991" y="4186804"/>
            <a:ext cx="541761" cy="1268356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60" idx="0"/>
          </p:cNvCxnSpPr>
          <p:nvPr/>
        </p:nvCxnSpPr>
        <p:spPr>
          <a:xfrm flipV="1">
            <a:off x="2109178" y="4186803"/>
            <a:ext cx="398428" cy="1385345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 flipV="1">
            <a:off x="2687709" y="4068597"/>
            <a:ext cx="469842" cy="1728648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Date Placeholder 8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84" name="Footer Placeholder 8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85" name="Slide Number Placeholder 8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4</a:t>
            </a:fld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2059483" y="2182277"/>
            <a:ext cx="709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SciCam</a:t>
            </a:r>
            <a:endParaRPr lang="en-US" sz="1400" dirty="0"/>
          </a:p>
        </p:txBody>
      </p:sp>
      <p:cxnSp>
        <p:nvCxnSpPr>
          <p:cNvPr id="43" name="Straight Connector 42"/>
          <p:cNvCxnSpPr>
            <a:stCxn id="41" idx="2"/>
          </p:cNvCxnSpPr>
          <p:nvPr/>
        </p:nvCxnSpPr>
        <p:spPr>
          <a:xfrm flipH="1">
            <a:off x="2315752" y="2490054"/>
            <a:ext cx="98443" cy="494446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611933" y="1959460"/>
            <a:ext cx="792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NavCam</a:t>
            </a:r>
            <a:endParaRPr lang="en-US" sz="1400" dirty="0"/>
          </a:p>
        </p:txBody>
      </p:sp>
      <p:cxnSp>
        <p:nvCxnSpPr>
          <p:cNvPr id="47" name="Straight Connector 46"/>
          <p:cNvCxnSpPr>
            <a:stCxn id="45" idx="2"/>
          </p:cNvCxnSpPr>
          <p:nvPr/>
        </p:nvCxnSpPr>
        <p:spPr>
          <a:xfrm flipH="1">
            <a:off x="2611933" y="2267237"/>
            <a:ext cx="396397" cy="869663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89363" y="3216483"/>
            <a:ext cx="778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HazCam</a:t>
            </a:r>
            <a:endParaRPr lang="en-US" sz="1400" dirty="0"/>
          </a:p>
        </p:txBody>
      </p:sp>
      <p:cxnSp>
        <p:nvCxnSpPr>
          <p:cNvPr id="50" name="Straight Connector 49"/>
          <p:cNvCxnSpPr>
            <a:stCxn id="49" idx="3"/>
          </p:cNvCxnSpPr>
          <p:nvPr/>
        </p:nvCxnSpPr>
        <p:spPr>
          <a:xfrm flipV="1">
            <a:off x="1267954" y="3282950"/>
            <a:ext cx="727704" cy="87422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77948" y="3811377"/>
            <a:ext cx="1165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Touch Screen</a:t>
            </a:r>
            <a:endParaRPr lang="en-US" sz="1400" dirty="0"/>
          </a:p>
        </p:txBody>
      </p:sp>
      <p:cxnSp>
        <p:nvCxnSpPr>
          <p:cNvPr id="55" name="Straight Connector 54"/>
          <p:cNvCxnSpPr>
            <a:stCxn id="53" idx="3"/>
          </p:cNvCxnSpPr>
          <p:nvPr/>
        </p:nvCxnSpPr>
        <p:spPr>
          <a:xfrm flipV="1">
            <a:off x="1543927" y="3850093"/>
            <a:ext cx="565251" cy="115173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335700" y="5323612"/>
            <a:ext cx="1080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Signal Lights</a:t>
            </a:r>
            <a:endParaRPr lang="en-US" sz="1400" dirty="0"/>
          </a:p>
        </p:txBody>
      </p:sp>
      <p:cxnSp>
        <p:nvCxnSpPr>
          <p:cNvPr id="58" name="Straight Connector 57"/>
          <p:cNvCxnSpPr>
            <a:stCxn id="57" idx="0"/>
          </p:cNvCxnSpPr>
          <p:nvPr/>
        </p:nvCxnSpPr>
        <p:spPr>
          <a:xfrm flipH="1" flipV="1">
            <a:off x="3757225" y="4390994"/>
            <a:ext cx="118904" cy="932618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0"/>
          </p:cNvCxnSpPr>
          <p:nvPr/>
        </p:nvCxnSpPr>
        <p:spPr>
          <a:xfrm flipH="1" flipV="1">
            <a:off x="3157551" y="4068597"/>
            <a:ext cx="718578" cy="1255015"/>
          </a:xfrm>
          <a:prstGeom prst="line">
            <a:avLst/>
          </a:prstGeom>
          <a:ln w="3810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515042" y="2227786"/>
            <a:ext cx="959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SpeedCam</a:t>
            </a:r>
            <a:endParaRPr lang="en-US" sz="1400" dirty="0"/>
          </a:p>
        </p:txBody>
      </p:sp>
      <p:cxnSp>
        <p:nvCxnSpPr>
          <p:cNvPr id="71" name="Straight Connector 70"/>
          <p:cNvCxnSpPr/>
          <p:nvPr/>
        </p:nvCxnSpPr>
        <p:spPr>
          <a:xfrm>
            <a:off x="5342966" y="2504751"/>
            <a:ext cx="225070" cy="216574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8025047" y="2916777"/>
            <a:ext cx="4945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Arm</a:t>
            </a:r>
            <a:endParaRPr lang="en-US" sz="1400" dirty="0"/>
          </a:p>
        </p:txBody>
      </p:sp>
      <p:cxnSp>
        <p:nvCxnSpPr>
          <p:cNvPr id="76" name="Straight Connector 75"/>
          <p:cNvCxnSpPr/>
          <p:nvPr/>
        </p:nvCxnSpPr>
        <p:spPr>
          <a:xfrm flipH="1">
            <a:off x="7883067" y="3224554"/>
            <a:ext cx="262769" cy="241310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942258" y="4994084"/>
            <a:ext cx="8724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DockCam</a:t>
            </a:r>
            <a:endParaRPr lang="en-US" sz="1400" dirty="0"/>
          </a:p>
        </p:txBody>
      </p:sp>
      <p:cxnSp>
        <p:nvCxnSpPr>
          <p:cNvPr id="81" name="Straight Connector 80"/>
          <p:cNvCxnSpPr/>
          <p:nvPr/>
        </p:nvCxnSpPr>
        <p:spPr>
          <a:xfrm flipH="1" flipV="1">
            <a:off x="6853408" y="4152308"/>
            <a:ext cx="412750" cy="838199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7594879" y="4711910"/>
            <a:ext cx="9247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PerchCam</a:t>
            </a:r>
            <a:endParaRPr lang="en-US" sz="1400" dirty="0"/>
          </a:p>
        </p:txBody>
      </p:sp>
      <p:cxnSp>
        <p:nvCxnSpPr>
          <p:cNvPr id="87" name="Straight Connector 86"/>
          <p:cNvCxnSpPr/>
          <p:nvPr/>
        </p:nvCxnSpPr>
        <p:spPr>
          <a:xfrm flipH="1" flipV="1">
            <a:off x="7158208" y="4013200"/>
            <a:ext cx="673100" cy="774701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6696011" y="5301861"/>
            <a:ext cx="11352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Aft Flashlight</a:t>
            </a:r>
            <a:endParaRPr lang="en-US" sz="1400" dirty="0"/>
          </a:p>
        </p:txBody>
      </p:sp>
      <p:cxnSp>
        <p:nvCxnSpPr>
          <p:cNvPr id="91" name="Straight Connector 90"/>
          <p:cNvCxnSpPr/>
          <p:nvPr/>
        </p:nvCxnSpPr>
        <p:spPr>
          <a:xfrm flipH="1" flipV="1">
            <a:off x="6824212" y="4390995"/>
            <a:ext cx="88850" cy="910276"/>
          </a:xfrm>
          <a:prstGeom prst="line">
            <a:avLst/>
          </a:prstGeom>
          <a:ln w="38100" cmpd="sng">
            <a:solidFill>
              <a:srgbClr val="0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4903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Payload Attachment Options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5</a:t>
            </a:fld>
            <a:endParaRPr lang="en-US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609" y="1557749"/>
            <a:ext cx="6589336" cy="516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9933" y="4559824"/>
            <a:ext cx="2437249" cy="1796527"/>
          </a:xfrm>
          <a:prstGeom prst="rect">
            <a:avLst/>
          </a:prstGeom>
        </p:spPr>
      </p:pic>
      <p:cxnSp>
        <p:nvCxnSpPr>
          <p:cNvPr id="8" name="Straight Arrow Connector 7"/>
          <p:cNvCxnSpPr>
            <a:stCxn id="11" idx="1"/>
          </p:cNvCxnSpPr>
          <p:nvPr/>
        </p:nvCxnSpPr>
        <p:spPr>
          <a:xfrm flipH="1" flipV="1">
            <a:off x="7261413" y="5458087"/>
            <a:ext cx="540922" cy="1170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13" idx="3"/>
          </p:cNvCxnSpPr>
          <p:nvPr/>
        </p:nvCxnSpPr>
        <p:spPr>
          <a:xfrm>
            <a:off x="4937760" y="5653005"/>
            <a:ext cx="763793" cy="4358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02335" y="5282742"/>
            <a:ext cx="928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“Lock” Position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3903503" y="5360617"/>
            <a:ext cx="1034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/>
              <a:t>“Un-Lock”</a:t>
            </a:r>
          </a:p>
          <a:p>
            <a:pPr algn="r"/>
            <a:r>
              <a:rPr lang="en-US" sz="1600" dirty="0" smtClean="0"/>
              <a:t>Position</a:t>
            </a:r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7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Dock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2076117"/>
            <a:ext cx="7367348" cy="405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87026" y="6119849"/>
            <a:ext cx="8542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/>
              <a:t>AR Target</a:t>
            </a:r>
            <a:endParaRPr lang="en-US" sz="1350" dirty="0"/>
          </a:p>
        </p:txBody>
      </p:sp>
      <p:cxnSp>
        <p:nvCxnSpPr>
          <p:cNvPr id="5" name="Straight Connector 4"/>
          <p:cNvCxnSpPr>
            <a:stCxn id="4" idx="0"/>
          </p:cNvCxnSpPr>
          <p:nvPr/>
        </p:nvCxnSpPr>
        <p:spPr>
          <a:xfrm flipV="1">
            <a:off x="3614163" y="5359586"/>
            <a:ext cx="304475" cy="760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4302" y="1623635"/>
            <a:ext cx="143808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smtClean="0"/>
              <a:t>Air Vent Deflector</a:t>
            </a:r>
            <a:endParaRPr lang="en-US" sz="135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1540650"/>
            <a:ext cx="161422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smtClean="0"/>
              <a:t>Main Power Breaker</a:t>
            </a:r>
            <a:endParaRPr lang="en-US" sz="1350" dirty="0"/>
          </a:p>
        </p:txBody>
      </p:sp>
      <p:sp>
        <p:nvSpPr>
          <p:cNvPr id="11" name="TextBox 10"/>
          <p:cNvSpPr txBox="1"/>
          <p:nvPr/>
        </p:nvSpPr>
        <p:spPr>
          <a:xfrm>
            <a:off x="6682981" y="1072161"/>
            <a:ext cx="100251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smtClean="0"/>
              <a:t>Cooling Fan</a:t>
            </a:r>
            <a:endParaRPr lang="en-US" sz="1350" dirty="0"/>
          </a:p>
        </p:txBody>
      </p:sp>
      <p:sp>
        <p:nvSpPr>
          <p:cNvPr id="12" name="TextBox 11"/>
          <p:cNvSpPr txBox="1"/>
          <p:nvPr/>
        </p:nvSpPr>
        <p:spPr>
          <a:xfrm>
            <a:off x="7236976" y="1502696"/>
            <a:ext cx="151804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smtClean="0"/>
              <a:t>Cooling Fan Screen</a:t>
            </a:r>
            <a:endParaRPr lang="en-US" sz="1350" dirty="0"/>
          </a:p>
        </p:txBody>
      </p:sp>
      <p:sp>
        <p:nvSpPr>
          <p:cNvPr id="13" name="TextBox 12"/>
          <p:cNvSpPr txBox="1"/>
          <p:nvPr/>
        </p:nvSpPr>
        <p:spPr>
          <a:xfrm>
            <a:off x="7738359" y="2180549"/>
            <a:ext cx="133728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smtClean="0"/>
              <a:t>RJ-45 Connector</a:t>
            </a:r>
            <a:endParaRPr lang="en-US" sz="1350" dirty="0"/>
          </a:p>
        </p:txBody>
      </p:sp>
      <p:sp>
        <p:nvSpPr>
          <p:cNvPr id="14" name="TextBox 13"/>
          <p:cNvSpPr txBox="1"/>
          <p:nvPr/>
        </p:nvSpPr>
        <p:spPr>
          <a:xfrm>
            <a:off x="7670007" y="4670846"/>
            <a:ext cx="140564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smtClean="0"/>
              <a:t>Power Connector</a:t>
            </a:r>
            <a:endParaRPr lang="en-US" sz="1350" dirty="0"/>
          </a:p>
        </p:txBody>
      </p:sp>
      <p:sp>
        <p:nvSpPr>
          <p:cNvPr id="15" name="TextBox 14"/>
          <p:cNvSpPr txBox="1"/>
          <p:nvPr/>
        </p:nvSpPr>
        <p:spPr>
          <a:xfrm>
            <a:off x="311051" y="6119849"/>
            <a:ext cx="130888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smtClean="0"/>
              <a:t>Free Flyer Berth</a:t>
            </a:r>
            <a:endParaRPr lang="en-US" sz="1350" dirty="0"/>
          </a:p>
        </p:txBody>
      </p:sp>
      <p:sp>
        <p:nvSpPr>
          <p:cNvPr id="16" name="TextBox 15"/>
          <p:cNvSpPr txBox="1"/>
          <p:nvPr/>
        </p:nvSpPr>
        <p:spPr>
          <a:xfrm>
            <a:off x="2805602" y="1352655"/>
            <a:ext cx="158036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smtClean="0"/>
              <a:t>Subsystem Breakers</a:t>
            </a:r>
            <a:endParaRPr lang="en-US" sz="1350" dirty="0"/>
          </a:p>
        </p:txBody>
      </p:sp>
      <p:cxnSp>
        <p:nvCxnSpPr>
          <p:cNvPr id="17" name="Straight Connector 16"/>
          <p:cNvCxnSpPr>
            <a:stCxn id="15" idx="3"/>
          </p:cNvCxnSpPr>
          <p:nvPr/>
        </p:nvCxnSpPr>
        <p:spPr>
          <a:xfrm flipV="1">
            <a:off x="1619935" y="5464629"/>
            <a:ext cx="582026" cy="8052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9" idx="2"/>
          </p:cNvCxnSpPr>
          <p:nvPr/>
        </p:nvCxnSpPr>
        <p:spPr>
          <a:xfrm>
            <a:off x="1043345" y="1923717"/>
            <a:ext cx="0" cy="904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16" idx="2"/>
          </p:cNvCxnSpPr>
          <p:nvPr/>
        </p:nvCxnSpPr>
        <p:spPr>
          <a:xfrm flipV="1">
            <a:off x="2712657" y="1652737"/>
            <a:ext cx="883130" cy="1504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16" idx="2"/>
          </p:cNvCxnSpPr>
          <p:nvPr/>
        </p:nvCxnSpPr>
        <p:spPr>
          <a:xfrm flipV="1">
            <a:off x="3431699" y="1652737"/>
            <a:ext cx="164088" cy="1504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endCxn id="14" idx="0"/>
          </p:cNvCxnSpPr>
          <p:nvPr/>
        </p:nvCxnSpPr>
        <p:spPr>
          <a:xfrm>
            <a:off x="7848600" y="3738083"/>
            <a:ext cx="524228" cy="9327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13" idx="2"/>
          </p:cNvCxnSpPr>
          <p:nvPr/>
        </p:nvCxnSpPr>
        <p:spPr>
          <a:xfrm flipV="1">
            <a:off x="7738359" y="2480631"/>
            <a:ext cx="668645" cy="347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12" idx="2"/>
          </p:cNvCxnSpPr>
          <p:nvPr/>
        </p:nvCxnSpPr>
        <p:spPr>
          <a:xfrm flipV="1">
            <a:off x="7086600" y="1802778"/>
            <a:ext cx="909398" cy="13540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11" idx="2"/>
          </p:cNvCxnSpPr>
          <p:nvPr/>
        </p:nvCxnSpPr>
        <p:spPr>
          <a:xfrm flipV="1">
            <a:off x="6585857" y="1372243"/>
            <a:ext cx="598384" cy="22418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10" idx="2"/>
          </p:cNvCxnSpPr>
          <p:nvPr/>
        </p:nvCxnSpPr>
        <p:spPr>
          <a:xfrm flipV="1">
            <a:off x="4041299" y="1840732"/>
            <a:ext cx="1337813" cy="1468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Date Placeholder 4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47" name="Footer Placeholder 4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 dirty="0"/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75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Editor Tab </a:t>
            </a:r>
            <a:r>
              <a:rPr lang="en-US" sz="2000" dirty="0" smtClean="0"/>
              <a:t>(Operator/Engineering)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8/23/2017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SPHERES/Astrobee Working 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7</a:t>
            </a:fld>
            <a:endParaRPr lang="en-US"/>
          </a:p>
        </p:txBody>
      </p:sp>
      <p:pic>
        <p:nvPicPr>
          <p:cNvPr id="10" name="Picture 9" descr="Screen Shot 2016-06-15 at 1.36.14 PM.png"/>
          <p:cNvPicPr>
            <a:picLocks noChangeAspect="1"/>
          </p:cNvPicPr>
          <p:nvPr/>
        </p:nvPicPr>
        <p:blipFill>
          <a:blip r:embed="rId3"/>
          <a:srcRect r="876"/>
          <a:stretch>
            <a:fillRect/>
          </a:stretch>
        </p:blipFill>
        <p:spPr>
          <a:xfrm>
            <a:off x="487530" y="1458365"/>
            <a:ext cx="8300870" cy="5399635"/>
          </a:xfrm>
          <a:prstGeom prst="rect">
            <a:avLst/>
          </a:prstGeom>
        </p:spPr>
      </p:pic>
      <p:pic>
        <p:nvPicPr>
          <p:cNvPr id="11" name="Picture 10" descr="Screen Shot 2016-06-15 at 11.13.51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271" y="1562095"/>
            <a:ext cx="3327400" cy="128594"/>
          </a:xfrm>
          <a:prstGeom prst="rect">
            <a:avLst/>
          </a:prstGeom>
        </p:spPr>
      </p:pic>
      <p:sp>
        <p:nvSpPr>
          <p:cNvPr id="12" name="Cloud 11"/>
          <p:cNvSpPr/>
          <p:nvPr/>
        </p:nvSpPr>
        <p:spPr>
          <a:xfrm>
            <a:off x="1451392" y="1814399"/>
            <a:ext cx="1634367" cy="535681"/>
          </a:xfrm>
          <a:prstGeom prst="cloud">
            <a:avLst/>
          </a:prstGeom>
          <a:solidFill>
            <a:schemeClr val="bg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Plan info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Cloud 12"/>
          <p:cNvSpPr/>
          <p:nvPr/>
        </p:nvSpPr>
        <p:spPr>
          <a:xfrm>
            <a:off x="1632271" y="5864912"/>
            <a:ext cx="1634367" cy="779201"/>
          </a:xfrm>
          <a:prstGeom prst="cloud">
            <a:avLst/>
          </a:prstGeom>
          <a:solidFill>
            <a:schemeClr val="bg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Element editor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Cloud 14"/>
          <p:cNvSpPr/>
          <p:nvPr/>
        </p:nvSpPr>
        <p:spPr>
          <a:xfrm>
            <a:off x="1451392" y="3196800"/>
            <a:ext cx="1662845" cy="944881"/>
          </a:xfrm>
          <a:prstGeom prst="cloud">
            <a:avLst/>
          </a:prstGeom>
          <a:solidFill>
            <a:schemeClr val="bg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List view of Plan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6" name="Picture 15" descr="Screen Shot 2016-06-15 at 11.25.29 AM.png"/>
          <p:cNvPicPr>
            <a:picLocks noChangeAspect="1"/>
          </p:cNvPicPr>
          <p:nvPr/>
        </p:nvPicPr>
        <p:blipFill rotWithShape="1">
          <a:blip r:embed="rId5"/>
          <a:srcRect l="32608" b="94069"/>
          <a:stretch/>
        </p:blipFill>
        <p:spPr>
          <a:xfrm>
            <a:off x="5219284" y="1725385"/>
            <a:ext cx="2668602" cy="18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87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"/>
          <a:stretch/>
        </p:blipFill>
        <p:spPr>
          <a:xfrm>
            <a:off x="0" y="1593130"/>
            <a:ext cx="9144000" cy="52648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Plan Tab	</a:t>
            </a:r>
            <a:r>
              <a:rPr lang="en-US" sz="2000" dirty="0" smtClean="0"/>
              <a:t>(All)</a:t>
            </a:r>
            <a:endParaRPr lang="en-US" dirty="0"/>
          </a:p>
        </p:txBody>
      </p:sp>
      <p:sp>
        <p:nvSpPr>
          <p:cNvPr id="17" name="Cloud 16"/>
          <p:cNvSpPr/>
          <p:nvPr/>
        </p:nvSpPr>
        <p:spPr>
          <a:xfrm>
            <a:off x="6975532" y="5274603"/>
            <a:ext cx="1539818" cy="901781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Model of loaded plan</a:t>
            </a:r>
          </a:p>
        </p:txBody>
      </p:sp>
      <p:sp>
        <p:nvSpPr>
          <p:cNvPr id="18" name="Cloud 17"/>
          <p:cNvSpPr/>
          <p:nvPr/>
        </p:nvSpPr>
        <p:spPr>
          <a:xfrm>
            <a:off x="1190353" y="4776910"/>
            <a:ext cx="1317028" cy="948584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List view of loaded plan</a:t>
            </a:r>
          </a:p>
        </p:txBody>
      </p:sp>
      <p:sp>
        <p:nvSpPr>
          <p:cNvPr id="7" name="Rectangle 6"/>
          <p:cNvSpPr/>
          <p:nvPr/>
        </p:nvSpPr>
        <p:spPr>
          <a:xfrm>
            <a:off x="3904488" y="2891261"/>
            <a:ext cx="1307592" cy="2359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04488" y="2496312"/>
            <a:ext cx="5148072" cy="37666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loud 18"/>
          <p:cNvSpPr/>
          <p:nvPr/>
        </p:nvSpPr>
        <p:spPr>
          <a:xfrm>
            <a:off x="6450472" y="2407083"/>
            <a:ext cx="2064878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Select valid plan and upload to Astrobee</a:t>
            </a:r>
          </a:p>
        </p:txBody>
      </p:sp>
      <p:sp>
        <p:nvSpPr>
          <p:cNvPr id="9" name="Rectangle 8"/>
          <p:cNvSpPr/>
          <p:nvPr/>
        </p:nvSpPr>
        <p:spPr>
          <a:xfrm>
            <a:off x="79248" y="4107571"/>
            <a:ext cx="2910840" cy="253097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910328" y="4620355"/>
            <a:ext cx="2065204" cy="155602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45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4"/>
          <a:stretch/>
        </p:blipFill>
        <p:spPr>
          <a:xfrm>
            <a:off x="0" y="1593130"/>
            <a:ext cx="9144000" cy="52648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Teleoperation Tab </a:t>
            </a:r>
            <a:r>
              <a:rPr lang="en-US" sz="2000" dirty="0" smtClean="0"/>
              <a:t>(All)</a:t>
            </a:r>
            <a:endParaRPr lang="en-US" dirty="0"/>
          </a:p>
        </p:txBody>
      </p:sp>
      <p:sp>
        <p:nvSpPr>
          <p:cNvPr id="13" name="Cloud 12"/>
          <p:cNvSpPr/>
          <p:nvPr/>
        </p:nvSpPr>
        <p:spPr>
          <a:xfrm>
            <a:off x="5571006" y="5462264"/>
            <a:ext cx="1854200" cy="1127637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Drag preview to adjust movement command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4" name="Cloud 13"/>
          <p:cNvSpPr/>
          <p:nvPr/>
        </p:nvSpPr>
        <p:spPr>
          <a:xfrm>
            <a:off x="449540" y="5257483"/>
            <a:ext cx="1850807" cy="948584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Buttons here can be changed via </a:t>
            </a:r>
            <a:r>
              <a:rPr lang="en-US" sz="1200" dirty="0" err="1" smtClean="0">
                <a:solidFill>
                  <a:srgbClr val="FF0000"/>
                </a:solidFill>
              </a:rPr>
              <a:t>config</a:t>
            </a:r>
            <a:r>
              <a:rPr lang="en-US" sz="1200" dirty="0" smtClean="0">
                <a:solidFill>
                  <a:srgbClr val="FF0000"/>
                </a:solidFill>
              </a:rPr>
              <a:t> file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5" name="Cloud 14"/>
          <p:cNvSpPr/>
          <p:nvPr/>
        </p:nvSpPr>
        <p:spPr>
          <a:xfrm>
            <a:off x="7691869" y="3580774"/>
            <a:ext cx="1345800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Send movement command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9" name="Cloud 8"/>
          <p:cNvSpPr/>
          <p:nvPr/>
        </p:nvSpPr>
        <p:spPr>
          <a:xfrm>
            <a:off x="3843703" y="3806122"/>
            <a:ext cx="1438865" cy="826716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Construct movement command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>
            <a:stCxn id="15" idx="3"/>
          </p:cNvCxnSpPr>
          <p:nvPr/>
        </p:nvCxnSpPr>
        <p:spPr>
          <a:xfrm flipV="1">
            <a:off x="8364769" y="2918693"/>
            <a:ext cx="57471" cy="70934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068312" y="2632815"/>
            <a:ext cx="1088136" cy="9952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10"/>
          <p:cNvSpPr/>
          <p:nvPr/>
        </p:nvSpPr>
        <p:spPr>
          <a:xfrm>
            <a:off x="6380407" y="3766538"/>
            <a:ext cx="1045670" cy="738074"/>
          </a:xfrm>
          <a:prstGeom prst="cloud">
            <a:avLst/>
          </a:prstGeom>
          <a:solidFill>
            <a:srgbClr val="FFFFFF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rgbClr val="FF0000"/>
                </a:solidFill>
              </a:rPr>
              <a:t>Adjust settings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13504" y="2567259"/>
            <a:ext cx="2489738" cy="106078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stCxn id="9" idx="2"/>
          </p:cNvCxnSpPr>
          <p:nvPr/>
        </p:nvCxnSpPr>
        <p:spPr>
          <a:xfrm flipH="1" flipV="1">
            <a:off x="3657601" y="3580774"/>
            <a:ext cx="190565" cy="63870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0"/>
          </p:cNvCxnSpPr>
          <p:nvPr/>
        </p:nvCxnSpPr>
        <p:spPr>
          <a:xfrm flipV="1">
            <a:off x="5281369" y="3580774"/>
            <a:ext cx="377004" cy="63870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1" idx="0"/>
            <a:endCxn id="6" idx="2"/>
          </p:cNvCxnSpPr>
          <p:nvPr/>
        </p:nvCxnSpPr>
        <p:spPr>
          <a:xfrm flipV="1">
            <a:off x="7425206" y="3628042"/>
            <a:ext cx="187174" cy="50753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6977" y="3718900"/>
            <a:ext cx="2980543" cy="287100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734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14460</TotalTime>
  <Words>821</Words>
  <Application>Microsoft Macintosh PowerPoint</Application>
  <PresentationFormat>On-screen Show (4:3)</PresentationFormat>
  <Paragraphs>177</Paragraphs>
  <Slides>13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Astrobee System Overview</vt:lpstr>
      <vt:lpstr>Astrobee Elements</vt:lpstr>
      <vt:lpstr>System Data Flow Diagram</vt:lpstr>
      <vt:lpstr>Astrobee</vt:lpstr>
      <vt:lpstr>Payload Attachment Options</vt:lpstr>
      <vt:lpstr>Dock</vt:lpstr>
      <vt:lpstr>Plan Editor Tab (Operator/Engineering)</vt:lpstr>
      <vt:lpstr>Run Plan Tab (All)</vt:lpstr>
      <vt:lpstr>Teleoperation Tab (All)</vt:lpstr>
      <vt:lpstr>Guest Science Tab (Crew)</vt:lpstr>
      <vt:lpstr>Advanced Guest Science Tab (Operator/Engineering)</vt:lpstr>
      <vt:lpstr>Advanced Tab (Engineering)</vt:lpstr>
      <vt:lpstr>Astrobee Status</vt:lpstr>
    </vt:vector>
  </TitlesOfParts>
  <Company>NASA-SGT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Provencher Chris</dc:creator>
  <cp:lastModifiedBy>Trey Smith</cp:lastModifiedBy>
  <cp:revision>947</cp:revision>
  <dcterms:created xsi:type="dcterms:W3CDTF">2015-03-19T15:14:05Z</dcterms:created>
  <dcterms:modified xsi:type="dcterms:W3CDTF">2017-08-22T23:08:30Z</dcterms:modified>
</cp:coreProperties>
</file>