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Default Extension="emf" ContentType="image/x-emf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2"/>
  </p:notesMasterIdLst>
  <p:sldIdLst>
    <p:sldId id="257" r:id="rId2"/>
    <p:sldId id="258" r:id="rId3"/>
    <p:sldId id="259" r:id="rId4"/>
    <p:sldId id="260" r:id="rId5"/>
    <p:sldId id="261" r:id="rId6"/>
    <p:sldId id="262" r:id="rId7"/>
    <p:sldId id="264" r:id="rId8"/>
    <p:sldId id="267" r:id="rId9"/>
    <p:sldId id="268" r:id="rId10"/>
    <p:sldId id="269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407"/>
    <p:restoredTop sz="94643"/>
  </p:normalViewPr>
  <p:slideViewPr>
    <p:cSldViewPr snapToGrid="0" snapToObjects="1">
      <p:cViewPr varScale="1">
        <p:scale>
          <a:sx n="122" d="100"/>
          <a:sy n="122" d="100"/>
        </p:scale>
        <p:origin x="1248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B3F70E-1C79-F64F-AAA7-479AC7CF227A}" type="datetimeFigureOut">
              <a:rPr lang="en-US" smtClean="0"/>
              <a:t>8/22/17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59E32C-2FA6-E143-A727-21B87E092F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89144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1A301E-D73E-FF44-93F8-C99F44AE2638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49833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05612B-B935-5E4C-8A52-66913C648714}" type="slidenum">
              <a:rPr lang="en-US" smtClean="0">
                <a:solidFill>
                  <a:prstClr val="black"/>
                </a:solidFill>
              </a:rPr>
              <a:pPr/>
              <a:t>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8197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05612B-B935-5E4C-8A52-66913C648714}" type="slidenum">
              <a:rPr lang="en-US" smtClean="0">
                <a:solidFill>
                  <a:prstClr val="black"/>
                </a:solidFill>
              </a:rPr>
              <a:pPr/>
              <a:t>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69082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x-none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7E15E-F1A0-C348-BB29-15F977CD0DD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8/22/17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9FB48-8407-F54B-A629-834B3E73CB1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7E15E-F1A0-C348-BB29-15F977CD0DD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8/22/17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9FB48-8407-F54B-A629-834B3E73CB1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7E15E-F1A0-C348-BB29-15F977CD0DD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8/22/17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9FB48-8407-F54B-A629-834B3E73CB1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7E15E-F1A0-C348-BB29-15F977CD0DD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8/22/17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9FB48-8407-F54B-A629-834B3E73CB1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7E15E-F1A0-C348-BB29-15F977CD0DD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8/22/17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9FB48-8407-F54B-A629-834B3E73CB1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7E15E-F1A0-C348-BB29-15F977CD0DD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8/22/17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9FB48-8407-F54B-A629-834B3E73CB1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7E15E-F1A0-C348-BB29-15F977CD0DD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8/22/17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9FB48-8407-F54B-A629-834B3E73CB1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7E15E-F1A0-C348-BB29-15F977CD0DD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8/22/17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9FB48-8407-F54B-A629-834B3E73CB1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7E15E-F1A0-C348-BB29-15F977CD0DD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8/22/17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9FB48-8407-F54B-A629-834B3E73CB1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7E15E-F1A0-C348-BB29-15F977CD0DD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8/22/17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9FB48-8407-F54B-A629-834B3E73CB1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7E15E-F1A0-C348-BB29-15F977CD0DD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8/22/17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9FB48-8407-F54B-A629-834B3E73CB1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DA87E15E-F1A0-C348-BB29-15F977CD0DD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8/22/17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8E69FB48-8407-F54B-A629-834B3E73CB1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4758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Relationship Id="rId3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png"/><Relationship Id="rId5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tif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tif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.jpg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919261" y="4421277"/>
            <a:ext cx="4117271" cy="2282727"/>
          </a:xfrm>
        </p:spPr>
        <p:txBody>
          <a:bodyPr>
            <a:normAutofit/>
          </a:bodyPr>
          <a:lstStyle/>
          <a:p>
            <a:pPr>
              <a:lnSpc>
                <a:spcPts val="3000"/>
              </a:lnSpc>
              <a:spcBef>
                <a:spcPts val="0"/>
              </a:spcBef>
              <a:buNone/>
            </a:pPr>
            <a:r>
              <a:rPr lang="en-US" b="1" dirty="0">
                <a:solidFill>
                  <a:schemeClr val="bg1"/>
                </a:solidFill>
              </a:rPr>
              <a:t>Lorenzo </a:t>
            </a:r>
            <a:r>
              <a:rPr lang="en-US" b="1" dirty="0" err="1">
                <a:solidFill>
                  <a:schemeClr val="bg1"/>
                </a:solidFill>
              </a:rPr>
              <a:t>Flückiger</a:t>
            </a:r>
            <a:endParaRPr lang="en-US" b="1" dirty="0">
              <a:solidFill>
                <a:schemeClr val="bg1"/>
              </a:solidFill>
            </a:endParaRPr>
          </a:p>
          <a:p>
            <a:pPr>
              <a:lnSpc>
                <a:spcPts val="3000"/>
              </a:lnSpc>
              <a:spcBef>
                <a:spcPts val="0"/>
              </a:spcBef>
              <a:buNone/>
            </a:pPr>
            <a:r>
              <a:rPr lang="en-US" b="1" dirty="0" smtClean="0">
                <a:solidFill>
                  <a:schemeClr val="bg1"/>
                </a:solidFill>
              </a:rPr>
              <a:t>Maria </a:t>
            </a:r>
            <a:r>
              <a:rPr lang="en-US" b="1" dirty="0" err="1" smtClean="0">
                <a:solidFill>
                  <a:schemeClr val="bg1"/>
                </a:solidFill>
              </a:rPr>
              <a:t>Bualat</a:t>
            </a:r>
            <a:endParaRPr lang="en-US" b="1" dirty="0" smtClean="0">
              <a:solidFill>
                <a:schemeClr val="bg1"/>
              </a:solidFill>
            </a:endParaRPr>
          </a:p>
          <a:p>
            <a:pPr>
              <a:spcBef>
                <a:spcPts val="0"/>
              </a:spcBef>
              <a:buNone/>
            </a:pPr>
            <a:endParaRPr lang="en-US" sz="800" b="1" dirty="0">
              <a:solidFill>
                <a:srgbClr val="FFFF00"/>
              </a:solidFill>
            </a:endParaRPr>
          </a:p>
          <a:p>
            <a:pPr>
              <a:lnSpc>
                <a:spcPts val="3000"/>
              </a:lnSpc>
              <a:spcBef>
                <a:spcPts val="0"/>
              </a:spcBef>
              <a:buNone/>
            </a:pPr>
            <a:r>
              <a:rPr lang="en-US" sz="2600" dirty="0">
                <a:solidFill>
                  <a:schemeClr val="bg1"/>
                </a:solidFill>
              </a:rPr>
              <a:t>Intelligent Robotics Group</a:t>
            </a:r>
          </a:p>
          <a:p>
            <a:pPr>
              <a:lnSpc>
                <a:spcPts val="3000"/>
              </a:lnSpc>
              <a:spcBef>
                <a:spcPts val="0"/>
              </a:spcBef>
              <a:buNone/>
            </a:pPr>
            <a:r>
              <a:rPr lang="en-US" sz="2600" dirty="0">
                <a:solidFill>
                  <a:schemeClr val="bg1"/>
                </a:solidFill>
              </a:rPr>
              <a:t>NASA Ames Research Center</a:t>
            </a:r>
          </a:p>
          <a:p>
            <a:pPr>
              <a:lnSpc>
                <a:spcPts val="2600"/>
              </a:lnSpc>
              <a:spcBef>
                <a:spcPts val="1200"/>
              </a:spcBef>
              <a:buNone/>
            </a:pPr>
            <a:r>
              <a:rPr lang="en-US" sz="2600" dirty="0" err="1" smtClean="0">
                <a:solidFill>
                  <a:schemeClr val="bg1"/>
                </a:solidFill>
              </a:rPr>
              <a:t>Lorenzo.Fluckiger@nasa.gov</a:t>
            </a:r>
            <a:endParaRPr lang="en-US" sz="2600" dirty="0">
              <a:solidFill>
                <a:schemeClr val="bg1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3770920" y="1817081"/>
            <a:ext cx="2510693" cy="2510693"/>
          </a:xfrm>
          <a:prstGeom prst="ellipse">
            <a:avLst/>
          </a:prstGeom>
          <a:solidFill>
            <a:schemeClr val="bg1">
              <a:lumMod val="85000"/>
              <a:alpha val="27000"/>
            </a:schemeClr>
          </a:solidFill>
          <a:ln w="762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9" name="Straight Connector 8"/>
          <p:cNvCxnSpPr>
            <a:endCxn id="7" idx="1"/>
          </p:cNvCxnSpPr>
          <p:nvPr/>
        </p:nvCxnSpPr>
        <p:spPr>
          <a:xfrm rot="5400000" flipH="1" flipV="1">
            <a:off x="2609723" y="2251813"/>
            <a:ext cx="1595931" cy="1461828"/>
          </a:xfrm>
          <a:prstGeom prst="line">
            <a:avLst/>
          </a:prstGeom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2686540" y="3780694"/>
            <a:ext cx="2071077" cy="527539"/>
          </a:xfrm>
          <a:prstGeom prst="line">
            <a:avLst/>
          </a:prstGeom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90389" y="2020613"/>
            <a:ext cx="2057400" cy="2057400"/>
          </a:xfrm>
          <a:prstGeom prst="rect">
            <a:avLst/>
          </a:prstGeom>
        </p:spPr>
      </p:pic>
      <p:sp>
        <p:nvSpPr>
          <p:cNvPr id="10" name="Title 1"/>
          <p:cNvSpPr txBox="1">
            <a:spLocks/>
          </p:cNvSpPr>
          <p:nvPr/>
        </p:nvSpPr>
        <p:spPr>
          <a:xfrm>
            <a:off x="780692" y="263995"/>
            <a:ext cx="8080000" cy="1123235"/>
          </a:xfrm>
          <a:prstGeom prst="rect">
            <a:avLst/>
          </a:prstGeom>
          <a:effectLst/>
        </p:spPr>
        <p:txBody>
          <a:bodyPr vert="horz" lIns="91440" tIns="45720" rIns="91440" bIns="45720" rtlCol="0" anchor="t">
            <a:noAutofit/>
          </a:bodyPr>
          <a:lstStyle/>
          <a:p>
            <a:pPr defTabSz="457200">
              <a:lnSpc>
                <a:spcPts val="3400"/>
              </a:lnSpc>
              <a:defRPr/>
            </a:pPr>
            <a:r>
              <a:rPr lang="en-US" sz="4400" b="1" dirty="0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Astrobee Robot Software (ARS)</a:t>
            </a:r>
            <a:br>
              <a:rPr lang="en-US" sz="4400" b="1" dirty="0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</a:br>
            <a:r>
              <a:rPr lang="en-US" sz="2800" b="1" dirty="0" smtClean="0">
                <a:solidFill>
                  <a:prstClr val="white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SPHERES/Astrobee Working Group, 08/23/2017</a:t>
            </a:r>
            <a:endParaRPr lang="en-US" dirty="0">
              <a:solidFill>
                <a:prstClr val="white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00550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First Open Source Release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First “Beta” release: 0.1.0 scheduled for 08/31/17</a:t>
            </a:r>
          </a:p>
          <a:p>
            <a:pPr lvl="1"/>
            <a:r>
              <a:rPr lang="en-US" dirty="0" smtClean="0"/>
              <a:t>Goal: provide an early preview on how to interact with the software</a:t>
            </a:r>
          </a:p>
          <a:p>
            <a:pPr lvl="1"/>
            <a:r>
              <a:rPr lang="en-US" dirty="0" smtClean="0"/>
              <a:t>Some components are very mature</a:t>
            </a:r>
          </a:p>
          <a:p>
            <a:pPr lvl="2"/>
            <a:r>
              <a:rPr lang="en-US" dirty="0" smtClean="0"/>
              <a:t>Communication framework, Mapping, Localization, Control, Mobility, Executive, Fault Management framework</a:t>
            </a:r>
          </a:p>
          <a:p>
            <a:pPr lvl="1"/>
            <a:r>
              <a:rPr lang="en-US" dirty="0" smtClean="0"/>
              <a:t>Not feature complete (low risk components)</a:t>
            </a:r>
          </a:p>
          <a:p>
            <a:pPr lvl="2"/>
            <a:r>
              <a:rPr lang="en-US" dirty="0" smtClean="0"/>
              <a:t>Prototype </a:t>
            </a:r>
            <a:r>
              <a:rPr lang="en-US" smtClean="0"/>
              <a:t>of Guest Science </a:t>
            </a:r>
            <a:r>
              <a:rPr lang="en-US" dirty="0" smtClean="0"/>
              <a:t>[October 2017]</a:t>
            </a:r>
          </a:p>
          <a:p>
            <a:pPr lvl="2"/>
            <a:r>
              <a:rPr lang="en-US" dirty="0" smtClean="0"/>
              <a:t>Draft Astrobee to Astrobee communication [January 2018]</a:t>
            </a:r>
          </a:p>
          <a:p>
            <a:pPr lvl="2"/>
            <a:r>
              <a:rPr lang="en-US" dirty="0" smtClean="0"/>
              <a:t>Platform management (data down/upload, etc.) [April 2018]</a:t>
            </a:r>
          </a:p>
          <a:p>
            <a:pPr lvl="2"/>
            <a:r>
              <a:rPr lang="en-US" dirty="0" smtClean="0"/>
              <a:t>User </a:t>
            </a:r>
            <a:r>
              <a:rPr lang="en-US" dirty="0"/>
              <a:t>I</a:t>
            </a:r>
            <a:r>
              <a:rPr lang="en-US" dirty="0" smtClean="0"/>
              <a:t>nterfaces support (Android) / signal lights [April 2018]</a:t>
            </a:r>
          </a:p>
        </p:txBody>
      </p:sp>
    </p:spTree>
    <p:extLst>
      <p:ext uri="{BB962C8B-B14F-4D97-AF65-F5344CB8AC3E}">
        <p14:creationId xmlns:p14="http://schemas.microsoft.com/office/powerpoint/2010/main" val="1259661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Astrobee Elements / ARS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>
          <a:xfrm>
            <a:off x="3944472" y="1440904"/>
            <a:ext cx="1016000" cy="386135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US" sz="1200" dirty="0">
                <a:solidFill>
                  <a:prstClr val="black"/>
                </a:solidFill>
              </a:rPr>
              <a:t>Astrobee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1163935" y="2322002"/>
            <a:ext cx="1016000" cy="38613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US" sz="1200" dirty="0">
                <a:solidFill>
                  <a:prstClr val="black"/>
                </a:solidFill>
              </a:rPr>
              <a:t>Free Flyer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3944472" y="2323548"/>
            <a:ext cx="1016000" cy="38613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US" sz="1200" dirty="0">
                <a:solidFill>
                  <a:prstClr val="black"/>
                </a:solidFill>
              </a:rPr>
              <a:t>Dock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616996" y="2322002"/>
            <a:ext cx="1016000" cy="38613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US" sz="1200" dirty="0">
                <a:solidFill>
                  <a:prstClr val="black"/>
                </a:solidFill>
              </a:rPr>
              <a:t>Ground Data System</a:t>
            </a:r>
          </a:p>
        </p:txBody>
      </p:sp>
      <p:cxnSp>
        <p:nvCxnSpPr>
          <p:cNvPr id="8" name="Elbow Connector 7"/>
          <p:cNvCxnSpPr>
            <a:stCxn id="4" idx="2"/>
            <a:endCxn id="5" idx="0"/>
          </p:cNvCxnSpPr>
          <p:nvPr/>
        </p:nvCxnSpPr>
        <p:spPr>
          <a:xfrm rot="5400000">
            <a:off x="2814725" y="684252"/>
            <a:ext cx="494963" cy="2780537"/>
          </a:xfrm>
          <a:prstGeom prst="bentConnector3">
            <a:avLst>
              <a:gd name="adj1" fmla="val 50000"/>
            </a:avLst>
          </a:prstGeom>
          <a:ln w="28575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Elbow Connector 8"/>
          <p:cNvCxnSpPr>
            <a:stCxn id="4" idx="2"/>
            <a:endCxn id="7" idx="0"/>
          </p:cNvCxnSpPr>
          <p:nvPr/>
        </p:nvCxnSpPr>
        <p:spPr>
          <a:xfrm rot="16200000" flipH="1">
            <a:off x="5541255" y="738256"/>
            <a:ext cx="494963" cy="2672524"/>
          </a:xfrm>
          <a:prstGeom prst="bentConnector3">
            <a:avLst>
              <a:gd name="adj1" fmla="val 50000"/>
            </a:avLst>
          </a:prstGeom>
          <a:ln w="28575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Elbow Connector 9"/>
          <p:cNvCxnSpPr>
            <a:stCxn id="4" idx="2"/>
            <a:endCxn id="6" idx="0"/>
          </p:cNvCxnSpPr>
          <p:nvPr/>
        </p:nvCxnSpPr>
        <p:spPr>
          <a:xfrm rot="5400000">
            <a:off x="4204220" y="2075291"/>
            <a:ext cx="496509" cy="12700"/>
          </a:xfrm>
          <a:prstGeom prst="bentConnector3">
            <a:avLst>
              <a:gd name="adj1" fmla="val 50000"/>
            </a:avLst>
          </a:prstGeom>
          <a:ln w="28575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7"/>
          <a:stretch/>
        </p:blipFill>
        <p:spPr>
          <a:xfrm>
            <a:off x="401937" y="2935284"/>
            <a:ext cx="2482331" cy="2350595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5882246" y="2953422"/>
            <a:ext cx="2782146" cy="2152878"/>
            <a:chOff x="5882246" y="3080423"/>
            <a:chExt cx="2782146" cy="2152878"/>
          </a:xfrm>
        </p:grpSpPr>
        <p:pic>
          <p:nvPicPr>
            <p:cNvPr id="21" name="Picture 20"/>
            <p:cNvPicPr>
              <a:picLocks noChangeAspect="1"/>
            </p:cNvPicPr>
            <p:nvPr/>
          </p:nvPicPr>
          <p:blipFill rotWithShape="1">
            <a:blip r:embed="rId4"/>
            <a:srcRect r="47281"/>
            <a:stretch/>
          </p:blipFill>
          <p:spPr>
            <a:xfrm>
              <a:off x="5882246" y="3080424"/>
              <a:ext cx="1468970" cy="2152877"/>
            </a:xfrm>
            <a:prstGeom prst="rect">
              <a:avLst/>
            </a:prstGeom>
          </p:spPr>
        </p:pic>
        <p:sp>
          <p:nvSpPr>
            <p:cNvPr id="24" name="Right Triangle 23"/>
            <p:cNvSpPr/>
            <p:nvPr/>
          </p:nvSpPr>
          <p:spPr>
            <a:xfrm rot="10800000">
              <a:off x="7025919" y="3080423"/>
              <a:ext cx="325294" cy="2152876"/>
            </a:xfrm>
            <a:prstGeom prst="rtTriangle">
              <a:avLst/>
            </a:prstGeom>
            <a:solidFill>
              <a:srgbClr val="FFFFF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5882246" y="3080424"/>
              <a:ext cx="2782146" cy="215287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en-US">
                <a:solidFill>
                  <a:prstClr val="white"/>
                </a:solidFill>
              </a:endParaRPr>
            </a:p>
          </p:txBody>
        </p:sp>
        <p:pic>
          <p:nvPicPr>
            <p:cNvPr id="18" name="Picture 1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67"/>
            <a:stretch/>
          </p:blipFill>
          <p:spPr>
            <a:xfrm>
              <a:off x="7393851" y="3731370"/>
              <a:ext cx="1085213" cy="1027621"/>
            </a:xfrm>
            <a:prstGeom prst="rect">
              <a:avLst/>
            </a:prstGeom>
          </p:spPr>
        </p:pic>
      </p:grpSp>
      <p:pic>
        <p:nvPicPr>
          <p:cNvPr id="20" name="Picture 2" descr="C:\Users\rtalaver\Desktop\ERNIE\human_dock_flyer-Assy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28081" y="2844569"/>
            <a:ext cx="1995025" cy="2997435"/>
          </a:xfrm>
          <a:prstGeom prst="rect">
            <a:avLst/>
          </a:prstGeom>
          <a:noFill/>
        </p:spPr>
      </p:pic>
      <p:sp>
        <p:nvSpPr>
          <p:cNvPr id="19" name="Rounded Rectangle 18"/>
          <p:cNvSpPr/>
          <p:nvPr/>
        </p:nvSpPr>
        <p:spPr>
          <a:xfrm>
            <a:off x="1779843" y="5477068"/>
            <a:ext cx="1487963" cy="52102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US" sz="1200" dirty="0">
                <a:solidFill>
                  <a:prstClr val="black"/>
                </a:solidFill>
              </a:rPr>
              <a:t>Users Development Testbed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25084" y="2213174"/>
            <a:ext cx="5487656" cy="4131357"/>
          </a:xfrm>
          <a:prstGeom prst="roundRect">
            <a:avLst>
              <a:gd name="adj" fmla="val 8958"/>
            </a:avLst>
          </a:prstGeom>
          <a:noFill/>
          <a:ln w="57150">
            <a:solidFill>
              <a:schemeClr val="tx2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922956" y="5653724"/>
            <a:ext cx="17014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lang="en-US" dirty="0">
                <a:solidFill>
                  <a:prstClr val="black"/>
                </a:solidFill>
              </a:rPr>
              <a:t>Astrobee </a:t>
            </a:r>
            <a:r>
              <a:rPr lang="en-US" dirty="0" smtClean="0">
                <a:solidFill>
                  <a:prstClr val="black"/>
                </a:solidFill>
              </a:rPr>
              <a:t>Robot</a:t>
            </a:r>
            <a:r>
              <a:rPr lang="en-US" dirty="0">
                <a:solidFill>
                  <a:prstClr val="black"/>
                </a:solidFill>
              </a:rPr>
              <a:t/>
            </a:r>
            <a:br>
              <a:rPr lang="en-US" dirty="0">
                <a:solidFill>
                  <a:prstClr val="black"/>
                </a:solidFill>
              </a:rPr>
            </a:br>
            <a:r>
              <a:rPr lang="en-US" dirty="0">
                <a:solidFill>
                  <a:prstClr val="black"/>
                </a:solidFill>
              </a:rPr>
              <a:t>Software Scope</a:t>
            </a:r>
          </a:p>
        </p:txBody>
      </p:sp>
    </p:spTree>
    <p:extLst>
      <p:ext uri="{BB962C8B-B14F-4D97-AF65-F5344CB8AC3E}">
        <p14:creationId xmlns:p14="http://schemas.microsoft.com/office/powerpoint/2010/main" val="1849853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ARS (Astrobee Robot Software) 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4137"/>
            <a:ext cx="7812593" cy="4525963"/>
          </a:xfrm>
        </p:spPr>
        <p:txBody>
          <a:bodyPr>
            <a:normAutofit/>
          </a:bodyPr>
          <a:lstStyle/>
          <a:p>
            <a:r>
              <a:rPr lang="en-US" sz="2400" dirty="0"/>
              <a:t>ARS is deployed on 4 cell phone type processors (Astrobee + Dock) running Linux and Android</a:t>
            </a:r>
          </a:p>
          <a:p>
            <a:r>
              <a:rPr lang="en-US" sz="2400" dirty="0"/>
              <a:t>Astrobee contains 7 distinct microprocessors with custom firmware + several microprocessors with COTS firmware</a:t>
            </a:r>
          </a:p>
          <a:p>
            <a:r>
              <a:rPr lang="en-US" sz="2400" dirty="0"/>
              <a:t>Software deliverables includes:</a:t>
            </a:r>
          </a:p>
          <a:p>
            <a:pPr lvl="1"/>
            <a:r>
              <a:rPr lang="en-US" sz="2000" dirty="0"/>
              <a:t>Custom firmware(s)</a:t>
            </a:r>
          </a:p>
          <a:p>
            <a:pPr lvl="1"/>
            <a:r>
              <a:rPr lang="en-US" sz="2000" dirty="0"/>
              <a:t>Custom tailored Linux kernels</a:t>
            </a:r>
          </a:p>
          <a:p>
            <a:pPr lvl="1"/>
            <a:r>
              <a:rPr lang="en-US" sz="2000" dirty="0"/>
              <a:t>Linux and Android Operating Systems</a:t>
            </a:r>
          </a:p>
          <a:p>
            <a:pPr lvl="1"/>
            <a:r>
              <a:rPr lang="en-US" sz="2000" dirty="0"/>
              <a:t>ARS dependencies (third-party libraries)</a:t>
            </a:r>
          </a:p>
          <a:p>
            <a:pPr lvl="1"/>
            <a:r>
              <a:rPr lang="en-US" sz="2000" b="1" dirty="0"/>
              <a:t>ARS Source Code  </a:t>
            </a:r>
            <a:r>
              <a:rPr lang="en-US" sz="2000" dirty="0">
                <a:ln>
                  <a:solidFill>
                    <a:srgbClr val="FF0000"/>
                  </a:solidFill>
                </a:ln>
                <a:sym typeface="Wingdings"/>
              </a:rPr>
              <a:t></a:t>
            </a:r>
            <a:r>
              <a:rPr lang="en-US" sz="2000" dirty="0">
                <a:sym typeface="Wingdings"/>
              </a:rPr>
              <a:t> </a:t>
            </a:r>
            <a:r>
              <a:rPr lang="en-US" sz="2000" b="1" dirty="0">
                <a:solidFill>
                  <a:srgbClr val="FF0000"/>
                </a:solidFill>
                <a:sym typeface="Wingdings"/>
              </a:rPr>
              <a:t>Open Source</a:t>
            </a:r>
            <a:endParaRPr lang="en-US" sz="2000" b="1" dirty="0">
              <a:solidFill>
                <a:srgbClr val="FF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0681" y="3600182"/>
            <a:ext cx="3442688" cy="2582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61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6155" y="1653099"/>
            <a:ext cx="4837847" cy="478444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ARS Features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4119" y="1547302"/>
            <a:ext cx="5692589" cy="4890247"/>
          </a:xfrm>
        </p:spPr>
        <p:txBody>
          <a:bodyPr>
            <a:noAutofit/>
          </a:bodyPr>
          <a:lstStyle/>
          <a:p>
            <a:r>
              <a:rPr lang="en-US" sz="2400" dirty="0"/>
              <a:t>Manage Astrobee sensing and actuation</a:t>
            </a:r>
          </a:p>
          <a:p>
            <a:r>
              <a:rPr lang="en-US" sz="2400" dirty="0"/>
              <a:t>Localize and Navigate within the ISS</a:t>
            </a:r>
          </a:p>
          <a:p>
            <a:r>
              <a:rPr lang="en-US" sz="2400" dirty="0"/>
              <a:t>Perform autonomous docking</a:t>
            </a:r>
            <a:br>
              <a:rPr lang="en-US" sz="2400" dirty="0"/>
            </a:br>
            <a:r>
              <a:rPr lang="en-US" sz="2400" dirty="0"/>
              <a:t>(+ return to dock)</a:t>
            </a:r>
          </a:p>
          <a:p>
            <a:r>
              <a:rPr lang="en-US" sz="2400" dirty="0"/>
              <a:t>Perform autonomous perching </a:t>
            </a:r>
          </a:p>
          <a:p>
            <a:r>
              <a:rPr lang="en-US" sz="2400" dirty="0"/>
              <a:t>Support teleoperation from ground</a:t>
            </a:r>
          </a:p>
          <a:p>
            <a:r>
              <a:rPr lang="en-US" sz="2400" dirty="0"/>
              <a:t>Support plan based automated tasks</a:t>
            </a:r>
          </a:p>
          <a:p>
            <a:r>
              <a:rPr lang="en-US" sz="2400" i="1" dirty="0"/>
              <a:t>Support “Guest Science” operations</a:t>
            </a:r>
          </a:p>
          <a:p>
            <a:r>
              <a:rPr lang="en-US" sz="2400" i="1" dirty="0"/>
              <a:t>Support multi </a:t>
            </a:r>
            <a:r>
              <a:rPr lang="en-US" sz="2400" i="1" dirty="0" err="1"/>
              <a:t>Astrobees</a:t>
            </a:r>
            <a:r>
              <a:rPr lang="en-US" sz="2400" i="1" dirty="0"/>
              <a:t> communication</a:t>
            </a:r>
          </a:p>
          <a:p>
            <a:r>
              <a:rPr lang="en-US" sz="2400" i="1" dirty="0"/>
              <a:t>Support hardware for multisensory human interaction</a:t>
            </a:r>
          </a:p>
        </p:txBody>
      </p:sp>
      <p:sp>
        <p:nvSpPr>
          <p:cNvPr id="5" name="Right Brace 4"/>
          <p:cNvSpPr/>
          <p:nvPr/>
        </p:nvSpPr>
        <p:spPr>
          <a:xfrm>
            <a:off x="5660571" y="4746171"/>
            <a:ext cx="256137" cy="1443135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5916708" y="5267683"/>
            <a:ext cx="13941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/>
              <a:t>less mature</a:t>
            </a:r>
            <a:endParaRPr lang="en-US" sz="2000" i="1" dirty="0"/>
          </a:p>
        </p:txBody>
      </p:sp>
    </p:spTree>
    <p:extLst>
      <p:ext uri="{BB962C8B-B14F-4D97-AF65-F5344CB8AC3E}">
        <p14:creationId xmlns:p14="http://schemas.microsoft.com/office/powerpoint/2010/main" val="81674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0848" y="274638"/>
            <a:ext cx="7900035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ARS Components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1188" y="1537400"/>
            <a:ext cx="8229600" cy="4843305"/>
          </a:xfrm>
        </p:spPr>
        <p:txBody>
          <a:bodyPr>
            <a:normAutofit fontScale="55000" lnSpcReduction="20000"/>
          </a:bodyPr>
          <a:lstStyle/>
          <a:p>
            <a:r>
              <a:rPr lang="en-US" dirty="0" smtClean="0"/>
              <a:t>OS (Communication Framework)</a:t>
            </a:r>
          </a:p>
          <a:p>
            <a:r>
              <a:rPr lang="en-US" dirty="0" smtClean="0"/>
              <a:t>Localization</a:t>
            </a:r>
          </a:p>
          <a:p>
            <a:pPr lvl="1"/>
            <a:r>
              <a:rPr lang="en-US" dirty="0" smtClean="0"/>
              <a:t>Marker less Flying</a:t>
            </a:r>
          </a:p>
          <a:p>
            <a:pPr lvl="1"/>
            <a:r>
              <a:rPr lang="en-US" dirty="0" smtClean="0"/>
              <a:t>Docking</a:t>
            </a:r>
          </a:p>
          <a:p>
            <a:pPr lvl="1"/>
            <a:r>
              <a:rPr lang="en-US" dirty="0" smtClean="0"/>
              <a:t>Perching</a:t>
            </a:r>
          </a:p>
          <a:p>
            <a:r>
              <a:rPr lang="en-US" dirty="0" smtClean="0"/>
              <a:t>Offline mapping for localization</a:t>
            </a:r>
          </a:p>
          <a:p>
            <a:r>
              <a:rPr lang="en-US" dirty="0" smtClean="0"/>
              <a:t>Pose Estimation + Propulsion Control (GNC)</a:t>
            </a:r>
          </a:p>
          <a:p>
            <a:r>
              <a:rPr lang="en-US" dirty="0" smtClean="0"/>
              <a:t>Executive</a:t>
            </a:r>
          </a:p>
          <a:p>
            <a:pPr lvl="1"/>
            <a:r>
              <a:rPr lang="en-US" dirty="0" smtClean="0"/>
              <a:t>Mode Management</a:t>
            </a:r>
          </a:p>
          <a:p>
            <a:pPr lvl="1"/>
            <a:r>
              <a:rPr lang="en-US" dirty="0" smtClean="0"/>
              <a:t>Sequencer (Plan Execution)</a:t>
            </a:r>
          </a:p>
          <a:p>
            <a:r>
              <a:rPr lang="en-US" dirty="0" smtClean="0"/>
              <a:t>Mobility</a:t>
            </a:r>
          </a:p>
          <a:p>
            <a:pPr lvl="1"/>
            <a:r>
              <a:rPr lang="en-US" dirty="0"/>
              <a:t>G</a:t>
            </a:r>
            <a:r>
              <a:rPr lang="en-US" dirty="0" smtClean="0"/>
              <a:t>enerates and validates trajectories</a:t>
            </a:r>
          </a:p>
          <a:p>
            <a:pPr lvl="1"/>
            <a:r>
              <a:rPr lang="en-US" dirty="0" smtClean="0"/>
              <a:t>Performs collision detection</a:t>
            </a:r>
          </a:p>
          <a:p>
            <a:r>
              <a:rPr lang="en-US" dirty="0" smtClean="0"/>
              <a:t>Fault Management</a:t>
            </a:r>
          </a:p>
          <a:p>
            <a:r>
              <a:rPr lang="en-US" dirty="0" smtClean="0"/>
              <a:t>Guest Science</a:t>
            </a:r>
          </a:p>
          <a:p>
            <a:r>
              <a:rPr lang="en-US" dirty="0" smtClean="0"/>
              <a:t>User Interfaces Support</a:t>
            </a:r>
          </a:p>
          <a:p>
            <a:r>
              <a:rPr lang="en-US" dirty="0" smtClean="0"/>
              <a:t>Simulator</a:t>
            </a:r>
          </a:p>
          <a:p>
            <a:r>
              <a:rPr lang="en-US" dirty="0" smtClean="0"/>
              <a:t>Platform Management and development tools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140865" y="1966199"/>
            <a:ext cx="4916408" cy="3985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is-IS" sz="1100" dirty="0">
                <a:solidFill>
                  <a:srgbClr val="0070C0"/>
                </a:solidFill>
                <a:latin typeface="Menlo" charset="0"/>
                <a:ea typeface="Menlo" charset="0"/>
                <a:cs typeface="Menlo" charset="0"/>
              </a:rPr>
              <a:t>SLOC Directory SLOC-by-Language</a:t>
            </a:r>
          </a:p>
          <a:p>
            <a:pPr defTabSz="457200"/>
            <a:r>
              <a:rPr lang="is-IS" sz="1100" dirty="0">
                <a:solidFill>
                  <a:srgbClr val="0070C0"/>
                </a:solidFill>
                <a:latin typeface="Menlo" charset="0"/>
                <a:ea typeface="Menlo" charset="0"/>
                <a:cs typeface="Menlo" charset="0"/>
              </a:rPr>
              <a:t>1367376 gnc             cpp=1367280</a:t>
            </a:r>
          </a:p>
          <a:p>
            <a:pPr defTabSz="457200"/>
            <a:r>
              <a:rPr lang="is-IS" sz="1100" dirty="0">
                <a:solidFill>
                  <a:srgbClr val="0070C0"/>
                </a:solidFill>
                <a:latin typeface="Menlo" charset="0"/>
                <a:ea typeface="Menlo" charset="0"/>
                <a:cs typeface="Menlo" charset="0"/>
              </a:rPr>
              <a:t>45474   submodules      ansic=20471,java=7963</a:t>
            </a:r>
          </a:p>
          <a:p>
            <a:pPr defTabSz="457200"/>
            <a:r>
              <a:rPr lang="is-IS" sz="1100" dirty="0">
                <a:solidFill>
                  <a:srgbClr val="0070C0"/>
                </a:solidFill>
                <a:latin typeface="Menlo" charset="0"/>
                <a:ea typeface="Menlo" charset="0"/>
                <a:cs typeface="Menlo" charset="0"/>
              </a:rPr>
              <a:t>14262   mobility        cpp=14015</a:t>
            </a:r>
          </a:p>
          <a:p>
            <a:pPr defTabSz="457200"/>
            <a:r>
              <a:rPr lang="is-IS" sz="1100" dirty="0">
                <a:solidFill>
                  <a:srgbClr val="0070C0"/>
                </a:solidFill>
                <a:latin typeface="Menlo" charset="0"/>
                <a:ea typeface="Menlo" charset="0"/>
                <a:cs typeface="Menlo" charset="0"/>
              </a:rPr>
              <a:t>12351   localization    cpp=11923</a:t>
            </a:r>
          </a:p>
          <a:p>
            <a:pPr defTabSz="457200"/>
            <a:r>
              <a:rPr lang="is-IS" sz="1100" dirty="0">
                <a:solidFill>
                  <a:srgbClr val="0070C0"/>
                </a:solidFill>
                <a:latin typeface="Menlo" charset="0"/>
                <a:ea typeface="Menlo" charset="0"/>
                <a:cs typeface="Menlo" charset="0"/>
              </a:rPr>
              <a:t>9803    hardware        cpp=9366</a:t>
            </a:r>
          </a:p>
          <a:p>
            <a:pPr defTabSz="457200"/>
            <a:r>
              <a:rPr lang="is-IS" sz="1100" dirty="0">
                <a:solidFill>
                  <a:srgbClr val="0070C0"/>
                </a:solidFill>
                <a:latin typeface="Menlo" charset="0"/>
                <a:ea typeface="Menlo" charset="0"/>
                <a:cs typeface="Menlo" charset="0"/>
              </a:rPr>
              <a:t>6760    scripts         python=3527,sh=1844</a:t>
            </a:r>
          </a:p>
          <a:p>
            <a:pPr defTabSz="457200"/>
            <a:r>
              <a:rPr lang="is-IS" sz="1100" dirty="0">
                <a:solidFill>
                  <a:srgbClr val="0070C0"/>
                </a:solidFill>
                <a:latin typeface="Menlo" charset="0"/>
                <a:ea typeface="Menlo" charset="0"/>
                <a:cs typeface="Menlo" charset="0"/>
              </a:rPr>
              <a:t>6393    shared          cpp=6344</a:t>
            </a:r>
          </a:p>
          <a:p>
            <a:pPr defTabSz="457200"/>
            <a:r>
              <a:rPr lang="is-IS" sz="1100" dirty="0">
                <a:solidFill>
                  <a:srgbClr val="0070C0"/>
                </a:solidFill>
                <a:latin typeface="Menlo" charset="0"/>
                <a:ea typeface="Menlo" charset="0"/>
                <a:cs typeface="Menlo" charset="0"/>
              </a:rPr>
              <a:t>6279    management      cpp=6090</a:t>
            </a:r>
          </a:p>
          <a:p>
            <a:pPr defTabSz="457200"/>
            <a:r>
              <a:rPr lang="is-IS" sz="1100" dirty="0">
                <a:solidFill>
                  <a:srgbClr val="0070C0"/>
                </a:solidFill>
                <a:latin typeface="Menlo" charset="0"/>
                <a:ea typeface="Menlo" charset="0"/>
                <a:cs typeface="Menlo" charset="0"/>
              </a:rPr>
              <a:t>4778    tools           cpp=2290,ansic=984</a:t>
            </a:r>
          </a:p>
          <a:p>
            <a:pPr defTabSz="457200"/>
            <a:r>
              <a:rPr lang="is-IS" sz="1100" dirty="0">
                <a:solidFill>
                  <a:srgbClr val="0070C0"/>
                </a:solidFill>
                <a:latin typeface="Menlo" charset="0"/>
                <a:ea typeface="Menlo" charset="0"/>
                <a:cs typeface="Menlo" charset="0"/>
              </a:rPr>
              <a:t>3600    communications  cpp=3524</a:t>
            </a:r>
          </a:p>
          <a:p>
            <a:pPr defTabSz="457200"/>
            <a:r>
              <a:rPr lang="is-IS" sz="1100" dirty="0">
                <a:solidFill>
                  <a:srgbClr val="0070C0"/>
                </a:solidFill>
                <a:latin typeface="Menlo" charset="0"/>
                <a:ea typeface="Menlo" charset="0"/>
                <a:cs typeface="Menlo" charset="0"/>
              </a:rPr>
              <a:t/>
            </a:r>
            <a:br>
              <a:rPr lang="is-IS" sz="1100" dirty="0">
                <a:solidFill>
                  <a:srgbClr val="0070C0"/>
                </a:solidFill>
                <a:latin typeface="Menlo" charset="0"/>
                <a:ea typeface="Menlo" charset="0"/>
                <a:cs typeface="Menlo" charset="0"/>
              </a:rPr>
            </a:br>
            <a:endParaRPr lang="is-IS" sz="1100" dirty="0">
              <a:solidFill>
                <a:srgbClr val="0070C0"/>
              </a:solidFill>
              <a:latin typeface="Menlo" charset="0"/>
              <a:ea typeface="Menlo" charset="0"/>
              <a:cs typeface="Menlo" charset="0"/>
            </a:endParaRPr>
          </a:p>
          <a:p>
            <a:pPr defTabSz="457200"/>
            <a:r>
              <a:rPr lang="is-IS" sz="1100" dirty="0">
                <a:solidFill>
                  <a:srgbClr val="0070C0"/>
                </a:solidFill>
                <a:latin typeface="Menlo" charset="0"/>
                <a:ea typeface="Menlo" charset="0"/>
                <a:cs typeface="Menlo" charset="0"/>
              </a:rPr>
              <a:t/>
            </a:r>
            <a:br>
              <a:rPr lang="is-IS" sz="1100" dirty="0">
                <a:solidFill>
                  <a:srgbClr val="0070C0"/>
                </a:solidFill>
                <a:latin typeface="Menlo" charset="0"/>
                <a:ea typeface="Menlo" charset="0"/>
                <a:cs typeface="Menlo" charset="0"/>
              </a:rPr>
            </a:br>
            <a:endParaRPr lang="is-IS" sz="1100" dirty="0">
              <a:solidFill>
                <a:srgbClr val="0070C0"/>
              </a:solidFill>
              <a:latin typeface="Menlo" charset="0"/>
              <a:ea typeface="Menlo" charset="0"/>
              <a:cs typeface="Menlo" charset="0"/>
            </a:endParaRPr>
          </a:p>
          <a:p>
            <a:pPr defTabSz="457200"/>
            <a:r>
              <a:rPr lang="is-IS" sz="1100" dirty="0">
                <a:solidFill>
                  <a:srgbClr val="0070C0"/>
                </a:solidFill>
                <a:latin typeface="Menlo" charset="0"/>
                <a:ea typeface="Menlo" charset="0"/>
                <a:cs typeface="Menlo" charset="0"/>
              </a:rPr>
              <a:t>Totals grouped by language:</a:t>
            </a:r>
          </a:p>
          <a:p>
            <a:pPr defTabSz="457200"/>
            <a:r>
              <a:rPr lang="is-IS" sz="1100" dirty="0">
                <a:solidFill>
                  <a:srgbClr val="0070C0"/>
                </a:solidFill>
                <a:latin typeface="Menlo" charset="0"/>
                <a:ea typeface="Menlo" charset="0"/>
                <a:cs typeface="Menlo" charset="0"/>
              </a:rPr>
              <a:t>cpp:               1422365 (96.05%)</a:t>
            </a:r>
          </a:p>
          <a:p>
            <a:pPr defTabSz="457200"/>
            <a:r>
              <a:rPr lang="is-IS" sz="1100" dirty="0">
                <a:solidFill>
                  <a:srgbClr val="0070C0"/>
                </a:solidFill>
                <a:latin typeface="Menlo" charset="0"/>
                <a:ea typeface="Menlo" charset="0"/>
                <a:cs typeface="Menlo" charset="0"/>
              </a:rPr>
              <a:t>  without autogen: </a:t>
            </a:r>
            <a:r>
              <a:rPr lang="is-IS" sz="1100" b="1" dirty="0">
                <a:solidFill>
                  <a:srgbClr val="0070C0"/>
                </a:solidFill>
                <a:latin typeface="Menlo" charset="0"/>
                <a:ea typeface="Menlo" charset="0"/>
                <a:cs typeface="Menlo" charset="0"/>
              </a:rPr>
              <a:t>58305</a:t>
            </a:r>
            <a:endParaRPr lang="is-IS" sz="1100" dirty="0">
              <a:solidFill>
                <a:srgbClr val="0070C0"/>
              </a:solidFill>
              <a:latin typeface="Menlo" charset="0"/>
              <a:ea typeface="Menlo" charset="0"/>
              <a:cs typeface="Menlo" charset="0"/>
            </a:endParaRPr>
          </a:p>
          <a:p>
            <a:pPr defTabSz="457200"/>
            <a:r>
              <a:rPr lang="is-IS" sz="1100" dirty="0">
                <a:solidFill>
                  <a:srgbClr val="0070C0"/>
                </a:solidFill>
                <a:latin typeface="Menlo" charset="0"/>
                <a:ea typeface="Menlo" charset="0"/>
                <a:cs typeface="Menlo" charset="0"/>
              </a:rPr>
              <a:t>ansic:             21455 (1.45%)</a:t>
            </a:r>
          </a:p>
          <a:p>
            <a:pPr defTabSz="457200"/>
            <a:r>
              <a:rPr lang="is-IS" sz="1100" dirty="0">
                <a:solidFill>
                  <a:srgbClr val="0070C0"/>
                </a:solidFill>
                <a:latin typeface="Menlo" charset="0"/>
                <a:ea typeface="Menlo" charset="0"/>
                <a:cs typeface="Menlo" charset="0"/>
              </a:rPr>
              <a:t>xml:               14956 (1.01%)</a:t>
            </a:r>
          </a:p>
          <a:p>
            <a:pPr defTabSz="457200"/>
            <a:r>
              <a:rPr lang="is-IS" sz="1100" dirty="0">
                <a:solidFill>
                  <a:srgbClr val="0070C0"/>
                </a:solidFill>
                <a:latin typeface="Menlo" charset="0"/>
                <a:ea typeface="Menlo" charset="0"/>
                <a:cs typeface="Menlo" charset="0"/>
              </a:rPr>
              <a:t>python:            9792 (0.66%)</a:t>
            </a:r>
          </a:p>
          <a:p>
            <a:pPr defTabSz="457200"/>
            <a:r>
              <a:rPr lang="is-IS" sz="1100" dirty="0">
                <a:solidFill>
                  <a:srgbClr val="0070C0"/>
                </a:solidFill>
                <a:latin typeface="Menlo" charset="0"/>
                <a:ea typeface="Menlo" charset="0"/>
                <a:cs typeface="Menlo" charset="0"/>
              </a:rPr>
              <a:t>java:              7963 (0.54%)</a:t>
            </a:r>
          </a:p>
          <a:p>
            <a:pPr defTabSz="457200"/>
            <a:r>
              <a:rPr lang="is-IS" sz="1100" dirty="0">
                <a:solidFill>
                  <a:srgbClr val="0070C0"/>
                </a:solidFill>
                <a:latin typeface="Menlo" charset="0"/>
                <a:ea typeface="Menlo" charset="0"/>
                <a:cs typeface="Menlo" charset="0"/>
              </a:rPr>
              <a:t>sh:                2867 (0.19%)</a:t>
            </a:r>
          </a:p>
        </p:txBody>
      </p:sp>
    </p:spTree>
    <p:extLst>
      <p:ext uri="{BB962C8B-B14F-4D97-AF65-F5344CB8AC3E}">
        <p14:creationId xmlns:p14="http://schemas.microsoft.com/office/powerpoint/2010/main" val="460027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ARS and ROS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1" y="1753707"/>
            <a:ext cx="4218972" cy="4728116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ARS makes extensive use of the open-source Robot Operating System (ROS):</a:t>
            </a:r>
          </a:p>
          <a:p>
            <a:pPr lvl="1"/>
            <a:r>
              <a:rPr lang="en-US" dirty="0" smtClean="0"/>
              <a:t>Communication framework linking all “nodes” running on the target platform</a:t>
            </a:r>
          </a:p>
          <a:p>
            <a:pPr lvl="1"/>
            <a:r>
              <a:rPr lang="en-US" dirty="0" smtClean="0"/>
              <a:t>Try to maximize the re-use of existing ROS messages benefit from existing ROS packages</a:t>
            </a:r>
          </a:p>
          <a:p>
            <a:pPr lvl="1"/>
            <a:r>
              <a:rPr lang="en-US" dirty="0" smtClean="0"/>
              <a:t>Use ROS introspections tools to rapid debugging</a:t>
            </a:r>
          </a:p>
          <a:p>
            <a:pPr lvl="1"/>
            <a:r>
              <a:rPr lang="en-US" dirty="0" smtClean="0"/>
              <a:t>Use ROS facilities to record/replay/analyze data</a:t>
            </a:r>
          </a:p>
          <a:p>
            <a:pPr lvl="1"/>
            <a:r>
              <a:rPr lang="en-US" dirty="0" smtClean="0"/>
              <a:t>Use some ROS/Gazebo components for the simulator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6175" y="1753707"/>
            <a:ext cx="5703789" cy="4380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8525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Simulator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2" y="1600202"/>
            <a:ext cx="2783711" cy="4525963"/>
          </a:xfrm>
        </p:spPr>
        <p:txBody>
          <a:bodyPr>
            <a:normAutofit fontScale="92500"/>
          </a:bodyPr>
          <a:lstStyle/>
          <a:p>
            <a:r>
              <a:rPr lang="en-US" sz="2400" dirty="0" smtClean="0"/>
              <a:t>Custom propulsion system </a:t>
            </a:r>
            <a:r>
              <a:rPr lang="en-US" sz="2400" dirty="0"/>
              <a:t>and </a:t>
            </a:r>
            <a:r>
              <a:rPr lang="en-US" sz="2400" dirty="0" smtClean="0"/>
              <a:t>some localization sensors</a:t>
            </a:r>
          </a:p>
          <a:p>
            <a:r>
              <a:rPr lang="en-US" sz="2400" dirty="0" smtClean="0"/>
              <a:t>Gazebo based dynamics model, imagers, arm, lights and ISS model</a:t>
            </a:r>
            <a:endParaRPr lang="en-US" sz="2400" dirty="0"/>
          </a:p>
          <a:p>
            <a:r>
              <a:rPr lang="en-US" sz="2400" dirty="0"/>
              <a:t>Can run </a:t>
            </a:r>
            <a:r>
              <a:rPr lang="en-US" sz="2400" dirty="0" smtClean="0"/>
              <a:t>all nodes on </a:t>
            </a:r>
            <a:r>
              <a:rPr lang="en-US" sz="2400" dirty="0"/>
              <a:t>desktop </a:t>
            </a:r>
            <a:r>
              <a:rPr lang="en-US" sz="2400" dirty="0" smtClean="0"/>
              <a:t>or some nodes on target </a:t>
            </a:r>
            <a:r>
              <a:rPr lang="en-US" sz="2400" dirty="0"/>
              <a:t>development </a:t>
            </a:r>
            <a:r>
              <a:rPr lang="en-US" sz="2400" dirty="0" smtClean="0"/>
              <a:t>board</a:t>
            </a:r>
            <a:endParaRPr lang="en-US" sz="2400" dirty="0"/>
          </a:p>
        </p:txBody>
      </p:sp>
      <p:pic>
        <p:nvPicPr>
          <p:cNvPr id="1026" name="Picture 2" descr="viz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0913" y="1716802"/>
            <a:ext cx="6816473" cy="429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7641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ARS APIs 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209" y="1417638"/>
            <a:ext cx="8229600" cy="5043668"/>
          </a:xfrm>
        </p:spPr>
        <p:txBody>
          <a:bodyPr>
            <a:noAutofit/>
          </a:bodyPr>
          <a:lstStyle/>
          <a:p>
            <a:r>
              <a:rPr lang="en-US" sz="2400" dirty="0" smtClean="0"/>
              <a:t>ARS </a:t>
            </a:r>
            <a:r>
              <a:rPr lang="en-US" sz="2400" dirty="0"/>
              <a:t>uses ROS within Astrobee: Messages, Services and Actions define the internal API</a:t>
            </a:r>
          </a:p>
          <a:p>
            <a:r>
              <a:rPr lang="en-US" sz="2400" dirty="0"/>
              <a:t>Astrobee </a:t>
            </a:r>
            <a:r>
              <a:rPr lang="en-US" sz="2400" dirty="0">
                <a:sym typeface="Wingdings"/>
              </a:rPr>
              <a:t>&amp; Ground communication uses DDS and the RAPID framework for command and telemetry</a:t>
            </a:r>
          </a:p>
          <a:p>
            <a:r>
              <a:rPr lang="en-US" sz="2400" dirty="0">
                <a:sym typeface="Wingdings"/>
              </a:rPr>
              <a:t>Commands:</a:t>
            </a:r>
          </a:p>
          <a:p>
            <a:pPr lvl="1"/>
            <a:r>
              <a:rPr lang="en-US" sz="2000" dirty="0">
                <a:sym typeface="Wingdings"/>
              </a:rPr>
              <a:t>Commands are defined using XP-JSON schema, tools auto-generates RAPID command dictionary</a:t>
            </a:r>
          </a:p>
          <a:p>
            <a:pPr lvl="1"/>
            <a:r>
              <a:rPr lang="en-US" sz="2000" dirty="0" smtClean="0">
                <a:sym typeface="Wingdings"/>
              </a:rPr>
              <a:t>ARS </a:t>
            </a:r>
            <a:r>
              <a:rPr lang="en-US" sz="2000" dirty="0">
                <a:sym typeface="Wingdings"/>
              </a:rPr>
              <a:t>defined a ”ROS Command” mirroring the DDS command structure</a:t>
            </a:r>
          </a:p>
          <a:p>
            <a:pPr lvl="1"/>
            <a:r>
              <a:rPr lang="en-US" sz="2000" dirty="0">
                <a:sym typeface="Wingdings"/>
              </a:rPr>
              <a:t>Onboard Astrobee Guest Science or Ground Applications </a:t>
            </a:r>
            <a:r>
              <a:rPr lang="en-US" sz="2000" b="1" dirty="0">
                <a:sym typeface="Wingdings"/>
              </a:rPr>
              <a:t>share</a:t>
            </a:r>
            <a:r>
              <a:rPr lang="en-US" sz="2000" dirty="0">
                <a:sym typeface="Wingdings"/>
              </a:rPr>
              <a:t> the </a:t>
            </a:r>
            <a:r>
              <a:rPr lang="en-US" sz="2000" b="1" dirty="0">
                <a:sym typeface="Wingdings"/>
              </a:rPr>
              <a:t>same command dictionary</a:t>
            </a:r>
            <a:r>
              <a:rPr lang="en-US" sz="2000" dirty="0">
                <a:sym typeface="Wingdings"/>
              </a:rPr>
              <a:t> (some commands unique to one client) with either DDS or ROS transport</a:t>
            </a:r>
          </a:p>
          <a:p>
            <a:r>
              <a:rPr lang="en-US" sz="2400" dirty="0">
                <a:sym typeface="Wingdings"/>
              </a:rPr>
              <a:t>Telemetry:</a:t>
            </a:r>
          </a:p>
          <a:p>
            <a:pPr lvl="1"/>
            <a:r>
              <a:rPr lang="en-US" sz="2000" dirty="0">
                <a:sym typeface="Wingdings"/>
              </a:rPr>
              <a:t>Internal uses ROS Messages (using ROS messages when possible)</a:t>
            </a:r>
          </a:p>
          <a:p>
            <a:pPr lvl="1"/>
            <a:r>
              <a:rPr lang="en-US" sz="2000" dirty="0">
                <a:sym typeface="Wingdings"/>
              </a:rPr>
              <a:t>External uses DDS Messages (subset only, re-using RAPID messages)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55208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Rectangle 60"/>
          <p:cNvSpPr/>
          <p:nvPr/>
        </p:nvSpPr>
        <p:spPr>
          <a:xfrm>
            <a:off x="2407704" y="1180618"/>
            <a:ext cx="4402031" cy="559057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ARS APIs Access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>
          <a:xfrm>
            <a:off x="2581983" y="1417638"/>
            <a:ext cx="1597306" cy="74078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/>
            <a:r>
              <a:rPr lang="en-US" dirty="0">
                <a:solidFill>
                  <a:prstClr val="black"/>
                </a:solidFill>
              </a:rPr>
              <a:t>DDS Bridge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4183037" y="2690457"/>
            <a:ext cx="1828478" cy="74078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/>
            <a:r>
              <a:rPr lang="en-US" dirty="0">
                <a:solidFill>
                  <a:prstClr val="black"/>
                </a:solidFill>
              </a:rPr>
              <a:t>Operator Access Control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4271886" y="4208294"/>
            <a:ext cx="1597306" cy="74078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/>
            <a:r>
              <a:rPr lang="en-US" dirty="0">
                <a:solidFill>
                  <a:prstClr val="black"/>
                </a:solidFill>
              </a:rPr>
              <a:t>Executive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3866774" y="5925080"/>
            <a:ext cx="1597306" cy="74078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/>
            <a:r>
              <a:rPr lang="en-US" dirty="0">
                <a:solidFill>
                  <a:prstClr val="black"/>
                </a:solidFill>
              </a:rPr>
              <a:t>Subsystem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3623705" y="5845986"/>
            <a:ext cx="1597306" cy="74078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/>
            <a:r>
              <a:rPr lang="en-US" dirty="0">
                <a:solidFill>
                  <a:prstClr val="black"/>
                </a:solidFill>
              </a:rPr>
              <a:t>Subsystem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3380636" y="5766892"/>
            <a:ext cx="1597306" cy="74078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/>
            <a:r>
              <a:rPr lang="en-US" dirty="0">
                <a:solidFill>
                  <a:prstClr val="black"/>
                </a:solidFill>
              </a:rPr>
              <a:t>Subsystems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085916" y="2814054"/>
            <a:ext cx="1597306" cy="74078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/>
            <a:r>
              <a:rPr lang="en-US" dirty="0">
                <a:solidFill>
                  <a:prstClr val="black"/>
                </a:solidFill>
              </a:rPr>
              <a:t>Guest Science App (HLP)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43593" y="2875214"/>
            <a:ext cx="1597306" cy="74078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/>
            <a:r>
              <a:rPr lang="en-US" dirty="0">
                <a:solidFill>
                  <a:prstClr val="black"/>
                </a:solidFill>
              </a:rPr>
              <a:t>Control Station</a:t>
            </a:r>
          </a:p>
        </p:txBody>
      </p:sp>
      <p:cxnSp>
        <p:nvCxnSpPr>
          <p:cNvPr id="13" name="Straight Arrow Connector 12"/>
          <p:cNvCxnSpPr>
            <a:stCxn id="11" idx="0"/>
            <a:endCxn id="4" idx="1"/>
          </p:cNvCxnSpPr>
          <p:nvPr/>
        </p:nvCxnSpPr>
        <p:spPr>
          <a:xfrm rot="5400000" flipH="1" flipV="1">
            <a:off x="1368521" y="1661755"/>
            <a:ext cx="1087186" cy="1339737"/>
          </a:xfrm>
          <a:prstGeom prst="bentConnector2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stCxn id="10" idx="1"/>
            <a:endCxn id="6" idx="3"/>
          </p:cNvCxnSpPr>
          <p:nvPr/>
        </p:nvCxnSpPr>
        <p:spPr>
          <a:xfrm rot="10800000" flipV="1">
            <a:off x="5869192" y="3184444"/>
            <a:ext cx="1216724" cy="1394240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5084874" y="3431239"/>
            <a:ext cx="0" cy="77705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stCxn id="4" idx="3"/>
            <a:endCxn id="5" idx="0"/>
          </p:cNvCxnSpPr>
          <p:nvPr/>
        </p:nvCxnSpPr>
        <p:spPr>
          <a:xfrm>
            <a:off x="4179291" y="1788030"/>
            <a:ext cx="917987" cy="902429"/>
          </a:xfrm>
          <a:prstGeom prst="bentConnector2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>
            <a:stCxn id="7" idx="3"/>
            <a:endCxn id="10" idx="2"/>
          </p:cNvCxnSpPr>
          <p:nvPr/>
        </p:nvCxnSpPr>
        <p:spPr>
          <a:xfrm flipV="1">
            <a:off x="5464082" y="3554834"/>
            <a:ext cx="2420489" cy="2740636"/>
          </a:xfrm>
          <a:prstGeom prst="bentConnector2">
            <a:avLst/>
          </a:prstGeom>
          <a:ln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flipV="1">
            <a:off x="3764530" y="2158418"/>
            <a:ext cx="0" cy="360847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45" name="Elbow Connector 44"/>
          <p:cNvCxnSpPr>
            <a:stCxn id="6" idx="2"/>
          </p:cNvCxnSpPr>
          <p:nvPr/>
        </p:nvCxnSpPr>
        <p:spPr>
          <a:xfrm rot="5400000">
            <a:off x="4371606" y="5067963"/>
            <a:ext cx="817820" cy="580047"/>
          </a:xfrm>
          <a:prstGeom prst="bentConnector3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3" name="Elbow Connector 52"/>
          <p:cNvCxnSpPr>
            <a:endCxn id="11" idx="3"/>
          </p:cNvCxnSpPr>
          <p:nvPr/>
        </p:nvCxnSpPr>
        <p:spPr>
          <a:xfrm rot="5400000">
            <a:off x="2027864" y="2171453"/>
            <a:ext cx="1087186" cy="1061116"/>
          </a:xfrm>
          <a:prstGeom prst="bentConnector2">
            <a:avLst/>
          </a:prstGeom>
          <a:ln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6294579" y="5967147"/>
            <a:ext cx="1520866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defTabSz="457200"/>
            <a:r>
              <a:rPr lang="en-US" i="1" dirty="0">
                <a:solidFill>
                  <a:prstClr val="black"/>
                </a:solidFill>
              </a:rPr>
              <a:t>ROS messages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2707901" y="3710771"/>
            <a:ext cx="1095172" cy="6463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r" defTabSz="457200"/>
            <a:r>
              <a:rPr lang="en-US" i="1">
                <a:solidFill>
                  <a:prstClr val="black"/>
                </a:solidFill>
              </a:rPr>
              <a:t>ROS</a:t>
            </a:r>
            <a:br>
              <a:rPr lang="en-US" i="1">
                <a:solidFill>
                  <a:prstClr val="black"/>
                </a:solidFill>
              </a:rPr>
            </a:br>
            <a:r>
              <a:rPr lang="en-US" i="1">
                <a:solidFill>
                  <a:prstClr val="black"/>
                </a:solidFill>
              </a:rPr>
              <a:t>messages</a:t>
            </a:r>
            <a:endParaRPr lang="en-US" i="1" dirty="0">
              <a:solidFill>
                <a:prstClr val="black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566933" y="1452873"/>
            <a:ext cx="1864613" cy="6463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defTabSz="457200"/>
            <a:r>
              <a:rPr lang="en-US" i="1" dirty="0">
                <a:solidFill>
                  <a:prstClr val="black"/>
                </a:solidFill>
              </a:rPr>
              <a:t>RAPID Commands</a:t>
            </a:r>
            <a:br>
              <a:rPr lang="en-US" i="1" dirty="0">
                <a:solidFill>
                  <a:prstClr val="black"/>
                </a:solidFill>
              </a:rPr>
            </a:br>
            <a:r>
              <a:rPr lang="en-US" i="1" dirty="0">
                <a:solidFill>
                  <a:prstClr val="black"/>
                </a:solidFill>
              </a:rPr>
              <a:t>(DDS)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1840496" y="2481626"/>
            <a:ext cx="1309974" cy="6463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r" defTabSz="457200"/>
            <a:r>
              <a:rPr lang="en-US" i="1" dirty="0">
                <a:solidFill>
                  <a:prstClr val="black"/>
                </a:solidFill>
              </a:rPr>
              <a:t>RAPID </a:t>
            </a:r>
            <a:r>
              <a:rPr lang="en-US" i="1" dirty="0" err="1">
                <a:solidFill>
                  <a:prstClr val="black"/>
                </a:solidFill>
              </a:rPr>
              <a:t>Msgs</a:t>
            </a:r>
            <a:r>
              <a:rPr lang="en-US" i="1" dirty="0">
                <a:solidFill>
                  <a:prstClr val="black"/>
                </a:solidFill>
              </a:rPr>
              <a:t/>
            </a:r>
            <a:br>
              <a:rPr lang="en-US" i="1" dirty="0">
                <a:solidFill>
                  <a:prstClr val="black"/>
                </a:solidFill>
              </a:rPr>
            </a:br>
            <a:r>
              <a:rPr lang="en-US" i="1" dirty="0">
                <a:solidFill>
                  <a:prstClr val="black"/>
                </a:solidFill>
              </a:rPr>
              <a:t>(DDS)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5065737" y="1864103"/>
            <a:ext cx="1337226" cy="6463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defTabSz="457200"/>
            <a:r>
              <a:rPr lang="en-US" i="1" dirty="0">
                <a:solidFill>
                  <a:prstClr val="black"/>
                </a:solidFill>
              </a:rPr>
              <a:t>ROS</a:t>
            </a:r>
            <a:br>
              <a:rPr lang="en-US" i="1" dirty="0">
                <a:solidFill>
                  <a:prstClr val="black"/>
                </a:solidFill>
              </a:rPr>
            </a:br>
            <a:r>
              <a:rPr lang="en-US" i="1" dirty="0">
                <a:solidFill>
                  <a:prstClr val="black"/>
                </a:solidFill>
              </a:rPr>
              <a:t>“Command”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097276" y="3503845"/>
            <a:ext cx="1337226" cy="6463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defTabSz="457200"/>
            <a:r>
              <a:rPr lang="en-US" i="1" dirty="0">
                <a:solidFill>
                  <a:prstClr val="black"/>
                </a:solidFill>
              </a:rPr>
              <a:t>ROS</a:t>
            </a:r>
            <a:br>
              <a:rPr lang="en-US" i="1" dirty="0">
                <a:solidFill>
                  <a:prstClr val="black"/>
                </a:solidFill>
              </a:rPr>
            </a:br>
            <a:r>
              <a:rPr lang="en-US" i="1" dirty="0">
                <a:solidFill>
                  <a:prstClr val="black"/>
                </a:solidFill>
              </a:rPr>
              <a:t>“Command”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4956725" y="5093555"/>
            <a:ext cx="1853008" cy="6463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r" defTabSz="457200"/>
            <a:r>
              <a:rPr lang="en-US" i="1" dirty="0">
                <a:solidFill>
                  <a:prstClr val="black"/>
                </a:solidFill>
              </a:rPr>
              <a:t>Services, Actions</a:t>
            </a:r>
            <a:br>
              <a:rPr lang="en-US" i="1" dirty="0">
                <a:solidFill>
                  <a:prstClr val="black"/>
                </a:solidFill>
              </a:rPr>
            </a:br>
            <a:r>
              <a:rPr lang="en-US" i="1" dirty="0">
                <a:solidFill>
                  <a:prstClr val="black"/>
                </a:solidFill>
              </a:rPr>
              <a:t>or Topics (all ROS)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2406410" y="6124861"/>
            <a:ext cx="598241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defTabSz="457200"/>
            <a:r>
              <a:rPr lang="en-US">
                <a:solidFill>
                  <a:prstClr val="black"/>
                </a:solidFill>
              </a:rPr>
              <a:t>MLP</a:t>
            </a:r>
            <a:br>
              <a:rPr lang="en-US">
                <a:solidFill>
                  <a:prstClr val="black"/>
                </a:solidFill>
              </a:rPr>
            </a:br>
            <a:r>
              <a:rPr lang="en-US">
                <a:solidFill>
                  <a:prstClr val="black"/>
                </a:solidFill>
              </a:rPr>
              <a:t>LLP</a:t>
            </a:r>
          </a:p>
        </p:txBody>
      </p:sp>
    </p:spTree>
    <p:extLst>
      <p:ext uri="{BB962C8B-B14F-4D97-AF65-F5344CB8AC3E}">
        <p14:creationId xmlns:p14="http://schemas.microsoft.com/office/powerpoint/2010/main" val="65645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</TotalTime>
  <Words>517</Words>
  <Application>Microsoft Macintosh PowerPoint</Application>
  <PresentationFormat>On-screen Show (4:3)</PresentationFormat>
  <Paragraphs>125</Paragraphs>
  <Slides>10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Calibri</vt:lpstr>
      <vt:lpstr>Menlo</vt:lpstr>
      <vt:lpstr>Wingdings</vt:lpstr>
      <vt:lpstr>Arial</vt:lpstr>
      <vt:lpstr>1_Office Theme</vt:lpstr>
      <vt:lpstr>PowerPoint Presentation</vt:lpstr>
      <vt:lpstr>Astrobee Elements / ARS</vt:lpstr>
      <vt:lpstr>ARS (Astrobee Robot Software) Overview</vt:lpstr>
      <vt:lpstr>ARS Features </vt:lpstr>
      <vt:lpstr>ARS Components</vt:lpstr>
      <vt:lpstr>ARS and ROS</vt:lpstr>
      <vt:lpstr>Simulator</vt:lpstr>
      <vt:lpstr>ARS APIs Overview</vt:lpstr>
      <vt:lpstr>ARS APIs Access</vt:lpstr>
      <vt:lpstr>First Open Source Release</vt:lpstr>
    </vt:vector>
  </TitlesOfParts>
  <Company/>
  <LinksUpToDate>false</LinksUpToDate>
  <SharedDoc>false</SharedDoc>
  <HyperlinksChanged>false</HyperlinksChanged>
  <AppVersion>15.0036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Lorenzo Fluckiger</dc:creator>
  <cp:lastModifiedBy>Maria Bualat</cp:lastModifiedBy>
  <cp:revision>10</cp:revision>
  <dcterms:created xsi:type="dcterms:W3CDTF">2017-08-22T17:54:20Z</dcterms:created>
  <dcterms:modified xsi:type="dcterms:W3CDTF">2017-08-22T22:14:20Z</dcterms:modified>
</cp:coreProperties>
</file>