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mp4" ContentType="video/mp4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8" r:id="rId4"/>
    <p:sldId id="259" r:id="rId5"/>
    <p:sldId id="260" r:id="rId6"/>
    <p:sldId id="264" r:id="rId7"/>
    <p:sldId id="267" r:id="rId8"/>
    <p:sldId id="265" r:id="rId9"/>
    <p:sldId id="26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9" autoAdjust="0"/>
    <p:restoredTop sz="94613"/>
  </p:normalViewPr>
  <p:slideViewPr>
    <p:cSldViewPr snapToGrid="0" showGuides="1">
      <p:cViewPr varScale="1">
        <p:scale>
          <a:sx n="115" d="100"/>
          <a:sy n="115" d="100"/>
        </p:scale>
        <p:origin x="272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F6F3D8-0193-4CA0-BBEE-0A02F6843345}" type="datetimeFigureOut">
              <a:rPr lang="en-US" smtClean="0"/>
              <a:t>8/22/17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2F7CA0-16A6-402C-A083-688F50F54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72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F7CA0-16A6-402C-A083-688F50F5469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604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Basic API, Intermediate,</a:t>
            </a:r>
            <a:r>
              <a:rPr lang="en-US" baseline="0" dirty="0" smtClean="0"/>
              <a:t> Advance API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F7CA0-16A6-402C-A083-688F50F5469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9858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F7CA0-16A6-402C-A083-688F50F5469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697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F7CA0-16A6-402C-A083-688F50F5469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822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e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DAC1B-BC45-46AA-B778-A4B074A7EA76}" type="datetimeFigureOut">
              <a:rPr lang="en-US" smtClean="0"/>
              <a:t>8/22/17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971-8F04-4CCC-AEBD-0F96563A3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353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DAC1B-BC45-46AA-B778-A4B074A7EA76}" type="datetimeFigureOut">
              <a:rPr lang="en-US" smtClean="0"/>
              <a:t>8/22/17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971-8F04-4CCC-AEBD-0F96563A3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384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DAC1B-BC45-46AA-B778-A4B074A7EA76}" type="datetimeFigureOut">
              <a:rPr lang="en-US" smtClean="0"/>
              <a:t>8/22/17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971-8F04-4CCC-AEBD-0F96563A3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1581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-2124"/>
            <a:ext cx="103632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0313" y="4940840"/>
            <a:ext cx="8534400" cy="128249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93B25-9366-BD4F-8864-4B89AEA410D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451" y="1298955"/>
            <a:ext cx="3295126" cy="364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427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93B25-9366-BD4F-8864-4B89AEA410D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2725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93B25-9366-BD4F-8864-4B89AEA410D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7385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93B25-9366-BD4F-8864-4B89AEA410D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2653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93B25-9366-BD4F-8864-4B89AEA410D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8775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93B25-9366-BD4F-8864-4B89AEA410D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 descr="Astrobee-Patch.pd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261" y="1635721"/>
            <a:ext cx="5513339" cy="413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9484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93B25-9366-BD4F-8864-4B89AEA410D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426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93B25-9366-BD4F-8864-4B89AEA410D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378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DAC1B-BC45-46AA-B778-A4B074A7EA76}" type="datetimeFigureOut">
              <a:rPr lang="en-US" smtClean="0"/>
              <a:t>8/22/17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971-8F04-4CCC-AEBD-0F96563A3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4898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93B25-9366-BD4F-8864-4B89AEA410D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9844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93B25-9366-BD4F-8864-4B89AEA410D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0767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93B25-9366-BD4F-8864-4B89AEA410D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7796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93B25-9366-BD4F-8864-4B89AEA410D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923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DAC1B-BC45-46AA-B778-A4B074A7EA76}" type="datetimeFigureOut">
              <a:rPr lang="en-US" smtClean="0"/>
              <a:t>8/22/17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971-8F04-4CCC-AEBD-0F96563A3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28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DAC1B-BC45-46AA-B778-A4B074A7EA76}" type="datetimeFigureOut">
              <a:rPr lang="en-US" smtClean="0"/>
              <a:t>8/22/17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971-8F04-4CCC-AEBD-0F96563A3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5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DAC1B-BC45-46AA-B778-A4B074A7EA76}" type="datetimeFigureOut">
              <a:rPr lang="en-US" smtClean="0"/>
              <a:t>8/22/17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971-8F04-4CCC-AEBD-0F96563A3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DAC1B-BC45-46AA-B778-A4B074A7EA76}" type="datetimeFigureOut">
              <a:rPr lang="en-US" smtClean="0"/>
              <a:t>8/22/17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971-8F04-4CCC-AEBD-0F96563A3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703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DAC1B-BC45-46AA-B778-A4B074A7EA76}" type="datetimeFigureOut">
              <a:rPr lang="en-US" smtClean="0"/>
              <a:t>8/22/17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971-8F04-4CCC-AEBD-0F96563A3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234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DAC1B-BC45-46AA-B778-A4B074A7EA76}" type="datetimeFigureOut">
              <a:rPr lang="en-US" smtClean="0"/>
              <a:t>8/22/17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971-8F04-4CCC-AEBD-0F96563A3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779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DAC1B-BC45-46AA-B778-A4B074A7EA76}" type="datetimeFigureOut">
              <a:rPr lang="en-US" smtClean="0"/>
              <a:t>8/22/17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B9971-8F04-4CCC-AEBD-0F96563A3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767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DAC1B-BC45-46AA-B778-A4B074A7EA76}" type="datetimeFigureOut">
              <a:rPr lang="en-US" smtClean="0"/>
              <a:t>8/22/17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B9971-8F04-4CCC-AEBD-0F96563A3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291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8376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78"/>
            <a:fld id="{C1193B25-9366-BD4F-8864-4B89AEA410D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178"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78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78"/>
            <a:fld id="{106146B4-6D85-3547-ADC6-3580939EF64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178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60" y="77535"/>
            <a:ext cx="1217582" cy="1346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939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45717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457178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defTabSz="457178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457178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457178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457178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4.xml"/><Relationship Id="rId5" Type="http://schemas.openxmlformats.org/officeDocument/2006/relationships/image" Target="../media/image6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Guest Science and Simulator Integration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Andres Mora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815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4038600" y="4133850"/>
            <a:ext cx="4171123" cy="256512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5761" y="1433892"/>
            <a:ext cx="4326467" cy="2980267"/>
          </a:xfrm>
        </p:spPr>
        <p:txBody>
          <a:bodyPr numCol="1">
            <a:normAutofit fontScale="62500" lnSpcReduction="20000"/>
          </a:bodyPr>
          <a:lstStyle/>
          <a:p>
            <a:r>
              <a:rPr lang="en-US" dirty="0" smtClean="0"/>
              <a:t>Simulator:</a:t>
            </a:r>
          </a:p>
          <a:p>
            <a:pPr lvl="1"/>
            <a:r>
              <a:rPr lang="en-US" dirty="0" smtClean="0"/>
              <a:t>Has the same code base as that in the robot</a:t>
            </a:r>
            <a:endParaRPr lang="en-US" dirty="0"/>
          </a:p>
          <a:p>
            <a:pPr lvl="1"/>
            <a:r>
              <a:rPr lang="en-US" dirty="0" smtClean="0"/>
              <a:t>Adds components to simulate the environment inside the ISS and the communication with ground control</a:t>
            </a:r>
          </a:p>
          <a:p>
            <a:pPr lvl="1"/>
            <a:r>
              <a:rPr lang="en-US" dirty="0" smtClean="0"/>
              <a:t>Allows users (Guest Scientists) to quickly test their experiments and understand how the robot would behave.</a:t>
            </a:r>
          </a:p>
          <a:p>
            <a:pPr marL="457178" lvl="1" indent="0">
              <a:buNone/>
            </a:pPr>
            <a:endParaRPr lang="en-US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680268" y="1433892"/>
            <a:ext cx="4326467" cy="2980267"/>
          </a:xfrm>
          <a:prstGeom prst="rect">
            <a:avLst/>
          </a:prstGeom>
        </p:spPr>
        <p:txBody>
          <a:bodyPr vert="horz" lIns="91440" tIns="45720" rIns="91440" bIns="45720" numCol="1" rtlCol="0">
            <a:normAutofit fontScale="70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prstClr val="black"/>
                </a:solidFill>
              </a:rPr>
              <a:t>Robot:</a:t>
            </a:r>
          </a:p>
          <a:p>
            <a:pPr lvl="1"/>
            <a:r>
              <a:rPr lang="en-US" dirty="0">
                <a:solidFill>
                  <a:prstClr val="black"/>
                </a:solidFill>
              </a:rPr>
              <a:t>Hardware includes multiple cameras, processors, actuators, and mobility mechanisms.</a:t>
            </a:r>
          </a:p>
          <a:p>
            <a:pPr lvl="1"/>
            <a:r>
              <a:rPr lang="en-US" dirty="0">
                <a:solidFill>
                  <a:prstClr val="black"/>
                </a:solidFill>
              </a:rPr>
              <a:t>Software allows localization within ISS, communication, grasping, actuation, locomotion.</a:t>
            </a:r>
          </a:p>
          <a:p>
            <a:pPr lvl="1"/>
            <a:r>
              <a:rPr lang="en-US" dirty="0">
                <a:solidFill>
                  <a:prstClr val="black"/>
                </a:solidFill>
              </a:rPr>
              <a:t>Runs Guest Science payload (both hardware and software)</a:t>
            </a:r>
          </a:p>
          <a:p>
            <a:pPr lvl="1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416801" y="4366933"/>
            <a:ext cx="1436243" cy="87206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Robot</a:t>
            </a:r>
          </a:p>
        </p:txBody>
      </p:sp>
      <p:sp>
        <p:nvSpPr>
          <p:cNvPr id="6" name="Rectangle 5"/>
          <p:cNvSpPr/>
          <p:nvPr/>
        </p:nvSpPr>
        <p:spPr>
          <a:xfrm>
            <a:off x="6420309" y="4366933"/>
            <a:ext cx="1375835" cy="87206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Environment</a:t>
            </a:r>
          </a:p>
        </p:txBody>
      </p:sp>
      <p:sp>
        <p:nvSpPr>
          <p:cNvPr id="7" name="Oval 6"/>
          <p:cNvSpPr/>
          <p:nvPr/>
        </p:nvSpPr>
        <p:spPr>
          <a:xfrm>
            <a:off x="4476641" y="5649110"/>
            <a:ext cx="1316567" cy="914399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prstClr val="white"/>
                </a:solidFill>
              </a:rPr>
              <a:t>Comms</a:t>
            </a: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9" name="Straight Arrow Connector 8"/>
          <p:cNvCxnSpPr>
            <a:stCxn id="5" idx="3"/>
            <a:endCxn id="6" idx="1"/>
          </p:cNvCxnSpPr>
          <p:nvPr/>
        </p:nvCxnSpPr>
        <p:spPr>
          <a:xfrm>
            <a:off x="5853045" y="4802967"/>
            <a:ext cx="56726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5" idx="2"/>
            <a:endCxn id="7" idx="0"/>
          </p:cNvCxnSpPr>
          <p:nvPr/>
        </p:nvCxnSpPr>
        <p:spPr>
          <a:xfrm flipH="1">
            <a:off x="5134925" y="5239002"/>
            <a:ext cx="1" cy="41010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194363" y="6329644"/>
            <a:ext cx="2015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Simulation Concept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73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Developers require:</a:t>
            </a:r>
          </a:p>
          <a:p>
            <a:pPr lvl="1"/>
            <a:r>
              <a:rPr lang="en-US" dirty="0" smtClean="0"/>
              <a:t>Simulator able to run in a medium to high-end laptop (e.g. </a:t>
            </a:r>
            <a:r>
              <a:rPr lang="en-US" dirty="0" err="1" smtClean="0"/>
              <a:t>Nvidia</a:t>
            </a:r>
            <a:r>
              <a:rPr lang="en-US" dirty="0" smtClean="0"/>
              <a:t> </a:t>
            </a:r>
            <a:r>
              <a:rPr lang="en-US" dirty="0" err="1" smtClean="0"/>
              <a:t>Quadro</a:t>
            </a:r>
            <a:r>
              <a:rPr lang="en-US" dirty="0" smtClean="0"/>
              <a:t> K1100M – Dedicated Video Memory 2048MB GDDR5)</a:t>
            </a:r>
          </a:p>
          <a:p>
            <a:pPr lvl="1"/>
            <a:r>
              <a:rPr lang="en-US" dirty="0" smtClean="0"/>
              <a:t>Linux environment (Currently Ubuntu distribution, LTS 16.04)</a:t>
            </a:r>
          </a:p>
          <a:p>
            <a:pPr lvl="1"/>
            <a:r>
              <a:rPr lang="en-US" dirty="0" smtClean="0"/>
              <a:t>Integrate ROS, Android (Android Studio) operating systems</a:t>
            </a:r>
          </a:p>
          <a:p>
            <a:pPr lvl="1"/>
            <a:r>
              <a:rPr lang="en-US" dirty="0" smtClean="0"/>
              <a:t>Simulator is based on C++, Simulink deployed C blocks</a:t>
            </a:r>
          </a:p>
          <a:p>
            <a:pPr lvl="1"/>
            <a:r>
              <a:rPr lang="en-US" dirty="0" smtClean="0"/>
              <a:t>Developers in Android extensively use multiple programming languages: Java, XML</a:t>
            </a:r>
          </a:p>
          <a:p>
            <a:pPr lvl="1"/>
            <a:r>
              <a:rPr lang="en-US" dirty="0" smtClean="0"/>
              <a:t>Provides 3D representation of the robot via </a:t>
            </a:r>
            <a:r>
              <a:rPr lang="en-US" dirty="0" err="1" smtClean="0"/>
              <a:t>Rviz</a:t>
            </a:r>
            <a:r>
              <a:rPr lang="en-US" dirty="0" smtClean="0"/>
              <a:t> and/or Gazebo</a:t>
            </a:r>
          </a:p>
          <a:p>
            <a:pPr lvl="1"/>
            <a:r>
              <a:rPr lang="en-US" dirty="0" smtClean="0"/>
              <a:t>Provides dynamical, sensor models via Gazebo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50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2981" y="1613881"/>
            <a:ext cx="7109419" cy="4525963"/>
          </a:xfrm>
        </p:spPr>
        <p:txBody>
          <a:bodyPr>
            <a:normAutofit fontScale="62500" lnSpcReduction="20000"/>
          </a:bodyPr>
          <a:lstStyle/>
          <a:p>
            <a:r>
              <a:rPr lang="en-US" i="1" dirty="0"/>
              <a:t>Three ARM processors to isolate guest scientist code, vision based localization and GNC loop, connected by 100Mbps network switch</a:t>
            </a:r>
          </a:p>
          <a:p>
            <a:endParaRPr lang="en-US" i="1" dirty="0"/>
          </a:p>
          <a:p>
            <a:r>
              <a:rPr lang="en-US" b="1" dirty="0"/>
              <a:t>High Level Processor </a:t>
            </a:r>
            <a:r>
              <a:rPr lang="en-US" dirty="0"/>
              <a:t>(HLP) – Android, Quad core</a:t>
            </a:r>
          </a:p>
          <a:p>
            <a:pPr lvl="1"/>
            <a:r>
              <a:rPr lang="en-US" dirty="0"/>
              <a:t>Interface with Science Camera and Display</a:t>
            </a:r>
          </a:p>
          <a:p>
            <a:pPr lvl="1"/>
            <a:r>
              <a:rPr lang="en-US" dirty="0"/>
              <a:t>Encodes video with dedicated hardware</a:t>
            </a:r>
          </a:p>
          <a:p>
            <a:pPr lvl="1"/>
            <a:r>
              <a:rPr lang="en-US" dirty="0"/>
              <a:t>Runs guest science code</a:t>
            </a:r>
          </a:p>
          <a:p>
            <a:pPr lvl="1"/>
            <a:endParaRPr lang="en-US" dirty="0"/>
          </a:p>
          <a:p>
            <a:r>
              <a:rPr lang="en-US" b="1" dirty="0"/>
              <a:t>Mid Level Processor </a:t>
            </a:r>
            <a:r>
              <a:rPr lang="en-US" dirty="0"/>
              <a:t>(MLP) – Linux, Quad core</a:t>
            </a:r>
          </a:p>
          <a:p>
            <a:pPr lvl="1"/>
            <a:r>
              <a:rPr lang="en-US" dirty="0"/>
              <a:t>Runs absolute localization algorithms, obstacle detection, communications</a:t>
            </a:r>
          </a:p>
          <a:p>
            <a:pPr lvl="1"/>
            <a:r>
              <a:rPr lang="en-US" dirty="0"/>
              <a:t>Heavy processing power used by </a:t>
            </a:r>
            <a:r>
              <a:rPr lang="en-US" dirty="0" smtClean="0"/>
              <a:t>vision</a:t>
            </a:r>
          </a:p>
          <a:p>
            <a:pPr lvl="1"/>
            <a:endParaRPr lang="en-US" dirty="0" smtClean="0"/>
          </a:p>
          <a:p>
            <a:r>
              <a:rPr lang="en-US" b="1" dirty="0"/>
              <a:t>Low Level Processor </a:t>
            </a:r>
            <a:r>
              <a:rPr lang="en-US" dirty="0"/>
              <a:t>(LLP) – Linux, Dual core</a:t>
            </a:r>
          </a:p>
          <a:p>
            <a:pPr lvl="1"/>
            <a:r>
              <a:rPr lang="en-US" dirty="0"/>
              <a:t>Runs 62.5 Hz: EKF and propulsion control loop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895353" y="1514477"/>
            <a:ext cx="3305175" cy="497623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67809" y="1475199"/>
            <a:ext cx="9870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prstClr val="black"/>
                </a:solidFill>
              </a:rPr>
              <a:t>Simulator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H="1" flipV="1">
            <a:off x="5182689" y="6637526"/>
            <a:ext cx="380347" cy="1"/>
          </a:xfrm>
          <a:prstGeom prst="straightConnector1">
            <a:avLst/>
          </a:prstGeom>
          <a:ln>
            <a:solidFill>
              <a:schemeClr val="accent6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845414" y="6490715"/>
            <a:ext cx="11212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</a:rPr>
              <a:t>ROS messages: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50464" y="1839550"/>
            <a:ext cx="2594949" cy="4326092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1250465" y="1833854"/>
            <a:ext cx="15417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prstClr val="black"/>
                </a:solidFill>
              </a:rPr>
              <a:t>ISS Environment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1707431" y="2220825"/>
            <a:ext cx="1733551" cy="3563543"/>
            <a:chOff x="5305425" y="2334077"/>
            <a:chExt cx="1733550" cy="3563542"/>
          </a:xfrm>
        </p:grpSpPr>
        <p:sp>
          <p:nvSpPr>
            <p:cNvPr id="32" name="Rectangle 31"/>
            <p:cNvSpPr/>
            <p:nvPr/>
          </p:nvSpPr>
          <p:spPr>
            <a:xfrm>
              <a:off x="5305425" y="2381305"/>
              <a:ext cx="1733550" cy="351631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5415024" y="2672631"/>
              <a:ext cx="1514352" cy="2933662"/>
              <a:chOff x="1673730" y="2963957"/>
              <a:chExt cx="1514352" cy="2933662"/>
            </a:xfrm>
          </p:grpSpPr>
          <p:sp>
            <p:nvSpPr>
              <p:cNvPr id="5" name="Rounded Rectangle 4"/>
              <p:cNvSpPr/>
              <p:nvPr/>
            </p:nvSpPr>
            <p:spPr>
              <a:xfrm>
                <a:off x="1673730" y="5080831"/>
                <a:ext cx="1514352" cy="8167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prstClr val="black"/>
                    </a:solidFill>
                  </a:rPr>
                  <a:t>LLP</a:t>
                </a:r>
              </a:p>
            </p:txBody>
          </p:sp>
          <p:sp>
            <p:nvSpPr>
              <p:cNvPr id="6" name="Rounded Rectangle 5"/>
              <p:cNvSpPr/>
              <p:nvPr/>
            </p:nvSpPr>
            <p:spPr>
              <a:xfrm>
                <a:off x="1673730" y="4022394"/>
                <a:ext cx="1514352" cy="8167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prstClr val="black"/>
                    </a:solidFill>
                  </a:rPr>
                  <a:t>MLP</a:t>
                </a:r>
              </a:p>
            </p:txBody>
          </p:sp>
          <p:sp>
            <p:nvSpPr>
              <p:cNvPr id="7" name="Rounded Rectangle 6"/>
              <p:cNvSpPr/>
              <p:nvPr/>
            </p:nvSpPr>
            <p:spPr>
              <a:xfrm>
                <a:off x="1673730" y="2963957"/>
                <a:ext cx="1514352" cy="8167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prstClr val="black"/>
                    </a:solidFill>
                  </a:rPr>
                  <a:t>HLP</a:t>
                </a:r>
              </a:p>
            </p:txBody>
          </p:sp>
          <p:cxnSp>
            <p:nvCxnSpPr>
              <p:cNvPr id="29" name="Straight Arrow Connector 28"/>
              <p:cNvCxnSpPr>
                <a:stCxn id="6" idx="0"/>
                <a:endCxn id="7" idx="2"/>
              </p:cNvCxnSpPr>
              <p:nvPr/>
            </p:nvCxnSpPr>
            <p:spPr>
              <a:xfrm flipV="1">
                <a:off x="2430906" y="3780745"/>
                <a:ext cx="0" cy="241649"/>
              </a:xfrm>
              <a:prstGeom prst="straightConnector1">
                <a:avLst/>
              </a:prstGeom>
              <a:ln>
                <a:solidFill>
                  <a:schemeClr val="accent6"/>
                </a:solidFill>
                <a:headEnd type="triangle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Arrow Connector 30"/>
              <p:cNvCxnSpPr>
                <a:stCxn id="5" idx="0"/>
                <a:endCxn id="6" idx="2"/>
              </p:cNvCxnSpPr>
              <p:nvPr/>
            </p:nvCxnSpPr>
            <p:spPr>
              <a:xfrm flipV="1">
                <a:off x="2430906" y="4839182"/>
                <a:ext cx="0" cy="241649"/>
              </a:xfrm>
              <a:prstGeom prst="straightConnector1">
                <a:avLst/>
              </a:prstGeom>
              <a:ln>
                <a:solidFill>
                  <a:schemeClr val="accent6"/>
                </a:solidFill>
                <a:headEnd type="triangle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TextBox 37"/>
            <p:cNvSpPr txBox="1"/>
            <p:nvPr/>
          </p:nvSpPr>
          <p:spPr>
            <a:xfrm>
              <a:off x="5305425" y="2334077"/>
              <a:ext cx="94044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prstClr val="black"/>
                  </a:solidFill>
                </a:rPr>
                <a:t>Astrobee</a:t>
              </a:r>
            </a:p>
          </p:txBody>
        </p:sp>
      </p:grpSp>
      <p:cxnSp>
        <p:nvCxnSpPr>
          <p:cNvPr id="43" name="Straight Arrow Connector 42"/>
          <p:cNvCxnSpPr>
            <a:endCxn id="39" idx="3"/>
          </p:cNvCxnSpPr>
          <p:nvPr/>
        </p:nvCxnSpPr>
        <p:spPr>
          <a:xfrm>
            <a:off x="3440979" y="4002595"/>
            <a:ext cx="404432" cy="0"/>
          </a:xfrm>
          <a:prstGeom prst="straightConnector1">
            <a:avLst/>
          </a:prstGeom>
          <a:ln w="38100">
            <a:solidFill>
              <a:srgbClr val="FFFF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5182689" y="6781612"/>
            <a:ext cx="380347" cy="0"/>
          </a:xfrm>
          <a:prstGeom prst="straightConnector1">
            <a:avLst/>
          </a:prstGeom>
          <a:ln w="38100">
            <a:solidFill>
              <a:srgbClr val="FFFF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845411" y="6643115"/>
            <a:ext cx="13696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</a:rPr>
              <a:t>Sensing/Actuation:</a:t>
            </a:r>
          </a:p>
        </p:txBody>
      </p:sp>
    </p:spTree>
    <p:extLst>
      <p:ext uri="{BB962C8B-B14F-4D97-AF65-F5344CB8AC3E}">
        <p14:creationId xmlns:p14="http://schemas.microsoft.com/office/powerpoint/2010/main" val="166886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Guest Science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600201"/>
            <a:ext cx="9611761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Guest Science interface scenarios</a:t>
            </a:r>
          </a:p>
          <a:p>
            <a:pPr marL="514350" indent="-514350">
              <a:buAutoNum type="arabicPeriod"/>
            </a:pPr>
            <a:r>
              <a:rPr lang="en-US" dirty="0" smtClean="0">
                <a:solidFill>
                  <a:prstClr val="black"/>
                </a:solidFill>
              </a:rPr>
              <a:t>Basic API (Zero Robotics): handles high-level commands and uses Android environment only</a:t>
            </a:r>
          </a:p>
          <a:p>
            <a:pPr marL="514350" indent="-514350">
              <a:buAutoNum type="arabicPeriod"/>
            </a:pPr>
            <a:r>
              <a:rPr lang="en-US" dirty="0" smtClean="0">
                <a:solidFill>
                  <a:prstClr val="black"/>
                </a:solidFill>
              </a:rPr>
              <a:t>Intermediate API (</a:t>
            </a:r>
            <a:r>
              <a:rPr lang="en-US" dirty="0">
                <a:solidFill>
                  <a:prstClr val="black"/>
                </a:solidFill>
              </a:rPr>
              <a:t>Zero Robotics, University </a:t>
            </a:r>
            <a:r>
              <a:rPr lang="en-US" dirty="0" smtClean="0">
                <a:solidFill>
                  <a:prstClr val="black"/>
                </a:solidFill>
              </a:rPr>
              <a:t>researchers): high-level to mid-level commands by-passing Android-ROS bridge but still using Java-ROS framework. Telemetry is accessible.</a:t>
            </a:r>
          </a:p>
          <a:p>
            <a:pPr marL="514350" indent="-514350">
              <a:buAutoNum type="arabicPeriod"/>
            </a:pPr>
            <a:r>
              <a:rPr lang="en-US" dirty="0" smtClean="0">
                <a:solidFill>
                  <a:prstClr val="black"/>
                </a:solidFill>
              </a:rPr>
              <a:t>Advanced API (University </a:t>
            </a:r>
            <a:r>
              <a:rPr lang="en-US" dirty="0">
                <a:solidFill>
                  <a:prstClr val="black"/>
                </a:solidFill>
              </a:rPr>
              <a:t>researchers</a:t>
            </a:r>
            <a:r>
              <a:rPr lang="en-US" dirty="0" smtClean="0">
                <a:solidFill>
                  <a:prstClr val="black"/>
                </a:solidFill>
              </a:rPr>
              <a:t>): By-passes completely provided </a:t>
            </a:r>
            <a:r>
              <a:rPr lang="en-US" smtClean="0">
                <a:solidFill>
                  <a:prstClr val="black"/>
                </a:solidFill>
              </a:rPr>
              <a:t>Java-ROS framework.  </a:t>
            </a:r>
            <a:endParaRPr lang="en-US" dirty="0">
              <a:solidFill>
                <a:prstClr val="black"/>
              </a:solidFill>
            </a:endParaRPr>
          </a:p>
          <a:p>
            <a:pPr marL="514350" indent="-514350">
              <a:buAutoNum type="arabicPeriod"/>
            </a:pPr>
            <a:endParaRPr lang="en-US" dirty="0">
              <a:solidFill>
                <a:prstClr val="black"/>
              </a:solidFill>
            </a:endParaRPr>
          </a:p>
          <a:p>
            <a:pPr marL="514350" indent="-514350">
              <a:buAutoNum type="arabicPeriod"/>
            </a:pPr>
            <a:endParaRPr lang="en-US" dirty="0">
              <a:solidFill>
                <a:prstClr val="black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217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ysClr val="windowText" lastClr="000000"/>
                </a:solidFill>
                <a:ea typeface=""/>
                <a:cs typeface=""/>
              </a:rPr>
              <a:t>Guest Science </a:t>
            </a:r>
            <a:r>
              <a:rPr lang="en-US" dirty="0" smtClean="0">
                <a:solidFill>
                  <a:sysClr val="windowText" lastClr="000000"/>
                </a:solidFill>
                <a:ea typeface=""/>
                <a:cs typeface=""/>
              </a:rPr>
              <a:t>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ound Diagonal Corner Rectangle 3"/>
          <p:cNvSpPr/>
          <p:nvPr/>
        </p:nvSpPr>
        <p:spPr>
          <a:xfrm>
            <a:off x="4505698" y="5579403"/>
            <a:ext cx="2312781" cy="1126802"/>
          </a:xfrm>
          <a:prstGeom prst="round2DiagRect">
            <a:avLst>
              <a:gd name="adj1" fmla="val 9374"/>
              <a:gd name="adj2" fmla="val 0"/>
            </a:avLst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5375" y="5688503"/>
            <a:ext cx="142846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Simulator or MLP</a:t>
            </a:r>
            <a:endParaRPr kumimoji="0" lang="en-US" sz="1350" b="1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" name="Round Diagonal Corner Rectangle 5"/>
          <p:cNvSpPr/>
          <p:nvPr/>
        </p:nvSpPr>
        <p:spPr>
          <a:xfrm>
            <a:off x="6993808" y="1460124"/>
            <a:ext cx="3553745" cy="5046045"/>
          </a:xfrm>
          <a:prstGeom prst="round2DiagRect">
            <a:avLst>
              <a:gd name="adj1" fmla="val 9374"/>
              <a:gd name="adj2" fmla="val 0"/>
            </a:avLst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98381" y="1560046"/>
            <a:ext cx="206896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Android (Emulator or HLP)</a:t>
            </a:r>
            <a:endParaRPr kumimoji="0" lang="en-US" sz="1350" b="1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Round Diagonal Corner Rectangle 7"/>
          <p:cNvSpPr/>
          <p:nvPr/>
        </p:nvSpPr>
        <p:spPr>
          <a:xfrm>
            <a:off x="1783666" y="1605696"/>
            <a:ext cx="2312781" cy="3194164"/>
          </a:xfrm>
          <a:prstGeom prst="round2DiagRect">
            <a:avLst>
              <a:gd name="adj1" fmla="val 9374"/>
              <a:gd name="adj2" fmla="val 0"/>
            </a:avLst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149690" y="3944012"/>
            <a:ext cx="2143434" cy="2207051"/>
          </a:xfrm>
          <a:prstGeom prst="roundRect">
            <a:avLst>
              <a:gd name="adj" fmla="val 6054"/>
            </a:avLst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9691" y="3938738"/>
            <a:ext cx="40318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svc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049494" y="6060892"/>
            <a:ext cx="1200231" cy="514367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rPr>
              <a:t>Executive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256894" y="4743799"/>
            <a:ext cx="1886031" cy="685800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rPr>
              <a:t>ARS Lib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256894" y="5435901"/>
            <a:ext cx="1886031" cy="512117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rPr>
              <a:t>ROS Java</a:t>
            </a: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149690" y="2112980"/>
            <a:ext cx="2143434" cy="1645886"/>
          </a:xfrm>
          <a:prstGeom prst="roundRect">
            <a:avLst>
              <a:gd name="adj" fmla="val 6054"/>
            </a:avLst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23497" y="2106678"/>
            <a:ext cx="45557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app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256894" y="2914472"/>
            <a:ext cx="1886031" cy="345795"/>
          </a:xfrm>
          <a:prstGeom prst="rect">
            <a:avLst/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rPr>
              <a:t>ARS Java API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256894" y="3260268"/>
            <a:ext cx="1886031" cy="340199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ysDash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rPr>
              <a:t>ARS Android LIB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256894" y="2404605"/>
            <a:ext cx="1886031" cy="512117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rPr>
              <a:t>Guest Science Application Code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256894" y="4230153"/>
            <a:ext cx="1886031" cy="50734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ysDash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rPr>
              <a:t>ARS Android SVC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468453" y="2112979"/>
            <a:ext cx="1079100" cy="1124830"/>
          </a:xfrm>
          <a:prstGeom prst="roundRect">
            <a:avLst>
              <a:gd name="adj" fmla="val 6054"/>
            </a:avLst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468453" y="2107705"/>
            <a:ext cx="45557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app</a:t>
            </a:r>
          </a:p>
        </p:txBody>
      </p:sp>
      <p:sp>
        <p:nvSpPr>
          <p:cNvPr id="22" name="Rectangle 21"/>
          <p:cNvSpPr/>
          <p:nvPr/>
        </p:nvSpPr>
        <p:spPr>
          <a:xfrm>
            <a:off x="9527138" y="2408477"/>
            <a:ext cx="960831" cy="688040"/>
          </a:xfrm>
          <a:prstGeom prst="rect">
            <a:avLst/>
          </a:prstGeom>
          <a:solidFill>
            <a:srgbClr val="4BACC6"/>
          </a:solidFill>
          <a:ln w="25400" cap="flat" cmpd="sng" algn="ctr">
            <a:solidFill>
              <a:srgbClr val="4BACC6">
                <a:shade val="50000"/>
              </a:srgbClr>
            </a:solidFill>
            <a:prstDash val="sysDash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rPr>
              <a:t>Guest Science</a:t>
            </a: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rPr>
              <a:t>Manager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1915386" y="2096397"/>
            <a:ext cx="2055592" cy="2554339"/>
          </a:xfrm>
          <a:prstGeom prst="roundRect">
            <a:avLst>
              <a:gd name="adj" fmla="val 6054"/>
            </a:avLst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012321" y="2930887"/>
            <a:ext cx="1886031" cy="345795"/>
          </a:xfrm>
          <a:prstGeom prst="rect">
            <a:avLst/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rPr>
              <a:t>ARS Java API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012321" y="3276681"/>
            <a:ext cx="1886031" cy="685800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rPr>
              <a:t>ARS Lib     .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012321" y="3968783"/>
            <a:ext cx="1886031" cy="512117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rPr>
              <a:t>ROS Java</a:t>
            </a: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179252" y="3512041"/>
            <a:ext cx="719100" cy="442800"/>
          </a:xfrm>
          <a:prstGeom prst="rect">
            <a:avLst/>
          </a:prstGeom>
          <a:solidFill>
            <a:srgbClr val="4BACC6"/>
          </a:solidFill>
          <a:ln w="25400" cap="flat" cmpd="sng" algn="ctr">
            <a:solidFill>
              <a:srgbClr val="4BACC6">
                <a:shade val="50000"/>
              </a:srgbClr>
            </a:solidFill>
            <a:prstDash val="sysDash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rPr>
              <a:t>GS Mgr.</a:t>
            </a: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rPr>
              <a:t>Stub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915386" y="2096398"/>
            <a:ext cx="72603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process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2012321" y="2418769"/>
            <a:ext cx="1886031" cy="512117"/>
          </a:xfrm>
          <a:prstGeom prst="rect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rPr>
              <a:t>Guest Science Application Code</a:t>
            </a:r>
          </a:p>
        </p:txBody>
      </p:sp>
      <p:cxnSp>
        <p:nvCxnSpPr>
          <p:cNvPr id="30" name="Elbow Connector 29"/>
          <p:cNvCxnSpPr>
            <a:stCxn id="24" idx="2"/>
            <a:endCxn id="8" idx="1"/>
          </p:cNvCxnSpPr>
          <p:nvPr/>
        </p:nvCxnSpPr>
        <p:spPr>
          <a:xfrm rot="16200000" flipH="1">
            <a:off x="3083827" y="4352409"/>
            <a:ext cx="1837176" cy="2094157"/>
          </a:xfrm>
          <a:prstGeom prst="bentConnector2">
            <a:avLst/>
          </a:prstGeom>
          <a:noFill/>
          <a:ln w="38100" cap="flat" cmpd="sng" algn="ctr">
            <a:solidFill>
              <a:srgbClr val="F79646"/>
            </a:solidFill>
            <a:prstDash val="solid"/>
            <a:headEnd type="triangle" w="med" len="med"/>
            <a:tailEnd type="triangl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31" name="Elbow Connector 30"/>
          <p:cNvCxnSpPr>
            <a:stCxn id="9" idx="2"/>
            <a:endCxn id="8" idx="3"/>
          </p:cNvCxnSpPr>
          <p:nvPr/>
        </p:nvCxnSpPr>
        <p:spPr>
          <a:xfrm rot="5400000">
            <a:off x="7039789" y="5157955"/>
            <a:ext cx="370058" cy="1950185"/>
          </a:xfrm>
          <a:prstGeom prst="bentConnector2">
            <a:avLst/>
          </a:prstGeom>
          <a:noFill/>
          <a:ln w="38100" cap="flat" cmpd="sng" algn="ctr">
            <a:solidFill>
              <a:srgbClr val="F79646"/>
            </a:solidFill>
            <a:prstDash val="solid"/>
            <a:headEnd type="triangle" w="med" len="med"/>
            <a:tailEnd type="triangl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32" name="Straight Arrow Connector 31"/>
          <p:cNvCxnSpPr>
            <a:stCxn id="13" idx="2"/>
          </p:cNvCxnSpPr>
          <p:nvPr/>
        </p:nvCxnSpPr>
        <p:spPr>
          <a:xfrm>
            <a:off x="8199910" y="3600467"/>
            <a:ext cx="1" cy="629686"/>
          </a:xfrm>
          <a:prstGeom prst="straightConnector1">
            <a:avLst/>
          </a:prstGeom>
          <a:noFill/>
          <a:ln w="38100" cap="flat" cmpd="sng" algn="ctr">
            <a:solidFill>
              <a:srgbClr val="4F81BD"/>
            </a:solidFill>
            <a:prstDash val="solid"/>
            <a:headEnd type="triangle" w="med" len="med"/>
            <a:tailEnd type="triangl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33" name="Elbow Connector 32"/>
          <p:cNvCxnSpPr>
            <a:stCxn id="19" idx="2"/>
            <a:endCxn id="13" idx="3"/>
          </p:cNvCxnSpPr>
          <p:nvPr/>
        </p:nvCxnSpPr>
        <p:spPr>
          <a:xfrm rot="5400000">
            <a:off x="9408315" y="2831128"/>
            <a:ext cx="333851" cy="864629"/>
          </a:xfrm>
          <a:prstGeom prst="bentConnector2">
            <a:avLst/>
          </a:prstGeom>
          <a:noFill/>
          <a:ln w="38100" cap="flat" cmpd="sng" algn="ctr">
            <a:solidFill>
              <a:srgbClr val="4F81BD"/>
            </a:solidFill>
            <a:prstDash val="solid"/>
            <a:headEnd type="triangle" w="med" len="med"/>
            <a:tailEnd type="triangl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34" name="Rectangle 33"/>
          <p:cNvSpPr/>
          <p:nvPr/>
        </p:nvSpPr>
        <p:spPr>
          <a:xfrm>
            <a:off x="1640987" y="6180148"/>
            <a:ext cx="1121566" cy="526057"/>
          </a:xfrm>
          <a:prstGeom prst="rect">
            <a:avLst/>
          </a:prstGeom>
          <a:solidFill>
            <a:srgbClr val="4BACC6"/>
          </a:solidFill>
          <a:ln w="25400" cap="flat" cmpd="sng" algn="ctr">
            <a:solidFill>
              <a:srgbClr val="4BACC6">
                <a:shade val="50000"/>
              </a:srgbClr>
            </a:solidFill>
            <a:prstDash val="sysDash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rPr>
              <a:t>Not available in first release</a:t>
            </a: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439711" y="1705617"/>
            <a:ext cx="87395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Pure Java</a:t>
            </a:r>
            <a:endParaRPr kumimoji="0" lang="en-US" sz="1350" b="1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6" name="Rounded Rectangular Callout 35"/>
          <p:cNvSpPr/>
          <p:nvPr/>
        </p:nvSpPr>
        <p:spPr>
          <a:xfrm>
            <a:off x="4352750" y="3071829"/>
            <a:ext cx="1800322" cy="1070757"/>
          </a:xfrm>
          <a:prstGeom prst="wedgeRoundRectCallout">
            <a:avLst>
              <a:gd name="adj1" fmla="val -62584"/>
              <a:gd name="adj2" fmla="val 80603"/>
              <a:gd name="adj3" fmla="val 16667"/>
            </a:avLst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rPr>
              <a:t>Model can be used on Android too </a:t>
            </a:r>
            <a:r>
              <a: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rPr>
              <a:t>if packaging ROS Java + ARS Lib in App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  <p:sp>
        <p:nvSpPr>
          <p:cNvPr id="37" name="Rounded Rectangular Callout 36"/>
          <p:cNvSpPr/>
          <p:nvPr/>
        </p:nvSpPr>
        <p:spPr>
          <a:xfrm>
            <a:off x="5049494" y="1705617"/>
            <a:ext cx="1800322" cy="1070757"/>
          </a:xfrm>
          <a:prstGeom prst="wedgeRoundRectCallout">
            <a:avLst>
              <a:gd name="adj1" fmla="val 56869"/>
              <a:gd name="adj2" fmla="val 75068"/>
              <a:gd name="adj3" fmla="val 16667"/>
            </a:avLst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rPr>
              <a:t>Higher fidelity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rPr>
              <a:t>s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rPr>
              <a:t>imulation with the Android platform emulated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76323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3283131" y="1205972"/>
            <a:ext cx="6919200" cy="553349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16397" y="1663175"/>
            <a:ext cx="2954867" cy="489849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Round Diagonal Corner Rectangle 5"/>
          <p:cNvSpPr/>
          <p:nvPr/>
        </p:nvSpPr>
        <p:spPr>
          <a:xfrm>
            <a:off x="7227443" y="1663171"/>
            <a:ext cx="2819400" cy="4898496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Android Guest </a:t>
            </a:r>
            <a:r>
              <a:rPr lang="en-US" dirty="0"/>
              <a:t>Science</a:t>
            </a:r>
          </a:p>
        </p:txBody>
      </p:sp>
      <p:sp>
        <p:nvSpPr>
          <p:cNvPr id="7" name="Rectangle 6"/>
          <p:cNvSpPr/>
          <p:nvPr/>
        </p:nvSpPr>
        <p:spPr>
          <a:xfrm>
            <a:off x="7741658" y="1664974"/>
            <a:ext cx="1850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pc="-100" dirty="0">
                <a:solidFill>
                  <a:prstClr val="black"/>
                </a:solidFill>
              </a:rPr>
              <a:t>Android-ROS </a:t>
            </a:r>
            <a:r>
              <a:rPr lang="en-US" spc="-100" dirty="0" smtClean="0">
                <a:solidFill>
                  <a:prstClr val="black"/>
                </a:solidFill>
              </a:rPr>
              <a:t>Bridge </a:t>
            </a:r>
          </a:p>
          <a:p>
            <a:pPr algn="ctr"/>
            <a:r>
              <a:rPr lang="en-US" spc="-100" dirty="0" smtClean="0">
                <a:solidFill>
                  <a:prstClr val="black"/>
                </a:solidFill>
              </a:rPr>
              <a:t>Service App</a:t>
            </a:r>
            <a:endParaRPr lang="en-US" spc="-100" dirty="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26872" y="1664974"/>
            <a:ext cx="19301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Android Guest Payload App</a:t>
            </a:r>
          </a:p>
        </p:txBody>
      </p:sp>
      <p:cxnSp>
        <p:nvCxnSpPr>
          <p:cNvPr id="15" name="Elbow Connector 14"/>
          <p:cNvCxnSpPr>
            <a:stCxn id="8" idx="3"/>
            <a:endCxn id="6" idx="2"/>
          </p:cNvCxnSpPr>
          <p:nvPr/>
        </p:nvCxnSpPr>
        <p:spPr>
          <a:xfrm flipV="1">
            <a:off x="6371263" y="4112422"/>
            <a:ext cx="856180" cy="1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6382855" y="3743087"/>
            <a:ext cx="844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pc="-100" dirty="0">
                <a:solidFill>
                  <a:prstClr val="black"/>
                </a:solidFill>
              </a:rPr>
              <a:t>Android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234723" y="1254624"/>
            <a:ext cx="5068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pc="-100" dirty="0">
                <a:solidFill>
                  <a:prstClr val="black"/>
                </a:solidFill>
              </a:rPr>
              <a:t>HLP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1026621" y="3833524"/>
            <a:ext cx="1147064" cy="55779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Executive</a:t>
            </a:r>
          </a:p>
        </p:txBody>
      </p:sp>
      <p:cxnSp>
        <p:nvCxnSpPr>
          <p:cNvPr id="33" name="Elbow Connector 32"/>
          <p:cNvCxnSpPr>
            <a:stCxn id="6" idx="0"/>
            <a:endCxn id="32" idx="1"/>
          </p:cNvCxnSpPr>
          <p:nvPr/>
        </p:nvCxnSpPr>
        <p:spPr>
          <a:xfrm>
            <a:off x="10046843" y="4112419"/>
            <a:ext cx="979778" cy="3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10118062" y="3788053"/>
            <a:ext cx="9404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pc="-100" dirty="0">
                <a:solidFill>
                  <a:prstClr val="black"/>
                </a:solidFill>
              </a:rPr>
              <a:t>ROS/Java</a:t>
            </a: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83952" y="2707458"/>
            <a:ext cx="3148241" cy="375260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Communication between different processes/threads </a:t>
            </a:r>
          </a:p>
          <a:p>
            <a:r>
              <a:rPr lang="en-US" sz="2000" dirty="0"/>
              <a:t>Intercommunication Process (IPC) </a:t>
            </a:r>
          </a:p>
          <a:p>
            <a:r>
              <a:rPr lang="en-US" sz="2000" dirty="0"/>
              <a:t>Services:</a:t>
            </a:r>
          </a:p>
          <a:p>
            <a:pPr lvl="1"/>
            <a:r>
              <a:rPr lang="en-US" sz="1600" dirty="0"/>
              <a:t>Scheduled</a:t>
            </a:r>
          </a:p>
          <a:p>
            <a:pPr lvl="1"/>
            <a:r>
              <a:rPr lang="en-US" sz="1600" dirty="0"/>
              <a:t>Started </a:t>
            </a:r>
          </a:p>
          <a:p>
            <a:pPr lvl="1"/>
            <a:r>
              <a:rPr lang="en-US" sz="1600" dirty="0"/>
              <a:t>Bound</a:t>
            </a:r>
          </a:p>
          <a:p>
            <a:r>
              <a:rPr lang="en-US" sz="2000" dirty="0"/>
              <a:t>Messenger class to avoid complex AIDL implementations</a:t>
            </a:r>
          </a:p>
        </p:txBody>
      </p:sp>
      <p:cxnSp>
        <p:nvCxnSpPr>
          <p:cNvPr id="17" name="Straight Connector 16"/>
          <p:cNvCxnSpPr/>
          <p:nvPr/>
        </p:nvCxnSpPr>
        <p:spPr>
          <a:xfrm flipH="1" flipV="1">
            <a:off x="10983867" y="1619976"/>
            <a:ext cx="52408" cy="5129731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1295201" y="1667705"/>
            <a:ext cx="823165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MLP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8651" t="21887" r="68016" b="40582"/>
          <a:stretch/>
        </p:blipFill>
        <p:spPr>
          <a:xfrm>
            <a:off x="7424851" y="2297003"/>
            <a:ext cx="2438401" cy="38608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18571" t="21887" r="67937" b="40441"/>
          <a:stretch/>
        </p:blipFill>
        <p:spPr>
          <a:xfrm>
            <a:off x="3658246" y="2311305"/>
            <a:ext cx="2467428" cy="3875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95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Android-based Guest Science Demo</a:t>
            </a:r>
            <a:endParaRPr lang="en-US" dirty="0"/>
          </a:p>
        </p:txBody>
      </p:sp>
      <p:pic>
        <p:nvPicPr>
          <p:cNvPr id="6" name="androidEmulatorDemo2_Converted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63366" y="1175735"/>
            <a:ext cx="7414787" cy="5561579"/>
          </a:xfrm>
        </p:spPr>
      </p:pic>
    </p:spTree>
    <p:extLst>
      <p:ext uri="{BB962C8B-B14F-4D97-AF65-F5344CB8AC3E}">
        <p14:creationId xmlns:p14="http://schemas.microsoft.com/office/powerpoint/2010/main" val="75922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485</Words>
  <Application>Microsoft Macintosh PowerPoint</Application>
  <PresentationFormat>Widescreen</PresentationFormat>
  <Paragraphs>100</Paragraphs>
  <Slides>8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Calibri Light</vt:lpstr>
      <vt:lpstr>Arial</vt:lpstr>
      <vt:lpstr>Office Theme</vt:lpstr>
      <vt:lpstr>1_Office Theme</vt:lpstr>
      <vt:lpstr>Guest Science and Simulator Integration</vt:lpstr>
      <vt:lpstr>Simulator</vt:lpstr>
      <vt:lpstr>Simulator</vt:lpstr>
      <vt:lpstr>Software Architecture</vt:lpstr>
      <vt:lpstr>Guest Science</vt:lpstr>
      <vt:lpstr>Guest Science Implementation</vt:lpstr>
      <vt:lpstr>Android Guest Science</vt:lpstr>
      <vt:lpstr>Android-based Guest Science Demo</vt:lpstr>
    </vt:vector>
  </TitlesOfParts>
  <Company>Microsoft</Company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Guest Science and Simulator Integration</dc:title>
  <dc:creator>Mora Vargas, Andres (Millennium Services)</dc:creator>
  <cp:lastModifiedBy>Maria Bualat</cp:lastModifiedBy>
  <cp:revision>37</cp:revision>
  <dcterms:created xsi:type="dcterms:W3CDTF">2017-08-17T17:24:35Z</dcterms:created>
  <dcterms:modified xsi:type="dcterms:W3CDTF">2017-08-22T22:40:54Z</dcterms:modified>
</cp:coreProperties>
</file>