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autoCompressPictures="0">
  <p:sldMasterIdLst>
    <p:sldMasterId id="2147483662" r:id="rId1"/>
    <p:sldMasterId id="2147484128" r:id="rId2"/>
  </p:sldMasterIdLst>
  <p:notesMasterIdLst>
    <p:notesMasterId r:id="rId12"/>
  </p:notesMasterIdLst>
  <p:handoutMasterIdLst>
    <p:handoutMasterId r:id="rId13"/>
  </p:handoutMasterIdLst>
  <p:sldIdLst>
    <p:sldId id="1900" r:id="rId3"/>
    <p:sldId id="1909" r:id="rId4"/>
    <p:sldId id="1910" r:id="rId5"/>
    <p:sldId id="1911" r:id="rId6"/>
    <p:sldId id="1901" r:id="rId7"/>
    <p:sldId id="1902" r:id="rId8"/>
    <p:sldId id="1903" r:id="rId9"/>
    <p:sldId id="1912" r:id="rId10"/>
    <p:sldId id="1913" r:id="rId11"/>
  </p:sldIdLst>
  <p:sldSz cx="9144000" cy="6858000" type="screen4x3"/>
  <p:notesSz cx="6946900" cy="9220200"/>
  <p:custShowLst>
    <p:custShow name="short" id="0">
      <p:sldLst/>
    </p:custShow>
  </p:custShow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b="1" kern="1200" baseline="-25000">
        <a:solidFill>
          <a:srgbClr val="000000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1pPr>
    <a:lvl2pPr marL="457200" algn="l" rtl="0" fontAlgn="base">
      <a:spcBef>
        <a:spcPct val="0"/>
      </a:spcBef>
      <a:spcAft>
        <a:spcPct val="0"/>
      </a:spcAft>
      <a:defRPr sz="2400" b="1" kern="1200" baseline="-25000">
        <a:solidFill>
          <a:srgbClr val="000000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2pPr>
    <a:lvl3pPr marL="914400" algn="l" rtl="0" fontAlgn="base">
      <a:spcBef>
        <a:spcPct val="0"/>
      </a:spcBef>
      <a:spcAft>
        <a:spcPct val="0"/>
      </a:spcAft>
      <a:defRPr sz="2400" b="1" kern="1200" baseline="-25000">
        <a:solidFill>
          <a:srgbClr val="000000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3pPr>
    <a:lvl4pPr marL="1371600" algn="l" rtl="0" fontAlgn="base">
      <a:spcBef>
        <a:spcPct val="0"/>
      </a:spcBef>
      <a:spcAft>
        <a:spcPct val="0"/>
      </a:spcAft>
      <a:defRPr sz="2400" b="1" kern="1200" baseline="-25000">
        <a:solidFill>
          <a:srgbClr val="000000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4pPr>
    <a:lvl5pPr marL="1828800" algn="l" rtl="0" fontAlgn="base">
      <a:spcBef>
        <a:spcPct val="0"/>
      </a:spcBef>
      <a:spcAft>
        <a:spcPct val="0"/>
      </a:spcAft>
      <a:defRPr sz="2400" b="1" kern="1200" baseline="-25000">
        <a:solidFill>
          <a:srgbClr val="000000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5pPr>
    <a:lvl6pPr marL="2286000" algn="l" defTabSz="457200" rtl="0" eaLnBrk="1" latinLnBrk="0" hangingPunct="1">
      <a:defRPr sz="2400" b="1" kern="1200" baseline="-25000">
        <a:solidFill>
          <a:srgbClr val="000000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6pPr>
    <a:lvl7pPr marL="2743200" algn="l" defTabSz="457200" rtl="0" eaLnBrk="1" latinLnBrk="0" hangingPunct="1">
      <a:defRPr sz="2400" b="1" kern="1200" baseline="-25000">
        <a:solidFill>
          <a:srgbClr val="000000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7pPr>
    <a:lvl8pPr marL="3200400" algn="l" defTabSz="457200" rtl="0" eaLnBrk="1" latinLnBrk="0" hangingPunct="1">
      <a:defRPr sz="2400" b="1" kern="1200" baseline="-25000">
        <a:solidFill>
          <a:srgbClr val="000000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8pPr>
    <a:lvl9pPr marL="3657600" algn="l" defTabSz="457200" rtl="0" eaLnBrk="1" latinLnBrk="0" hangingPunct="1">
      <a:defRPr sz="2400" b="1" kern="1200" baseline="-25000">
        <a:solidFill>
          <a:srgbClr val="000000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768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EAFC"/>
    <a:srgbClr val="D8EEC0"/>
    <a:srgbClr val="E1F2CE"/>
    <a:srgbClr val="C5D9F1"/>
    <a:srgbClr val="0000FF"/>
    <a:srgbClr val="008400"/>
    <a:srgbClr val="A6CBFC"/>
    <a:srgbClr val="B3B3B3"/>
    <a:srgbClr val="FFCB5A"/>
    <a:srgbClr val="0048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66" autoAdjust="0"/>
    <p:restoredTop sz="92987" autoAdjust="0"/>
  </p:normalViewPr>
  <p:slideViewPr>
    <p:cSldViewPr>
      <p:cViewPr varScale="1">
        <p:scale>
          <a:sx n="58" d="100"/>
          <a:sy n="58" d="100"/>
        </p:scale>
        <p:origin x="1200" y="200"/>
      </p:cViewPr>
      <p:guideLst>
        <p:guide orient="horz" pos="768"/>
        <p:guide pos="2880"/>
      </p:guideLst>
    </p:cSldViewPr>
  </p:slideViewPr>
  <p:outlineViewPr>
    <p:cViewPr>
      <p:scale>
        <a:sx n="33" d="100"/>
        <a:sy n="33" d="100"/>
      </p:scale>
      <p:origin x="0" y="1518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98" d="100"/>
        <a:sy n="98" d="100"/>
      </p:scale>
      <p:origin x="0" y="230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9.xml"/><Relationship Id="rId12" Type="http://schemas.openxmlformats.org/officeDocument/2006/relationships/notesMaster" Target="notesMasters/notesMaster1.xml"/><Relationship Id="rId13" Type="http://schemas.openxmlformats.org/officeDocument/2006/relationships/handoutMaster" Target="handoutMasters/handoutMaster1.xml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11701" cy="461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015" tIns="44508" rIns="89015" bIns="44508" numCol="1" anchor="t" anchorCtr="0" compatLnSpc="1">
            <a:prstTxWarp prst="textNoShape">
              <a:avLst/>
            </a:prstTxWarp>
          </a:bodyPr>
          <a:lstStyle>
            <a:lvl1pPr algn="l" defTabSz="887950" eaLnBrk="1" hangingPunct="1">
              <a:spcBef>
                <a:spcPct val="0"/>
              </a:spcBef>
              <a:defRPr sz="1100" b="0" baseline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35199" y="0"/>
            <a:ext cx="3011701" cy="461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015" tIns="44508" rIns="89015" bIns="44508" numCol="1" anchor="t" anchorCtr="0" compatLnSpc="1">
            <a:prstTxWarp prst="textNoShape">
              <a:avLst/>
            </a:prstTxWarp>
          </a:bodyPr>
          <a:lstStyle>
            <a:lvl1pPr algn="r" defTabSz="887950" eaLnBrk="1" hangingPunct="1">
              <a:spcBef>
                <a:spcPct val="0"/>
              </a:spcBef>
              <a:defRPr sz="1100" b="0" baseline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758517"/>
            <a:ext cx="3011701" cy="461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015" tIns="44508" rIns="89015" bIns="44508" numCol="1" anchor="b" anchorCtr="0" compatLnSpc="1">
            <a:prstTxWarp prst="textNoShape">
              <a:avLst/>
            </a:prstTxWarp>
          </a:bodyPr>
          <a:lstStyle>
            <a:lvl1pPr algn="l" defTabSz="887950" eaLnBrk="1" hangingPunct="1">
              <a:spcBef>
                <a:spcPct val="0"/>
              </a:spcBef>
              <a:defRPr sz="1100" b="0" baseline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35199" y="8758517"/>
            <a:ext cx="3011701" cy="461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015" tIns="44508" rIns="89015" bIns="44508" numCol="1" anchor="b" anchorCtr="0" compatLnSpc="1">
            <a:prstTxWarp prst="textNoShape">
              <a:avLst/>
            </a:prstTxWarp>
          </a:bodyPr>
          <a:lstStyle>
            <a:lvl1pPr algn="r" defTabSz="887950" eaLnBrk="1" hangingPunct="1">
              <a:spcBef>
                <a:spcPct val="0"/>
              </a:spcBef>
              <a:defRPr sz="1100" b="0" baseline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834B3C51-F4F2-3E45-B02B-DBFD2B33F1E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77944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11701" cy="461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015" tIns="44508" rIns="89015" bIns="44508" numCol="1" anchor="t" anchorCtr="0" compatLnSpc="1">
            <a:prstTxWarp prst="textNoShape">
              <a:avLst/>
            </a:prstTxWarp>
          </a:bodyPr>
          <a:lstStyle>
            <a:lvl1pPr algn="l" defTabSz="887950" eaLnBrk="1" hangingPunct="1">
              <a:spcBef>
                <a:spcPct val="0"/>
              </a:spcBef>
              <a:defRPr sz="1100" b="0" baseline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35199" y="0"/>
            <a:ext cx="3011701" cy="461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015" tIns="44508" rIns="89015" bIns="44508" numCol="1" anchor="t" anchorCtr="0" compatLnSpc="1">
            <a:prstTxWarp prst="textNoShape">
              <a:avLst/>
            </a:prstTxWarp>
          </a:bodyPr>
          <a:lstStyle>
            <a:lvl1pPr algn="r" defTabSz="887950" eaLnBrk="1" hangingPunct="1">
              <a:spcBef>
                <a:spcPct val="0"/>
              </a:spcBef>
              <a:defRPr sz="1100" b="0" baseline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1575" y="692150"/>
            <a:ext cx="4605338" cy="3455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6943" y="4379259"/>
            <a:ext cx="5093015" cy="4148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015" tIns="44508" rIns="89015" bIns="4450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758517"/>
            <a:ext cx="3011701" cy="461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015" tIns="44508" rIns="89015" bIns="44508" numCol="1" anchor="b" anchorCtr="0" compatLnSpc="1">
            <a:prstTxWarp prst="textNoShape">
              <a:avLst/>
            </a:prstTxWarp>
          </a:bodyPr>
          <a:lstStyle>
            <a:lvl1pPr algn="l" defTabSz="887950" eaLnBrk="1" hangingPunct="1">
              <a:spcBef>
                <a:spcPct val="0"/>
              </a:spcBef>
              <a:defRPr sz="1100" b="0" baseline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5199" y="8758517"/>
            <a:ext cx="3011701" cy="461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015" tIns="44508" rIns="89015" bIns="44508" numCol="1" anchor="b" anchorCtr="0" compatLnSpc="1">
            <a:prstTxWarp prst="textNoShape">
              <a:avLst/>
            </a:prstTxWarp>
          </a:bodyPr>
          <a:lstStyle>
            <a:lvl1pPr algn="r" defTabSz="887950" eaLnBrk="1" hangingPunct="1">
              <a:spcBef>
                <a:spcPct val="0"/>
              </a:spcBef>
              <a:defRPr sz="1100" b="0" baseline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7CBF6285-ECD6-164C-BA57-C08D2D07079A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90433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BF6285-ECD6-164C-BA57-C08D2D07079A}" type="slidenum">
              <a:rPr lang="en-GB" smtClean="0"/>
              <a:pPr>
                <a:defRPr/>
              </a:pPr>
              <a:t>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02142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Robert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BF6285-ECD6-164C-BA57-C08D2D07079A}" type="slidenum">
              <a:rPr lang="en-GB" smtClean="0"/>
              <a:pPr>
                <a:defRPr/>
              </a:pPr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067000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Robert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BF6285-ECD6-164C-BA57-C08D2D07079A}" type="slidenum">
              <a:rPr lang="en-GB" smtClean="0"/>
              <a:pPr>
                <a:defRPr/>
              </a:pPr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723074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Darryl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BF6285-ECD6-164C-BA57-C08D2D07079A}" type="slidenum">
              <a:rPr lang="en-GB" smtClean="0"/>
              <a:pPr>
                <a:defRPr/>
              </a:pPr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652014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Robert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BF6285-ECD6-164C-BA57-C08D2D07079A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186974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BF6285-ECD6-164C-BA57-C08D2D07079A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44386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Relationship Id="rId3" Type="http://schemas.openxmlformats.org/officeDocument/2006/relationships/image" Target="../media/image4.jpe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648200"/>
            <a:ext cx="6400800" cy="990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endParaRPr lang="en-US" dirty="0"/>
          </a:p>
        </p:txBody>
      </p:sp>
      <p:pic>
        <p:nvPicPr>
          <p:cNvPr id="5" name="Picture 4" descr="blank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155700"/>
          </a:xfrm>
          <a:prstGeom prst="rect">
            <a:avLst/>
          </a:prstGeom>
        </p:spPr>
      </p:pic>
      <p:pic>
        <p:nvPicPr>
          <p:cNvPr id="4" name="Picture 3" descr="SPHERESpatchFINAL (wARC).jp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457200"/>
            <a:ext cx="3810716" cy="40386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15150" y="152400"/>
            <a:ext cx="222885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53415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685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143000"/>
            <a:ext cx="3810000" cy="4876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143000"/>
            <a:ext cx="3810000" cy="4876800"/>
          </a:xfrm>
        </p:spPr>
        <p:txBody>
          <a:bodyPr/>
          <a:lstStyle/>
          <a:p>
            <a:pPr lvl="0"/>
            <a:endParaRPr lang="en-US" noProof="0" dirty="0" smtClean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143000"/>
            <a:ext cx="3810000" cy="4876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143000"/>
            <a:ext cx="3810000" cy="4876800"/>
          </a:xfrm>
        </p:spPr>
        <p:txBody>
          <a:bodyPr/>
          <a:lstStyle/>
          <a:p>
            <a:pPr lvl="0"/>
            <a:endParaRPr lang="en-US" noProof="0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370562" y="858332"/>
            <a:ext cx="6596693" cy="5226131"/>
          </a:xfrm>
        </p:spPr>
        <p:txBody>
          <a:bodyPr vert="horz" anchor="b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i="1" dirty="0" smtClean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1428803" y="6156583"/>
            <a:ext cx="6538451" cy="542473"/>
          </a:xfrm>
        </p:spPr>
        <p:txBody>
          <a:bodyPr vert="horz" anchor="ctr"/>
          <a:lstStyle>
            <a:lvl1pPr marL="0" indent="0" algn="ctr">
              <a:buNone/>
              <a:defRPr/>
            </a:lvl1pPr>
            <a:lvl2pPr marL="312528" indent="0">
              <a:buNone/>
              <a:defRPr/>
            </a:lvl2pPr>
            <a:lvl3pPr marL="625056" indent="0">
              <a:buNone/>
              <a:defRPr/>
            </a:lvl3pPr>
            <a:lvl4pPr marL="937584" indent="0">
              <a:buNone/>
              <a:defRPr/>
            </a:lvl4pPr>
            <a:lvl5pPr marL="1250112" indent="0">
              <a:buNone/>
              <a:defRPr/>
            </a:lvl5pPr>
          </a:lstStyle>
          <a:p>
            <a:pPr lvl="0"/>
            <a:r>
              <a:rPr lang="en-US" dirty="0" smtClean="0"/>
              <a:t>Caption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3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06146B4-6D85-3547-ADC6-3580939EF640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0993133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648200"/>
            <a:ext cx="6400800" cy="990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endParaRPr lang="en-US" dirty="0"/>
          </a:p>
        </p:txBody>
      </p:sp>
      <p:pic>
        <p:nvPicPr>
          <p:cNvPr id="5" name="Picture 4" descr="blank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1155700"/>
          </a:xfrm>
          <a:prstGeom prst="rect">
            <a:avLst/>
          </a:prstGeom>
        </p:spPr>
      </p:pic>
      <p:pic>
        <p:nvPicPr>
          <p:cNvPr id="4" name="Picture 3" descr="SPHERESpatchFINAL (wARC)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590800" y="457200"/>
            <a:ext cx="3810716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8367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524000"/>
            <a:ext cx="6400800" cy="41148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52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endParaRPr lang="en-US" dirty="0" smtClean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  <a:prstGeom prst="rect">
            <a:avLst/>
          </a:prstGeom>
        </p:spPr>
        <p:txBody>
          <a:bodyPr anchor="ctr" anchorCtr="0"/>
          <a:lstStyle>
            <a:lvl1pPr algn="ctr">
              <a:defRPr sz="11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fld id="{03B832E3-8C39-492D-B877-0E7BABDD06E0}" type="slidenum">
              <a:rPr lang="en-US" smtClean="0"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</a:rPr>
              <a:pPr/>
              <a:t>‹#›</a:t>
            </a:fld>
            <a:endParaRPr lang="en-US" smtClean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8229600" cy="1143000"/>
          </a:xfrm>
          <a:prstGeom prst="rect">
            <a:avLst/>
          </a:prstGeom>
        </p:spPr>
        <p:txBody>
          <a:bodyPr anchor="ctr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19000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bg1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9pPr>
          </a:lstStyle>
          <a:p>
            <a:endParaRPr lang="en-US" b="0" baseline="0" dirty="0">
              <a:solidFill>
                <a:prstClr val="white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8229600" cy="1143000"/>
          </a:xfrm>
          <a:prstGeom prst="rect">
            <a:avLst/>
          </a:prstGeom>
        </p:spPr>
        <p:txBody>
          <a:bodyPr anchor="ctr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>
          <a:xfrm>
            <a:off x="152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endParaRPr lang="en-US" dirty="0" smtClean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  <a:prstGeom prst="rect">
            <a:avLst/>
          </a:prstGeom>
        </p:spPr>
        <p:txBody>
          <a:bodyPr anchor="ctr" anchorCtr="0"/>
          <a:lstStyle>
            <a:lvl1pPr algn="ctr">
              <a:defRPr sz="11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fld id="{03B832E3-8C39-492D-B877-0E7BABDD06E0}" type="slidenum">
              <a:rPr lang="en-US" smtClean="0"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</a:rPr>
              <a:pPr/>
              <a:t>‹#›</a:t>
            </a:fld>
            <a:endParaRPr lang="en-US" smtClean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035508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8229600" cy="1143000"/>
          </a:xfrm>
          <a:prstGeom prst="rect">
            <a:avLst/>
          </a:prstGeom>
        </p:spPr>
        <p:txBody>
          <a:bodyPr anchor="ctr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>
          <a:xfrm>
            <a:off x="152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endParaRPr lang="en-US" dirty="0" smtClean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  <a:prstGeom prst="rect">
            <a:avLst/>
          </a:prstGeom>
        </p:spPr>
        <p:txBody>
          <a:bodyPr anchor="ctr" anchorCtr="0"/>
          <a:lstStyle>
            <a:lvl1pPr algn="ctr">
              <a:defRPr sz="11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fld id="{03B832E3-8C39-492D-B877-0E7BABDD06E0}" type="slidenum">
              <a:rPr lang="en-US" smtClean="0"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</a:rPr>
              <a:pPr/>
              <a:t>‹#›</a:t>
            </a:fld>
            <a:endParaRPr lang="en-US" smtClean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880994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8229600" cy="1143000"/>
          </a:xfrm>
          <a:prstGeom prst="rect">
            <a:avLst/>
          </a:prstGeom>
        </p:spPr>
        <p:txBody>
          <a:bodyPr anchor="ctr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Date Placeholder 3"/>
          <p:cNvSpPr>
            <a:spLocks noGrp="1"/>
          </p:cNvSpPr>
          <p:nvPr>
            <p:ph type="dt" sz="half" idx="10"/>
          </p:nvPr>
        </p:nvSpPr>
        <p:spPr>
          <a:xfrm>
            <a:off x="152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endParaRPr lang="en-US" dirty="0" smtClean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  <a:prstGeom prst="rect">
            <a:avLst/>
          </a:prstGeom>
        </p:spPr>
        <p:txBody>
          <a:bodyPr anchor="ctr" anchorCtr="0"/>
          <a:lstStyle>
            <a:lvl1pPr algn="ctr">
              <a:defRPr sz="11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fld id="{03B832E3-8C39-492D-B877-0E7BABDD06E0}" type="slidenum">
              <a:rPr lang="en-US" smtClean="0"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</a:rPr>
              <a:pPr/>
              <a:t>‹#›</a:t>
            </a:fld>
            <a:endParaRPr lang="en-US" smtClean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89230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typeface="Wingdings" pitchFamily="2" charset="2"/>
              <a:buChar char="q"/>
              <a:defRPr/>
            </a:lvl1pPr>
            <a:lvl3pPr>
              <a:buFont typeface="Wingdings" pitchFamily="2" charset="2"/>
              <a:buChar char="ü"/>
              <a:defRPr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8229600" cy="1143000"/>
          </a:xfrm>
          <a:prstGeom prst="rect">
            <a:avLst/>
          </a:prstGeom>
        </p:spPr>
        <p:txBody>
          <a:bodyPr anchor="ctr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152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endParaRPr lang="en-US" dirty="0" smtClean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  <a:prstGeom prst="rect">
            <a:avLst/>
          </a:prstGeom>
        </p:spPr>
        <p:txBody>
          <a:bodyPr anchor="ctr" anchorCtr="0"/>
          <a:lstStyle>
            <a:lvl1pPr algn="ctr">
              <a:defRPr sz="11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fld id="{03B832E3-8C39-492D-B877-0E7BABDD06E0}" type="slidenum">
              <a:rPr lang="en-US" smtClean="0"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</a:rPr>
              <a:pPr/>
              <a:t>‹#›</a:t>
            </a:fld>
            <a:endParaRPr lang="en-US" smtClean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578931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8229600" cy="1143000"/>
          </a:xfrm>
          <a:prstGeom prst="rect">
            <a:avLst/>
          </a:prstGeom>
        </p:spPr>
        <p:txBody>
          <a:bodyPr anchor="ctr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152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endParaRPr lang="en-US" dirty="0" smtClean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  <a:prstGeom prst="rect">
            <a:avLst/>
          </a:prstGeom>
        </p:spPr>
        <p:txBody>
          <a:bodyPr anchor="ctr" anchorCtr="0"/>
          <a:lstStyle>
            <a:lvl1pPr algn="ctr">
              <a:defRPr sz="11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fld id="{03B832E3-8C39-492D-B877-0E7BABDD06E0}" type="slidenum">
              <a:rPr lang="en-US" smtClean="0"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</a:rPr>
              <a:pPr/>
              <a:t>‹#›</a:t>
            </a:fld>
            <a:endParaRPr lang="en-US" smtClean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322290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152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endParaRPr lang="en-US" dirty="0" smtClean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  <a:prstGeom prst="rect">
            <a:avLst/>
          </a:prstGeom>
        </p:spPr>
        <p:txBody>
          <a:bodyPr anchor="ctr" anchorCtr="0"/>
          <a:lstStyle>
            <a:lvl1pPr algn="ctr">
              <a:defRPr sz="11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fld id="{03B832E3-8C39-492D-B877-0E7BABDD06E0}" type="slidenum">
              <a:rPr lang="en-US" smtClean="0"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</a:rPr>
              <a:pPr/>
              <a:t>‹#›</a:t>
            </a:fld>
            <a:endParaRPr lang="en-US" smtClean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074693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990599"/>
            <a:ext cx="5486400" cy="3736975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152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endParaRPr lang="en-US" dirty="0" smtClean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  <a:prstGeom prst="rect">
            <a:avLst/>
          </a:prstGeom>
        </p:spPr>
        <p:txBody>
          <a:bodyPr anchor="ctr" anchorCtr="0"/>
          <a:lstStyle>
            <a:lvl1pPr algn="ctr">
              <a:defRPr sz="11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fld id="{03B832E3-8C39-492D-B877-0E7BABDD06E0}" type="slidenum">
              <a:rPr lang="en-US" smtClean="0"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</a:rPr>
              <a:pPr/>
              <a:t>‹#›</a:t>
            </a:fld>
            <a:endParaRPr lang="en-US" smtClean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890136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8229600" cy="1143000"/>
          </a:xfrm>
          <a:prstGeom prst="rect">
            <a:avLst/>
          </a:prstGeom>
        </p:spPr>
        <p:txBody>
          <a:bodyPr anchor="ctr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152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endParaRPr lang="en-US" dirty="0" smtClean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  <a:prstGeom prst="rect">
            <a:avLst/>
          </a:prstGeom>
        </p:spPr>
        <p:txBody>
          <a:bodyPr anchor="ctr" anchorCtr="0"/>
          <a:lstStyle>
            <a:lvl1pPr algn="ctr">
              <a:defRPr sz="11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fld id="{03B832E3-8C39-492D-B877-0E7BABDD06E0}" type="slidenum">
              <a:rPr lang="en-US" smtClean="0"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</a:rPr>
              <a:pPr/>
              <a:t>‹#›</a:t>
            </a:fld>
            <a:endParaRPr lang="en-US" smtClean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2412199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152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endParaRPr lang="en-US" dirty="0" smtClean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  <a:prstGeom prst="rect">
            <a:avLst/>
          </a:prstGeom>
        </p:spPr>
        <p:txBody>
          <a:bodyPr anchor="ctr" anchorCtr="0"/>
          <a:lstStyle>
            <a:lvl1pPr algn="ctr">
              <a:defRPr sz="11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fld id="{03B832E3-8C39-492D-B877-0E7BABDD06E0}" type="slidenum">
              <a:rPr lang="en-US" smtClean="0"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</a:rPr>
              <a:pPr/>
              <a:t>‹#›</a:t>
            </a:fld>
            <a:endParaRPr lang="en-US" smtClean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6531907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bg1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9pPr>
          </a:lstStyle>
          <a:p>
            <a:endParaRPr lang="en-US" b="0" baseline="0" dirty="0">
              <a:solidFill>
                <a:prstClr val="white"/>
              </a:solidFill>
            </a:endParaRP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dirty="0" smtClean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86800" y="6416675"/>
            <a:ext cx="381000" cy="365125"/>
          </a:xfrm>
          <a:prstGeom prst="rect">
            <a:avLst/>
          </a:prstGeom>
        </p:spPr>
        <p:txBody>
          <a:bodyPr vert="horz" wrap="none" lIns="9144" tIns="45720" rIns="9144" bIns="45720" numCol="1" anchor="b" anchorCtr="1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fld id="{03B832E3-8C39-492D-B877-0E7BABDD06E0}" type="slidenum">
              <a:rPr lang="en-US" smtClean="0"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</a:rPr>
              <a:pPr/>
              <a:t>‹#›</a:t>
            </a:fld>
            <a:endParaRPr lang="en-US" dirty="0" smtClean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8894978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152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endParaRPr lang="en-US" dirty="0" smtClean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  <a:prstGeom prst="rect">
            <a:avLst/>
          </a:prstGeom>
        </p:spPr>
        <p:txBody>
          <a:bodyPr anchor="ctr" anchorCtr="0"/>
          <a:lstStyle>
            <a:lvl1pPr algn="ctr">
              <a:defRPr sz="11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fld id="{03B832E3-8C39-492D-B877-0E7BABDD06E0}" type="slidenum">
              <a:rPr lang="en-US" smtClean="0"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</a:rPr>
              <a:pPr/>
              <a:t>‹#›</a:t>
            </a:fld>
            <a:endParaRPr lang="en-US" smtClean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72748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143000"/>
            <a:ext cx="38100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43000"/>
            <a:ext cx="38100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Relationship Id="rId17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27.xml"/><Relationship Id="rId13" Type="http://schemas.openxmlformats.org/officeDocument/2006/relationships/theme" Target="../theme/theme2.xml"/><Relationship Id="rId14" Type="http://schemas.openxmlformats.org/officeDocument/2006/relationships/image" Target="../media/image5.jpeg"/><Relationship Id="rId1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9.xml"/><Relationship Id="rId5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152400"/>
            <a:ext cx="8001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143000"/>
            <a:ext cx="86868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10" name="Straight Connector 9"/>
          <p:cNvCxnSpPr/>
          <p:nvPr/>
        </p:nvCxnSpPr>
        <p:spPr bwMode="auto">
          <a:xfrm>
            <a:off x="76200" y="914400"/>
            <a:ext cx="8839200" cy="0"/>
          </a:xfrm>
          <a:prstGeom prst="line">
            <a:avLst/>
          </a:prstGeom>
          <a:solidFill>
            <a:srgbClr val="FFFAD9"/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1676400" y="6537960"/>
            <a:ext cx="6477000" cy="25391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7" tIns="44450" rIns="90487" bIns="44450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0" kern="1200" baseline="-25000" dirty="0" smtClean="0">
                <a:solidFill>
                  <a:srgbClr val="000000"/>
                </a:solidFill>
                <a:latin typeface="Arial" pitchFamily="-106" charset="0"/>
                <a:ea typeface="ＭＳ Ｐゴシック" pitchFamily="-108" charset="-128"/>
                <a:cs typeface="ＭＳ Ｐゴシック" pitchFamily="-108" charset="-128"/>
              </a:rPr>
              <a:t>NASA    –   MIT SSL   –   UMD SPPL  –  DARPA   –   NRL   –   AFS   –   FIT–   SJSU - Airbus</a:t>
            </a:r>
          </a:p>
        </p:txBody>
      </p:sp>
      <p:cxnSp>
        <p:nvCxnSpPr>
          <p:cNvPr id="11" name="Straight Connector 10"/>
          <p:cNvCxnSpPr/>
          <p:nvPr/>
        </p:nvCxnSpPr>
        <p:spPr bwMode="auto">
          <a:xfrm>
            <a:off x="76200" y="6492240"/>
            <a:ext cx="8839200" cy="0"/>
          </a:xfrm>
          <a:prstGeom prst="line">
            <a:avLst/>
          </a:prstGeom>
          <a:solidFill>
            <a:srgbClr val="FFFAD9"/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8" name="Rectangle 19"/>
          <p:cNvSpPr>
            <a:spLocks noChangeArrowheads="1"/>
          </p:cNvSpPr>
          <p:nvPr/>
        </p:nvSpPr>
        <p:spPr bwMode="auto">
          <a:xfrm>
            <a:off x="8305800" y="6583680"/>
            <a:ext cx="838200" cy="27443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7" tIns="44450" rIns="90487" bIns="44450">
            <a:prstTxWarp prst="textNoShape">
              <a:avLst/>
            </a:prstTxWarp>
            <a:spAutoFit/>
          </a:bodyPr>
          <a:lstStyle/>
          <a:p>
            <a:pPr eaLnBrk="0" hangingPunct="0">
              <a:defRPr/>
            </a:pPr>
            <a:fld id="{B47A5473-A697-FC40-96E7-A3018A7738A6}" type="slidenum">
              <a:rPr lang="en-US" sz="1200" b="1" baseline="0" smtClean="0">
                <a:latin typeface="Arial" pitchFamily="-106" charset="0"/>
              </a:rPr>
              <a:pPr eaLnBrk="0" hangingPunct="0">
                <a:defRPr/>
              </a:pPr>
              <a:t>‹#›</a:t>
            </a:fld>
            <a:endParaRPr lang="en-US" sz="1200" b="1" baseline="0" dirty="0" smtClean="0">
              <a:latin typeface="Arial" pitchFamily="-106" charset="0"/>
            </a:endParaRPr>
          </a:p>
        </p:txBody>
      </p:sp>
      <p:sp>
        <p:nvSpPr>
          <p:cNvPr id="19" name="Rectangle 19"/>
          <p:cNvSpPr>
            <a:spLocks noChangeArrowheads="1"/>
          </p:cNvSpPr>
          <p:nvPr/>
        </p:nvSpPr>
        <p:spPr bwMode="auto">
          <a:xfrm>
            <a:off x="0" y="6583680"/>
            <a:ext cx="1752600" cy="27443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7" tIns="44450" rIns="90487" bIns="44450">
            <a:prstTxWarp prst="textNoShape">
              <a:avLst/>
            </a:prstTxWarp>
            <a:spAutoFit/>
          </a:bodyPr>
          <a:lstStyle/>
          <a:p>
            <a:pPr eaLnBrk="0" hangingPunct="0">
              <a:defRPr/>
            </a:pPr>
            <a:r>
              <a:rPr lang="en-US" sz="1200" baseline="0" dirty="0" smtClean="0"/>
              <a:t>May 4th, 2017</a:t>
            </a:r>
          </a:p>
        </p:txBody>
      </p:sp>
      <p:pic>
        <p:nvPicPr>
          <p:cNvPr id="13" name="Picture 12" descr="SPHERESpatchFINAL (wARC).jpg"/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97114" cy="84478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42" r:id="rId1"/>
    <p:sldLayoutId id="2147483943" r:id="rId2"/>
    <p:sldLayoutId id="2147483944" r:id="rId3"/>
    <p:sldLayoutId id="2147483945" r:id="rId4"/>
    <p:sldLayoutId id="2147483946" r:id="rId5"/>
    <p:sldLayoutId id="2147483947" r:id="rId6"/>
    <p:sldLayoutId id="2147483948" r:id="rId7"/>
    <p:sldLayoutId id="2147483949" r:id="rId8"/>
    <p:sldLayoutId id="2147483950" r:id="rId9"/>
    <p:sldLayoutId id="2147483951" r:id="rId10"/>
    <p:sldLayoutId id="2147483952" r:id="rId11"/>
    <p:sldLayoutId id="2147483953" r:id="rId12"/>
    <p:sldLayoutId id="2147483954" r:id="rId13"/>
    <p:sldLayoutId id="2147484124" r:id="rId14"/>
    <p:sldLayoutId id="2147484142" r:id="rId15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60000"/>
        </a:spcBef>
        <a:spcAft>
          <a:spcPct val="0"/>
        </a:spcAft>
        <a:defRPr sz="2000" b="1">
          <a:solidFill>
            <a:schemeClr val="accent2"/>
          </a:solidFill>
          <a:latin typeface="+mn-lt"/>
          <a:ea typeface="ＭＳ Ｐゴシック" charset="-128"/>
          <a:cs typeface="ＭＳ Ｐゴシック" charset="-128"/>
        </a:defRPr>
      </a:lvl1pPr>
      <a:lvl2pPr marL="476250" indent="-1905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ＭＳ Ｐゴシック" charset="-128"/>
        </a:defRPr>
      </a:lvl2pPr>
      <a:lvl3pPr marL="857250" indent="-190500" algn="l" rtl="0" eaLnBrk="0" fontAlgn="base" hangingPunct="0">
        <a:spcBef>
          <a:spcPct val="20000"/>
        </a:spcBef>
        <a:spcAft>
          <a:spcPct val="0"/>
        </a:spcAft>
        <a:buSzPct val="80000"/>
        <a:buFont typeface="Wingdings" pitchFamily="-108" charset="2"/>
        <a:buChar char="§"/>
        <a:defRPr sz="16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endParaRPr lang="en-US" b="0" baseline="0" dirty="0" smtClean="0">
              <a:solidFill>
                <a:prstClr val="black"/>
              </a:solidFill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2875"/>
            <a:ext cx="2895600" cy="365125"/>
          </a:xfrm>
          <a:prstGeom prst="rect">
            <a:avLst/>
          </a:prstGeom>
        </p:spPr>
        <p:txBody>
          <a:bodyPr anchor="ctr" anchorCtr="0"/>
          <a:lstStyle>
            <a:lvl1pPr algn="ctr">
              <a:defRPr sz="11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b="0" baseline="0" dirty="0">
              <a:solidFill>
                <a:prstClr val="black"/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fld id="{03B832E3-8C39-492D-B877-0E7BABDD06E0}" type="slidenum">
              <a:rPr lang="en-US" b="0" baseline="0" smtClean="0"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  <a:cs typeface="+mn-cs"/>
              </a:rPr>
              <a:pPr/>
              <a:t>‹#›</a:t>
            </a:fld>
            <a:endParaRPr lang="en-US" b="0" baseline="0" smtClean="0">
              <a:solidFill>
                <a:prstClr val="black"/>
              </a:solidFill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3025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9" r:id="rId1"/>
    <p:sldLayoutId id="2147484130" r:id="rId2"/>
    <p:sldLayoutId id="2147484131" r:id="rId3"/>
    <p:sldLayoutId id="2147484132" r:id="rId4"/>
    <p:sldLayoutId id="2147484133" r:id="rId5"/>
    <p:sldLayoutId id="2147484134" r:id="rId6"/>
    <p:sldLayoutId id="2147484135" r:id="rId7"/>
    <p:sldLayoutId id="2147484136" r:id="rId8"/>
    <p:sldLayoutId id="2147484137" r:id="rId9"/>
    <p:sldLayoutId id="2147484138" r:id="rId10"/>
    <p:sldLayoutId id="2147484140" r:id="rId11"/>
    <p:sldLayoutId id="2147484141" r:id="rId12"/>
  </p:sldLayoutIdLst>
  <p:hf sldNum="0"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jpeg"/><Relationship Id="rId5" Type="http://schemas.openxmlformats.org/officeDocument/2006/relationships/image" Target="../media/image12.png"/><Relationship Id="rId6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4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4" Type="http://schemas.openxmlformats.org/officeDocument/2006/relationships/image" Target="../media/image18.jpg"/><Relationship Id="rId5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4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spcBef>
                <a:spcPct val="60000"/>
              </a:spcBef>
            </a:pPr>
            <a:r>
              <a:rPr lang="en-US" sz="3600" dirty="0" smtClean="0">
                <a:solidFill>
                  <a:srgbClr val="0048A0"/>
                </a:solidFill>
              </a:rPr>
              <a:t>SPHERES Engineering</a:t>
            </a:r>
            <a:endParaRPr lang="en-US" sz="3600" b="1" dirty="0">
              <a:solidFill>
                <a:srgbClr val="0048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790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Hardware Status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1143000"/>
            <a:ext cx="3319159" cy="2895600"/>
          </a:xfrm>
        </p:spPr>
        <p:txBody>
          <a:bodyPr>
            <a:normAutofit fontScale="85000" lnSpcReduction="10000"/>
          </a:bodyPr>
          <a:lstStyle/>
          <a:p>
            <a:pPr marL="342900" lvl="1" indent="-342900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2"/>
                </a:solidFill>
                <a:cs typeface="ＭＳ Ｐゴシック" charset="-128"/>
              </a:rPr>
              <a:t>Hardware status</a:t>
            </a:r>
          </a:p>
          <a:p>
            <a:pPr lvl="1"/>
            <a:r>
              <a:rPr lang="en-US" sz="1800" dirty="0" smtClean="0"/>
              <a:t>Red: </a:t>
            </a:r>
            <a:r>
              <a:rPr lang="en-US" dirty="0" smtClean="0"/>
              <a:t>100%</a:t>
            </a:r>
            <a:endParaRPr lang="en-US" sz="1800" dirty="0" smtClean="0"/>
          </a:p>
          <a:p>
            <a:pPr lvl="1"/>
            <a:r>
              <a:rPr lang="en-US" sz="1800" dirty="0" smtClean="0"/>
              <a:t>Blue: </a:t>
            </a:r>
            <a:r>
              <a:rPr lang="en-US" dirty="0" smtClean="0"/>
              <a:t>100%</a:t>
            </a:r>
            <a:endParaRPr lang="en-US" sz="1800" dirty="0" smtClean="0"/>
          </a:p>
          <a:p>
            <a:pPr lvl="1"/>
            <a:r>
              <a:rPr lang="en-US" sz="1800" dirty="0" smtClean="0"/>
              <a:t>Black: </a:t>
            </a:r>
            <a:r>
              <a:rPr lang="en-US" dirty="0" smtClean="0"/>
              <a:t>25</a:t>
            </a:r>
            <a:r>
              <a:rPr lang="en-US" sz="1800" dirty="0" smtClean="0"/>
              <a:t>%</a:t>
            </a:r>
          </a:p>
          <a:p>
            <a:pPr lvl="1"/>
            <a:r>
              <a:rPr lang="en-US" sz="1800" dirty="0" smtClean="0"/>
              <a:t>Orange: @ MIT</a:t>
            </a:r>
          </a:p>
          <a:p>
            <a:pPr lvl="1"/>
            <a:r>
              <a:rPr lang="en-US" sz="1800" dirty="0" smtClean="0"/>
              <a:t>Stack: 100%</a:t>
            </a:r>
          </a:p>
          <a:p>
            <a:pPr lvl="1"/>
            <a:r>
              <a:rPr lang="en-US" sz="1800" dirty="0" smtClean="0"/>
              <a:t>Battery recharger: 4 of 4</a:t>
            </a:r>
          </a:p>
          <a:p>
            <a:pPr lvl="1"/>
            <a:r>
              <a:rPr lang="en-US" sz="1800" dirty="0" smtClean="0"/>
              <a:t>New air carriage: 3 of 4</a:t>
            </a:r>
            <a:endParaRPr lang="en-US" dirty="0" smtClean="0"/>
          </a:p>
          <a:p>
            <a:pPr lvl="2"/>
            <a:r>
              <a:rPr lang="en-US" dirty="0" smtClean="0"/>
              <a:t>Tall 3-puck: 2 of 3</a:t>
            </a:r>
          </a:p>
          <a:p>
            <a:pPr lvl="2"/>
            <a:r>
              <a:rPr lang="en-US" dirty="0" smtClean="0"/>
              <a:t>Single puck: 1 of 1</a:t>
            </a:r>
          </a:p>
          <a:p>
            <a:pPr lvl="2"/>
            <a:r>
              <a:rPr lang="en-US" dirty="0" smtClean="0"/>
              <a:t>More in work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612" y="4363063"/>
            <a:ext cx="2469536" cy="163566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7759" y="4363063"/>
            <a:ext cx="2501347" cy="165673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5607" y="4342122"/>
            <a:ext cx="2501153" cy="165660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9359" y="1008002"/>
            <a:ext cx="5344701" cy="2725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6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56394"/>
            <a:ext cx="1856812" cy="416470"/>
          </a:xfrm>
        </p:spPr>
        <p:txBody>
          <a:bodyPr/>
          <a:lstStyle/>
          <a:p>
            <a:pPr lvl="1" algn="ctr"/>
            <a:r>
              <a:rPr lang="en-US" sz="1050" dirty="0" smtClean="0"/>
              <a:t>Granite </a:t>
            </a:r>
            <a:r>
              <a:rPr lang="en-US" sz="1050" dirty="0"/>
              <a:t>Lab: </a:t>
            </a:r>
            <a:r>
              <a:rPr lang="en-US" sz="1050" dirty="0" smtClean="0"/>
              <a:t>Online</a:t>
            </a:r>
          </a:p>
          <a:p>
            <a:pPr marL="285750" lvl="1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6061908" y="1008079"/>
            <a:ext cx="1961642" cy="448838"/>
          </a:xfrm>
        </p:spPr>
        <p:txBody>
          <a:bodyPr/>
          <a:lstStyle/>
          <a:p>
            <a:pPr lvl="1"/>
            <a:r>
              <a:rPr lang="en-US" sz="1050" dirty="0"/>
              <a:t>Flight Lab: </a:t>
            </a:r>
            <a:r>
              <a:rPr lang="en-US" sz="1050" dirty="0" smtClean="0"/>
              <a:t>Online</a:t>
            </a:r>
            <a:endParaRPr lang="en-US" sz="105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23"/>
          <a:stretch/>
        </p:blipFill>
        <p:spPr>
          <a:xfrm>
            <a:off x="282323" y="1219200"/>
            <a:ext cx="3434000" cy="2438400"/>
          </a:xfrm>
          <a:prstGeom prst="rect">
            <a:avLst/>
          </a:prstGeom>
        </p:spPr>
      </p:pic>
      <p:pic>
        <p:nvPicPr>
          <p:cNvPr id="6" name="Picture 5" descr="IMG_3722.JPG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46258" y="1232498"/>
            <a:ext cx="3592942" cy="242510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6258" y="3835673"/>
            <a:ext cx="3587711" cy="2376277"/>
          </a:xfrm>
          <a:prstGeom prst="rect">
            <a:avLst/>
          </a:prstGeom>
        </p:spPr>
      </p:pic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6927" y="6172200"/>
            <a:ext cx="4554059" cy="53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defRPr sz="2800" b="1">
                <a:solidFill>
                  <a:schemeClr val="accent2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476250" indent="-1905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-128"/>
              </a:defRPr>
            </a:lvl2pPr>
            <a:lvl3pPr marL="857250" indent="-190500" algn="l" rtl="0" eaLnBrk="0" fontAlgn="base" hangingPunct="0">
              <a:spcBef>
                <a:spcPct val="20000"/>
              </a:spcBef>
              <a:spcAft>
                <a:spcPct val="0"/>
              </a:spcAft>
              <a:buSzPct val="80000"/>
              <a:buFont typeface="Wingdings" pitchFamily="-108" charset="2"/>
              <a:buChar char="§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1"/>
                </a:solidFill>
                <a:latin typeface="+mn-lt"/>
                <a:ea typeface="ＭＳ Ｐゴシック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ea typeface="ＭＳ Ｐゴシック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pPr lvl="1"/>
            <a:r>
              <a:rPr lang="en-US" sz="1050" b="0" kern="0" baseline="0" dirty="0" smtClean="0"/>
              <a:t>Micro Gravity Test Facility (MGTF) Lab </a:t>
            </a:r>
          </a:p>
          <a:p>
            <a:pPr marL="285750" lvl="1" indent="0">
              <a:buNone/>
            </a:pPr>
            <a:r>
              <a:rPr lang="en-US" sz="1050" b="0" kern="0" baseline="0" dirty="0" smtClean="0"/>
              <a:t>     </a:t>
            </a:r>
          </a:p>
        </p:txBody>
      </p:sp>
      <p:sp>
        <p:nvSpPr>
          <p:cNvPr id="10" name="Content Placeholder 7"/>
          <p:cNvSpPr txBox="1">
            <a:spLocks/>
          </p:cNvSpPr>
          <p:nvPr/>
        </p:nvSpPr>
        <p:spPr bwMode="auto">
          <a:xfrm>
            <a:off x="4800600" y="6172200"/>
            <a:ext cx="4876800" cy="299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defRPr sz="2800" b="1">
                <a:solidFill>
                  <a:schemeClr val="accent2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476250" indent="-1905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-128"/>
              </a:defRPr>
            </a:lvl2pPr>
            <a:lvl3pPr marL="857250" indent="-190500" algn="l" rtl="0" eaLnBrk="0" fontAlgn="base" hangingPunct="0">
              <a:spcBef>
                <a:spcPct val="20000"/>
              </a:spcBef>
              <a:spcAft>
                <a:spcPct val="0"/>
              </a:spcAft>
              <a:buSzPct val="80000"/>
              <a:buFont typeface="Wingdings" pitchFamily="-108" charset="2"/>
              <a:buChar char="§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1"/>
                </a:solidFill>
                <a:latin typeface="+mn-lt"/>
                <a:ea typeface="ＭＳ Ｐゴシック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ea typeface="ＭＳ Ｐゴシック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pPr lvl="1"/>
            <a:r>
              <a:rPr lang="en-US" sz="1050" b="0" kern="0" baseline="0" dirty="0" smtClean="0"/>
              <a:t>Engineering Evaluation Lab (EEL): Available upon request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Ground Lab </a:t>
            </a: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Status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66"/>
          <a:stretch/>
        </p:blipFill>
        <p:spPr>
          <a:xfrm>
            <a:off x="282323" y="3810000"/>
            <a:ext cx="3431333" cy="240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699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SPHERES ISS Beacon Repair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3657600"/>
            <a:ext cx="8534400" cy="2590800"/>
          </a:xfrm>
        </p:spPr>
        <p:txBody>
          <a:bodyPr/>
          <a:lstStyle/>
          <a:p>
            <a:pPr marL="0" indent="0">
              <a:buNone/>
            </a:pPr>
            <a:r>
              <a:rPr lang="en-US" sz="1600" u="sng" dirty="0" smtClean="0"/>
              <a:t>Inventory</a:t>
            </a:r>
          </a:p>
          <a:p>
            <a:r>
              <a:rPr lang="en-US" sz="1600" dirty="0" smtClean="0"/>
              <a:t>Corrosion discovered from Batteries</a:t>
            </a:r>
          </a:p>
          <a:p>
            <a:r>
              <a:rPr lang="en-US" sz="1600" dirty="0" smtClean="0"/>
              <a:t>Discovered by Jeff Williams during TS82 (Maintenance Session)</a:t>
            </a:r>
          </a:p>
          <a:p>
            <a:pPr marL="0" indent="0">
              <a:buNone/>
            </a:pPr>
            <a:r>
              <a:rPr lang="en-US" sz="1600" u="sng" dirty="0" smtClean="0"/>
              <a:t>Results</a:t>
            </a:r>
            <a:endParaRPr lang="en-US" sz="1600" u="sng" dirty="0"/>
          </a:p>
          <a:p>
            <a:r>
              <a:rPr lang="en-US" sz="1600" dirty="0" smtClean="0"/>
              <a:t>Arrived at Ames</a:t>
            </a:r>
          </a:p>
          <a:p>
            <a:r>
              <a:rPr lang="en-US" sz="1600" dirty="0" smtClean="0"/>
              <a:t>Battery holder replaced, cleaned, and inspected</a:t>
            </a:r>
          </a:p>
          <a:p>
            <a:r>
              <a:rPr lang="en-US" sz="1600" dirty="0" smtClean="0"/>
              <a:t>Returned to station</a:t>
            </a:r>
            <a:endParaRPr lang="en-US" sz="1600" dirty="0"/>
          </a:p>
          <a:p>
            <a:pPr marL="0" indent="0">
              <a:buNone/>
            </a:pPr>
            <a:endParaRPr lang="en-US" sz="1600" dirty="0" smtClean="0"/>
          </a:p>
          <a:p>
            <a:pPr marL="0" indent="0">
              <a:buNone/>
            </a:pPr>
            <a:endParaRPr lang="en-US" sz="1600" dirty="0" smtClean="0"/>
          </a:p>
        </p:txBody>
      </p:sp>
      <p:pic>
        <p:nvPicPr>
          <p:cNvPr id="5" name="Picture 4" descr="../../../../../../../../Volumes/spheres/OPS%20TEST%20SESSIONS/Increment%2047-48%20%5BMarch16-Sept16%5D/TS82-SPHERES%20Maintenance%20Sess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074712"/>
            <a:ext cx="4114800" cy="273528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64025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 2.5 Pink CO2 Tank Status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3405" y="952500"/>
            <a:ext cx="4495800" cy="5562600"/>
          </a:xfrm>
        </p:spPr>
        <p:txBody>
          <a:bodyPr>
            <a:normAutofit/>
          </a:bodyPr>
          <a:lstStyle/>
          <a:p>
            <a:pPr marL="285750" lvl="1" indent="-28575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b="1" dirty="0" smtClean="0">
                <a:solidFill>
                  <a:schemeClr val="accent2"/>
                </a:solidFill>
                <a:cs typeface="ＭＳ Ｐゴシック" charset="-128"/>
              </a:rPr>
              <a:t>Inventory Status</a:t>
            </a:r>
          </a:p>
          <a:p>
            <a:pPr lvl="1"/>
            <a:r>
              <a:rPr lang="en-US" dirty="0"/>
              <a:t>~60 </a:t>
            </a:r>
            <a:r>
              <a:rPr lang="en-US" dirty="0" smtClean="0"/>
              <a:t>Tanks </a:t>
            </a:r>
            <a:r>
              <a:rPr lang="en-US" dirty="0"/>
              <a:t>Ready for Filling</a:t>
            </a:r>
          </a:p>
          <a:p>
            <a:pPr lvl="1"/>
            <a:r>
              <a:rPr lang="en-US" dirty="0"/>
              <a:t>Decals Arrived ( IMS Barcode / Hazzard waste / Fill Status </a:t>
            </a:r>
            <a:r>
              <a:rPr lang="en-US" dirty="0" smtClean="0"/>
              <a:t>)</a:t>
            </a:r>
            <a:endParaRPr lang="en-US" b="1" dirty="0">
              <a:solidFill>
                <a:schemeClr val="accent2"/>
              </a:solidFill>
              <a:cs typeface="ＭＳ Ｐゴシック" charset="-128"/>
            </a:endParaRPr>
          </a:p>
          <a:p>
            <a:pPr marL="285750" lvl="1" indent="-28575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b="1" dirty="0" smtClean="0">
                <a:solidFill>
                  <a:schemeClr val="accent2"/>
                </a:solidFill>
                <a:cs typeface="ＭＳ Ｐゴシック" charset="-128"/>
              </a:rPr>
              <a:t>Schedule</a:t>
            </a:r>
          </a:p>
          <a:p>
            <a:pPr lvl="1"/>
            <a:r>
              <a:rPr lang="en-US" dirty="0" smtClean="0"/>
              <a:t>~1 week to finalize product ( fill, label, bake out) + 1 week Idle leak check</a:t>
            </a:r>
          </a:p>
          <a:p>
            <a:pPr lvl="1"/>
            <a:r>
              <a:rPr lang="en-US" dirty="0" smtClean="0"/>
              <a:t>Full delivery mid September</a:t>
            </a:r>
          </a:p>
          <a:p>
            <a:pPr marL="285750" lvl="1" indent="-28575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US" b="1" dirty="0" smtClean="0">
                <a:solidFill>
                  <a:schemeClr val="accent2"/>
                </a:solidFill>
                <a:cs typeface="ＭＳ Ｐゴシック" charset="-128"/>
              </a:rPr>
              <a:t>Notes</a:t>
            </a:r>
            <a:endParaRPr lang="en-US" b="1" dirty="0">
              <a:solidFill>
                <a:schemeClr val="accent2"/>
              </a:solidFill>
              <a:cs typeface="ＭＳ Ｐゴシック" charset="-128"/>
            </a:endParaRPr>
          </a:p>
          <a:p>
            <a:pPr lvl="1"/>
            <a:r>
              <a:rPr lang="en-US" dirty="0" smtClean="0"/>
              <a:t>Under-Torqued pin-valve issues on Gen 2.0 has been resolved with new oversight and integration at </a:t>
            </a:r>
            <a:r>
              <a:rPr lang="en-US" dirty="0"/>
              <a:t>A</a:t>
            </a:r>
            <a:r>
              <a:rPr lang="en-US" dirty="0" smtClean="0"/>
              <a:t>mes.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75" t="23342" r="21094" b="14378"/>
          <a:stretch/>
        </p:blipFill>
        <p:spPr>
          <a:xfrm>
            <a:off x="4700155" y="938212"/>
            <a:ext cx="4291445" cy="27432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" t="1623" r="8766" b="-1623"/>
          <a:stretch/>
        </p:blipFill>
        <p:spPr>
          <a:xfrm>
            <a:off x="4648200" y="3733800"/>
            <a:ext cx="4437117" cy="2738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50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Lab Upgrades: MGTF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5181600"/>
          </a:xfrm>
        </p:spPr>
        <p:txBody>
          <a:bodyPr/>
          <a:lstStyle/>
          <a:p>
            <a:r>
              <a:rPr lang="en-US" dirty="0" smtClean="0"/>
              <a:t>Environmental </a:t>
            </a:r>
            <a:r>
              <a:rPr lang="en-US" dirty="0"/>
              <a:t>effects</a:t>
            </a:r>
          </a:p>
          <a:p>
            <a:pPr lvl="1"/>
            <a:r>
              <a:rPr lang="en-US" dirty="0" smtClean="0"/>
              <a:t>Background</a:t>
            </a:r>
          </a:p>
          <a:p>
            <a:pPr lvl="1"/>
            <a:r>
              <a:rPr lang="en-US" dirty="0" smtClean="0"/>
              <a:t>Mock ISS Panels</a:t>
            </a:r>
            <a:endParaRPr lang="en-US" dirty="0"/>
          </a:p>
          <a:p>
            <a:pPr lvl="1"/>
            <a:r>
              <a:rPr lang="en-US" dirty="0" smtClean="0"/>
              <a:t>LED Lighting</a:t>
            </a:r>
          </a:p>
          <a:p>
            <a:pPr lvl="1"/>
            <a:r>
              <a:rPr lang="en-US" dirty="0" smtClean="0"/>
              <a:t>Active Gimbal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71700" y="2171700"/>
            <a:ext cx="3962400" cy="2971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362575" y="2238375"/>
            <a:ext cx="3886200" cy="2914650"/>
          </a:xfrm>
          <a:prstGeom prst="rect">
            <a:avLst/>
          </a:prstGeom>
        </p:spPr>
      </p:pic>
      <p:pic>
        <p:nvPicPr>
          <p:cNvPr id="7" name="Picture 6" descr="IMG_3468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7625" y="3305175"/>
            <a:ext cx="2667000" cy="200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908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MGTF Gimbal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1143000"/>
            <a:ext cx="4114800" cy="2895600"/>
          </a:xfrm>
        </p:spPr>
        <p:txBody>
          <a:bodyPr>
            <a:normAutofit/>
          </a:bodyPr>
          <a:lstStyle/>
          <a:p>
            <a:pPr marL="342900" lvl="1" indent="-342900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2"/>
                </a:solidFill>
                <a:cs typeface="ＭＳ Ｐゴシック" charset="-128"/>
              </a:rPr>
              <a:t>Gimbal Specs</a:t>
            </a:r>
            <a:endParaRPr lang="en-US" b="1" dirty="0">
              <a:solidFill>
                <a:schemeClr val="accent2"/>
              </a:solidFill>
              <a:cs typeface="ＭＳ Ｐゴシック" charset="-128"/>
            </a:endParaRPr>
          </a:p>
          <a:p>
            <a:pPr lvl="1"/>
            <a:r>
              <a:rPr lang="en-US" dirty="0" smtClean="0"/>
              <a:t>Active Gimbal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Yaw 360°</a:t>
            </a:r>
            <a:r>
              <a:rPr lang="en-US" sz="1800" dirty="0" smtClean="0"/>
              <a:t>Roll 126</a:t>
            </a:r>
            <a:r>
              <a:rPr lang="en-US" dirty="0" smtClean="0"/>
              <a:t>°Pitch 180°</a:t>
            </a:r>
            <a:endParaRPr lang="en-US" sz="1800" dirty="0" smtClean="0"/>
          </a:p>
          <a:p>
            <a:pPr lvl="1"/>
            <a:r>
              <a:rPr lang="en-US" dirty="0" smtClean="0"/>
              <a:t>Weight ~ 30lbs (without satellite)</a:t>
            </a:r>
            <a:endParaRPr lang="en-US" sz="1800" dirty="0" smtClean="0"/>
          </a:p>
        </p:txBody>
      </p:sp>
      <p:sp>
        <p:nvSpPr>
          <p:cNvPr id="14" name="Curved Right Arrow 13"/>
          <p:cNvSpPr/>
          <p:nvPr/>
        </p:nvSpPr>
        <p:spPr bwMode="auto">
          <a:xfrm>
            <a:off x="1142433" y="1987845"/>
            <a:ext cx="304800" cy="381000"/>
          </a:xfrm>
          <a:prstGeom prst="curvedRightArrow">
            <a:avLst/>
          </a:prstGeom>
          <a:solidFill>
            <a:schemeClr val="tx2"/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-25000">
              <a:ln>
                <a:noFill/>
              </a:ln>
              <a:solidFill>
                <a:srgbClr val="000000"/>
              </a:solidFill>
              <a:effectLst/>
              <a:latin typeface="Arial" charset="0"/>
            </a:endParaRPr>
          </a:p>
        </p:txBody>
      </p:sp>
      <p:sp>
        <p:nvSpPr>
          <p:cNvPr id="15" name="Circular Arrow 14"/>
          <p:cNvSpPr/>
          <p:nvPr/>
        </p:nvSpPr>
        <p:spPr bwMode="auto">
          <a:xfrm>
            <a:off x="2119948" y="1980757"/>
            <a:ext cx="533400" cy="609600"/>
          </a:xfrm>
          <a:prstGeom prst="circularArrow">
            <a:avLst/>
          </a:prstGeom>
          <a:solidFill>
            <a:schemeClr val="tx2"/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-25000">
              <a:ln>
                <a:noFill/>
              </a:ln>
              <a:solidFill>
                <a:srgbClr val="000000"/>
              </a:solidFill>
              <a:effectLst/>
              <a:latin typeface="Arial" charset="0"/>
            </a:endParaRPr>
          </a:p>
        </p:txBody>
      </p:sp>
      <p:sp>
        <p:nvSpPr>
          <p:cNvPr id="16" name="Curved Up Arrow 15"/>
          <p:cNvSpPr/>
          <p:nvPr/>
        </p:nvSpPr>
        <p:spPr bwMode="auto">
          <a:xfrm>
            <a:off x="3257420" y="1968795"/>
            <a:ext cx="609600" cy="297712"/>
          </a:xfrm>
          <a:prstGeom prst="curvedUpArrow">
            <a:avLst/>
          </a:prstGeom>
          <a:solidFill>
            <a:schemeClr val="tx2"/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-25000">
              <a:ln>
                <a:noFill/>
              </a:ln>
              <a:solidFill>
                <a:srgbClr val="000000"/>
              </a:solidFill>
              <a:effectLst/>
              <a:latin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604" y="2935112"/>
            <a:ext cx="2209039" cy="3270684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1950925" y="3343947"/>
            <a:ext cx="3270684" cy="2453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4298104" y="1645496"/>
            <a:ext cx="5239167" cy="392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5311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SSLA Shades (Remember this?)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5181600"/>
          </a:xfrm>
        </p:spPr>
        <p:txBody>
          <a:bodyPr/>
          <a:lstStyle/>
          <a:p>
            <a:r>
              <a:rPr lang="en-US" dirty="0"/>
              <a:t>JEM </a:t>
            </a:r>
            <a:r>
              <a:rPr lang="en-US" dirty="0" smtClean="0"/>
              <a:t>GLA lights are planned to be replaced soon by SSLAs</a:t>
            </a:r>
          </a:p>
          <a:p>
            <a:r>
              <a:rPr lang="en-US" dirty="0" smtClean="0"/>
              <a:t>SSLAs cause IR noise </a:t>
            </a:r>
            <a:r>
              <a:rPr lang="en-US" dirty="0" err="1" smtClean="0"/>
              <a:t>andre</a:t>
            </a:r>
            <a:r>
              <a:rPr lang="en-US" smtClean="0"/>
              <a:t> sets </a:t>
            </a:r>
            <a:r>
              <a:rPr lang="en-US" dirty="0" smtClean="0"/>
              <a:t>SPHERES</a:t>
            </a:r>
          </a:p>
          <a:p>
            <a:r>
              <a:rPr lang="en-US" dirty="0" smtClean="0"/>
              <a:t>Prototype testing at JSC early next month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67" t="31016" r="18333" b="16779"/>
          <a:stretch/>
        </p:blipFill>
        <p:spPr>
          <a:xfrm>
            <a:off x="1295400" y="2819400"/>
            <a:ext cx="65532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39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200" dirty="0">
                <a:solidFill>
                  <a:srgbClr val="3366FF"/>
                </a:solidFill>
              </a:rPr>
              <a:t>Software: Gantry Control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1143000"/>
            <a:ext cx="3581400" cy="5181600"/>
          </a:xfrm>
        </p:spPr>
        <p:txBody>
          <a:bodyPr/>
          <a:lstStyle/>
          <a:p>
            <a:pPr marL="0" indent="0">
              <a:buNone/>
            </a:pPr>
            <a:r>
              <a:rPr lang="en-US" sz="2200" dirty="0" smtClean="0">
                <a:solidFill>
                  <a:schemeClr val="tx2"/>
                </a:solidFill>
              </a:rPr>
              <a:t>6dof Control: </a:t>
            </a:r>
          </a:p>
          <a:p>
            <a:pPr lvl="1">
              <a:buFont typeface="Wingdings" pitchFamily="2" charset="2"/>
              <a:buChar char="Ø"/>
            </a:pPr>
            <a:r>
              <a:rPr lang="en-US" sz="2000" dirty="0" smtClean="0">
                <a:solidFill>
                  <a:srgbClr val="0048A0"/>
                </a:solidFill>
              </a:rPr>
              <a:t> </a:t>
            </a:r>
            <a:r>
              <a:rPr lang="en-US" sz="2000" dirty="0" err="1" smtClean="0">
                <a:solidFill>
                  <a:srgbClr val="0048A0"/>
                </a:solidFill>
              </a:rPr>
              <a:t>Matlab</a:t>
            </a:r>
            <a:r>
              <a:rPr lang="en-US" sz="2000" dirty="0" smtClean="0">
                <a:solidFill>
                  <a:srgbClr val="0048A0"/>
                </a:solidFill>
              </a:rPr>
              <a:t> control software.</a:t>
            </a:r>
          </a:p>
          <a:p>
            <a:pPr lvl="1">
              <a:buFont typeface="Wingdings" pitchFamily="2" charset="2"/>
              <a:buChar char="Ø"/>
            </a:pPr>
            <a:r>
              <a:rPr lang="en-US" sz="2000" dirty="0" smtClean="0">
                <a:solidFill>
                  <a:srgbClr val="0048A0"/>
                </a:solidFill>
              </a:rPr>
              <a:t> Position, Velocity, or Acceleration commanding.</a:t>
            </a:r>
          </a:p>
          <a:p>
            <a:pPr lvl="1">
              <a:buFont typeface="Wingdings" pitchFamily="2" charset="2"/>
              <a:buChar char="Ø"/>
            </a:pPr>
            <a:r>
              <a:rPr lang="en-US" sz="2000" dirty="0" err="1" smtClean="0">
                <a:solidFill>
                  <a:srgbClr val="0048A0"/>
                </a:solidFill>
              </a:rPr>
              <a:t>Visualeyez</a:t>
            </a:r>
            <a:r>
              <a:rPr lang="en-US" sz="2000" dirty="0">
                <a:solidFill>
                  <a:srgbClr val="0048A0"/>
                </a:solidFill>
              </a:rPr>
              <a:t> </a:t>
            </a:r>
            <a:r>
              <a:rPr lang="en-US" sz="2000" dirty="0" smtClean="0">
                <a:solidFill>
                  <a:srgbClr val="0048A0"/>
                </a:solidFill>
              </a:rPr>
              <a:t>for ground truth</a:t>
            </a:r>
          </a:p>
          <a:p>
            <a:pPr lvl="1">
              <a:buFont typeface="Wingdings" pitchFamily="2" charset="2"/>
              <a:buChar char="Ø"/>
            </a:pPr>
            <a:r>
              <a:rPr lang="en-US" sz="2000" dirty="0" smtClean="0">
                <a:solidFill>
                  <a:srgbClr val="0048A0"/>
                </a:solidFill>
              </a:rPr>
              <a:t>Real time commands from simulation or from the payload over </a:t>
            </a:r>
            <a:r>
              <a:rPr lang="en-US" sz="2000" dirty="0" err="1" smtClean="0">
                <a:solidFill>
                  <a:srgbClr val="0048A0"/>
                </a:solidFill>
              </a:rPr>
              <a:t>Xbee</a:t>
            </a:r>
            <a:r>
              <a:rPr lang="en-US" sz="2000" dirty="0" smtClean="0">
                <a:solidFill>
                  <a:srgbClr val="0048A0"/>
                </a:solidFill>
              </a:rPr>
              <a:t>.</a:t>
            </a:r>
            <a:endParaRPr lang="en-US" sz="1000" dirty="0">
              <a:solidFill>
                <a:srgbClr val="0048A0"/>
              </a:solidFill>
            </a:endParaRPr>
          </a:p>
          <a:p>
            <a:pPr marL="0" indent="0">
              <a:buNone/>
            </a:pPr>
            <a:r>
              <a:rPr lang="en-US" sz="2200" dirty="0" smtClean="0">
                <a:solidFill>
                  <a:schemeClr val="tx2"/>
                </a:solidFill>
              </a:rPr>
              <a:t>Status:</a:t>
            </a:r>
            <a:endParaRPr lang="en-US" sz="2200" dirty="0">
              <a:solidFill>
                <a:schemeClr val="tx2"/>
              </a:solidFill>
            </a:endParaRPr>
          </a:p>
          <a:p>
            <a:pPr lvl="1">
              <a:buFont typeface="Wingdings" pitchFamily="2" charset="2"/>
              <a:buChar char="Ø"/>
            </a:pPr>
            <a:r>
              <a:rPr lang="en-US" sz="2000" dirty="0" smtClean="0">
                <a:solidFill>
                  <a:srgbClr val="0048A0"/>
                </a:solidFill>
              </a:rPr>
              <a:t> 6-DOF operational. </a:t>
            </a:r>
          </a:p>
          <a:p>
            <a:pPr lvl="1">
              <a:buFont typeface="Wingdings" pitchFamily="2" charset="2"/>
              <a:buChar char="Ø"/>
            </a:pPr>
            <a:r>
              <a:rPr lang="en-US" sz="2000" dirty="0" smtClean="0">
                <a:solidFill>
                  <a:srgbClr val="0048A0"/>
                </a:solidFill>
              </a:rPr>
              <a:t> Testing in progress</a:t>
            </a:r>
          </a:p>
        </p:txBody>
      </p:sp>
      <p:pic>
        <p:nvPicPr>
          <p:cNvPr id="9" name="Picture 8" descr="DSC_023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1295400"/>
            <a:ext cx="4793531" cy="317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972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rg-overview-mar08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CC66"/>
      </a:accent1>
      <a:accent2>
        <a:srgbClr val="0B489C"/>
      </a:accent2>
      <a:accent3>
        <a:srgbClr val="FFFFFF"/>
      </a:accent3>
      <a:accent4>
        <a:srgbClr val="000000"/>
      </a:accent4>
      <a:accent5>
        <a:srgbClr val="FFE2B8"/>
      </a:accent5>
      <a:accent6>
        <a:srgbClr val="09408D"/>
      </a:accent6>
      <a:hlink>
        <a:srgbClr val="FC0019"/>
      </a:hlink>
      <a:folHlink>
        <a:srgbClr val="C0C0C0"/>
      </a:folHlink>
    </a:clrScheme>
    <a:fontScheme name="irg-overview-mar08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AD9"/>
        </a:solidFill>
        <a:ln w="1905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-25000">
            <a:ln>
              <a:noFill/>
            </a:ln>
            <a:solidFill>
              <a:srgbClr val="000000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AD9"/>
        </a:solidFill>
        <a:ln w="1905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-25000">
            <a:ln>
              <a:noFill/>
            </a:ln>
            <a:solidFill>
              <a:srgbClr val="000000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irg-overview-mar08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rg-overview-mar08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rg-overview-mar08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rg-overview-mar08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rg-overview-mar08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rg-overview-mar08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rg-overview-mar08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64986</TotalTime>
  <Words>257</Words>
  <Application>Microsoft Macintosh PowerPoint</Application>
  <PresentationFormat>On-screen Show (4:3)</PresentationFormat>
  <Paragraphs>71</Paragraphs>
  <Slides>9</Slides>
  <Notes>6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  <vt:variant>
        <vt:lpstr>Custom Shows</vt:lpstr>
      </vt:variant>
      <vt:variant>
        <vt:i4>1</vt:i4>
      </vt:variant>
    </vt:vector>
  </HeadingPairs>
  <TitlesOfParts>
    <vt:vector size="17" baseType="lpstr">
      <vt:lpstr>Calibri</vt:lpstr>
      <vt:lpstr>ＭＳ Ｐゴシック</vt:lpstr>
      <vt:lpstr>Times New Roman</vt:lpstr>
      <vt:lpstr>Wingdings</vt:lpstr>
      <vt:lpstr>Arial</vt:lpstr>
      <vt:lpstr>irg-overview-mar08</vt:lpstr>
      <vt:lpstr>3_Office Theme</vt:lpstr>
      <vt:lpstr>PowerPoint Presentation</vt:lpstr>
      <vt:lpstr>Hardware Status</vt:lpstr>
      <vt:lpstr>Ground Lab Status</vt:lpstr>
      <vt:lpstr>SPHERES ISS Beacon Repair</vt:lpstr>
      <vt:lpstr>Gen 2.5 Pink CO2 Tank Status</vt:lpstr>
      <vt:lpstr>Lab Upgrades: MGTF</vt:lpstr>
      <vt:lpstr>MGTF Gimbal</vt:lpstr>
      <vt:lpstr>SSLA Shades (Remember this?)</vt:lpstr>
      <vt:lpstr>Software: Gantry Control</vt:lpstr>
      <vt:lpstr>short</vt:lpstr>
    </vt:vector>
  </TitlesOfParts>
  <LinksUpToDate>false</LinksUpToDate>
  <SharedDoc>false</SharedDoc>
  <HyperlinksChanged>false</HyperlinksChanged>
  <AppVersion>15.0037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Martinez, Andres (ARC-RE)</dc:creator>
  <cp:lastModifiedBy>Jose Benavides</cp:lastModifiedBy>
  <cp:revision>3808</cp:revision>
  <cp:lastPrinted>2001-05-16T14:20:40Z</cp:lastPrinted>
  <dcterms:created xsi:type="dcterms:W3CDTF">2011-03-16T04:56:42Z</dcterms:created>
  <dcterms:modified xsi:type="dcterms:W3CDTF">2017-08-23T06:59:13Z</dcterms:modified>
</cp:coreProperties>
</file>