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2" r:id="rId1"/>
    <p:sldMasterId id="2147484128" r:id="rId2"/>
  </p:sldMasterIdLst>
  <p:notesMasterIdLst>
    <p:notesMasterId r:id="rId18"/>
  </p:notesMasterIdLst>
  <p:handoutMasterIdLst>
    <p:handoutMasterId r:id="rId19"/>
  </p:handoutMasterIdLst>
  <p:sldIdLst>
    <p:sldId id="1582" r:id="rId3"/>
    <p:sldId id="1584" r:id="rId4"/>
    <p:sldId id="1585" r:id="rId5"/>
    <p:sldId id="1587" r:id="rId6"/>
    <p:sldId id="1890" r:id="rId7"/>
    <p:sldId id="1340" r:id="rId8"/>
    <p:sldId id="1814" r:id="rId9"/>
    <p:sldId id="1760" r:id="rId10"/>
    <p:sldId id="1895" r:id="rId11"/>
    <p:sldId id="1894" r:id="rId12"/>
    <p:sldId id="1896" r:id="rId13"/>
    <p:sldId id="1897" r:id="rId14"/>
    <p:sldId id="1898" r:id="rId15"/>
    <p:sldId id="1892" r:id="rId16"/>
    <p:sldId id="1893" r:id="rId17"/>
  </p:sldIdLst>
  <p:sldSz cx="9144000" cy="6858000" type="screen4x3"/>
  <p:notesSz cx="6946900" cy="92202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AFC"/>
    <a:srgbClr val="D8EEC0"/>
    <a:srgbClr val="E1F2CE"/>
    <a:srgbClr val="C5D9F1"/>
    <a:srgbClr val="0000FF"/>
    <a:srgbClr val="008400"/>
    <a:srgbClr val="A6CBFC"/>
    <a:srgbClr val="B3B3B3"/>
    <a:srgbClr val="FFCB5A"/>
    <a:srgbClr val="004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69" autoAdjust="0"/>
    <p:restoredTop sz="93005" autoAdjust="0"/>
  </p:normalViewPr>
  <p:slideViewPr>
    <p:cSldViewPr>
      <p:cViewPr varScale="1">
        <p:scale>
          <a:sx n="100" d="100"/>
          <a:sy n="100" d="100"/>
        </p:scale>
        <p:origin x="656" y="176"/>
      </p:cViewPr>
      <p:guideLst>
        <p:guide orient="horz" pos="768"/>
        <p:guide pos="2880"/>
      </p:guideLst>
    </p:cSldViewPr>
  </p:slideViewPr>
  <p:outlineViewPr>
    <p:cViewPr>
      <p:scale>
        <a:sx n="33" d="100"/>
        <a:sy n="33" d="100"/>
      </p:scale>
      <p:origin x="0" y="1518"/>
    </p:cViewPr>
    <p:sldLst>
      <p:sld r:id="rId1" collapse="1"/>
      <p:sld r:id="rId2" collapse="1"/>
    </p:sldLst>
  </p:outlineViewPr>
  <p:notesTextViewPr>
    <p:cViewPr>
      <p:scale>
        <a:sx n="75" d="100"/>
        <a:sy n="75" d="100"/>
      </p:scale>
      <p:origin x="0" y="-48"/>
    </p:cViewPr>
  </p:notesTextViewPr>
  <p:sorterViewPr>
    <p:cViewPr>
      <p:scale>
        <a:sx n="98" d="100"/>
        <a:sy n="98" d="100"/>
      </p:scale>
      <p:origin x="0" y="2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34B3C51-F4F2-3E45-B02B-DBFD2B33F1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794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2150"/>
            <a:ext cx="4605338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943" y="4379259"/>
            <a:ext cx="5093015" cy="414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CBF6285-ECD6-164C-BA57-C08D2D07079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04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59B60D-9B1C-884E-A440-D9CD8D165442}" type="slidenum">
              <a:rPr lang="en-GB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0</a:t>
            </a:fld>
            <a:endParaRPr lang="en-GB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8400" y="692150"/>
            <a:ext cx="4610100" cy="3457575"/>
          </a:xfrm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4346" y="4379259"/>
            <a:ext cx="5558209" cy="4148416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504" tIns="45752" rIns="91504" bIns="45752"/>
          <a:lstStyle/>
          <a:p>
            <a:r>
              <a:rPr lang="en-US" dirty="0" smtClean="0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t>41500</a:t>
            </a:r>
            <a:endParaRPr lang="en-US" dirty="0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02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2929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8559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421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578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4742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26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83EF68-9391-C142-9FB8-8BE6BB280D92}" type="slidenum">
              <a:rPr lang="en-GB">
                <a:ea typeface="ＭＳ Ｐゴシック" charset="-128"/>
                <a:cs typeface="ＭＳ Ｐゴシック" charset="-128"/>
              </a:rPr>
              <a:pPr/>
              <a:t>2</a:t>
            </a:fld>
            <a:endParaRPr lang="en-GB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096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49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192AA4-A4E5-1D45-BB82-EA7F7AE448D7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945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68400" y="700088"/>
            <a:ext cx="4610100" cy="3457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945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95258" y="4378723"/>
            <a:ext cx="5556385" cy="414879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# sessions: 134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Times New Roman" charset="0"/>
              <a:ea typeface="ＭＳ Ｐゴシック" charset="-128"/>
              <a:cs typeface="ＭＳ Ｐゴシック" charset="-128"/>
            </a:endParaRP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Session (console hours): 750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  (The actual crew time will be ~10-20% less than this I would quickly estimate because this assessment is total session time on console. We don’t have the exact crew hours calculated yet so call it what you would like.)</a:t>
            </a:r>
          </a:p>
          <a:p>
            <a:r>
              <a:rPr lang="en-US" sz="1200" b="1" i="0" kern="1200" smtClean="0">
                <a:solidFill>
                  <a:schemeClr val="tx1"/>
                </a:solidFill>
                <a:effectLst/>
                <a:latin typeface="Times New Roman" charset="0"/>
                <a:ea typeface="ＭＳ Ｐゴシック" charset="-128"/>
                <a:cs typeface="ＭＳ Ｐゴシック" charset="-128"/>
              </a:rPr>
              <a:t># individual crew trained: 45</a:t>
            </a:r>
            <a:endParaRPr lang="en-US" sz="1200" b="0" i="0" kern="1200">
              <a:solidFill>
                <a:schemeClr val="tx1"/>
              </a:solidFill>
              <a:effectLst/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2879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077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077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207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382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6" name="Picture 5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84" y="457200"/>
            <a:ext cx="3810716" cy="4038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57200"/>
            <a:ext cx="3651658" cy="4038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2400"/>
            <a:ext cx="22288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5341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4" name="Picture 3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84" y="457200"/>
            <a:ext cx="3810716" cy="403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57200"/>
            <a:ext cx="3651658" cy="4038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1804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70562" y="858332"/>
            <a:ext cx="6596693" cy="5226131"/>
          </a:xfrm>
        </p:spPr>
        <p:txBody>
          <a:bodyPr vert="horz" anchor="b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i="1" dirty="0" smtClean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428803" y="6156583"/>
            <a:ext cx="6538451" cy="542473"/>
          </a:xfrm>
        </p:spPr>
        <p:txBody>
          <a:bodyPr vert="horz" anchor="ctr"/>
          <a:lstStyle>
            <a:lvl1pPr marL="0" indent="0" algn="ctr">
              <a:buNone/>
              <a:defRPr/>
            </a:lvl1pPr>
            <a:lvl2pPr marL="312528" indent="0">
              <a:buNone/>
              <a:defRPr/>
            </a:lvl2pPr>
            <a:lvl3pPr marL="625056" indent="0">
              <a:buNone/>
              <a:defRPr/>
            </a:lvl3pPr>
            <a:lvl4pPr marL="937584" indent="0">
              <a:buNone/>
              <a:defRPr/>
            </a:lvl4pPr>
            <a:lvl5pPr marL="1250112" indent="0">
              <a:buNone/>
              <a:defRPr/>
            </a:lvl5pPr>
          </a:lstStyle>
          <a:p>
            <a:pPr lvl="0"/>
            <a:r>
              <a:rPr lang="en-US" dirty="0" smtClean="0"/>
              <a:t>Caption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3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6146B4-6D85-3547-ADC6-3580939EF6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93133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411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900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3550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809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/>
            </a:lvl1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9230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893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22290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469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013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219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319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86800" y="6416675"/>
            <a:ext cx="381000" cy="365125"/>
          </a:xfrm>
          <a:prstGeom prst="rect">
            <a:avLst/>
          </a:prstGeom>
        </p:spPr>
        <p:txBody>
          <a:bodyPr vert="horz" wrap="none" lIns="9144" tIns="45720" rIns="9144" bIns="45720" numCol="1" anchor="b" anchorCtr="1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89497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74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14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524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76200" y="91440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6200" y="649224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305800" y="6583680"/>
            <a:ext cx="8382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B47A5473-A697-FC40-96E7-A3018A7738A6}" type="slidenum">
              <a:rPr lang="en-US" sz="1200" b="1" baseline="0" smtClean="0">
                <a:latin typeface="Arial" pitchFamily="-106" charset="0"/>
              </a:rPr>
              <a:pPr eaLnBrk="0" hangingPunct="0">
                <a:defRPr/>
              </a:pPr>
              <a:t>‹#›</a:t>
            </a:fld>
            <a:endParaRPr lang="en-US" sz="1200" b="1" baseline="0" dirty="0" smtClean="0">
              <a:latin typeface="Arial" pitchFamily="-106" charset="0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6583680"/>
            <a:ext cx="17526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1200" baseline="0" dirty="0" smtClean="0"/>
              <a:t>Aug 23rd, 2017</a:t>
            </a:r>
          </a:p>
        </p:txBody>
      </p:sp>
      <p:pic>
        <p:nvPicPr>
          <p:cNvPr id="13" name="Picture 12" descr="SPHERESpatchFINAL (wARC).jp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7114" cy="8447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4105" r:id="rId14"/>
    <p:sldLayoutId id="2147484125" r:id="rId15"/>
    <p:sldLayoutId id="2147484124" r:id="rId1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defRPr sz="2000" b="1">
          <a:solidFill>
            <a:schemeClr val="accent2"/>
          </a:solidFill>
          <a:latin typeface="+mn-lt"/>
          <a:ea typeface="ＭＳ Ｐゴシック" charset="-128"/>
          <a:cs typeface="ＭＳ Ｐゴシック" charset="-128"/>
        </a:defRPr>
      </a:lvl1pPr>
      <a:lvl2pPr marL="476250" indent="-1905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2pPr>
      <a:lvl3pPr marL="857250" indent="-1905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-108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b="0" baseline="0" dirty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b="0" baseline="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b="0" baseline="0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pPr/>
              <a:t>‹#›</a:t>
            </a:fld>
            <a:endParaRPr lang="en-US" b="0" baseline="0" smtClean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02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40" r:id="rId11"/>
    <p:sldLayoutId id="2147484141" r:id="rId1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asa.webex.com/nasa/" TargetMode="External"/><Relationship Id="rId4" Type="http://schemas.openxmlformats.org/officeDocument/2006/relationships/image" Target="../media/image7.gif"/><Relationship Id="rId5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57291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0" dirty="0" smtClean="0">
                <a:solidFill>
                  <a:srgbClr val="FFFFFF"/>
                </a:solidFill>
              </a:rPr>
              <a:t>SPHERES/</a:t>
            </a:r>
            <a:r>
              <a:rPr lang="en-US" baseline="0" dirty="0" err="1" smtClean="0">
                <a:solidFill>
                  <a:srgbClr val="FFFFFF"/>
                </a:solidFill>
              </a:rPr>
              <a:t>Astrobee</a:t>
            </a:r>
            <a:r>
              <a:rPr lang="en-US" baseline="0" dirty="0" smtClean="0">
                <a:solidFill>
                  <a:srgbClr val="FFFFFF"/>
                </a:solidFill>
              </a:rPr>
              <a:t> Working Group (SAWG)</a:t>
            </a:r>
          </a:p>
          <a:p>
            <a:r>
              <a:rPr lang="en-US" sz="2000" baseline="0" dirty="0" smtClean="0">
                <a:solidFill>
                  <a:srgbClr val="FFFFFF"/>
                </a:solidFill>
              </a:rPr>
              <a:t>Quarterly Meeting</a:t>
            </a:r>
          </a:p>
          <a:p>
            <a:endParaRPr lang="en-US" sz="2000" b="0" baseline="0" dirty="0">
              <a:solidFill>
                <a:srgbClr val="FFFFFF"/>
              </a:solidFill>
            </a:endParaRPr>
          </a:p>
          <a:p>
            <a:endParaRPr lang="en-US" sz="1000" b="0" baseline="0" dirty="0" smtClean="0">
              <a:solidFill>
                <a:srgbClr val="FFFFFF"/>
              </a:solidFill>
            </a:endParaRPr>
          </a:p>
          <a:p>
            <a:r>
              <a:rPr lang="en-US" sz="1600" b="0" baseline="0" dirty="0" smtClean="0">
                <a:solidFill>
                  <a:srgbClr val="FFFFFF"/>
                </a:solidFill>
              </a:rPr>
              <a:t>Aug 23rd, 2017</a:t>
            </a:r>
            <a:endParaRPr lang="en-US" sz="1600" baseline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16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79248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Tether-SLOSH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kickoff May 23</a:t>
            </a:r>
            <a:r>
              <a:rPr lang="en-US" b="1" baseline="30000" dirty="0">
                <a:solidFill>
                  <a:schemeClr val="accent2"/>
                </a:solidFill>
                <a:cs typeface="ＭＳ Ｐゴシック" charset="-128"/>
              </a:rPr>
              <a:t>rd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Vertigo/”Smoothing-Based Relative Navigation” Kickoff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Astrobee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project support continues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Astrobee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Robotics Software Simulator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Beta release &amp; open-sourcing targeted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8/31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Guest Scientist Guide 8/31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Mechanical Payload ICD 8/31 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Two presentations, ISS R&amp;D conference July 17th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Integration &amp; Test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Flight Build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Supported winning poster at Innovation Fair: “Ames K-12 STEM Challenges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”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News &amp; Highlights 3/3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495800"/>
            <a:ext cx="8607154" cy="172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4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3820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err="1" smtClean="0">
                <a:solidFill>
                  <a:schemeClr val="accent2"/>
                </a:solidFill>
                <a:cs typeface="ＭＳ Ｐゴシック" charset="-128"/>
              </a:rPr>
              <a:t>Aris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 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Koumis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 &amp;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Dean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Yuan:  </a:t>
            </a:r>
            <a:r>
              <a:rPr lang="en-US" dirty="0">
                <a:solidFill>
                  <a:schemeClr val="accent2"/>
                </a:solidFill>
              </a:rPr>
              <a:t>Astrobee Microbial Sampling Payload (AMSP</a:t>
            </a:r>
            <a:r>
              <a:rPr lang="en-US" dirty="0" smtClean="0">
                <a:solidFill>
                  <a:schemeClr val="accent2"/>
                </a:solidFill>
              </a:rPr>
              <a:t>)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Eddy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Meza: SSLA Shade 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2017 Interns: </a:t>
            </a:r>
            <a:r>
              <a:rPr lang="en-US" dirty="0" err="1" smtClean="0"/>
              <a:t>Qty</a:t>
            </a:r>
            <a:r>
              <a:rPr lang="en-US" dirty="0" smtClean="0"/>
              <a:t> 8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697481"/>
            <a:ext cx="3429000" cy="31063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114800"/>
            <a:ext cx="5347184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914400"/>
            <a:ext cx="7924800" cy="5257800"/>
          </a:xfrm>
        </p:spPr>
        <p:txBody>
          <a:bodyPr/>
          <a:lstStyle/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Elizabeth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Nguyen: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Astrobee Payload Expansion Port Tester (APEPT)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Jacob 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Killelea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: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Multi-robot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Communication 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2017 Interns: </a:t>
            </a:r>
            <a:r>
              <a:rPr lang="en-US" dirty="0" err="1" smtClean="0"/>
              <a:t>Qty</a:t>
            </a:r>
            <a:r>
              <a:rPr lang="en-US" dirty="0" smtClean="0"/>
              <a:t> 8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484911"/>
            <a:ext cx="7620000" cy="49920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1" y="4798445"/>
            <a:ext cx="3581400" cy="150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928843"/>
            <a:ext cx="7924800" cy="5257800"/>
          </a:xfrm>
        </p:spPr>
        <p:txBody>
          <a:bodyPr/>
          <a:lstStyle/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Matt 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Moropoulos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: SPHERES-Hook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Michael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Richardson: MGTF Control Software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Rachel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Crum: Payload to Ground Communication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2017 Interns: </a:t>
            </a:r>
            <a:r>
              <a:rPr lang="en-US" dirty="0" err="1" smtClean="0"/>
              <a:t>Qty</a:t>
            </a:r>
            <a:r>
              <a:rPr lang="en-US" dirty="0" smtClean="0"/>
              <a:t> 8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5" y="1955573"/>
            <a:ext cx="4046680" cy="23331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407165"/>
            <a:ext cx="4467503" cy="20132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003" y="1955572"/>
            <a:ext cx="4708530" cy="261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4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 </a:t>
            </a:r>
            <a:r>
              <a:rPr lang="is-IS" dirty="0" smtClean="0"/>
              <a:t>…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4616511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Next ZR competition is under way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New Vertigo Smooth Navigation research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Tether-Slosh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Continue work transitioning to Astrobee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Goal: Fully operational in 2018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84" y="3657600"/>
            <a:ext cx="4446427" cy="2819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981200"/>
            <a:ext cx="9144000" cy="49291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990600"/>
            <a:ext cx="9144000" cy="49291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8600"/>
            <a:ext cx="9144000" cy="49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Science Program (GSP)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What's available from the Astrobee Facility?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Astrobee Robotics Software Simulation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Ground Hardware: </a:t>
            </a:r>
            <a:r>
              <a:rPr lang="en-US" b="1" dirty="0" err="1" smtClean="0">
                <a:solidFill>
                  <a:schemeClr val="accent2"/>
                </a:solidFill>
                <a:cs typeface="ＭＳ Ｐゴシック" charset="-128"/>
              </a:rPr>
              <a:t>Qty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 3 &amp; ”Flat-</a:t>
            </a:r>
            <a:r>
              <a:rPr lang="en-US" b="1" dirty="0" err="1" smtClean="0">
                <a:solidFill>
                  <a:schemeClr val="accent2"/>
                </a:solidFill>
                <a:cs typeface="ＭＳ Ｐゴシック" charset="-128"/>
              </a:rPr>
              <a:t>Sats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”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Labs: Granite &amp; MGTF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Documentation and Training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Proposal Support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ISS Payload Partner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How can I use Astrobee and what does it take?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rgbClr val="FF0000"/>
                </a:solidFill>
                <a:cs typeface="ＭＳ Ｐゴシック" charset="-128"/>
              </a:rPr>
              <a:t>Guest Scientist Guide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&amp; Mechanical Payload ICD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New Hardware or ”just” Software?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Ground Demonstration or ISS Operation? 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We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want to hear from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you!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Approximate Scheduling</a:t>
            </a:r>
          </a:p>
        </p:txBody>
      </p:sp>
    </p:spTree>
    <p:extLst>
      <p:ext uri="{BB962C8B-B14F-4D97-AF65-F5344CB8AC3E}">
        <p14:creationId xmlns:p14="http://schemas.microsoft.com/office/powerpoint/2010/main" val="1615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60000"/>
              </a:spcBef>
            </a:pPr>
            <a:r>
              <a:rPr lang="en-US" sz="3600" b="1" dirty="0" smtClean="0">
                <a:solidFill>
                  <a:srgbClr val="0070C0"/>
                </a:solidFill>
                <a:ea typeface="ＭＳ Ｐゴシック" charset="-128"/>
                <a:cs typeface="ＭＳ Ｐゴシック" charset="-128"/>
              </a:rPr>
              <a:t>Meeting Kick off</a:t>
            </a:r>
            <a:endParaRPr lang="en-US" sz="3600" b="1" dirty="0">
              <a:solidFill>
                <a:srgbClr val="0070C0"/>
              </a:solidFill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689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Logistics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en-US" sz="1800" dirty="0"/>
              <a:t>Topic: </a:t>
            </a:r>
            <a:r>
              <a:rPr lang="en-US" sz="1800" dirty="0" smtClean="0"/>
              <a:t>SPHERES/Astrobee </a:t>
            </a:r>
            <a:r>
              <a:rPr lang="en-US" sz="1800" dirty="0"/>
              <a:t>Working Group (</a:t>
            </a:r>
            <a:r>
              <a:rPr lang="en-US" sz="1800" dirty="0" smtClean="0"/>
              <a:t>SAWG</a:t>
            </a:r>
            <a:r>
              <a:rPr lang="en-US" sz="1800" dirty="0"/>
              <a:t>) Quarterly Meeting</a:t>
            </a:r>
          </a:p>
          <a:p>
            <a:pPr marL="0">
              <a:spcBef>
                <a:spcPts val="0"/>
              </a:spcBef>
            </a:pPr>
            <a:r>
              <a:rPr lang="en-US" sz="1800" dirty="0"/>
              <a:t>Purpose: Information sharing across the </a:t>
            </a:r>
            <a:r>
              <a:rPr lang="en-US" sz="1800" dirty="0" smtClean="0"/>
              <a:t>SPHERES &amp; Astrobee </a:t>
            </a:r>
            <a:r>
              <a:rPr lang="en-US" sz="1800" dirty="0"/>
              <a:t>community - not intended to be project reviews!</a:t>
            </a:r>
          </a:p>
          <a:p>
            <a:pPr marL="0">
              <a:spcBef>
                <a:spcPts val="0"/>
              </a:spcBef>
            </a:pPr>
            <a:r>
              <a:rPr lang="en-US" sz="1800" dirty="0"/>
              <a:t>Date:  </a:t>
            </a:r>
            <a:r>
              <a:rPr lang="en-US" sz="1800" dirty="0" smtClean="0"/>
              <a:t>Wed, Aug 23rd, 2017 </a:t>
            </a:r>
            <a:endParaRPr lang="en-US" sz="1800" dirty="0"/>
          </a:p>
          <a:p>
            <a:pPr marL="0">
              <a:spcBef>
                <a:spcPts val="0"/>
              </a:spcBef>
            </a:pPr>
            <a:r>
              <a:rPr lang="en-US" sz="1800" dirty="0"/>
              <a:t>Location: </a:t>
            </a:r>
            <a:r>
              <a:rPr lang="en-US" sz="1800" dirty="0" smtClean="0"/>
              <a:t>Virtual</a:t>
            </a:r>
            <a:endParaRPr lang="en-US" sz="1800" dirty="0"/>
          </a:p>
          <a:p>
            <a:pPr marL="0">
              <a:spcBef>
                <a:spcPts val="0"/>
              </a:spcBef>
            </a:pPr>
            <a:r>
              <a:rPr lang="en-US" sz="1800" dirty="0"/>
              <a:t>Time: </a:t>
            </a:r>
            <a:r>
              <a:rPr lang="en-US" sz="1800" dirty="0" smtClean="0"/>
              <a:t>8:00 </a:t>
            </a:r>
            <a:r>
              <a:rPr lang="en-US" sz="1800" dirty="0"/>
              <a:t>am, </a:t>
            </a:r>
            <a:r>
              <a:rPr lang="en-US" sz="1800" dirty="0" smtClean="0"/>
              <a:t>PST</a:t>
            </a:r>
            <a:endParaRPr lang="en-US" sz="1800" dirty="0"/>
          </a:p>
          <a:p>
            <a:pPr marL="0">
              <a:spcBef>
                <a:spcPts val="0"/>
              </a:spcBef>
            </a:pPr>
            <a:endParaRPr lang="en-US" sz="1800" dirty="0" smtClean="0"/>
          </a:p>
          <a:p>
            <a:pPr marL="0">
              <a:spcBef>
                <a:spcPts val="0"/>
              </a:spcBef>
            </a:pPr>
            <a:r>
              <a:rPr lang="en-US" sz="1800" dirty="0"/>
              <a:t>JOIN WEBEX MEETING </a:t>
            </a:r>
            <a:endParaRPr lang="en-US" sz="1800" dirty="0" smtClean="0"/>
          </a:p>
          <a:p>
            <a:pPr marL="0">
              <a:spcBef>
                <a:spcPts val="0"/>
              </a:spcBef>
            </a:pPr>
            <a:r>
              <a:rPr lang="en-US" sz="1800" dirty="0" smtClean="0">
                <a:hlinkClick r:id="rId3"/>
              </a:rPr>
              <a:t>https</a:t>
            </a:r>
            <a:r>
              <a:rPr lang="en-US" sz="1800" dirty="0">
                <a:hlinkClick r:id="rId3"/>
              </a:rPr>
              <a:t>://</a:t>
            </a:r>
            <a:r>
              <a:rPr lang="en-US" sz="1800" dirty="0" smtClean="0">
                <a:hlinkClick r:id="rId3"/>
              </a:rPr>
              <a:t>nasa.webex.com/nasa/</a:t>
            </a:r>
            <a:endParaRPr lang="en-US" sz="1800" dirty="0" smtClean="0"/>
          </a:p>
          <a:p>
            <a:pPr marL="0">
              <a:spcBef>
                <a:spcPts val="0"/>
              </a:spcBef>
            </a:pPr>
            <a:r>
              <a:rPr lang="en-US" sz="1800" dirty="0" smtClean="0"/>
              <a:t>Meeting </a:t>
            </a:r>
            <a:r>
              <a:rPr lang="en-US" sz="1800" dirty="0"/>
              <a:t>number: </a:t>
            </a:r>
            <a:r>
              <a:rPr lang="is-IS" sz="1800" dirty="0"/>
              <a:t>392 669 </a:t>
            </a:r>
            <a:r>
              <a:rPr lang="is-IS" sz="1800" dirty="0" smtClean="0"/>
              <a:t>018</a:t>
            </a:r>
          </a:p>
          <a:p>
            <a:pPr marL="0">
              <a:spcBef>
                <a:spcPts val="0"/>
              </a:spcBef>
            </a:pPr>
            <a:r>
              <a:rPr lang="en-US" sz="1800" dirty="0" smtClean="0"/>
              <a:t>Meeting </a:t>
            </a:r>
            <a:r>
              <a:rPr lang="en-US" sz="1800" dirty="0"/>
              <a:t>password: Astrobee!8 </a:t>
            </a:r>
          </a:p>
          <a:p>
            <a:pPr marL="0">
              <a:spcBef>
                <a:spcPts val="0"/>
              </a:spcBef>
            </a:pPr>
            <a:r>
              <a:rPr lang="en-US" sz="1800" dirty="0" smtClean="0"/>
              <a:t>Join </a:t>
            </a:r>
            <a:r>
              <a:rPr lang="en-US" sz="1800" dirty="0"/>
              <a:t>by </a:t>
            </a:r>
            <a:r>
              <a:rPr lang="en-US" sz="1800" dirty="0" smtClean="0"/>
              <a:t>phone: 1.844.467.6272</a:t>
            </a:r>
          </a:p>
          <a:p>
            <a:pPr marL="0">
              <a:spcBef>
                <a:spcPts val="0"/>
              </a:spcBef>
            </a:pPr>
            <a:r>
              <a:rPr lang="en-US" sz="1800" dirty="0" smtClean="0"/>
              <a:t>pass </a:t>
            </a:r>
            <a:r>
              <a:rPr lang="en-US" sz="1800" dirty="0"/>
              <a:t>code: 445068</a:t>
            </a:r>
          </a:p>
          <a:p>
            <a:pPr marL="0">
              <a:spcBef>
                <a:spcPts val="0"/>
              </a:spcBef>
              <a:buNone/>
            </a:pPr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828800"/>
            <a:ext cx="4832697" cy="2719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4649456"/>
            <a:ext cx="3695258" cy="157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9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21767"/>
            <a:ext cx="7772400" cy="537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6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228600" y="1143000"/>
            <a:ext cx="4724400" cy="4876800"/>
          </a:xfrm>
        </p:spPr>
        <p:txBody>
          <a:bodyPr/>
          <a:lstStyle/>
          <a:p>
            <a:pPr marL="228600" lvl="1" indent="-228600"/>
            <a:r>
              <a:rPr lang="en-US" sz="1600" dirty="0" smtClean="0"/>
              <a:t>A Facility of the ISS National Laboratory with three IVA nano-satellites designed and delivered by MIT to research estimation, control, and autonomy algorithms</a:t>
            </a:r>
          </a:p>
          <a:p>
            <a:pPr marL="228600" lvl="1" indent="-228600"/>
            <a:r>
              <a:rPr lang="en-US" sz="1600" dirty="0" smtClean="0"/>
              <a:t>Installed on ISS in 2006</a:t>
            </a:r>
          </a:p>
          <a:p>
            <a:pPr marL="228600" lvl="1" indent="-228600"/>
            <a:r>
              <a:rPr lang="en-US" sz="1600" dirty="0" smtClean="0"/>
              <a:t>Managed by ARC since Fall 2010</a:t>
            </a:r>
          </a:p>
          <a:p>
            <a:pPr marL="228600" lvl="1" indent="-228600"/>
            <a:r>
              <a:rPr lang="en-US" sz="1600" dirty="0" smtClean="0"/>
              <a:t>By working aboard ISS under crew supervision, it provides a risk tolerant Testbed Environment for Distributed Satellite &amp; Free-flying Control Algorithms</a:t>
            </a:r>
          </a:p>
          <a:p>
            <a:pPr marL="609600" lvl="2" indent="-228600"/>
            <a:r>
              <a:rPr lang="en-US" sz="1400" dirty="0" smtClean="0"/>
              <a:t>Formation flight, Docking, Proximity Operations</a:t>
            </a:r>
          </a:p>
          <a:p>
            <a:pPr marL="228600" lvl="1" indent="-228600"/>
            <a:r>
              <a:rPr lang="en-US" sz="1600" dirty="0" smtClean="0"/>
              <a:t>If anything goes wrong, reset and try again!</a:t>
            </a:r>
          </a:p>
          <a:p>
            <a:pPr marL="228600" lvl="1" indent="-228600"/>
            <a:r>
              <a:rPr lang="en-US" sz="1600" dirty="0" smtClean="0"/>
              <a:t>The satellites can be reused</a:t>
            </a:r>
          </a:p>
          <a:p>
            <a:pPr marL="609600" lvl="2" indent="-228600">
              <a:buFont typeface="Wingdings" pitchFamily="2" charset="2"/>
              <a:buChar char="ü"/>
            </a:pPr>
            <a:r>
              <a:rPr lang="en-US" sz="1400" kern="1200" dirty="0" smtClean="0">
                <a:solidFill>
                  <a:schemeClr val="tx1"/>
                </a:solidFill>
              </a:rPr>
              <a:t>Replenishable consumables</a:t>
            </a:r>
          </a:p>
          <a:p>
            <a:pPr marL="609600" lvl="2" indent="-228600">
              <a:buFont typeface="Wingdings" pitchFamily="2" charset="2"/>
              <a:buChar char="ü"/>
            </a:pPr>
            <a:r>
              <a:rPr lang="en-US" sz="1400" kern="1200" dirty="0" smtClean="0">
                <a:solidFill>
                  <a:schemeClr val="tx1"/>
                </a:solidFill>
              </a:rPr>
              <a:t>Multiple test sessions assigned per year</a:t>
            </a:r>
          </a:p>
        </p:txBody>
      </p:sp>
      <p:pic>
        <p:nvPicPr>
          <p:cNvPr id="6" name="Picture 5" descr="spher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987426"/>
            <a:ext cx="3383280" cy="2366336"/>
          </a:xfrm>
          <a:prstGeom prst="rect">
            <a:avLst/>
          </a:prstGeom>
          <a:effectLst>
            <a:outerShdw blurRad="63500" dist="38100" dir="2700000">
              <a:srgbClr val="000000">
                <a:alpha val="7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105400" y="3441412"/>
            <a:ext cx="41148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200" b="1" baseline="0" dirty="0" smtClean="0"/>
              <a:t>Scott Kelly working with SPHERES in the Kibo lab</a:t>
            </a:r>
            <a:endParaRPr lang="en-US" sz="1200" b="1" baseline="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5292965"/>
            <a:ext cx="8706999" cy="41475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 anchorCtr="1">
            <a:noAutofit/>
          </a:bodyPr>
          <a:lstStyle/>
          <a:p>
            <a:pPr marL="0" lvl="1"/>
            <a:r>
              <a:rPr lang="en-US" sz="1600" baseline="0" dirty="0" smtClean="0"/>
              <a:t>If you can’t bring the space environment to the laboratory, take the laboratory to space!</a:t>
            </a:r>
            <a:endParaRPr lang="en-US" sz="2000" baseline="0" dirty="0" smtClean="0"/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76200" y="649224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268269" y="5830664"/>
            <a:ext cx="8627660" cy="58612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45720" rIns="45720" anchor="ctr" anchorCtr="0"/>
          <a:lstStyle/>
          <a:p>
            <a:pPr indent="-457200" algn="ctr"/>
            <a:r>
              <a:rPr lang="en-US" sz="1600" b="0" baseline="0" dirty="0" smtClean="0">
                <a:solidFill>
                  <a:schemeClr val="tx1"/>
                </a:solidFill>
              </a:rPr>
              <a:t>Over </a:t>
            </a:r>
            <a:r>
              <a:rPr lang="en-US" sz="1600" baseline="0" dirty="0" smtClean="0">
                <a:solidFill>
                  <a:schemeClr val="tx1"/>
                </a:solidFill>
              </a:rPr>
              <a:t>134</a:t>
            </a:r>
            <a:r>
              <a:rPr lang="en-US" sz="1600" b="0" baseline="0" dirty="0" smtClean="0">
                <a:solidFill>
                  <a:schemeClr val="tx1"/>
                </a:solidFill>
              </a:rPr>
              <a:t> </a:t>
            </a:r>
            <a:r>
              <a:rPr lang="en-US" sz="1600" b="0" baseline="0" dirty="0">
                <a:solidFill>
                  <a:schemeClr val="tx1"/>
                </a:solidFill>
              </a:rPr>
              <a:t>Test </a:t>
            </a:r>
            <a:r>
              <a:rPr lang="en-US" sz="1600" b="0" baseline="0">
                <a:solidFill>
                  <a:schemeClr val="tx1"/>
                </a:solidFill>
              </a:rPr>
              <a:t>Sessions </a:t>
            </a:r>
            <a:r>
              <a:rPr lang="en-US" sz="1600" b="0" baseline="0" smtClean="0">
                <a:solidFill>
                  <a:schemeClr val="tx1"/>
                </a:solidFill>
              </a:rPr>
              <a:t>(750+ </a:t>
            </a:r>
            <a:r>
              <a:rPr lang="en-US" sz="1600" b="0" baseline="0" dirty="0">
                <a:solidFill>
                  <a:schemeClr val="tx1"/>
                </a:solidFill>
              </a:rPr>
              <a:t>hrs. of Facility Console activities involving </a:t>
            </a:r>
            <a:r>
              <a:rPr lang="en-US" sz="1600" b="0" baseline="0" dirty="0" smtClean="0">
                <a:solidFill>
                  <a:schemeClr val="tx1"/>
                </a:solidFill>
              </a:rPr>
              <a:t>crew)</a:t>
            </a:r>
          </a:p>
          <a:p>
            <a:pPr indent="-457200" algn="ctr"/>
            <a:r>
              <a:rPr lang="en-US" sz="2000" baseline="0" dirty="0" smtClean="0">
                <a:solidFill>
                  <a:schemeClr val="tx1"/>
                </a:solidFill>
              </a:rPr>
              <a:t>One of the most used and popular ISS National Lab Facilities</a:t>
            </a:r>
            <a:endParaRPr lang="en-US" sz="2000" baseline="0" dirty="0">
              <a:solidFill>
                <a:schemeClr val="tx1"/>
              </a:solidFill>
            </a:endParaRPr>
          </a:p>
        </p:txBody>
      </p:sp>
      <p:sp>
        <p:nvSpPr>
          <p:cNvPr id="14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ynchronized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chemeClr val="tx1"/>
                </a:solidFill>
              </a:rPr>
              <a:t>osition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H</a:t>
            </a:r>
            <a:r>
              <a:rPr lang="en-US" sz="2400" dirty="0" smtClean="0">
                <a:solidFill>
                  <a:schemeClr val="tx1"/>
                </a:solidFill>
              </a:rPr>
              <a:t>old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E</a:t>
            </a:r>
            <a:r>
              <a:rPr lang="en-US" sz="2400" dirty="0" smtClean="0">
                <a:solidFill>
                  <a:schemeClr val="tx1"/>
                </a:solidFill>
              </a:rPr>
              <a:t>ngage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dirty="0" smtClean="0">
                <a:solidFill>
                  <a:schemeClr val="tx1"/>
                </a:solidFill>
              </a:rPr>
              <a:t>eorient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E</a:t>
            </a:r>
            <a:r>
              <a:rPr lang="en-US" sz="2400" dirty="0" smtClean="0">
                <a:solidFill>
                  <a:schemeClr val="tx1"/>
                </a:solidFill>
              </a:rPr>
              <a:t>xperimental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atellites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- SPHERES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fld id="{B1E76DD5-6CB6-4C27-B243-E392A579ED11}" type="datetime1">
              <a:rPr lang="en-US" smtClean="0"/>
              <a:t>8/23/17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D1F36104-1C7E-495D-8988-508FD56F32E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260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SPHERES Community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/>
          <a:lstStyle/>
          <a:p>
            <a:pPr marL="0" indent="0"/>
            <a:r>
              <a:rPr lang="en-US" dirty="0" smtClean="0"/>
              <a:t>SPHERES Working Group (SWG) Quarterly meeting</a:t>
            </a:r>
          </a:p>
          <a:p>
            <a:pPr lvl="1"/>
            <a:r>
              <a:rPr lang="en-US" dirty="0" smtClean="0"/>
              <a:t>Membership includes MIT, FIT, AFS, DARPA, CASIS, SJSU, Airbus, and NASA (HQ, KSC, JSC, MSFC, and ARC)</a:t>
            </a:r>
          </a:p>
          <a:p>
            <a:pPr lvl="1"/>
            <a:r>
              <a:rPr lang="en-US" dirty="0" smtClean="0"/>
              <a:t>Face-to-Face, twice a year</a:t>
            </a:r>
          </a:p>
          <a:p>
            <a:pPr lvl="1"/>
            <a:r>
              <a:rPr lang="en-US" dirty="0" smtClean="0"/>
              <a:t>Next Face-to-Face will be scheduled in Nov. 2017 at NASA Ames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Purpose:</a:t>
            </a:r>
          </a:p>
          <a:p>
            <a:pPr lvl="1"/>
            <a:r>
              <a:rPr lang="en-US" dirty="0" smtClean="0"/>
              <a:t>Information sharing across the SPHERES/</a:t>
            </a:r>
            <a:r>
              <a:rPr lang="en-US" dirty="0" err="1" smtClean="0"/>
              <a:t>Astrobee</a:t>
            </a:r>
            <a:r>
              <a:rPr lang="en-US" dirty="0" smtClean="0"/>
              <a:t> community</a:t>
            </a:r>
          </a:p>
          <a:p>
            <a:pPr lvl="1"/>
            <a:r>
              <a:rPr lang="en-US" dirty="0" smtClean="0"/>
              <a:t>Program office shares </a:t>
            </a:r>
          </a:p>
          <a:p>
            <a:pPr lvl="2"/>
            <a:r>
              <a:rPr lang="en-US" sz="1400" dirty="0" smtClean="0"/>
              <a:t>National Lab Facility availability</a:t>
            </a:r>
          </a:p>
          <a:p>
            <a:pPr lvl="2"/>
            <a:r>
              <a:rPr lang="en-US" sz="1400" dirty="0" smtClean="0"/>
              <a:t>Status of resources (batteries, CO2 tanks, etc.), </a:t>
            </a:r>
          </a:p>
          <a:p>
            <a:pPr lvl="2"/>
            <a:r>
              <a:rPr lang="en-US" sz="1400" dirty="0" smtClean="0"/>
              <a:t>Overall Calendar (scheduled Test Sessions, upmass/return), and</a:t>
            </a:r>
          </a:p>
          <a:p>
            <a:pPr lvl="2"/>
            <a:r>
              <a:rPr lang="en-US" sz="1400" dirty="0" smtClean="0"/>
              <a:t>Updates on “new” PD, Investigations, and ISS infrastructure</a:t>
            </a:r>
            <a:r>
              <a:rPr lang="en-US" sz="1200" dirty="0" smtClean="0"/>
              <a:t>.</a:t>
            </a:r>
          </a:p>
          <a:p>
            <a:pPr lvl="1"/>
            <a:r>
              <a:rPr lang="en-US" dirty="0" smtClean="0"/>
              <a:t>Provide the SPHERES/</a:t>
            </a:r>
            <a:r>
              <a:rPr lang="en-US" dirty="0" err="1" smtClean="0"/>
              <a:t>Astrobee</a:t>
            </a:r>
            <a:r>
              <a:rPr lang="en-US" dirty="0" smtClean="0"/>
              <a:t> community (PD, investigators, etc.) with up-to-date information to determine opportunities to use the NL Facility</a:t>
            </a:r>
          </a:p>
          <a:p>
            <a:pPr lvl="1"/>
            <a:r>
              <a:rPr lang="en-US" dirty="0" smtClean="0"/>
              <a:t>Discuss proposed changes/updates to SPHERES Nat Lab which may be required to support a specific activity or research.</a:t>
            </a:r>
          </a:p>
          <a:p>
            <a:pPr lvl="1"/>
            <a:r>
              <a:rPr lang="en-US" dirty="0" smtClean="0"/>
              <a:t>Discuss specific support requests made to the ISS Office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SPHERES Facility Team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Team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Jose Benavides, Jose.V.Benavides@nasa.gov, PM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Aric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Katterhagen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ＭＳ Ｐゴシック" charset="-128"/>
              </a:rPr>
              <a:t>aric.j.katterhagen@nasa.gov</a:t>
            </a:r>
            <a:r>
              <a:rPr lang="en-US" dirty="0">
                <a:solidFill>
                  <a:schemeClr val="accent2"/>
                </a:solidFill>
                <a:cs typeface="ＭＳ Ｐゴシック" charset="-128"/>
              </a:rPr>
              <a:t>, 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Ops Lead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Jonathan Barlow, </a:t>
            </a:r>
            <a:r>
              <a:rPr lang="en-US" dirty="0">
                <a:solidFill>
                  <a:schemeClr val="accent2"/>
                </a:solidFill>
                <a:cs typeface="ＭＳ Ｐゴシック" charset="-128"/>
              </a:rPr>
              <a:t>jonathan.s.barlow@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nasa.gov, </a:t>
            </a: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Eng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 Lead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Jose Cortez, </a:t>
            </a:r>
            <a:r>
              <a:rPr lang="en-US" dirty="0" err="1">
                <a:solidFill>
                  <a:schemeClr val="accent2"/>
                </a:solidFill>
                <a:cs typeface="ＭＳ Ｐゴシック" charset="-128"/>
              </a:rPr>
              <a:t>jose.cortez@nasa.gov</a:t>
            </a:r>
            <a:endParaRPr lang="en-US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Robert Hanson, </a:t>
            </a:r>
            <a:r>
              <a:rPr lang="en-US" dirty="0" err="1">
                <a:solidFill>
                  <a:schemeClr val="accent2"/>
                </a:solidFill>
                <a:cs typeface="ＭＳ Ｐゴシック" charset="-128"/>
              </a:rPr>
              <a:t>robert.s.hanson@nasa.gov</a:t>
            </a:r>
            <a:endParaRPr lang="en-US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Simeon </a:t>
            </a: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Kanis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, </a:t>
            </a:r>
            <a:r>
              <a:rPr lang="en-US" dirty="0" err="1">
                <a:solidFill>
                  <a:schemeClr val="accent2"/>
                </a:solidFill>
                <a:cs typeface="ＭＳ Ｐゴシック" charset="-128"/>
              </a:rPr>
              <a:t>simeon.i.kanis@nasa.gov</a:t>
            </a:r>
            <a:endParaRPr lang="en-US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Don </a:t>
            </a: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Soloway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, </a:t>
            </a:r>
            <a:r>
              <a:rPr lang="en-US" dirty="0" err="1" smtClean="0">
                <a:solidFill>
                  <a:schemeClr val="accent2"/>
                </a:solidFill>
                <a:cs typeface="ＭＳ Ｐゴシック" charset="-128"/>
              </a:rPr>
              <a:t>Donald.i.soloway@nasa.gov</a:t>
            </a: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2"/>
                </a:solidFill>
                <a:cs typeface="ＭＳ Ｐゴシック" charset="-128"/>
              </a:rPr>
              <a:t>Andres Mora Vargas, </a:t>
            </a:r>
            <a:r>
              <a:rPr lang="en-US" dirty="0" err="1">
                <a:solidFill>
                  <a:schemeClr val="accent2"/>
                </a:solidFill>
                <a:cs typeface="ＭＳ Ｐゴシック" charset="-128"/>
              </a:rPr>
              <a:t>amora@meicompany.com</a:t>
            </a:r>
            <a:endParaRPr lang="en-US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Ø"/>
            </a:pPr>
            <a:endParaRPr lang="en-US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081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79248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One Man Down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News &amp; Highlights 1/3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45" b="23210"/>
          <a:stretch/>
        </p:blipFill>
        <p:spPr>
          <a:xfrm>
            <a:off x="6858000" y="1659345"/>
            <a:ext cx="228600" cy="180622"/>
          </a:xfrm>
          <a:prstGeom prst="rect">
            <a:avLst/>
          </a:prstGeom>
        </p:spPr>
      </p:pic>
      <p:pic>
        <p:nvPicPr>
          <p:cNvPr id="2" name="Darryl Memorial 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6877" y="1547813"/>
            <a:ext cx="8763000" cy="492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87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79248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err="1" smtClean="0">
                <a:solidFill>
                  <a:schemeClr val="accent2"/>
                </a:solidFill>
                <a:cs typeface="ＭＳ Ｐゴシック" charset="-128"/>
              </a:rPr>
              <a:t>Qty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 65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gen 2.5 CO2 ready for shipping by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8/31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Building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 light shade for new ISS lighting that allows SPHERES to continue operating in presence of IR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noise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ISS Beacon repair done, launching on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OA-8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Last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Inspire-2 MIT Halo Test Session June 23rd </a:t>
            </a:r>
            <a:endParaRPr lang="en-US" b="1" dirty="0" smtClean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Inspire-2 investigation completed with workshop on June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21</a:t>
            </a:r>
            <a:r>
              <a:rPr lang="en-US" b="1" baseline="30000" dirty="0" smtClean="0">
                <a:solidFill>
                  <a:schemeClr val="accent2"/>
                </a:solidFill>
                <a:cs typeface="ＭＳ Ｐゴシック" charset="-128"/>
              </a:rPr>
              <a:t>st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Successful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Zero Robotics Field Day at Ames, July </a:t>
            </a:r>
            <a:r>
              <a:rPr lang="en-US" b="1" dirty="0" smtClean="0">
                <a:solidFill>
                  <a:schemeClr val="accent2"/>
                </a:solidFill>
                <a:cs typeface="ＭＳ Ｐゴシック" charset="-128"/>
              </a:rPr>
              <a:t>7</a:t>
            </a:r>
            <a:r>
              <a:rPr lang="en-US" b="1" baseline="30000" dirty="0" smtClean="0">
                <a:solidFill>
                  <a:schemeClr val="accent2"/>
                </a:solidFill>
                <a:cs typeface="ＭＳ Ｐゴシック" charset="-128"/>
              </a:rPr>
              <a:t>th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Successful Zero Robotics Finals competition on Aug. 11</a:t>
            </a:r>
            <a:r>
              <a:rPr lang="en-US" b="1" baseline="30000" dirty="0">
                <a:solidFill>
                  <a:schemeClr val="accent2"/>
                </a:solidFill>
                <a:cs typeface="ＭＳ Ｐゴシック" charset="-128"/>
              </a:rPr>
              <a:t>th</a:t>
            </a:r>
            <a:endParaRPr lang="en-US" b="1" dirty="0">
              <a:solidFill>
                <a:schemeClr val="accent2"/>
              </a:solidFill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endParaRPr lang="en-US" b="1" baseline="30000" dirty="0" smtClean="0">
              <a:solidFill>
                <a:schemeClr val="accent2"/>
              </a:solidFill>
              <a:cs typeface="ＭＳ Ｐゴシック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News &amp; Highlights 2/3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273060" y="4267200"/>
            <a:ext cx="4906109" cy="1157158"/>
          </a:xfrm>
          <a:prstGeom prst="rect">
            <a:avLst/>
          </a:prstGeom>
        </p:spPr>
        <p:txBody>
          <a:bodyPr numCol="1"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b="1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16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v"/>
              <a:defRPr sz="14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8" lvl="1" indent="0" algn="ctr">
              <a:buNone/>
            </a:pPr>
            <a:r>
              <a:rPr lang="en-US" sz="2000" dirty="0"/>
              <a:t>NASA astronaut Jack Fischer helps conduct an in-space competition called SPHERES Zero Robotics that challenges middle and high school students to guide a bowling-ball-sized satellite around the interior of the space station. </a:t>
            </a:r>
            <a:endParaRPr lang="en-US" sz="2000" b="1" i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505200"/>
            <a:ext cx="3930134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5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g-overview-mar08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B489C"/>
      </a:accent2>
      <a:accent3>
        <a:srgbClr val="FFFFFF"/>
      </a:accent3>
      <a:accent4>
        <a:srgbClr val="000000"/>
      </a:accent4>
      <a:accent5>
        <a:srgbClr val="FFE2B8"/>
      </a:accent5>
      <a:accent6>
        <a:srgbClr val="09408D"/>
      </a:accent6>
      <a:hlink>
        <a:srgbClr val="FC0019"/>
      </a:hlink>
      <a:folHlink>
        <a:srgbClr val="C0C0C0"/>
      </a:folHlink>
    </a:clrScheme>
    <a:fontScheme name="irg-overview-mar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rg-overview-mar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g-overview-mar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65107</TotalTime>
  <Words>819</Words>
  <Application>Microsoft Macintosh PowerPoint</Application>
  <PresentationFormat>On-screen Show (4:3)</PresentationFormat>
  <Paragraphs>139</Paragraphs>
  <Slides>15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  <vt:variant>
        <vt:lpstr>Custom Shows</vt:lpstr>
      </vt:variant>
      <vt:variant>
        <vt:i4>1</vt:i4>
      </vt:variant>
    </vt:vector>
  </HeadingPairs>
  <TitlesOfParts>
    <vt:vector size="23" baseType="lpstr">
      <vt:lpstr>Arial</vt:lpstr>
      <vt:lpstr>Calibri</vt:lpstr>
      <vt:lpstr>ＭＳ Ｐゴシック</vt:lpstr>
      <vt:lpstr>Times New Roman</vt:lpstr>
      <vt:lpstr>Wingdings</vt:lpstr>
      <vt:lpstr>irg-overview-mar08</vt:lpstr>
      <vt:lpstr>3_Office Theme</vt:lpstr>
      <vt:lpstr>PowerPoint Presentation</vt:lpstr>
      <vt:lpstr>PowerPoint Presentation</vt:lpstr>
      <vt:lpstr>Meeting Logistics</vt:lpstr>
      <vt:lpstr>Agenda</vt:lpstr>
      <vt:lpstr>Synchronized Position Hold Engage  Reorient Experimental Satellites - SPHERES</vt:lpstr>
      <vt:lpstr>SPHERES Community</vt:lpstr>
      <vt:lpstr>SPHERES Facility Team</vt:lpstr>
      <vt:lpstr>Program News &amp; Highlights 1/3</vt:lpstr>
      <vt:lpstr>Program News &amp; Highlights 2/3</vt:lpstr>
      <vt:lpstr>Program News &amp; Highlights 3/3</vt:lpstr>
      <vt:lpstr>Summer 2017 Interns: Qty 8</vt:lpstr>
      <vt:lpstr>Summer 2017 Interns: Qty 8</vt:lpstr>
      <vt:lpstr>Summer 2017 Interns: Qty 8</vt:lpstr>
      <vt:lpstr>What’s next … </vt:lpstr>
      <vt:lpstr>Guest Science Program (GSP) </vt:lpstr>
      <vt:lpstr>short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Andres (ARC-RE)</dc:creator>
  <cp:lastModifiedBy>Jose Benavides</cp:lastModifiedBy>
  <cp:revision>3821</cp:revision>
  <cp:lastPrinted>2001-05-16T14:20:40Z</cp:lastPrinted>
  <dcterms:created xsi:type="dcterms:W3CDTF">2011-03-16T04:56:42Z</dcterms:created>
  <dcterms:modified xsi:type="dcterms:W3CDTF">2017-08-23T14:47:12Z</dcterms:modified>
</cp:coreProperties>
</file>