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62" r:id="rId1"/>
    <p:sldMasterId id="2147483979" r:id="rId2"/>
  </p:sldMasterIdLst>
  <p:notesMasterIdLst>
    <p:notesMasterId r:id="rId8"/>
  </p:notesMasterIdLst>
  <p:handoutMasterIdLst>
    <p:handoutMasterId r:id="rId9"/>
  </p:handoutMasterIdLst>
  <p:sldIdLst>
    <p:sldId id="1229" r:id="rId3"/>
    <p:sldId id="1335" r:id="rId4"/>
    <p:sldId id="1338" r:id="rId5"/>
    <p:sldId id="1339" r:id="rId6"/>
    <p:sldId id="1334" r:id="rId7"/>
  </p:sldIdLst>
  <p:sldSz cx="9144000" cy="6858000" type="screen4x3"/>
  <p:notesSz cx="6997700" cy="9283700"/>
  <p:custShowLst>
    <p:custShow name="short" id="0">
      <p:sldLst/>
    </p:custShow>
  </p:custShow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sz="2400" b="1" kern="1200" baseline="-25000">
        <a:solidFill>
          <a:srgbClr val="000000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sz="2400" b="1" kern="1200" baseline="-25000">
        <a:solidFill>
          <a:srgbClr val="000000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sz="2400" b="1" kern="1200" baseline="-25000">
        <a:solidFill>
          <a:srgbClr val="000000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sz="2400" b="1" kern="1200" baseline="-25000">
        <a:solidFill>
          <a:srgbClr val="000000"/>
        </a:solidFill>
        <a:latin typeface="Arial" charset="0"/>
        <a:ea typeface="ＭＳ Ｐゴシック"/>
        <a:cs typeface="ＭＳ Ｐゴシック"/>
      </a:defRPr>
    </a:lvl9pPr>
  </p:defaultTextStyle>
  <p:extLst>
    <p:ext uri="{EFAFB233-063F-42B5-8137-9DF3F51BA10A}">
      <p15:sldGuideLst xmlns:p15="http://schemas.microsoft.com/office/powerpoint/2012/main">
        <p15:guide id="1" orient="horz" pos="76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4">
          <p15:clr>
            <a:srgbClr val="A4A3A4"/>
          </p15:clr>
        </p15:guide>
        <p15:guide id="2" pos="22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F2CE"/>
    <a:srgbClr val="DCEAFC"/>
    <a:srgbClr val="C5D9F1"/>
    <a:srgbClr val="0000FF"/>
    <a:srgbClr val="008400"/>
    <a:srgbClr val="A6CBFC"/>
    <a:srgbClr val="B3B3B3"/>
    <a:srgbClr val="474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029" autoAdjust="0"/>
    <p:restoredTop sz="85667" autoAdjust="0"/>
  </p:normalViewPr>
  <p:slideViewPr>
    <p:cSldViewPr>
      <p:cViewPr varScale="1">
        <p:scale>
          <a:sx n="86" d="100"/>
          <a:sy n="86" d="100"/>
        </p:scale>
        <p:origin x="1493" y="58"/>
      </p:cViewPr>
      <p:guideLst>
        <p:guide orient="horz" pos="768"/>
        <p:guide pos="2880"/>
      </p:guideLst>
    </p:cSldViewPr>
  </p:slideViewPr>
  <p:outlineViewPr>
    <p:cViewPr>
      <p:scale>
        <a:sx n="33" d="100"/>
        <a:sy n="33" d="100"/>
      </p:scale>
      <p:origin x="0" y="1518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3091" y="38"/>
      </p:cViewPr>
      <p:guideLst>
        <p:guide orient="horz" pos="2924"/>
        <p:guide pos="22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639" tIns="44820" rIns="89639" bIns="44820" numCol="1" anchor="t" anchorCtr="0" compatLnSpc="1">
            <a:prstTxWarp prst="textNoShape">
              <a:avLst/>
            </a:prstTxWarp>
          </a:bodyPr>
          <a:lstStyle>
            <a:lvl1pPr defTabSz="893763">
              <a:defRPr sz="1200" b="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371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639" tIns="44820" rIns="89639" bIns="44820" numCol="1" anchor="t" anchorCtr="0" compatLnSpc="1">
            <a:prstTxWarp prst="textNoShape">
              <a:avLst/>
            </a:prstTxWarp>
          </a:bodyPr>
          <a:lstStyle>
            <a:lvl1pPr algn="r" defTabSz="893763">
              <a:defRPr sz="1200" b="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3713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639" tIns="44820" rIns="89639" bIns="44820" numCol="1" anchor="b" anchorCtr="0" compatLnSpc="1">
            <a:prstTxWarp prst="textNoShape">
              <a:avLst/>
            </a:prstTxWarp>
          </a:bodyPr>
          <a:lstStyle>
            <a:lvl1pPr defTabSz="893763">
              <a:defRPr sz="1200" b="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3712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639" tIns="44820" rIns="89639" bIns="44820" numCol="1" anchor="b" anchorCtr="0" compatLnSpc="1">
            <a:prstTxWarp prst="textNoShape">
              <a:avLst/>
            </a:prstTxWarp>
          </a:bodyPr>
          <a:lstStyle>
            <a:lvl1pPr algn="r" defTabSz="893763">
              <a:defRPr sz="1200" b="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D8D99F5-8B37-4B06-B0A8-35E96A95220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64826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639" tIns="44820" rIns="89639" bIns="44820" numCol="1" anchor="t" anchorCtr="0" compatLnSpc="1">
            <a:prstTxWarp prst="textNoShape">
              <a:avLst/>
            </a:prstTxWarp>
          </a:bodyPr>
          <a:lstStyle>
            <a:lvl1pPr defTabSz="893763">
              <a:defRPr sz="1200" b="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3371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639" tIns="44820" rIns="89639" bIns="44820" numCol="1" anchor="t" anchorCtr="0" compatLnSpc="1">
            <a:prstTxWarp prst="textNoShape">
              <a:avLst/>
            </a:prstTxWarp>
          </a:bodyPr>
          <a:lstStyle>
            <a:lvl1pPr algn="r" defTabSz="893763">
              <a:defRPr sz="1200" b="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9513" y="696913"/>
            <a:ext cx="4640262" cy="3479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3450" y="4410075"/>
            <a:ext cx="5130800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639" tIns="44820" rIns="89639" bIns="448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8563"/>
            <a:ext cx="3033713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639" tIns="44820" rIns="89639" bIns="44820" numCol="1" anchor="b" anchorCtr="0" compatLnSpc="1">
            <a:prstTxWarp prst="textNoShape">
              <a:avLst/>
            </a:prstTxWarp>
          </a:bodyPr>
          <a:lstStyle>
            <a:lvl1pPr defTabSz="893763">
              <a:defRPr sz="1200" b="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18563"/>
            <a:ext cx="3033712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639" tIns="44820" rIns="89639" bIns="44820" numCol="1" anchor="b" anchorCtr="0" compatLnSpc="1">
            <a:prstTxWarp prst="textNoShape">
              <a:avLst/>
            </a:prstTxWarp>
          </a:bodyPr>
          <a:lstStyle>
            <a:lvl1pPr algn="r" defTabSz="893763">
              <a:defRPr sz="1200" b="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1F49E06-C4E4-4417-97A9-46AE5D2323C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38105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F49E06-C4E4-4417-97A9-46AE5D2323C8}" type="slidenum">
              <a:rPr lang="en-GB" smtClean="0"/>
              <a:pPr>
                <a:defRPr/>
              </a:pPr>
              <a:t>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9"/>
          <p:cNvCxnSpPr>
            <a:cxnSpLocks noChangeShapeType="1"/>
          </p:cNvCxnSpPr>
          <p:nvPr userDrawn="1"/>
        </p:nvCxnSpPr>
        <p:spPr bwMode="auto">
          <a:xfrm>
            <a:off x="76200" y="914400"/>
            <a:ext cx="8839200" cy="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/>
            <a:tailEnd/>
          </a:ln>
        </p:spPr>
      </p:cxnSp>
      <p:sp>
        <p:nvSpPr>
          <p:cNvPr id="3" name="TextBox 11"/>
          <p:cNvSpPr txBox="1"/>
          <p:nvPr userDrawn="1"/>
        </p:nvSpPr>
        <p:spPr>
          <a:xfrm>
            <a:off x="1676400" y="6537325"/>
            <a:ext cx="6477000" cy="25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defRPr/>
            </a:pPr>
            <a:r>
              <a:rPr lang="en-US" sz="1600" b="0" dirty="0">
                <a:latin typeface="Arial" pitchFamily="-106" charset="0"/>
                <a:ea typeface="ＭＳ Ｐゴシック" pitchFamily="-108" charset="-128"/>
                <a:cs typeface="ＭＳ Ｐゴシック" pitchFamily="-108" charset="-128"/>
              </a:rPr>
              <a:t>NASA    –   MIT SSL   –   UMD SPPL  –  DARPA   –   NLO   –   US Air Force STP   –   AFS   –   FIT</a:t>
            </a:r>
          </a:p>
        </p:txBody>
      </p:sp>
      <p:cxnSp>
        <p:nvCxnSpPr>
          <p:cNvPr id="4" name="Straight Connector 10"/>
          <p:cNvCxnSpPr>
            <a:cxnSpLocks noChangeShapeType="1"/>
          </p:cNvCxnSpPr>
          <p:nvPr userDrawn="1"/>
        </p:nvCxnSpPr>
        <p:spPr bwMode="auto">
          <a:xfrm>
            <a:off x="76200" y="6492875"/>
            <a:ext cx="8839200" cy="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/>
            <a:tailEnd/>
          </a:ln>
        </p:spPr>
      </p:cxnSp>
      <p:sp>
        <p:nvSpPr>
          <p:cNvPr id="5" name="Rectangle 19"/>
          <p:cNvSpPr>
            <a:spLocks noChangeArrowheads="1"/>
          </p:cNvSpPr>
          <p:nvPr userDrawn="1"/>
        </p:nvSpPr>
        <p:spPr bwMode="auto">
          <a:xfrm>
            <a:off x="8305800" y="6583363"/>
            <a:ext cx="83820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defRPr/>
            </a:pPr>
            <a:fld id="{EBC66352-50A3-4C55-8486-4772E9EA9204}" type="slidenum">
              <a:rPr lang="en-US" sz="1200" baseline="0">
                <a:latin typeface="Arial" pitchFamily="-106" charset="0"/>
                <a:ea typeface="ＭＳ Ｐゴシック" pitchFamily="-108" charset="-128"/>
                <a:cs typeface="ＭＳ Ｐゴシック" pitchFamily="-108" charset="-128"/>
              </a:rPr>
              <a:pPr eaLnBrk="0" hangingPunct="0">
                <a:defRPr/>
              </a:pPr>
              <a:t>‹#›</a:t>
            </a:fld>
            <a:endParaRPr lang="en-US" sz="1200" baseline="0" dirty="0">
              <a:latin typeface="Arial" pitchFamily="-106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6" name="Rectangle 19"/>
          <p:cNvSpPr>
            <a:spLocks noChangeArrowheads="1"/>
          </p:cNvSpPr>
          <p:nvPr userDrawn="1"/>
        </p:nvSpPr>
        <p:spPr bwMode="auto">
          <a:xfrm>
            <a:off x="0" y="6583363"/>
            <a:ext cx="1752600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defRPr/>
            </a:pPr>
            <a:r>
              <a:rPr lang="en-US" sz="1200" baseline="0" dirty="0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rPr>
              <a:t>September 6th, 2012</a:t>
            </a:r>
          </a:p>
        </p:txBody>
      </p:sp>
      <p:pic>
        <p:nvPicPr>
          <p:cNvPr id="7" name="Picture 12" descr="SPHERESpatchFINAL (wARC)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96925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SpheresPPCover-small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706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152400"/>
            <a:ext cx="222885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53415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143000"/>
            <a:ext cx="38100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143000"/>
            <a:ext cx="3810000" cy="4876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143000"/>
            <a:ext cx="38100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143000"/>
            <a:ext cx="3810000" cy="4876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blank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SPHERESpatchFINAL (wARC)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90800" y="457200"/>
            <a:ext cx="3810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990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43434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3434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blank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SPHERESpatchFINAL (wARC)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90800" y="457200"/>
            <a:ext cx="3810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990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22098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81000"/>
            <a:ext cx="64770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6400800" cy="477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52400" y="1143000"/>
            <a:ext cx="8839200" cy="5257800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6400800" cy="477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1143000"/>
            <a:ext cx="43434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143000"/>
            <a:ext cx="4343400" cy="5257800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6400800" cy="477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1143000"/>
            <a:ext cx="43434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3434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Wingdings" pitchFamily="2" charset="2"/>
              <a:buChar char="q"/>
              <a:defRPr/>
            </a:lvl1pPr>
            <a:lvl3pPr>
              <a:buFont typeface="Wingdings" pitchFamily="2" charset="2"/>
              <a:buChar char="ü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6400800" cy="477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152400" y="1143000"/>
            <a:ext cx="8839200" cy="5257800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17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52400"/>
            <a:ext cx="8001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143000"/>
            <a:ext cx="8686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cxnSp>
        <p:nvCxnSpPr>
          <p:cNvPr id="1028" name="Straight Connector 9"/>
          <p:cNvCxnSpPr>
            <a:cxnSpLocks noChangeShapeType="1"/>
          </p:cNvCxnSpPr>
          <p:nvPr userDrawn="1"/>
        </p:nvCxnSpPr>
        <p:spPr bwMode="auto">
          <a:xfrm>
            <a:off x="76200" y="914400"/>
            <a:ext cx="8839200" cy="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/>
            <a:tailEnd/>
          </a:ln>
        </p:spPr>
      </p:cxnSp>
      <p:sp>
        <p:nvSpPr>
          <p:cNvPr id="12" name="TextBox 11"/>
          <p:cNvSpPr txBox="1"/>
          <p:nvPr userDrawn="1"/>
        </p:nvSpPr>
        <p:spPr>
          <a:xfrm>
            <a:off x="1676400" y="6537325"/>
            <a:ext cx="6477000" cy="25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defRPr/>
            </a:pPr>
            <a:r>
              <a:rPr lang="en-US" sz="1600" b="0" dirty="0">
                <a:latin typeface="Arial" pitchFamily="-106" charset="0"/>
                <a:ea typeface="ＭＳ Ｐゴシック" pitchFamily="-108" charset="-128"/>
                <a:cs typeface="ＭＳ Ｐゴシック" pitchFamily="-108" charset="-128"/>
              </a:rPr>
              <a:t>NASA    –   MIT SSL   –   UMD SPPL  –  DARPA   –   NLO   –   US Air Force STP   –   AFS   –   FIT</a:t>
            </a:r>
          </a:p>
        </p:txBody>
      </p:sp>
      <p:cxnSp>
        <p:nvCxnSpPr>
          <p:cNvPr id="1030" name="Straight Connector 10"/>
          <p:cNvCxnSpPr>
            <a:cxnSpLocks noChangeShapeType="1"/>
          </p:cNvCxnSpPr>
          <p:nvPr userDrawn="1"/>
        </p:nvCxnSpPr>
        <p:spPr bwMode="auto">
          <a:xfrm>
            <a:off x="76200" y="6550025"/>
            <a:ext cx="8839200" cy="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/>
            <a:tailEnd/>
          </a:ln>
        </p:spPr>
      </p:cxnSp>
      <p:sp>
        <p:nvSpPr>
          <p:cNvPr id="18" name="Rectangle 19"/>
          <p:cNvSpPr>
            <a:spLocks noChangeArrowheads="1"/>
          </p:cNvSpPr>
          <p:nvPr userDrawn="1"/>
        </p:nvSpPr>
        <p:spPr bwMode="auto">
          <a:xfrm>
            <a:off x="8305800" y="6583363"/>
            <a:ext cx="83820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defRPr/>
            </a:pPr>
            <a:fld id="{C8A7E004-A1C9-4CE8-BCAE-66093E98AEB1}" type="slidenum">
              <a:rPr lang="en-US" sz="1200" baseline="0">
                <a:latin typeface="Arial" pitchFamily="-106" charset="0"/>
                <a:ea typeface="ＭＳ Ｐゴシック" pitchFamily="-108" charset="-128"/>
                <a:cs typeface="ＭＳ Ｐゴシック" pitchFamily="-108" charset="-128"/>
              </a:rPr>
              <a:pPr eaLnBrk="0" hangingPunct="0">
                <a:defRPr/>
              </a:pPr>
              <a:t>‹#›</a:t>
            </a:fld>
            <a:endParaRPr lang="en-US" sz="1200" baseline="0" dirty="0">
              <a:latin typeface="Arial" pitchFamily="-106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19" name="Rectangle 19"/>
          <p:cNvSpPr>
            <a:spLocks noChangeArrowheads="1"/>
          </p:cNvSpPr>
          <p:nvPr userDrawn="1"/>
        </p:nvSpPr>
        <p:spPr bwMode="auto">
          <a:xfrm>
            <a:off x="0" y="6583363"/>
            <a:ext cx="1752600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eaLnBrk="0" hangingPunct="0">
              <a:defRPr/>
            </a:pPr>
            <a:r>
              <a:rPr lang="en-US" sz="1200" baseline="0" dirty="0" smtClean="0"/>
              <a:t>August 23, 2017</a:t>
            </a:r>
            <a:endParaRPr lang="en-US" sz="1200" baseline="0" dirty="0"/>
          </a:p>
        </p:txBody>
      </p:sp>
      <p:pic>
        <p:nvPicPr>
          <p:cNvPr id="1033" name="Picture 12" descr="SPHERESpatchFINAL (wARC).jpg"/>
          <p:cNvPicPr>
            <a:picLocks noChangeAspect="1"/>
          </p:cNvPicPr>
          <p:nvPr userDrawn="1"/>
        </p:nvPicPr>
        <p:blipFill>
          <a:blip r:embed="rId17"/>
          <a:srcRect/>
          <a:stretch>
            <a:fillRect/>
          </a:stretch>
        </p:blipFill>
        <p:spPr bwMode="auto">
          <a:xfrm>
            <a:off x="0" y="0"/>
            <a:ext cx="796925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10" r:id="rId1"/>
    <p:sldLayoutId id="2147484011" r:id="rId2"/>
    <p:sldLayoutId id="2147483983" r:id="rId3"/>
    <p:sldLayoutId id="2147483984" r:id="rId4"/>
    <p:sldLayoutId id="2147483985" r:id="rId5"/>
    <p:sldLayoutId id="2147483986" r:id="rId6"/>
    <p:sldLayoutId id="2147483987" r:id="rId7"/>
    <p:sldLayoutId id="2147483988" r:id="rId8"/>
    <p:sldLayoutId id="2147483989" r:id="rId9"/>
    <p:sldLayoutId id="2147483990" r:id="rId10"/>
    <p:sldLayoutId id="2147483991" r:id="rId11"/>
    <p:sldLayoutId id="2147483992" r:id="rId12"/>
    <p:sldLayoutId id="2147483993" r:id="rId13"/>
    <p:sldLayoutId id="2147483994" r:id="rId14"/>
    <p:sldLayoutId id="2147484012" r:id="rId15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60000"/>
        </a:spcBef>
        <a:spcAft>
          <a:spcPct val="0"/>
        </a:spcAft>
        <a:defRPr sz="2000" b="1">
          <a:solidFill>
            <a:schemeClr val="accent2"/>
          </a:solidFill>
          <a:latin typeface="+mn-lt"/>
          <a:ea typeface="ＭＳ Ｐゴシック" charset="-128"/>
          <a:cs typeface="ＭＳ Ｐゴシック" charset="-128"/>
        </a:defRPr>
      </a:lvl1pPr>
      <a:lvl2pPr marL="476250" indent="-1905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  <a:cs typeface="ＭＳ Ｐゴシック"/>
        </a:defRPr>
      </a:lvl2pPr>
      <a:lvl3pPr marL="857250" indent="-1905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0" y="865188"/>
            <a:ext cx="8640763" cy="134937"/>
            <a:chOff x="0" y="534"/>
            <a:chExt cx="5443" cy="85"/>
          </a:xfrm>
        </p:grpSpPr>
        <p:sp>
          <p:nvSpPr>
            <p:cNvPr id="14339" name="Rectangle 3"/>
            <p:cNvSpPr>
              <a:spLocks noChangeArrowheads="1"/>
            </p:cNvSpPr>
            <p:nvPr/>
          </p:nvSpPr>
          <p:spPr bwMode="auto">
            <a:xfrm>
              <a:off x="3739" y="534"/>
              <a:ext cx="247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0" name="Rectangle 4"/>
            <p:cNvSpPr>
              <a:spLocks noChangeArrowheads="1"/>
            </p:cNvSpPr>
            <p:nvPr/>
          </p:nvSpPr>
          <p:spPr bwMode="auto">
            <a:xfrm>
              <a:off x="4012" y="534"/>
              <a:ext cx="221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1" name="Rectangle 5"/>
            <p:cNvSpPr>
              <a:spLocks noChangeArrowheads="1"/>
            </p:cNvSpPr>
            <p:nvPr/>
          </p:nvSpPr>
          <p:spPr bwMode="auto">
            <a:xfrm>
              <a:off x="4260" y="534"/>
              <a:ext cx="197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2" name="Rectangle 6"/>
            <p:cNvSpPr>
              <a:spLocks noChangeArrowheads="1"/>
            </p:cNvSpPr>
            <p:nvPr/>
          </p:nvSpPr>
          <p:spPr bwMode="auto">
            <a:xfrm>
              <a:off x="4484" y="534"/>
              <a:ext cx="174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3" name="Rectangle 7"/>
            <p:cNvSpPr>
              <a:spLocks noChangeArrowheads="1"/>
            </p:cNvSpPr>
            <p:nvPr/>
          </p:nvSpPr>
          <p:spPr bwMode="auto">
            <a:xfrm>
              <a:off x="4684" y="534"/>
              <a:ext cx="150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4" name="Rectangle 8"/>
            <p:cNvSpPr>
              <a:spLocks noChangeArrowheads="1"/>
            </p:cNvSpPr>
            <p:nvPr/>
          </p:nvSpPr>
          <p:spPr bwMode="auto">
            <a:xfrm>
              <a:off x="4859" y="534"/>
              <a:ext cx="127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5" name="Rectangle 9"/>
            <p:cNvSpPr>
              <a:spLocks noChangeArrowheads="1"/>
            </p:cNvSpPr>
            <p:nvPr/>
          </p:nvSpPr>
          <p:spPr bwMode="auto">
            <a:xfrm>
              <a:off x="0" y="534"/>
              <a:ext cx="3711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6" name="Rectangle 10"/>
            <p:cNvSpPr>
              <a:spLocks noChangeArrowheads="1"/>
            </p:cNvSpPr>
            <p:nvPr/>
          </p:nvSpPr>
          <p:spPr bwMode="auto">
            <a:xfrm>
              <a:off x="5350" y="534"/>
              <a:ext cx="45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7" name="Rectangle 11"/>
            <p:cNvSpPr>
              <a:spLocks noChangeArrowheads="1"/>
            </p:cNvSpPr>
            <p:nvPr/>
          </p:nvSpPr>
          <p:spPr bwMode="auto">
            <a:xfrm>
              <a:off x="5254" y="534"/>
              <a:ext cx="70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8" name="Rectangle 12"/>
            <p:cNvSpPr>
              <a:spLocks noChangeArrowheads="1"/>
            </p:cNvSpPr>
            <p:nvPr/>
          </p:nvSpPr>
          <p:spPr bwMode="auto">
            <a:xfrm>
              <a:off x="5139" y="534"/>
              <a:ext cx="91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9" name="Rectangle 13"/>
            <p:cNvSpPr>
              <a:spLocks noChangeArrowheads="1"/>
            </p:cNvSpPr>
            <p:nvPr/>
          </p:nvSpPr>
          <p:spPr bwMode="auto">
            <a:xfrm>
              <a:off x="5011" y="534"/>
              <a:ext cx="102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50" name="Rectangle 14"/>
            <p:cNvSpPr>
              <a:spLocks noChangeArrowheads="1"/>
            </p:cNvSpPr>
            <p:nvPr/>
          </p:nvSpPr>
          <p:spPr bwMode="auto">
            <a:xfrm>
              <a:off x="5420" y="534"/>
              <a:ext cx="23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</p:grpSp>
      <p:sp>
        <p:nvSpPr>
          <p:cNvPr id="1741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381000"/>
            <a:ext cx="6400800" cy="4778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5725" tIns="39688" rIns="85725" bIns="3968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Style:</a:t>
            </a:r>
            <a:br>
              <a:rPr lang="en-US" smtClean="0"/>
            </a:br>
            <a:r>
              <a:rPr lang="en-US" smtClean="0"/>
              <a:t>Multiple Lines</a:t>
            </a:r>
          </a:p>
        </p:txBody>
      </p:sp>
      <p:sp>
        <p:nvSpPr>
          <p:cNvPr id="1741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43000"/>
            <a:ext cx="8839200" cy="525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5725" tIns="39688" rIns="85725" bIns="396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54" name="Rectangle 18"/>
          <p:cNvSpPr>
            <a:spLocks noChangeArrowheads="1"/>
          </p:cNvSpPr>
          <p:nvPr/>
        </p:nvSpPr>
        <p:spPr bwMode="auto">
          <a:xfrm>
            <a:off x="8305800" y="6400800"/>
            <a:ext cx="496888" cy="2079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87312" tIns="42862" rIns="87312" bIns="42862">
            <a:spAutoFit/>
          </a:bodyPr>
          <a:lstStyle/>
          <a:p>
            <a:pPr defTabSz="814388" eaLnBrk="0" hangingPunct="0">
              <a:defRPr/>
            </a:pPr>
            <a:fld id="{F9CF252B-8894-4407-9B6B-B6F18D8BABF1}" type="slidenum">
              <a:rPr lang="en-US" sz="800" b="0" baseline="0">
                <a:latin typeface="Arial" pitchFamily="34" charset="0"/>
                <a:ea typeface="+mn-ea"/>
                <a:cs typeface="Arial" pitchFamily="34" charset="0"/>
              </a:rPr>
              <a:pPr defTabSz="814388" eaLnBrk="0" hangingPunct="0">
                <a:defRPr/>
              </a:pPr>
              <a:t>‹#›</a:t>
            </a:fld>
            <a:endParaRPr lang="en-US" sz="800" b="0" baseline="0" dirty="0"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7414" name="Picture 4" descr="STP Shield - Transparent"/>
          <p:cNvPicPr>
            <a:picLocks noChangeAspect="1" noChangeArrowheads="1"/>
          </p:cNvPicPr>
          <p:nvPr userDrawn="1"/>
        </p:nvPicPr>
        <p:blipFill>
          <a:blip r:embed="rId17"/>
          <a:srcRect/>
          <a:stretch>
            <a:fillRect/>
          </a:stretch>
        </p:blipFill>
        <p:spPr bwMode="auto">
          <a:xfrm>
            <a:off x="7924800" y="0"/>
            <a:ext cx="1001713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415" name="Group 24"/>
          <p:cNvGrpSpPr>
            <a:grpSpLocks/>
          </p:cNvGrpSpPr>
          <p:nvPr userDrawn="1"/>
        </p:nvGrpSpPr>
        <p:grpSpPr bwMode="auto">
          <a:xfrm>
            <a:off x="0" y="0"/>
            <a:ext cx="1323975" cy="1025525"/>
            <a:chOff x="0" y="165100"/>
            <a:chExt cx="4473389" cy="3796695"/>
          </a:xfrm>
        </p:grpSpPr>
        <p:pic>
          <p:nvPicPr>
            <p:cNvPr id="17416" name="Picture 45" descr="AFSPC_SMC TRNS"/>
            <p:cNvPicPr>
              <a:picLocks noChangeAspect="1" noChangeArrowheads="1"/>
            </p:cNvPicPr>
            <p:nvPr userDrawn="1"/>
          </p:nvPicPr>
          <p:blipFill>
            <a:blip r:embed="rId18">
              <a:lum bright="10000" contrast="10000"/>
            </a:blip>
            <a:srcRect/>
            <a:stretch>
              <a:fillRect/>
            </a:stretch>
          </p:blipFill>
          <p:spPr bwMode="auto">
            <a:xfrm>
              <a:off x="0" y="165100"/>
              <a:ext cx="3356339" cy="3202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7" name="Picture 3"/>
            <p:cNvPicPr>
              <a:picLocks noChangeAspect="1" noChangeArrowheads="1"/>
            </p:cNvPicPr>
            <p:nvPr userDrawn="1"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1956922" y="1445326"/>
              <a:ext cx="2516467" cy="25164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95" r:id="rId1"/>
    <p:sldLayoutId id="2147483996" r:id="rId2"/>
    <p:sldLayoutId id="2147483997" r:id="rId3"/>
    <p:sldLayoutId id="2147483998" r:id="rId4"/>
    <p:sldLayoutId id="2147483999" r:id="rId5"/>
    <p:sldLayoutId id="2147484000" r:id="rId6"/>
    <p:sldLayoutId id="2147484001" r:id="rId7"/>
    <p:sldLayoutId id="2147484002" r:id="rId8"/>
    <p:sldLayoutId id="2147484003" r:id="rId9"/>
    <p:sldLayoutId id="2147484004" r:id="rId10"/>
    <p:sldLayoutId id="2147484005" r:id="rId11"/>
    <p:sldLayoutId id="2147484006" r:id="rId12"/>
    <p:sldLayoutId id="2147484007" r:id="rId13"/>
    <p:sldLayoutId id="2147484008" r:id="rId14"/>
    <p:sldLayoutId id="2147484009" r:id="rId15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2pPr>
      <a:lvl3pPr algn="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3pPr>
      <a:lvl4pPr algn="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4pPr>
      <a:lvl5pPr algn="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5pPr>
      <a:lvl6pPr marL="457200" algn="r" rtl="0" fontAlgn="base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6pPr>
      <a:lvl7pPr marL="914400" algn="r" rtl="0" fontAlgn="base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7pPr>
      <a:lvl8pPr marL="1371600" algn="r" rtl="0" fontAlgn="base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8pPr>
      <a:lvl9pPr marL="1828800" algn="r" rtl="0" fontAlgn="base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200" b="1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0070C0"/>
                </a:solidFill>
                <a:ea typeface="ＭＳ Ｐゴシック"/>
                <a:cs typeface="ＭＳ Ｐゴシック"/>
              </a:rPr>
              <a:t>PIM Update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F8AF1"/>
                </a:solidFill>
                <a:ea typeface="ＭＳ Ｐゴシック"/>
                <a:cs typeface="ＭＳ Ｐゴシック"/>
              </a:rPr>
              <a:t>PIM Status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76200" y="838200"/>
            <a:ext cx="88392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47713" marR="0" lvl="2" indent="-2301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itchFamily="2" charset="2"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ＭＳ Ｐゴシック"/>
              <a:cs typeface="ＭＳ Ｐゴシック"/>
            </a:endParaRPr>
          </a:p>
          <a:p>
            <a:pPr marL="173038" lvl="1" indent="-173038" eaLnBrk="0" hangingPunct="0">
              <a:spcBef>
                <a:spcPct val="20000"/>
              </a:spcBef>
              <a:buFontTx/>
              <a:buChar char="•"/>
            </a:pPr>
            <a:r>
              <a:rPr lang="en-US" sz="1500" kern="0" baseline="0" dirty="0" smtClean="0">
                <a:solidFill>
                  <a:srgbClr val="3F8AF1"/>
                </a:solidFill>
              </a:rPr>
              <a:t>What integration work has been accomplished since last SPHERES Quarterly Working Group on 05/04/2017?</a:t>
            </a:r>
          </a:p>
          <a:p>
            <a:pPr marL="403225" lvl="1" indent="-169863" eaLnBrk="0" hangingPunct="0">
              <a:spcBef>
                <a:spcPct val="20000"/>
              </a:spcBef>
              <a:defRPr/>
            </a:pPr>
            <a:endParaRPr lang="en-US" sz="1600" kern="0" baseline="0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403225" lvl="1" indent="-122238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600" kern="0" baseline="0" dirty="0">
                <a:solidFill>
                  <a:schemeClr val="tx1"/>
                </a:solidFill>
                <a:latin typeface="Calibri" pitchFamily="34" charset="0"/>
              </a:rPr>
              <a:t>SPHERES Tether Slosh – </a:t>
            </a:r>
            <a:r>
              <a:rPr lang="en-US" sz="1600" kern="0" baseline="0" dirty="0" smtClean="0">
                <a:solidFill>
                  <a:schemeClr val="tx1"/>
                </a:solidFill>
                <a:latin typeface="Calibri" pitchFamily="34" charset="0"/>
              </a:rPr>
              <a:t>targeting Inc. 53/54 for launch</a:t>
            </a:r>
          </a:p>
          <a:p>
            <a:pPr marL="573088" lvl="2" indent="1651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600" kern="0" baseline="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kern="0" baseline="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400" b="0" kern="0" baseline="0" dirty="0">
                <a:solidFill>
                  <a:schemeClr val="tx1"/>
                </a:solidFill>
                <a:latin typeface="Calibri" pitchFamily="34" charset="0"/>
              </a:rPr>
              <a:t>Hardware readiness is 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mid-September</a:t>
            </a:r>
          </a:p>
          <a:p>
            <a:pPr marL="573088" lvl="2" indent="1651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  Safety Phase I/II </a:t>
            </a:r>
            <a:r>
              <a:rPr lang="en-US" sz="1400" b="0" kern="0" baseline="0" dirty="0">
                <a:solidFill>
                  <a:schemeClr val="tx1"/>
                </a:solidFill>
                <a:latin typeface="Calibri" pitchFamily="34" charset="0"/>
              </a:rPr>
              <a:t>SDP 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completed on 07/12/17</a:t>
            </a:r>
          </a:p>
          <a:p>
            <a:pPr marL="573088" lvl="2" indent="1651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400" b="0" kern="0" baseline="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 Safety Phase III SDP and integrated SDP submitted on 08/04/17, ECD: 9/1/17</a:t>
            </a:r>
          </a:p>
          <a:p>
            <a:pPr marL="573088" lvl="2" indent="1651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400" b="0" kern="0" baseline="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 All payload requirements submitted ; waiting on change paper approval </a:t>
            </a:r>
          </a:p>
          <a:p>
            <a:pPr marL="573088" lvl="2" indent="1651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  Hardware labels in work</a:t>
            </a:r>
          </a:p>
          <a:p>
            <a:pPr marL="573088" lvl="2" indent="1651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  Initial procedure inputs provided; need to provide additional updates/inputs</a:t>
            </a:r>
          </a:p>
          <a:p>
            <a:pPr marL="738187" lvl="2" eaLnBrk="0" hangingPunct="0">
              <a:spcBef>
                <a:spcPct val="20000"/>
              </a:spcBef>
              <a:defRPr/>
            </a:pPr>
            <a:endParaRPr lang="en-US" sz="1600" kern="0" baseline="0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403225" lvl="1" indent="-122238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600" kern="0" baseline="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1600" kern="0" baseline="0" dirty="0" err="1" smtClean="0">
                <a:solidFill>
                  <a:schemeClr val="tx1"/>
                </a:solidFill>
                <a:latin typeface="Calibri" pitchFamily="34" charset="0"/>
              </a:rPr>
              <a:t>SmoothNav</a:t>
            </a:r>
            <a:r>
              <a:rPr lang="en-US" sz="1600" kern="0" baseline="0" dirty="0" smtClean="0">
                <a:solidFill>
                  <a:schemeClr val="tx1"/>
                </a:solidFill>
                <a:latin typeface="Calibri" pitchFamily="34" charset="0"/>
              </a:rPr>
              <a:t>  –   First session targeted for end of year</a:t>
            </a:r>
          </a:p>
          <a:p>
            <a:pPr marL="749300" lvl="2" indent="-17145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No hardware; software only; will use existing Vertigo/SPHERES hardware on-orbit</a:t>
            </a:r>
          </a:p>
          <a:p>
            <a:pPr marL="749300" lvl="2" indent="-17145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Total of 4-5 test sessions :  1</a:t>
            </a:r>
            <a:r>
              <a:rPr lang="en-US" sz="1400" b="0" kern="0" baseline="30000" dirty="0" smtClean="0">
                <a:solidFill>
                  <a:schemeClr val="tx1"/>
                </a:solidFill>
                <a:latin typeface="Calibri" pitchFamily="34" charset="0"/>
              </a:rPr>
              <a:t>st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 test session scheduled for the end of this year</a:t>
            </a:r>
          </a:p>
          <a:p>
            <a:pPr marL="749300" lvl="2" indent="-17145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Kickoff meeting completed on 08/17/17</a:t>
            </a:r>
          </a:p>
          <a:p>
            <a:pPr marL="749300" lvl="2" indent="-17145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Payload Integration Agreement (PIA) in work; change paper to be submitted to request test sessions</a:t>
            </a:r>
          </a:p>
          <a:p>
            <a:pPr marL="280987" lvl="1" eaLnBrk="0" hangingPunct="0">
              <a:spcBef>
                <a:spcPct val="20000"/>
              </a:spcBef>
              <a:buSzPct val="80000"/>
              <a:defRPr/>
            </a:pPr>
            <a:endParaRPr lang="en-US" sz="1600" kern="0" baseline="0" dirty="0">
              <a:solidFill>
                <a:schemeClr val="tx1"/>
              </a:solidFill>
              <a:latin typeface="Calibri" pitchFamily="34" charset="0"/>
            </a:endParaRPr>
          </a:p>
          <a:p>
            <a:pPr marL="517525" lvl="2" eaLnBrk="0" hangingPunct="0">
              <a:spcBef>
                <a:spcPct val="20000"/>
              </a:spcBef>
              <a:buSzPct val="80000"/>
              <a:defRPr/>
            </a:pPr>
            <a:endParaRPr lang="en-US" sz="1400" kern="0" baseline="0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1143000" lvl="3" indent="-228600" eaLnBrk="0" hangingPunct="0">
              <a:spcBef>
                <a:spcPct val="20000"/>
              </a:spcBef>
              <a:defRPr/>
            </a:pPr>
            <a:endParaRPr lang="en-US" sz="1400" b="0" kern="0" baseline="0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1143000" lvl="3" indent="-22860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en-US" sz="1200" b="0" kern="0" baseline="0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747713" marR="0" lvl="2" indent="-2301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itchFamily="2" charset="2"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ＭＳ Ｐゴシック"/>
              <a:cs typeface="ＭＳ Ｐゴシック"/>
            </a:endParaRPr>
          </a:p>
          <a:p>
            <a:pPr marL="1490663" marR="0" lvl="3" indent="-2301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ＭＳ Ｐゴシック"/>
              <a:cs typeface="ＭＳ Ｐゴシック"/>
            </a:endParaRPr>
          </a:p>
          <a:p>
            <a:pPr marL="747713" marR="0" lvl="2" indent="-2301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itchFamily="2" charset="2"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ＭＳ Ｐゴシック"/>
              <a:cs typeface="ＭＳ Ｐゴシック"/>
            </a:endParaRPr>
          </a:p>
          <a:p>
            <a:pPr marL="403225" marR="0" lvl="1" indent="-16986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ＭＳ Ｐゴシック"/>
              <a:cs typeface="ＭＳ Ｐゴシック"/>
            </a:endParaRPr>
          </a:p>
          <a:p>
            <a:pPr marL="119063" marR="0" lvl="0" indent="-119063" algn="l" defTabSz="914400" rtl="0" eaLnBrk="0" fontAlgn="base" latinLnBrk="0" hangingPunct="0">
              <a:lnSpc>
                <a:spcPct val="100000"/>
              </a:lnSpc>
              <a:spcBef>
                <a:spcPct val="6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alibri" pitchFamily="34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-32982" y="495300"/>
            <a:ext cx="9067800" cy="5257800"/>
          </a:xfrm>
          <a:prstGeom prst="rect">
            <a:avLst/>
          </a:prstGeom>
        </p:spPr>
        <p:txBody>
          <a:bodyPr/>
          <a:lstStyle/>
          <a:p>
            <a:pPr marL="233362" lvl="1" eaLnBrk="0" hangingPunct="0">
              <a:spcBef>
                <a:spcPct val="20000"/>
              </a:spcBef>
              <a:defRPr/>
            </a:pPr>
            <a:endParaRPr lang="en-US" sz="1600" kern="0" baseline="0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577850" lvl="2" eaLnBrk="0" hangingPunct="0">
              <a:spcBef>
                <a:spcPct val="20000"/>
              </a:spcBef>
              <a:buSzPct val="80000"/>
              <a:defRPr/>
            </a:pPr>
            <a:endParaRPr lang="en-US" sz="1200" b="0" kern="0" baseline="0" dirty="0">
              <a:solidFill>
                <a:schemeClr val="tx1"/>
              </a:solidFill>
              <a:latin typeface="Calibri" pitchFamily="34" charset="0"/>
            </a:endParaRPr>
          </a:p>
          <a:p>
            <a:pPr marL="280987" lvl="1" eaLnBrk="0" hangingPunct="0">
              <a:spcBef>
                <a:spcPct val="20000"/>
              </a:spcBef>
              <a:defRPr/>
            </a:pPr>
            <a:r>
              <a:rPr lang="en-US" sz="1600" kern="0" baseline="0" dirty="0" smtClean="0">
                <a:solidFill>
                  <a:schemeClr val="tx1"/>
                </a:solidFill>
                <a:latin typeface="Calibri" pitchFamily="34" charset="0"/>
              </a:rPr>
              <a:t> RINGS </a:t>
            </a:r>
            <a:r>
              <a:rPr lang="en-US" sz="1600" kern="0" baseline="0" dirty="0">
                <a:solidFill>
                  <a:schemeClr val="tx1"/>
                </a:solidFill>
                <a:latin typeface="Calibri" pitchFamily="34" charset="0"/>
              </a:rPr>
              <a:t>– launched on Flight HTV-4 (08/03/13) </a:t>
            </a:r>
          </a:p>
          <a:p>
            <a:pPr marL="747713" lvl="2" indent="-230188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b="0" kern="0" baseline="0" dirty="0">
                <a:solidFill>
                  <a:schemeClr val="tx1"/>
                </a:solidFill>
                <a:latin typeface="Calibri" pitchFamily="34" charset="0"/>
              </a:rPr>
              <a:t>RINGS hardware [RINGS hardware, battery chargers (qty. 2), and </a:t>
            </a:r>
            <a:r>
              <a:rPr lang="en-US" sz="1400" b="0" kern="0" baseline="0" dirty="0" err="1">
                <a:solidFill>
                  <a:schemeClr val="tx1"/>
                </a:solidFill>
                <a:latin typeface="Calibri" pitchFamily="34" charset="0"/>
              </a:rPr>
              <a:t>DeWalt</a:t>
            </a:r>
            <a:r>
              <a:rPr lang="en-US" sz="1400" b="0" kern="0" baseline="0" dirty="0">
                <a:solidFill>
                  <a:schemeClr val="tx1"/>
                </a:solidFill>
                <a:latin typeface="Calibri" pitchFamily="34" charset="0"/>
              </a:rPr>
              <a:t> batteries (qty. 16)] to return on 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SpX-12:  TBD – most likely will need to be manifested for return on another flight</a:t>
            </a:r>
            <a:endParaRPr lang="en-US" sz="1400" b="0" kern="0" baseline="0" dirty="0">
              <a:solidFill>
                <a:schemeClr val="tx1"/>
              </a:solidFill>
              <a:latin typeface="Calibri" pitchFamily="34" charset="0"/>
            </a:endParaRPr>
          </a:p>
          <a:p>
            <a:pPr marL="747713" lvl="2" indent="-230188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b="0" kern="0" baseline="0" dirty="0">
                <a:solidFill>
                  <a:schemeClr val="tx1"/>
                </a:solidFill>
                <a:latin typeface="Calibri" pitchFamily="34" charset="0"/>
              </a:rPr>
              <a:t>8 </a:t>
            </a:r>
            <a:r>
              <a:rPr lang="en-US" sz="1400" b="0" kern="0" baseline="0" dirty="0" err="1">
                <a:solidFill>
                  <a:schemeClr val="tx1"/>
                </a:solidFill>
                <a:latin typeface="Calibri" pitchFamily="34" charset="0"/>
              </a:rPr>
              <a:t>Dewalt</a:t>
            </a:r>
            <a:r>
              <a:rPr lang="en-US" sz="1400" b="0" kern="0" baseline="0" dirty="0">
                <a:solidFill>
                  <a:schemeClr val="tx1"/>
                </a:solidFill>
                <a:latin typeface="Calibri" pitchFamily="34" charset="0"/>
              </a:rPr>
              <a:t> batteries to remain 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on-board:  TBD</a:t>
            </a:r>
            <a:endParaRPr lang="en-US" sz="1400" b="0" kern="0" baseline="0" dirty="0">
              <a:solidFill>
                <a:schemeClr val="tx1"/>
              </a:solidFill>
              <a:latin typeface="Calibri" pitchFamily="34" charset="0"/>
            </a:endParaRPr>
          </a:p>
          <a:p>
            <a:pPr marL="1204913" lvl="3" indent="-230188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endParaRPr lang="en-US" sz="1400" b="0" kern="0" baseline="0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403225" lvl="1" indent="-169863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600" kern="0" baseline="0" dirty="0">
                <a:solidFill>
                  <a:schemeClr val="tx1"/>
                </a:solidFill>
                <a:latin typeface="Calibri" pitchFamily="34" charset="0"/>
              </a:rPr>
              <a:t>SPHERES Halo  -  launched on Flight SpX-8 (04/08/16)</a:t>
            </a:r>
          </a:p>
          <a:p>
            <a:pPr marL="747713" lvl="2" indent="-230188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b="0" kern="0" baseline="0" dirty="0">
                <a:solidFill>
                  <a:schemeClr val="tx1"/>
                </a:solidFill>
                <a:latin typeface="Calibri" pitchFamily="34" charset="0"/>
              </a:rPr>
              <a:t>Five test sessions planned in Increment 51/52 (04/15/17- 09/02/17)</a:t>
            </a:r>
          </a:p>
          <a:p>
            <a:pPr marL="1204913" lvl="3" indent="-230188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b="0" kern="0" baseline="0" dirty="0">
                <a:solidFill>
                  <a:schemeClr val="tx1"/>
                </a:solidFill>
                <a:latin typeface="Calibri" pitchFamily="34" charset="0"/>
              </a:rPr>
              <a:t>TS #1:  Blue Checkout and Halo Checkout: occurred on 02/02/17</a:t>
            </a:r>
          </a:p>
          <a:p>
            <a:pPr marL="1204913" lvl="3" indent="-230188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b="0" kern="0" baseline="0" dirty="0">
                <a:solidFill>
                  <a:schemeClr val="tx1"/>
                </a:solidFill>
                <a:latin typeface="Calibri" pitchFamily="34" charset="0"/>
              </a:rPr>
              <a:t>TS #2: Halo Checkout:  occurred on 02/03/17</a:t>
            </a:r>
          </a:p>
          <a:p>
            <a:pPr marL="1204913" lvl="3" indent="-230188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b="0" kern="0" baseline="0" dirty="0">
                <a:solidFill>
                  <a:schemeClr val="tx1"/>
                </a:solidFill>
                <a:latin typeface="Calibri" pitchFamily="34" charset="0"/>
              </a:rPr>
              <a:t>TS #3:  Halo Science 1:  5/29/17-5/30/17</a:t>
            </a:r>
          </a:p>
          <a:p>
            <a:pPr marL="1204913" lvl="3" indent="-230188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kern="0" baseline="0" dirty="0">
                <a:solidFill>
                  <a:schemeClr val="tx1"/>
                </a:solidFill>
                <a:latin typeface="Calibri" pitchFamily="34" charset="0"/>
              </a:rPr>
              <a:t>TS #4:  Halo Science 2:  </a:t>
            </a:r>
            <a:r>
              <a:rPr lang="en-US" sz="1400" kern="0" baseline="0" dirty="0" smtClean="0">
                <a:solidFill>
                  <a:schemeClr val="tx1"/>
                </a:solidFill>
                <a:latin typeface="Calibri" pitchFamily="34" charset="0"/>
              </a:rPr>
              <a:t>6/23/17</a:t>
            </a:r>
          </a:p>
          <a:p>
            <a:pPr marL="974725" lvl="3" eaLnBrk="0" hangingPunct="0">
              <a:spcBef>
                <a:spcPct val="20000"/>
              </a:spcBef>
              <a:buSzPct val="80000"/>
              <a:defRPr/>
            </a:pPr>
            <a:endParaRPr lang="en-US" sz="1400" kern="0" baseline="0" dirty="0">
              <a:solidFill>
                <a:schemeClr val="tx1"/>
              </a:solidFill>
              <a:latin typeface="Calibri" pitchFamily="34" charset="0"/>
            </a:endParaRPr>
          </a:p>
          <a:p>
            <a:pPr marL="403225" lvl="1" indent="-169863" eaLnBrk="0" hangingPunct="0">
              <a:spcBef>
                <a:spcPct val="20000"/>
              </a:spcBef>
              <a:buSzPct val="80000"/>
              <a:buFontTx/>
              <a:buChar char="•"/>
              <a:defRPr/>
            </a:pPr>
            <a:r>
              <a:rPr lang="en-US" sz="1600" kern="0" baseline="0" dirty="0">
                <a:solidFill>
                  <a:schemeClr val="tx1"/>
                </a:solidFill>
                <a:latin typeface="Calibri" pitchFamily="34" charset="0"/>
              </a:rPr>
              <a:t>SPHERES Zero Robotics:</a:t>
            </a:r>
          </a:p>
          <a:p>
            <a:pPr marL="746125" lvl="3" indent="-22860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b="0" kern="0" baseline="0" dirty="0">
                <a:solidFill>
                  <a:schemeClr val="tx1"/>
                </a:solidFill>
                <a:latin typeface="Calibri" pitchFamily="34" charset="0"/>
              </a:rPr>
              <a:t>Inc. 51/52 (04/10/17-09/05/17):  2 sessions completed; Dry run completed on 8/4; ZR finals completed on 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8/11</a:t>
            </a:r>
          </a:p>
          <a:p>
            <a:pPr marL="517525" lvl="3" eaLnBrk="0" hangingPunct="0">
              <a:spcBef>
                <a:spcPct val="20000"/>
              </a:spcBef>
              <a:buSzPct val="80000"/>
              <a:defRPr/>
            </a:pPr>
            <a:endParaRPr lang="en-US" sz="1400" b="0" kern="0" baseline="0" dirty="0">
              <a:solidFill>
                <a:schemeClr val="tx1"/>
              </a:solidFill>
              <a:latin typeface="Calibri" pitchFamily="34" charset="0"/>
            </a:endParaRPr>
          </a:p>
          <a:p>
            <a:pPr marL="403225" lvl="1" indent="-169863" eaLnBrk="0" hangingPunct="0">
              <a:spcBef>
                <a:spcPct val="20000"/>
              </a:spcBef>
              <a:buSzPct val="80000"/>
              <a:buFontTx/>
              <a:buChar char="•"/>
              <a:defRPr/>
            </a:pPr>
            <a:r>
              <a:rPr lang="en-US" sz="1600" kern="0" baseline="0" dirty="0">
                <a:solidFill>
                  <a:schemeClr val="tx1"/>
                </a:solidFill>
                <a:latin typeface="Calibri" pitchFamily="34" charset="0"/>
              </a:rPr>
              <a:t>Slosh Coating – was manifested on Flight OA-7 (02/17/16)</a:t>
            </a:r>
          </a:p>
          <a:p>
            <a:pPr marL="1204913" lvl="3" indent="-230188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b="0" kern="0" baseline="0" dirty="0">
                <a:solidFill>
                  <a:schemeClr val="tx1"/>
                </a:solidFill>
                <a:latin typeface="Calibri" pitchFamily="34" charset="0"/>
              </a:rPr>
              <a:t>Hardware was damaged when stowed in </a:t>
            </a:r>
            <a:r>
              <a:rPr lang="en-US" sz="1400" b="0" kern="0" baseline="0" dirty="0" err="1">
                <a:solidFill>
                  <a:schemeClr val="tx1"/>
                </a:solidFill>
                <a:latin typeface="Calibri" pitchFamily="34" charset="0"/>
              </a:rPr>
              <a:t>Cgynus</a:t>
            </a:r>
            <a:r>
              <a:rPr lang="en-US" sz="1400" b="0" kern="0" baseline="0" dirty="0">
                <a:solidFill>
                  <a:schemeClr val="tx1"/>
                </a:solidFill>
                <a:latin typeface="Calibri" pitchFamily="34" charset="0"/>
              </a:rPr>
              <a:t> vehicle; removed from the flight; ISS lesson learned presentations on-going</a:t>
            </a:r>
          </a:p>
          <a:p>
            <a:pPr marL="1204913" lvl="3" indent="-230188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b="0" kern="0" baseline="0" dirty="0">
                <a:solidFill>
                  <a:schemeClr val="tx1"/>
                </a:solidFill>
                <a:latin typeface="Calibri" pitchFamily="34" charset="0"/>
              </a:rPr>
              <a:t>Will remanufacture tanks and fly at a later TBD date</a:t>
            </a:r>
            <a:endParaRPr lang="en-US" sz="1600" kern="0" baseline="0" dirty="0">
              <a:solidFill>
                <a:schemeClr val="tx1"/>
              </a:solidFill>
              <a:latin typeface="Calibri" pitchFamily="34" charset="0"/>
            </a:endParaRPr>
          </a:p>
          <a:p>
            <a:pPr marL="860425" lvl="2" indent="-169863" eaLnBrk="0" hangingPunct="0">
              <a:spcBef>
                <a:spcPct val="20000"/>
              </a:spcBef>
              <a:defRPr/>
            </a:pPr>
            <a:endParaRPr lang="en-US" sz="1600" kern="0" baseline="0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1490663" lvl="3" indent="-230188" eaLnBrk="0" hangingPunct="0">
              <a:spcBef>
                <a:spcPct val="20000"/>
              </a:spcBef>
              <a:defRPr/>
            </a:pPr>
            <a:endParaRPr lang="en-US" sz="1200" b="0" kern="0" baseline="0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747713" marR="0" lvl="2" indent="-2301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itchFamily="2" charset="2"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ＭＳ Ｐゴシック"/>
              <a:cs typeface="ＭＳ Ｐゴシック"/>
            </a:endParaRPr>
          </a:p>
          <a:p>
            <a:pPr marL="11430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ＭＳ Ｐゴシック"/>
              <a:cs typeface="ＭＳ Ｐゴシック"/>
            </a:endParaRPr>
          </a:p>
          <a:p>
            <a:pPr marL="688975" marR="0" lvl="2" indent="-1714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itchFamily="2" charset="2"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ＭＳ Ｐゴシック"/>
              <a:cs typeface="ＭＳ Ｐゴシック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838200" y="152400"/>
            <a:ext cx="80010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3F8AF1"/>
                </a:solidFill>
                <a:effectLst/>
                <a:uLnTx/>
                <a:uFillTx/>
                <a:latin typeface="+mj-lt"/>
                <a:ea typeface="ＭＳ Ｐゴシック"/>
                <a:cs typeface="ＭＳ Ｐゴシック"/>
              </a:rPr>
              <a:t>PIM Status--continued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3F8AF1"/>
                </a:solidFill>
                <a:effectLst/>
                <a:uLnTx/>
                <a:uFillTx/>
                <a:latin typeface="+mj-lt"/>
                <a:ea typeface="ＭＳ Ｐゴシック"/>
                <a:cs typeface="ＭＳ Ｐゴシック"/>
              </a:rPr>
              <a:t>PIM Status--continued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52400" y="990600"/>
            <a:ext cx="8915400" cy="6172200"/>
          </a:xfrm>
          <a:prstGeom prst="rect">
            <a:avLst/>
          </a:prstGeom>
        </p:spPr>
        <p:txBody>
          <a:bodyPr/>
          <a:lstStyle/>
          <a:p>
            <a:pPr marL="747713" lvl="2" indent="-230188" eaLnBrk="0" hangingPunct="0">
              <a:spcBef>
                <a:spcPct val="20000"/>
              </a:spcBef>
              <a:buSzPct val="80000"/>
              <a:defRPr/>
            </a:pPr>
            <a:endParaRPr lang="en-US" sz="1400" b="0" kern="0" baseline="0" dirty="0">
              <a:solidFill>
                <a:schemeClr val="tx1"/>
              </a:solidFill>
              <a:latin typeface="Calibri" pitchFamily="34" charset="0"/>
            </a:endParaRPr>
          </a:p>
          <a:p>
            <a:pPr marL="974725" lvl="4" eaLnBrk="0" hangingPunct="0">
              <a:spcBef>
                <a:spcPct val="20000"/>
              </a:spcBef>
              <a:buSzPct val="80000"/>
              <a:defRPr/>
            </a:pPr>
            <a:endParaRPr lang="en-US" sz="1400" b="0" kern="0" baseline="0" dirty="0" smtClean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" y="990600"/>
            <a:ext cx="6477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3225" lvl="1" indent="-169863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en-US" sz="1600" kern="0" baseline="0" dirty="0">
                <a:solidFill>
                  <a:schemeClr val="tx1"/>
                </a:solidFill>
                <a:latin typeface="Calibri" pitchFamily="34" charset="0"/>
              </a:rPr>
              <a:t>SPHERES Consumables  - multiple flights</a:t>
            </a:r>
            <a:endParaRPr lang="en-US" sz="1400" b="0" kern="0" baseline="0" dirty="0">
              <a:solidFill>
                <a:schemeClr val="tx1"/>
              </a:solidFill>
              <a:latin typeface="Calibri" pitchFamily="34" charset="0"/>
            </a:endParaRPr>
          </a:p>
          <a:p>
            <a:pPr marL="746125" lvl="2" indent="-22860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Flight </a:t>
            </a:r>
            <a:r>
              <a:rPr lang="en-US" sz="1400" b="0" kern="0" baseline="0" dirty="0">
                <a:solidFill>
                  <a:schemeClr val="tx1"/>
                </a:solidFill>
                <a:latin typeface="Calibri" pitchFamily="34" charset="0"/>
              </a:rPr>
              <a:t>67P (06/14/17)</a:t>
            </a:r>
          </a:p>
          <a:p>
            <a:pPr marL="1203325" lvl="3" indent="-22860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b="0" kern="0" baseline="0" dirty="0">
                <a:solidFill>
                  <a:schemeClr val="tx1"/>
                </a:solidFill>
                <a:latin typeface="Calibri" pitchFamily="34" charset="0"/>
              </a:rPr>
              <a:t>Qty.  4 grey tanks 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launched</a:t>
            </a:r>
            <a:endParaRPr lang="en-US" sz="1400" b="0" kern="0" baseline="0" dirty="0">
              <a:solidFill>
                <a:schemeClr val="tx1"/>
              </a:solidFill>
              <a:latin typeface="Calibri" pitchFamily="34" charset="0"/>
            </a:endParaRPr>
          </a:p>
          <a:p>
            <a:pPr marL="746125" lvl="2" indent="-22860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b="0" kern="0" baseline="0" dirty="0">
                <a:solidFill>
                  <a:schemeClr val="tx1"/>
                </a:solidFill>
                <a:latin typeface="Calibri" pitchFamily="34" charset="0"/>
              </a:rPr>
              <a:t>Flight 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SpX-12:</a:t>
            </a:r>
            <a:endParaRPr lang="en-US" sz="1400" b="0" kern="0" baseline="0" dirty="0">
              <a:solidFill>
                <a:schemeClr val="tx1"/>
              </a:solidFill>
              <a:latin typeface="Calibri" pitchFamily="34" charset="0"/>
            </a:endParaRPr>
          </a:p>
          <a:p>
            <a:pPr marL="1203325" lvl="3" indent="-22860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b="0" kern="0" baseline="0" dirty="0">
                <a:solidFill>
                  <a:schemeClr val="tx1"/>
                </a:solidFill>
                <a:latin typeface="Calibri" pitchFamily="34" charset="0"/>
              </a:rPr>
              <a:t>Qty. 11 grey tanks 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launched (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08/14/17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)</a:t>
            </a:r>
          </a:p>
          <a:p>
            <a:pPr marL="1203325" lvl="3" indent="-22860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b="0" kern="0" baseline="0" dirty="0">
                <a:solidFill>
                  <a:schemeClr val="tx1"/>
                </a:solidFill>
                <a:latin typeface="Calibri" pitchFamily="34" charset="0"/>
              </a:rPr>
              <a:t>Qty. 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13 </a:t>
            </a:r>
            <a:r>
              <a:rPr lang="en-US" sz="1400" b="0" kern="0" baseline="0" dirty="0">
                <a:solidFill>
                  <a:schemeClr val="tx1"/>
                </a:solidFill>
                <a:latin typeface="Calibri" pitchFamily="34" charset="0"/>
              </a:rPr>
              <a:t>grey tanks to return on SpX-12  (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09/17/17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)</a:t>
            </a:r>
          </a:p>
          <a:p>
            <a:pPr marL="746125" lvl="2" indent="-22860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b="0" kern="0" baseline="0" dirty="0">
                <a:solidFill>
                  <a:schemeClr val="tx1"/>
                </a:solidFill>
                <a:latin typeface="Calibri" pitchFamily="34" charset="0"/>
              </a:rPr>
              <a:t>Pink tanks—Flight </a:t>
            </a:r>
            <a:r>
              <a:rPr lang="en-US" sz="1400" b="0" kern="0" baseline="0" dirty="0" smtClean="0">
                <a:solidFill>
                  <a:schemeClr val="tx1"/>
                </a:solidFill>
                <a:latin typeface="Calibri" pitchFamily="34" charset="0"/>
              </a:rPr>
              <a:t>TBD</a:t>
            </a:r>
          </a:p>
          <a:p>
            <a:pPr marL="517525" lvl="2" eaLnBrk="0" hangingPunct="0">
              <a:spcBef>
                <a:spcPct val="20000"/>
              </a:spcBef>
              <a:buSzPct val="80000"/>
              <a:defRPr/>
            </a:pPr>
            <a:endParaRPr lang="en-US" sz="1400" b="0" kern="0" baseline="0" dirty="0">
              <a:solidFill>
                <a:schemeClr val="tx1"/>
              </a:solidFill>
              <a:latin typeface="Calibri" pitchFamily="34" charset="0"/>
            </a:endParaRPr>
          </a:p>
          <a:p>
            <a:pPr marL="403225" lvl="1" indent="-169863" eaLnBrk="0" hangingPunct="0">
              <a:spcBef>
                <a:spcPct val="20000"/>
              </a:spcBef>
              <a:buSzPct val="80000"/>
              <a:buFontTx/>
              <a:buChar char="•"/>
              <a:defRPr/>
            </a:pPr>
            <a:r>
              <a:rPr lang="en-US" sz="1600" kern="0" baseline="0" dirty="0" smtClean="0">
                <a:solidFill>
                  <a:schemeClr val="tx1"/>
                </a:solidFill>
                <a:latin typeface="Calibri" pitchFamily="34" charset="0"/>
              </a:rPr>
              <a:t>Other information:</a:t>
            </a:r>
          </a:p>
          <a:p>
            <a:pPr marL="746125" lvl="2" indent="-228600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b="0" kern="0" baseline="0" dirty="0">
                <a:solidFill>
                  <a:schemeClr val="tx1"/>
                </a:solidFill>
                <a:latin typeface="Calibri" pitchFamily="34" charset="0"/>
              </a:rPr>
              <a:t>SPHERES Beacon will launch on Flight OA-8 (11/10/17)</a:t>
            </a:r>
          </a:p>
          <a:p>
            <a:pPr marL="517525" lvl="2" eaLnBrk="0" hangingPunct="0">
              <a:spcBef>
                <a:spcPct val="20000"/>
              </a:spcBef>
              <a:buSzPct val="80000"/>
              <a:defRPr/>
            </a:pPr>
            <a:endParaRPr lang="en-US" sz="1400" b="0" kern="0" baseline="0" dirty="0">
              <a:solidFill>
                <a:schemeClr val="tx1"/>
              </a:solidFill>
              <a:latin typeface="Calibri" pitchFamily="34" charset="0"/>
            </a:endParaRPr>
          </a:p>
          <a:p>
            <a:pPr marL="1033463" lvl="2" indent="-230188" eaLnBrk="0" hangingPunct="0">
              <a:spcBef>
                <a:spcPct val="20000"/>
              </a:spcBef>
              <a:buSzPct val="80000"/>
              <a:defRPr/>
            </a:pPr>
            <a:endParaRPr lang="en-US" sz="1400" b="0" kern="0" baseline="0" dirty="0">
              <a:solidFill>
                <a:schemeClr val="tx1"/>
              </a:solidFill>
              <a:latin typeface="Calibri" pitchFamily="34" charset="0"/>
            </a:endParaRPr>
          </a:p>
          <a:p>
            <a:pPr marL="1033463" lvl="2" indent="-230188" eaLnBrk="0" hangingPunct="0">
              <a:spcBef>
                <a:spcPct val="20000"/>
              </a:spcBef>
              <a:defRPr/>
            </a:pPr>
            <a:endParaRPr lang="en-US" sz="1400" b="0" kern="0" baseline="0" dirty="0">
              <a:solidFill>
                <a:schemeClr val="tx1"/>
              </a:solidFill>
              <a:latin typeface="Calibri" pitchFamily="34" charset="0"/>
            </a:endParaRPr>
          </a:p>
          <a:p>
            <a:pPr marL="1033463" lvl="2" indent="-230188" eaLnBrk="0" hangingPunct="0">
              <a:spcBef>
                <a:spcPct val="20000"/>
              </a:spcBef>
              <a:defRPr/>
            </a:pPr>
            <a:endParaRPr lang="en-US" sz="1200" b="0" kern="0" baseline="0" dirty="0">
              <a:solidFill>
                <a:schemeClr val="tx1"/>
              </a:solidFill>
              <a:latin typeface="Calibri" pitchFamily="34" charset="0"/>
            </a:endParaRPr>
          </a:p>
          <a:p>
            <a:pPr marL="747713" lvl="2" indent="-230188" eaLnBrk="0" hangingPunct="0">
              <a:spcBef>
                <a:spcPct val="20000"/>
              </a:spcBef>
              <a:buSzPct val="80000"/>
              <a:defRPr/>
            </a:pPr>
            <a:endParaRPr lang="en-US" sz="1400" b="0" kern="0" baseline="0" dirty="0">
              <a:solidFill>
                <a:schemeClr val="tx1"/>
              </a:solidFill>
              <a:latin typeface="Calibri" pitchFamily="34" charset="0"/>
            </a:endParaRPr>
          </a:p>
          <a:p>
            <a:pPr marL="1143000" lvl="3" indent="-228600" eaLnBrk="0" hangingPunct="0"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en-US" sz="1200" b="0" kern="0" baseline="0" dirty="0">
              <a:solidFill>
                <a:schemeClr val="tx1"/>
              </a:solidFill>
              <a:latin typeface="Calibri" pitchFamily="34" charset="0"/>
            </a:endParaRPr>
          </a:p>
          <a:p>
            <a:pPr marL="688975" lvl="2" indent="-171450" eaLnBrk="0" hangingPunct="0">
              <a:spcBef>
                <a:spcPct val="20000"/>
              </a:spcBef>
              <a:buSzPct val="80000"/>
              <a:defRPr/>
            </a:pPr>
            <a:endParaRPr lang="en-US" sz="1200" b="0" kern="0" baseline="0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368952"/>
            <a:ext cx="8610600" cy="6482390"/>
          </a:xfrm>
          <a:prstGeom prst="rect">
            <a:avLst/>
          </a:prstGeom>
        </p:spPr>
      </p:pic>
      <p:sp>
        <p:nvSpPr>
          <p:cNvPr id="41985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7924800" cy="762000"/>
          </a:xfrm>
        </p:spPr>
        <p:txBody>
          <a:bodyPr/>
          <a:lstStyle/>
          <a:p>
            <a:r>
              <a:rPr lang="en-US" sz="2400" dirty="0" smtClean="0">
                <a:solidFill>
                  <a:srgbClr val="3F8AF1"/>
                </a:solidFill>
                <a:ea typeface="ＭＳ Ｐゴシック"/>
                <a:cs typeface="ＭＳ Ｐゴシック"/>
              </a:rPr>
              <a:t>ISS Flight Plan (in-work version as of 08/17/17)</a:t>
            </a:r>
            <a:br>
              <a:rPr lang="en-US" sz="2400" dirty="0" smtClean="0">
                <a:solidFill>
                  <a:srgbClr val="3F8AF1"/>
                </a:solidFill>
                <a:ea typeface="ＭＳ Ｐゴシック"/>
                <a:cs typeface="ＭＳ Ｐゴシック"/>
              </a:rPr>
            </a:br>
            <a:endParaRPr lang="en-US" sz="2400" dirty="0" smtClean="0">
              <a:solidFill>
                <a:srgbClr val="3F8AF1"/>
              </a:solidFill>
              <a:ea typeface="ＭＳ Ｐゴシック"/>
              <a:cs typeface="ＭＳ Ｐゴシック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905000" y="4648201"/>
            <a:ext cx="189181" cy="304800"/>
          </a:xfrm>
          <a:prstGeom prst="rect">
            <a:avLst/>
          </a:prstGeom>
          <a:solidFill>
            <a:srgbClr val="FFFF00">
              <a:alpha val="27000"/>
            </a:srgb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-2500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200400" y="5638800"/>
            <a:ext cx="381000" cy="569271"/>
          </a:xfrm>
          <a:prstGeom prst="rect">
            <a:avLst/>
          </a:prstGeom>
          <a:solidFill>
            <a:srgbClr val="FFFF00">
              <a:alpha val="27000"/>
            </a:srgb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-2500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344966" y="5532812"/>
            <a:ext cx="268019" cy="675259"/>
          </a:xfrm>
          <a:prstGeom prst="rect">
            <a:avLst/>
          </a:prstGeom>
          <a:solidFill>
            <a:srgbClr val="FFFF00">
              <a:alpha val="27000"/>
            </a:srgb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-2500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849200" y="5675800"/>
            <a:ext cx="381000" cy="569271"/>
          </a:xfrm>
          <a:prstGeom prst="rect">
            <a:avLst/>
          </a:prstGeom>
          <a:solidFill>
            <a:srgbClr val="FFFF00">
              <a:alpha val="27000"/>
            </a:srgb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-2500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rg-overview-mar08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CC66"/>
      </a:accent1>
      <a:accent2>
        <a:srgbClr val="0B489C"/>
      </a:accent2>
      <a:accent3>
        <a:srgbClr val="FFFFFF"/>
      </a:accent3>
      <a:accent4>
        <a:srgbClr val="000000"/>
      </a:accent4>
      <a:accent5>
        <a:srgbClr val="FFE2B8"/>
      </a:accent5>
      <a:accent6>
        <a:srgbClr val="09408D"/>
      </a:accent6>
      <a:hlink>
        <a:srgbClr val="FC0019"/>
      </a:hlink>
      <a:folHlink>
        <a:srgbClr val="C0C0C0"/>
      </a:folHlink>
    </a:clrScheme>
    <a:fontScheme name="irg-overview-mar08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AD9"/>
        </a:solidFill>
        <a:ln w="1905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-2500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AD9"/>
        </a:solidFill>
        <a:ln w="1905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-2500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irg-overview-mar08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rg-overview-mar08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Generic">
  <a:themeElements>
    <a:clrScheme name="Generic 3">
      <a:dk1>
        <a:srgbClr val="800000"/>
      </a:dk1>
      <a:lt1>
        <a:srgbClr val="FFFFFF"/>
      </a:lt1>
      <a:dk2>
        <a:srgbClr val="000000"/>
      </a:dk2>
      <a:lt2>
        <a:srgbClr val="FFFFCC"/>
      </a:lt2>
      <a:accent1>
        <a:srgbClr val="777777"/>
      </a:accent1>
      <a:accent2>
        <a:srgbClr val="0033CC"/>
      </a:accent2>
      <a:accent3>
        <a:srgbClr val="AAAAAA"/>
      </a:accent3>
      <a:accent4>
        <a:srgbClr val="DADADA"/>
      </a:accent4>
      <a:accent5>
        <a:srgbClr val="BDBDBD"/>
      </a:accent5>
      <a:accent6>
        <a:srgbClr val="002DB9"/>
      </a:accent6>
      <a:hlink>
        <a:srgbClr val="800000"/>
      </a:hlink>
      <a:folHlink>
        <a:srgbClr val="660066"/>
      </a:folHlink>
    </a:clrScheme>
    <a:fontScheme name="Generi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>
          <a:solidFill>
            <a:schemeClr val="accent6"/>
          </a:solidFill>
          <a:round/>
          <a:headEnd type="none" w="sm" len="sm"/>
          <a:tailEnd type="stealth" w="med" len="lg"/>
        </a:ln>
      </a:spPr>
      <a:bodyPr wrap="none" anchor="ctr"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85725" tIns="39688" rIns="85725" bIns="39688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1"/>
          </a:buClr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800" dirty="0" smtClean="0"/>
        </a:defPPr>
      </a:lstStyle>
    </a:txDef>
  </a:objectDefaults>
  <a:extraClrSchemeLst>
    <a:extraClrScheme>
      <a:clrScheme name="Generic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2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3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AAAA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Blah:Users:terry:irg:talks:irg-overview-mar08.ppt</Template>
  <TotalTime>56799</TotalTime>
  <Words>405</Words>
  <Application>Microsoft Office PowerPoint</Application>
  <PresentationFormat>On-screen Show (4:3)</PresentationFormat>
  <Paragraphs>66</Paragraphs>
  <Slides>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  <vt:variant>
        <vt:lpstr>Custom Shows</vt:lpstr>
      </vt:variant>
      <vt:variant>
        <vt:i4>1</vt:i4>
      </vt:variant>
    </vt:vector>
  </HeadingPairs>
  <TitlesOfParts>
    <vt:vector size="13" baseType="lpstr">
      <vt:lpstr>ＭＳ Ｐゴシック</vt:lpstr>
      <vt:lpstr>Arial</vt:lpstr>
      <vt:lpstr>Calibri</vt:lpstr>
      <vt:lpstr>Times New Roman</vt:lpstr>
      <vt:lpstr>Wingdings</vt:lpstr>
      <vt:lpstr>irg-overview-mar08</vt:lpstr>
      <vt:lpstr>Generic</vt:lpstr>
      <vt:lpstr>PowerPoint Presentation</vt:lpstr>
      <vt:lpstr>PIM Status</vt:lpstr>
      <vt:lpstr>PowerPoint Presentation</vt:lpstr>
      <vt:lpstr>PIM Status--continued</vt:lpstr>
      <vt:lpstr>ISS Flight Plan (in-work version as of 08/17/17) </vt:lpstr>
      <vt:lpstr>short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Martinez, Andres (ARC-RE)</dc:creator>
  <cp:lastModifiedBy>EXT-Boyer, Melissa L</cp:lastModifiedBy>
  <cp:revision>3387</cp:revision>
  <cp:lastPrinted>2001-05-16T14:20:40Z</cp:lastPrinted>
  <dcterms:created xsi:type="dcterms:W3CDTF">2011-03-16T04:56:42Z</dcterms:created>
  <dcterms:modified xsi:type="dcterms:W3CDTF">2017-08-22T20:02:07Z</dcterms:modified>
</cp:coreProperties>
</file>