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2" r:id="rId1"/>
    <p:sldMasterId id="2147484121" r:id="rId2"/>
    <p:sldMasterId id="2147483979" r:id="rId3"/>
    <p:sldMasterId id="2147484133" r:id="rId4"/>
    <p:sldMasterId id="2147484108" r:id="rId5"/>
  </p:sldMasterIdLst>
  <p:notesMasterIdLst>
    <p:notesMasterId r:id="rId15"/>
  </p:notesMasterIdLst>
  <p:handoutMasterIdLst>
    <p:handoutMasterId r:id="rId16"/>
  </p:handoutMasterIdLst>
  <p:sldIdLst>
    <p:sldId id="1552" r:id="rId6"/>
    <p:sldId id="1587" r:id="rId7"/>
    <p:sldId id="1563" r:id="rId8"/>
    <p:sldId id="1561" r:id="rId9"/>
    <p:sldId id="1556" r:id="rId10"/>
    <p:sldId id="1584" r:id="rId11"/>
    <p:sldId id="1585" r:id="rId12"/>
    <p:sldId id="1586" r:id="rId13"/>
    <p:sldId id="1583" r:id="rId14"/>
  </p:sldIdLst>
  <p:sldSz cx="9144000" cy="6858000" type="screen4x3"/>
  <p:notesSz cx="6946900" cy="9220200"/>
  <p:custShowLst>
    <p:custShow name="short" id="0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1pPr>
    <a:lvl2pPr marL="4572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2pPr>
    <a:lvl3pPr marL="9144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3pPr>
    <a:lvl4pPr marL="13716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4pPr>
    <a:lvl5pPr marL="1828800" algn="l" rtl="0" fontAlgn="base">
      <a:spcBef>
        <a:spcPct val="0"/>
      </a:spcBef>
      <a:spcAft>
        <a:spcPct val="0"/>
      </a:spcAft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5pPr>
    <a:lvl6pPr marL="22860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6pPr>
    <a:lvl7pPr marL="27432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7pPr>
    <a:lvl8pPr marL="32004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8pPr>
    <a:lvl9pPr marL="3657600" algn="l" defTabSz="457200" rtl="0" eaLnBrk="1" latinLnBrk="0" hangingPunct="1">
      <a:defRPr sz="2400" b="1" kern="1200" baseline="-25000">
        <a:solidFill>
          <a:srgbClr val="000000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76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8A0"/>
    <a:srgbClr val="0000FF"/>
    <a:srgbClr val="DCEAFC"/>
    <a:srgbClr val="D8EEC0"/>
    <a:srgbClr val="E1F2CE"/>
    <a:srgbClr val="C5D9F1"/>
    <a:srgbClr val="008400"/>
    <a:srgbClr val="A6CBFC"/>
    <a:srgbClr val="B3B3B3"/>
    <a:srgbClr val="FFCB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17" autoAdjust="0"/>
    <p:restoredTop sz="86957" autoAdjust="0"/>
  </p:normalViewPr>
  <p:slideViewPr>
    <p:cSldViewPr>
      <p:cViewPr varScale="1">
        <p:scale>
          <a:sx n="124" d="100"/>
          <a:sy n="124" d="100"/>
        </p:scale>
        <p:origin x="948" y="90"/>
      </p:cViewPr>
      <p:guideLst>
        <p:guide orient="horz" pos="768"/>
        <p:guide pos="2880"/>
      </p:guideLst>
    </p:cSldViewPr>
  </p:slideViewPr>
  <p:outlineViewPr>
    <p:cViewPr>
      <p:scale>
        <a:sx n="33" d="100"/>
        <a:sy n="33" d="100"/>
      </p:scale>
      <p:origin x="0" y="1518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798" y="78"/>
      </p:cViewPr>
      <p:guideLst>
        <p:guide orient="horz" pos="2904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5199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5199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34B3C51-F4F2-3E45-B02B-DBFD2B33F1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794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5199" y="0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2150"/>
            <a:ext cx="4605338" cy="3455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6943" y="4379259"/>
            <a:ext cx="5093015" cy="414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l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5199" y="8758517"/>
            <a:ext cx="3011701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5" tIns="44508" rIns="89015" bIns="44508" numCol="1" anchor="b" anchorCtr="0" compatLnSpc="1">
            <a:prstTxWarp prst="textNoShape">
              <a:avLst/>
            </a:prstTxWarp>
          </a:bodyPr>
          <a:lstStyle>
            <a:lvl1pPr algn="r" defTabSz="887950" eaLnBrk="1" hangingPunct="1">
              <a:spcBef>
                <a:spcPct val="0"/>
              </a:spcBef>
              <a:defRPr sz="1100" b="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CBF6285-ECD6-164C-BA57-C08D2D07079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90433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468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F6285-ECD6-164C-BA57-C08D2D07079A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2165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  <p:pic>
        <p:nvPicPr>
          <p:cNvPr id="5" name="Picture 4" descr="blank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55700"/>
          </a:xfrm>
          <a:prstGeom prst="rect">
            <a:avLst/>
          </a:prstGeom>
        </p:spPr>
      </p:pic>
      <p:pic>
        <p:nvPicPr>
          <p:cNvPr id="4" name="Picture 3" descr="SPHERESpatchFINAL (wARC)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90800" y="457200"/>
            <a:ext cx="3810716" cy="4038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152400"/>
            <a:ext cx="22288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5341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990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endParaRPr lang="en-US" dirty="0"/>
          </a:p>
        </p:txBody>
      </p:sp>
      <p:pic>
        <p:nvPicPr>
          <p:cNvPr id="5" name="Picture 4" descr="blank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155700"/>
          </a:xfrm>
          <a:prstGeom prst="rect">
            <a:avLst/>
          </a:prstGeom>
        </p:spPr>
      </p:pic>
      <p:pic>
        <p:nvPicPr>
          <p:cNvPr id="4" name="Picture 3" descr="SPHERESpatchFINAL (wARC)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590800" y="457200"/>
            <a:ext cx="3810716" cy="4038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15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4842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113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79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q"/>
              <a:defRPr/>
            </a:lvl1pPr>
            <a:lvl3pPr>
              <a:buFont typeface="Wingdings" pitchFamily="2" charset="2"/>
              <a:buChar char="ü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52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01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383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5986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2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564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77C1C-4A2C-412D-AB9A-ADA50E8EFD61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63B82-5EB8-42E1-9F34-37879CCBF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5040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2948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22098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4770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6400800" cy="477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52400" y="1143000"/>
            <a:ext cx="8839200" cy="5257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164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2627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373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1968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326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67941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7387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7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62578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852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291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A2F6-6246-4F7F-927B-7F5D142FA1B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BA1-A8F8-4534-BF0C-30A00807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776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4047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211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0157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1930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7144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29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843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11095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5273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82526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00F2D-7C11-4C71-8F8D-CD5D59B1C193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545B-493B-4F08-9141-61C6C72C4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4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8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76200" y="914400"/>
            <a:ext cx="8839200" cy="0"/>
          </a:xfrm>
          <a:prstGeom prst="line">
            <a:avLst/>
          </a:prstGeom>
          <a:solidFill>
            <a:srgbClr val="FFFAD9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676400" y="6537960"/>
            <a:ext cx="6477000" cy="2539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0" kern="1200" baseline="-25000" dirty="0" smtClean="0">
                <a:solidFill>
                  <a:srgbClr val="000000"/>
                </a:solidFill>
                <a:latin typeface="Arial" pitchFamily="-106" charset="0"/>
                <a:ea typeface="ＭＳ Ｐゴシック" pitchFamily="-108" charset="-128"/>
                <a:cs typeface="ＭＳ Ｐゴシック" pitchFamily="-108" charset="-128"/>
              </a:rPr>
              <a:t>NASA    –   MIT SSL   –   UMD SPPL  –  DARPA   –   NRL   –   AFS   –   FIT</a:t>
            </a:r>
            <a:endParaRPr lang="en-US" sz="1600" b="0" kern="1200" baseline="-25000" dirty="0">
              <a:solidFill>
                <a:srgbClr val="000000"/>
              </a:solidFill>
              <a:latin typeface="Arial" pitchFamily="-106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76200" y="6492240"/>
            <a:ext cx="8839200" cy="0"/>
          </a:xfrm>
          <a:prstGeom prst="line">
            <a:avLst/>
          </a:prstGeom>
          <a:solidFill>
            <a:srgbClr val="FFFAD9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8305800" y="6583680"/>
            <a:ext cx="83820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fld id="{B47A5473-A697-FC40-96E7-A3018A7738A6}" type="slidenum">
              <a:rPr lang="en-US" sz="1200" b="1" baseline="0" smtClean="0">
                <a:latin typeface="Arial" pitchFamily="-106" charset="0"/>
              </a:rPr>
              <a:pPr eaLnBrk="0" hangingPunct="0">
                <a:defRPr/>
              </a:pPr>
              <a:t>‹#›</a:t>
            </a:fld>
            <a:endParaRPr lang="en-US" sz="1200" b="1" baseline="0" dirty="0" smtClean="0">
              <a:latin typeface="Arial" pitchFamily="-106" charset="0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0" y="6583680"/>
            <a:ext cx="1752600" cy="6437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7" tIns="44450" rIns="90487" bIns="44450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1200" baseline="0" dirty="0" smtClean="0"/>
              <a:t>Aug 23, 2017</a:t>
            </a:r>
          </a:p>
          <a:p>
            <a:pPr eaLnBrk="0" hangingPunct="0">
              <a:defRPr/>
            </a:pPr>
            <a:endParaRPr lang="en-US" sz="1200" baseline="0" dirty="0" smtClean="0"/>
          </a:p>
          <a:p>
            <a:pPr eaLnBrk="0" hangingPunct="0">
              <a:defRPr/>
            </a:pPr>
            <a:endParaRPr lang="en-US" sz="1200" baseline="0" dirty="0" smtClean="0"/>
          </a:p>
        </p:txBody>
      </p:sp>
      <p:pic>
        <p:nvPicPr>
          <p:cNvPr id="13" name="Picture 12" descr="SPHERESpatchFINAL (wARC)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0" y="0"/>
            <a:ext cx="797114" cy="8447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4120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  <p:sldLayoutId id="2147483953" r:id="rId13"/>
    <p:sldLayoutId id="2147483954" r:id="rId14"/>
    <p:sldLayoutId id="2147484107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476250" indent="-1905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2pPr>
      <a:lvl3pPr marL="857250" indent="-1905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-108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8/23/2017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63B82-5EB8-42E1-9F34-37879CCBFA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1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865188"/>
            <a:ext cx="8640763" cy="134937"/>
            <a:chOff x="0" y="534"/>
            <a:chExt cx="5443" cy="85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auto">
            <a:xfrm>
              <a:off x="3739" y="534"/>
              <a:ext cx="24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0" name="Rectangle 4"/>
            <p:cNvSpPr>
              <a:spLocks noChangeArrowheads="1"/>
            </p:cNvSpPr>
            <p:nvPr/>
          </p:nvSpPr>
          <p:spPr bwMode="auto">
            <a:xfrm>
              <a:off x="4012" y="534"/>
              <a:ext cx="22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4260" y="534"/>
              <a:ext cx="19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4484" y="534"/>
              <a:ext cx="174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4684" y="534"/>
              <a:ext cx="15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4859" y="534"/>
              <a:ext cx="127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0" y="534"/>
              <a:ext cx="371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5350" y="534"/>
              <a:ext cx="45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5254" y="534"/>
              <a:ext cx="70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5139" y="534"/>
              <a:ext cx="91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5011" y="534"/>
              <a:ext cx="102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5420" y="534"/>
              <a:ext cx="23" cy="85"/>
            </a:xfrm>
            <a:prstGeom prst="rect">
              <a:avLst/>
            </a:prstGeom>
            <a:solidFill>
              <a:srgbClr val="003399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ct val="20000"/>
                </a:spcBef>
                <a:spcAft>
                  <a:spcPts val="0"/>
                </a:spcAft>
                <a:buClr>
                  <a:srgbClr val="000000"/>
                </a:buClr>
                <a:defRPr/>
              </a:pPr>
              <a:endParaRPr lang="en-US" sz="1800" b="0" baseline="0" dirty="0">
                <a:solidFill>
                  <a:srgbClr val="FFFFFF"/>
                </a:solidFill>
                <a:latin typeface="Arial"/>
                <a:ea typeface="+mn-ea"/>
                <a:cs typeface="Arial" charset="0"/>
              </a:endParaRPr>
            </a:p>
          </p:txBody>
        </p:sp>
      </p:grp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381000"/>
            <a:ext cx="6400800" cy="477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Style:</a:t>
            </a:r>
            <a:br>
              <a:rPr lang="en-US" smtClean="0"/>
            </a:br>
            <a:r>
              <a:rPr lang="en-US" smtClean="0"/>
              <a:t>Multiple Lines</a:t>
            </a:r>
          </a:p>
        </p:txBody>
      </p:sp>
      <p:sp>
        <p:nvSpPr>
          <p:cNvPr id="102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5725" tIns="39688" rIns="85725" bIns="39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8382000" y="6553200"/>
            <a:ext cx="496888" cy="207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7312" tIns="42862" rIns="87312" bIns="42862">
            <a:spAutoFit/>
          </a:bodyPr>
          <a:lstStyle/>
          <a:p>
            <a:pPr defTabSz="814388" eaLnBrk="0" hangingPunct="0">
              <a:defRPr/>
            </a:pPr>
            <a:fld id="{05E6025B-2DE2-4DEB-ABAD-D8E923D85AFC}" type="slidenum">
              <a:rPr lang="en-US" sz="800" b="0" baseline="0">
                <a:latin typeface="Arial" pitchFamily="34" charset="0"/>
                <a:ea typeface="+mn-ea"/>
                <a:cs typeface="Arial" pitchFamily="34" charset="0"/>
              </a:rPr>
              <a:pPr defTabSz="814388" eaLnBrk="0" hangingPunct="0">
                <a:defRPr/>
              </a:pPr>
              <a:t>‹#›</a:t>
            </a:fld>
            <a:endParaRPr lang="en-US" sz="800" b="0" baseline="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030" name="Picture 4" descr="STP Shield - Transparent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924800" y="0"/>
            <a:ext cx="1001713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0" y="0"/>
            <a:ext cx="1323975" cy="1025525"/>
            <a:chOff x="0" y="165100"/>
            <a:chExt cx="4473389" cy="3796695"/>
          </a:xfrm>
        </p:grpSpPr>
        <p:pic>
          <p:nvPicPr>
            <p:cNvPr id="1032" name="Picture 45" descr="AFSPC_SMC TRNS"/>
            <p:cNvPicPr>
              <a:picLocks noChangeAspect="1" noChangeArrowheads="1"/>
            </p:cNvPicPr>
            <p:nvPr userDrawn="1"/>
          </p:nvPicPr>
          <p:blipFill>
            <a:blip r:embed="rId18" cstate="print">
              <a:lum bright="10000" contrast="10000"/>
            </a:blip>
            <a:srcRect/>
            <a:stretch>
              <a:fillRect/>
            </a:stretch>
          </p:blipFill>
          <p:spPr bwMode="auto">
            <a:xfrm>
              <a:off x="0" y="165100"/>
              <a:ext cx="3356339" cy="3202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3"/>
            <p:cNvPicPr>
              <a:picLocks noChangeAspect="1" noChangeArrowheads="1"/>
            </p:cNvPicPr>
            <p:nvPr userDrawn="1"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956922" y="1445326"/>
              <a:ext cx="2516467" cy="25164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2pPr>
      <a:lvl3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3pPr>
      <a:lvl4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4pPr>
      <a:lvl5pPr algn="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5pPr>
      <a:lvl6pPr marL="4572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6pPr>
      <a:lvl7pPr marL="9144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7pPr>
      <a:lvl8pPr marL="13716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8pPr>
      <a:lvl9pPr marL="1828800" algn="r" rtl="0" fontAlgn="base">
        <a:lnSpc>
          <a:spcPct val="70000"/>
        </a:lnSpc>
        <a:spcBef>
          <a:spcPct val="0"/>
        </a:spcBef>
        <a:spcAft>
          <a:spcPct val="0"/>
        </a:spcAft>
        <a:defRPr sz="3000" b="1" i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2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6A2F6-6246-4F7F-927B-7F5D142FA1B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3ABA1-A8F8-4534-BF0C-30A008077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40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00F2D-7C11-4C71-8F8D-CD5D59B1C193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6545B-493B-4F08-9141-61C6C72C4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32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sa.gov/spheres" TargetMode="External"/><Relationship Id="rId2" Type="http://schemas.openxmlformats.org/officeDocument/2006/relationships/hyperlink" Target="https://twitter.com/NASA_SPHERE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://www.nasa.gov/astrobe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ct val="60000"/>
              </a:spcBef>
            </a:pPr>
            <a:r>
              <a:rPr lang="en-US" sz="3600" dirty="0" smtClean="0">
                <a:solidFill>
                  <a:srgbClr val="0048A0"/>
                </a:solidFill>
              </a:rPr>
              <a:t>SPHERES &amp; Astrobee  Operations</a:t>
            </a:r>
            <a:endParaRPr lang="en-US" sz="3600" b="1" dirty="0">
              <a:solidFill>
                <a:srgbClr val="0048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solidFill>
                  <a:srgbClr val="0048A0"/>
                </a:solidFill>
              </a:rPr>
              <a:t>Operations: Functions</a:t>
            </a:r>
            <a:endParaRPr lang="en-US" sz="3200" dirty="0">
              <a:solidFill>
                <a:srgbClr val="0048A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3340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Ensure Facility Readiness for ISS Test Sessions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48A0"/>
                </a:solidFill>
              </a:rPr>
              <a:t>  </a:t>
            </a:r>
            <a:r>
              <a:rPr lang="en-US" dirty="0" smtClean="0">
                <a:solidFill>
                  <a:srgbClr val="0048A0"/>
                </a:solidFill>
              </a:rPr>
              <a:t>All crew training now via Onboard Training (OBT) both English &amp; Russian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48A0"/>
                </a:solidFill>
              </a:rPr>
              <a:t>  Crew procedure updates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48A0"/>
                </a:solidFill>
              </a:rPr>
              <a:t>  Coordinate with ISS Lead Increment Scientist and POIC Cadre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48A0"/>
                </a:solidFill>
              </a:rPr>
              <a:t>  Flight products on orbit (test plan, .spf, on-board training and review, etc.)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48A0"/>
                </a:solidFill>
              </a:rPr>
              <a:t>  Consumable (CO2 Tanks and Batteries) refurbishment and resupply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48A0"/>
                </a:solidFill>
              </a:rPr>
              <a:t>  Support SPHERES directory/file maintenance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Real-Time ISS Test Session support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48A0"/>
                </a:solidFill>
              </a:rPr>
              <a:t>  </a:t>
            </a:r>
            <a:r>
              <a:rPr lang="en-US" dirty="0" smtClean="0">
                <a:solidFill>
                  <a:srgbClr val="0048A0"/>
                </a:solidFill>
              </a:rPr>
              <a:t>Coordinate w/SPHERES investigators product development and delivery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48A0"/>
                </a:solidFill>
              </a:rPr>
              <a:t>  Support crew and POIC cadre real-time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48A0"/>
                </a:solidFill>
              </a:rPr>
              <a:t>  Conduct/coordinate crew conferences as needed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48A0"/>
                </a:solidFill>
              </a:rPr>
              <a:t>  Test session data and video management</a:t>
            </a:r>
          </a:p>
          <a:p>
            <a:pPr marL="0" lvl="0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Public Relations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solidFill>
                  <a:srgbClr val="0048A0"/>
                </a:solidFill>
              </a:rPr>
              <a:t> </a:t>
            </a:r>
            <a:r>
              <a:rPr lang="en-US" sz="1900" dirty="0">
                <a:solidFill>
                  <a:srgbClr val="0048A0"/>
                </a:solidFill>
              </a:rPr>
              <a:t> </a:t>
            </a:r>
            <a:r>
              <a:rPr lang="en-US" dirty="0">
                <a:solidFill>
                  <a:srgbClr val="0048A0"/>
                </a:solidFill>
              </a:rPr>
              <a:t>Maintain website, work with ARC PAO office to publish material on site</a:t>
            </a:r>
          </a:p>
          <a:p>
            <a:pPr lvl="1">
              <a:buFont typeface="Wingdings" pitchFamily="2" charset="2"/>
              <a:buChar char="Ø"/>
            </a:pPr>
            <a:endParaRPr lang="en-US" dirty="0">
              <a:solidFill>
                <a:srgbClr val="0048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solidFill>
                  <a:srgbClr val="0048A0"/>
                </a:solidFill>
              </a:rPr>
              <a:t>Operations: Functions</a:t>
            </a:r>
            <a:endParaRPr lang="en-US" sz="3200" dirty="0">
              <a:solidFill>
                <a:srgbClr val="0048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3340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 smtClean="0">
                <a:solidFill>
                  <a:schemeClr val="tx2"/>
                </a:solidFill>
              </a:rPr>
              <a:t>Increment Planning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48A0"/>
                </a:solidFill>
              </a:rPr>
              <a:t>  </a:t>
            </a:r>
            <a:r>
              <a:rPr lang="en-US" dirty="0" smtClean="0">
                <a:solidFill>
                  <a:srgbClr val="0048A0"/>
                </a:solidFill>
              </a:rPr>
              <a:t>PTP and 2-pager development, and update &amp; support and submittal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48A0"/>
                </a:solidFill>
              </a:rPr>
              <a:t>  Timeline planning model review and update</a:t>
            </a:r>
          </a:p>
          <a:p>
            <a:pPr marL="0" lv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Safety and Verification Assessments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48A0"/>
                </a:solidFill>
              </a:rPr>
              <a:t> </a:t>
            </a:r>
            <a:r>
              <a:rPr lang="en-US" sz="1900" dirty="0" smtClean="0">
                <a:solidFill>
                  <a:srgbClr val="0048A0"/>
                </a:solidFill>
              </a:rPr>
              <a:t> </a:t>
            </a:r>
            <a:r>
              <a:rPr lang="en-US" dirty="0" smtClean="0">
                <a:solidFill>
                  <a:srgbClr val="0048A0"/>
                </a:solidFill>
              </a:rPr>
              <a:t>Integrated Safety &amp; Verification Assessments for all SPHERES payloads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48A0"/>
                </a:solidFill>
              </a:rPr>
              <a:t>  Safety </a:t>
            </a:r>
            <a:r>
              <a:rPr lang="en-US" dirty="0">
                <a:solidFill>
                  <a:srgbClr val="0048A0"/>
                </a:solidFill>
              </a:rPr>
              <a:t>&amp;</a:t>
            </a:r>
            <a:r>
              <a:rPr lang="en-US" dirty="0" smtClean="0">
                <a:solidFill>
                  <a:srgbClr val="0048A0"/>
                </a:solidFill>
              </a:rPr>
              <a:t> Verification assessments for Battery/Tank launches/returns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48A0"/>
                </a:solidFill>
              </a:rPr>
              <a:t>  Complete Certification of Flight Readiness for ground systems and </a:t>
            </a:r>
          </a:p>
          <a:p>
            <a:pPr lvl="1">
              <a:buNone/>
            </a:pPr>
            <a:r>
              <a:rPr lang="en-US" dirty="0" smtClean="0">
                <a:solidFill>
                  <a:srgbClr val="0048A0"/>
                </a:solidFill>
              </a:rPr>
              <a:t>	   on-orbit hardware and operations products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olidFill>
                  <a:srgbClr val="0048A0"/>
                </a:solidFill>
              </a:rPr>
              <a:t>  Conduct ISS Requirements Change Assessments to SPHERES Facility</a:t>
            </a:r>
          </a:p>
          <a:p>
            <a:pPr marL="0" lv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Astrobee Ground Ops Development </a:t>
            </a:r>
            <a:endParaRPr lang="en-US" sz="2200" dirty="0">
              <a:solidFill>
                <a:schemeClr val="tx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2000" dirty="0">
                <a:solidFill>
                  <a:srgbClr val="0048A0"/>
                </a:solidFill>
              </a:rPr>
              <a:t> </a:t>
            </a:r>
            <a:r>
              <a:rPr lang="en-US" sz="1900" dirty="0">
                <a:solidFill>
                  <a:srgbClr val="0048A0"/>
                </a:solidFill>
              </a:rPr>
              <a:t> </a:t>
            </a:r>
            <a:r>
              <a:rPr lang="en-US" sz="1900" dirty="0" smtClean="0">
                <a:solidFill>
                  <a:srgbClr val="0048A0"/>
                </a:solidFill>
              </a:rPr>
              <a:t>On orbit Activity planning </a:t>
            </a:r>
            <a:r>
              <a:rPr lang="en-US" dirty="0">
                <a:solidFill>
                  <a:srgbClr val="0048A0"/>
                </a:solidFill>
              </a:rPr>
              <a:t>and development </a:t>
            </a:r>
          </a:p>
          <a:p>
            <a:pPr lvl="1">
              <a:buFont typeface="Wingdings" pitchFamily="2" charset="2"/>
              <a:buChar char="Ø"/>
            </a:pPr>
            <a:r>
              <a:rPr lang="en-US" sz="1900" dirty="0" smtClean="0">
                <a:solidFill>
                  <a:srgbClr val="0048A0"/>
                </a:solidFill>
              </a:rPr>
              <a:t>  Ground Operations Readiness Test planning and development </a:t>
            </a:r>
          </a:p>
          <a:p>
            <a:pPr lvl="1">
              <a:buFont typeface="Wingdings" pitchFamily="2" charset="2"/>
              <a:buChar char="Ø"/>
            </a:pPr>
            <a:r>
              <a:rPr lang="en-US" sz="1900" dirty="0">
                <a:solidFill>
                  <a:srgbClr val="0048A0"/>
                </a:solidFill>
              </a:rPr>
              <a:t> </a:t>
            </a:r>
            <a:r>
              <a:rPr lang="en-US" sz="1900" dirty="0" smtClean="0">
                <a:solidFill>
                  <a:srgbClr val="0048A0"/>
                </a:solidFill>
              </a:rPr>
              <a:t> First ISS Ops - Mapping Activity being planned, procedure in final stages</a:t>
            </a:r>
          </a:p>
        </p:txBody>
      </p:sp>
    </p:spTree>
    <p:extLst>
      <p:ext uri="{BB962C8B-B14F-4D97-AF65-F5344CB8AC3E}">
        <p14:creationId xmlns:p14="http://schemas.microsoft.com/office/powerpoint/2010/main" val="322201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8077200" cy="685800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0048A0"/>
                </a:solidFill>
              </a:rPr>
              <a:t>Ops</a:t>
            </a:r>
            <a:r>
              <a:rPr lang="en-US" sz="3200" dirty="0">
                <a:solidFill>
                  <a:srgbClr val="0048A0"/>
                </a:solidFill>
              </a:rPr>
              <a:t>: </a:t>
            </a:r>
            <a:r>
              <a:rPr lang="en-US" sz="3200" dirty="0" smtClean="0">
                <a:solidFill>
                  <a:srgbClr val="0048A0"/>
                </a:solidFill>
              </a:rPr>
              <a:t>Increments 51/52 Review </a:t>
            </a:r>
            <a:endParaRPr lang="en-US" sz="3200" dirty="0">
              <a:solidFill>
                <a:srgbClr val="0048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9067800" cy="5715000"/>
          </a:xfrm>
        </p:spPr>
        <p:txBody>
          <a:bodyPr/>
          <a:lstStyle/>
          <a:p>
            <a:pPr marL="285750" lvl="1" indent="0">
              <a:buNone/>
            </a:pPr>
            <a:endParaRPr lang="en-US" sz="1700" b="1" dirty="0" smtClean="0">
              <a:solidFill>
                <a:srgbClr val="0000FF"/>
              </a:solidFill>
            </a:endParaRPr>
          </a:p>
          <a:p>
            <a:pPr marL="285750" lvl="1" indent="0">
              <a:buNone/>
            </a:pPr>
            <a:r>
              <a:rPr lang="en-US" sz="2000" b="1" dirty="0" smtClean="0">
                <a:solidFill>
                  <a:srgbClr val="0048A0"/>
                </a:solidFill>
              </a:rPr>
              <a:t>Increments 51/52 (April </a:t>
            </a:r>
            <a:r>
              <a:rPr lang="en-US" sz="2000" b="1" dirty="0">
                <a:solidFill>
                  <a:srgbClr val="0048A0"/>
                </a:solidFill>
              </a:rPr>
              <a:t>2016 to </a:t>
            </a:r>
            <a:r>
              <a:rPr lang="en-US" sz="2000" b="1" dirty="0" smtClean="0">
                <a:solidFill>
                  <a:srgbClr val="0048A0"/>
                </a:solidFill>
              </a:rPr>
              <a:t>Sept </a:t>
            </a:r>
            <a:r>
              <a:rPr lang="en-US" sz="2000" b="1" dirty="0">
                <a:solidFill>
                  <a:srgbClr val="0048A0"/>
                </a:solidFill>
              </a:rPr>
              <a:t>2017)</a:t>
            </a:r>
          </a:p>
          <a:p>
            <a:pPr lvl="1">
              <a:buFont typeface="Wingdings" pitchFamily="2" charset="2"/>
              <a:buChar char="Ø"/>
            </a:pPr>
            <a:r>
              <a:rPr lang="en-US" sz="1700" b="1" dirty="0" smtClean="0">
                <a:solidFill>
                  <a:srgbClr val="0048A0"/>
                </a:solidFill>
              </a:rPr>
              <a:t>  Increment planning on going for 53/54 (Sept 2017 – March 2017)</a:t>
            </a:r>
          </a:p>
          <a:p>
            <a:pPr lvl="2">
              <a:buFont typeface="Wingdings" pitchFamily="2" charset="2"/>
              <a:buChar char="Ø"/>
            </a:pPr>
            <a:r>
              <a:rPr lang="en-US" sz="1700" b="1" dirty="0" smtClean="0">
                <a:solidFill>
                  <a:srgbClr val="0048A0"/>
                </a:solidFill>
              </a:rPr>
              <a:t>Planning </a:t>
            </a:r>
            <a:r>
              <a:rPr lang="en-US" sz="1700" b="1" dirty="0">
                <a:solidFill>
                  <a:srgbClr val="0048A0"/>
                </a:solidFill>
              </a:rPr>
              <a:t>for </a:t>
            </a:r>
            <a:r>
              <a:rPr lang="en-US" sz="1700" b="1" dirty="0" smtClean="0">
                <a:solidFill>
                  <a:srgbClr val="0048A0"/>
                </a:solidFill>
              </a:rPr>
              <a:t>Tether-Slosh</a:t>
            </a:r>
            <a:r>
              <a:rPr lang="en-US" sz="1700" b="1" dirty="0">
                <a:solidFill>
                  <a:srgbClr val="0048A0"/>
                </a:solidFill>
              </a:rPr>
              <a:t>, Smoothing-Based Relative </a:t>
            </a:r>
            <a:r>
              <a:rPr lang="en-US" sz="1700" b="1" dirty="0" smtClean="0">
                <a:solidFill>
                  <a:srgbClr val="0048A0"/>
                </a:solidFill>
              </a:rPr>
              <a:t>Navigation, Zero Robotics</a:t>
            </a:r>
          </a:p>
          <a:p>
            <a:pPr lvl="1">
              <a:buFont typeface="Wingdings" pitchFamily="2" charset="2"/>
              <a:buChar char="Ø"/>
            </a:pPr>
            <a:r>
              <a:rPr lang="en-US" sz="1700" b="1" dirty="0" smtClean="0">
                <a:solidFill>
                  <a:srgbClr val="0048A0"/>
                </a:solidFill>
              </a:rPr>
              <a:t>  Planning </a:t>
            </a:r>
            <a:r>
              <a:rPr lang="en-US" sz="1700" b="1" dirty="0">
                <a:solidFill>
                  <a:srgbClr val="0048A0"/>
                </a:solidFill>
              </a:rPr>
              <a:t>also for potential Slosh Coating, and follow on Docking Port </a:t>
            </a:r>
            <a:r>
              <a:rPr lang="en-US" sz="1700" b="1" dirty="0" smtClean="0">
                <a:solidFill>
                  <a:srgbClr val="0048A0"/>
                </a:solidFill>
              </a:rPr>
              <a:t>ongoing</a:t>
            </a:r>
            <a:r>
              <a:rPr lang="en-US" sz="1700" b="1" dirty="0">
                <a:solidFill>
                  <a:srgbClr val="0048A0"/>
                </a:solidFill>
              </a:rPr>
              <a:t> </a:t>
            </a:r>
            <a:endParaRPr lang="en-US" sz="1700" b="1" dirty="0" smtClean="0">
              <a:solidFill>
                <a:srgbClr val="0048A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700" b="1" dirty="0">
                <a:solidFill>
                  <a:srgbClr val="0048A0"/>
                </a:solidFill>
              </a:rPr>
              <a:t> </a:t>
            </a:r>
            <a:r>
              <a:rPr lang="en-US" sz="1700" b="1" dirty="0" smtClean="0">
                <a:solidFill>
                  <a:srgbClr val="0048A0"/>
                </a:solidFill>
              </a:rPr>
              <a:t> Crew debrief supported for crew Shane Kimbrough, Thomas </a:t>
            </a:r>
            <a:r>
              <a:rPr lang="en-US" sz="1700" b="1" dirty="0" err="1" smtClean="0">
                <a:solidFill>
                  <a:srgbClr val="0048A0"/>
                </a:solidFill>
              </a:rPr>
              <a:t>Pesquet</a:t>
            </a:r>
            <a:r>
              <a:rPr lang="en-US" sz="1700" b="1" dirty="0" smtClean="0">
                <a:solidFill>
                  <a:srgbClr val="0048A0"/>
                </a:solidFill>
              </a:rPr>
              <a:t>,</a:t>
            </a:r>
          </a:p>
          <a:p>
            <a:pPr marL="285750" lvl="1" indent="0">
              <a:buNone/>
            </a:pPr>
            <a:r>
              <a:rPr lang="en-US" sz="1700" b="1" dirty="0" smtClean="0">
                <a:solidFill>
                  <a:srgbClr val="0048A0"/>
                </a:solidFill>
              </a:rPr>
              <a:t>     and Andrey </a:t>
            </a:r>
            <a:r>
              <a:rPr lang="en-US" sz="1700" b="1" dirty="0" err="1" smtClean="0">
                <a:solidFill>
                  <a:srgbClr val="0048A0"/>
                </a:solidFill>
              </a:rPr>
              <a:t>Borisenko</a:t>
            </a:r>
            <a:r>
              <a:rPr lang="en-US" sz="1700" b="1" dirty="0" smtClean="0">
                <a:solidFill>
                  <a:srgbClr val="0048A0"/>
                </a:solidFill>
              </a:rPr>
              <a:t> – debrief submitted for Peggy Whitson </a:t>
            </a:r>
            <a:endParaRPr lang="en-US" sz="1700" b="1" dirty="0" smtClean="0">
              <a:solidFill>
                <a:srgbClr val="0048A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700" b="1" dirty="0" smtClean="0">
                <a:solidFill>
                  <a:srgbClr val="0048A0"/>
                </a:solidFill>
              </a:rPr>
              <a:t>  </a:t>
            </a:r>
            <a:r>
              <a:rPr lang="en-US" sz="1700" b="1" dirty="0" smtClean="0">
                <a:solidFill>
                  <a:srgbClr val="0048A0"/>
                </a:solidFill>
              </a:rPr>
              <a:t>Consumables and hardware </a:t>
            </a:r>
            <a:r>
              <a:rPr lang="en-US" sz="1700" b="1" dirty="0">
                <a:solidFill>
                  <a:srgbClr val="0048A0"/>
                </a:solidFill>
              </a:rPr>
              <a:t>manifest support for </a:t>
            </a:r>
            <a:r>
              <a:rPr lang="en-US" sz="1700" b="1" dirty="0" smtClean="0">
                <a:solidFill>
                  <a:srgbClr val="0048A0"/>
                </a:solidFill>
              </a:rPr>
              <a:t>SpX-12</a:t>
            </a:r>
            <a:r>
              <a:rPr lang="en-US" sz="1700" b="1" dirty="0">
                <a:solidFill>
                  <a:srgbClr val="0048A0"/>
                </a:solidFill>
              </a:rPr>
              <a:t> </a:t>
            </a:r>
            <a:r>
              <a:rPr lang="en-US" sz="1700" b="1" dirty="0" smtClean="0">
                <a:solidFill>
                  <a:srgbClr val="0048A0"/>
                </a:solidFill>
              </a:rPr>
              <a:t> and</a:t>
            </a:r>
            <a:r>
              <a:rPr lang="en-US" sz="1700" b="1" dirty="0" smtClean="0">
                <a:solidFill>
                  <a:srgbClr val="0048A0"/>
                </a:solidFill>
              </a:rPr>
              <a:t> OA-8, </a:t>
            </a:r>
            <a:r>
              <a:rPr lang="en-US" sz="1700" b="1" dirty="0">
                <a:solidFill>
                  <a:srgbClr val="0048A0"/>
                </a:solidFill>
              </a:rPr>
              <a:t>67P </a:t>
            </a:r>
            <a:r>
              <a:rPr lang="en-US" sz="1700" b="1" dirty="0" smtClean="0">
                <a:solidFill>
                  <a:srgbClr val="0048A0"/>
                </a:solidFill>
              </a:rPr>
              <a:t>–   </a:t>
            </a:r>
          </a:p>
          <a:p>
            <a:pPr marL="285750" lvl="1" indent="0">
              <a:buNone/>
            </a:pPr>
            <a:r>
              <a:rPr lang="en-US" sz="1700" b="1" dirty="0">
                <a:solidFill>
                  <a:srgbClr val="0048A0"/>
                </a:solidFill>
              </a:rPr>
              <a:t> </a:t>
            </a:r>
            <a:r>
              <a:rPr lang="en-US" sz="1700" b="1" dirty="0" smtClean="0">
                <a:solidFill>
                  <a:srgbClr val="0048A0"/>
                </a:solidFill>
              </a:rPr>
              <a:t>     </a:t>
            </a:r>
            <a:r>
              <a:rPr lang="en-US" sz="1700" b="1" dirty="0" smtClean="0">
                <a:solidFill>
                  <a:srgbClr val="0048A0"/>
                </a:solidFill>
              </a:rPr>
              <a:t>safety</a:t>
            </a:r>
            <a:r>
              <a:rPr lang="en-US" sz="1700" b="1" dirty="0" smtClean="0">
                <a:solidFill>
                  <a:srgbClr val="0048A0"/>
                </a:solidFill>
              </a:rPr>
              <a:t> and </a:t>
            </a:r>
            <a:r>
              <a:rPr lang="en-US" sz="1700" b="1" dirty="0" smtClean="0">
                <a:solidFill>
                  <a:srgbClr val="0048A0"/>
                </a:solidFill>
              </a:rPr>
              <a:t>verification </a:t>
            </a:r>
            <a:r>
              <a:rPr lang="en-US" sz="1700" b="1" dirty="0">
                <a:solidFill>
                  <a:srgbClr val="0048A0"/>
                </a:solidFill>
              </a:rPr>
              <a:t>for these flights </a:t>
            </a:r>
            <a:r>
              <a:rPr lang="en-US" sz="1700" b="1" dirty="0" smtClean="0">
                <a:solidFill>
                  <a:srgbClr val="0048A0"/>
                </a:solidFill>
              </a:rPr>
              <a:t>are </a:t>
            </a:r>
            <a:r>
              <a:rPr lang="en-US" sz="1700" b="1" dirty="0" smtClean="0">
                <a:solidFill>
                  <a:srgbClr val="0048A0"/>
                </a:solidFill>
              </a:rPr>
              <a:t>summarized </a:t>
            </a:r>
            <a:r>
              <a:rPr lang="en-US" sz="1700" b="1" dirty="0">
                <a:solidFill>
                  <a:srgbClr val="0048A0"/>
                </a:solidFill>
              </a:rPr>
              <a:t>on later Ops slide and </a:t>
            </a:r>
            <a:r>
              <a:rPr lang="en-US" sz="1700" b="1" dirty="0" smtClean="0">
                <a:solidFill>
                  <a:srgbClr val="0048A0"/>
                </a:solidFill>
              </a:rPr>
              <a:t>   </a:t>
            </a:r>
          </a:p>
          <a:p>
            <a:pPr marL="285750" lvl="1" indent="0">
              <a:buNone/>
            </a:pPr>
            <a:r>
              <a:rPr lang="en-US" sz="1700" b="1" dirty="0">
                <a:solidFill>
                  <a:srgbClr val="0048A0"/>
                </a:solidFill>
              </a:rPr>
              <a:t> </a:t>
            </a:r>
            <a:r>
              <a:rPr lang="en-US" sz="1700" b="1" dirty="0" smtClean="0">
                <a:solidFill>
                  <a:srgbClr val="0048A0"/>
                </a:solidFill>
              </a:rPr>
              <a:t>     </a:t>
            </a:r>
            <a:r>
              <a:rPr lang="en-US" sz="1700" b="1" dirty="0" smtClean="0">
                <a:solidFill>
                  <a:srgbClr val="0048A0"/>
                </a:solidFill>
              </a:rPr>
              <a:t>in </a:t>
            </a:r>
            <a:r>
              <a:rPr lang="en-US" sz="1700" b="1" dirty="0">
                <a:solidFill>
                  <a:srgbClr val="0048A0"/>
                </a:solidFill>
              </a:rPr>
              <a:t>PIM </a:t>
            </a:r>
            <a:r>
              <a:rPr lang="en-US" sz="1700" b="1" dirty="0" smtClean="0">
                <a:solidFill>
                  <a:srgbClr val="0048A0"/>
                </a:solidFill>
              </a:rPr>
              <a:t>presentation</a:t>
            </a:r>
            <a:endParaRPr lang="en-US" sz="1700" b="1" dirty="0" smtClean="0">
              <a:solidFill>
                <a:srgbClr val="0048A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700" b="1" dirty="0">
                <a:solidFill>
                  <a:srgbClr val="0048A0"/>
                </a:solidFill>
              </a:rPr>
              <a:t> </a:t>
            </a:r>
            <a:r>
              <a:rPr lang="en-US" sz="1700" b="1" dirty="0" smtClean="0">
                <a:solidFill>
                  <a:srgbClr val="0048A0"/>
                </a:solidFill>
              </a:rPr>
              <a:t> Supported InSPIRE II Workshop at NASA HQ June 21</a:t>
            </a:r>
          </a:p>
          <a:p>
            <a:pPr lvl="1">
              <a:buFont typeface="Wingdings" pitchFamily="2" charset="2"/>
              <a:buChar char="Ø"/>
            </a:pPr>
            <a:r>
              <a:rPr lang="en-US" sz="1700" b="1" dirty="0" smtClean="0">
                <a:solidFill>
                  <a:srgbClr val="0048A0"/>
                </a:solidFill>
              </a:rPr>
              <a:t>  Procedure </a:t>
            </a:r>
            <a:r>
              <a:rPr lang="en-US" sz="1700" b="1" dirty="0">
                <a:solidFill>
                  <a:srgbClr val="0048A0"/>
                </a:solidFill>
              </a:rPr>
              <a:t>and hardware development supported at MIT July </a:t>
            </a:r>
            <a:r>
              <a:rPr lang="en-US" sz="1700" b="1" dirty="0" smtClean="0">
                <a:solidFill>
                  <a:srgbClr val="0048A0"/>
                </a:solidFill>
              </a:rPr>
              <a:t>6-7</a:t>
            </a:r>
          </a:p>
          <a:p>
            <a:pPr lvl="1">
              <a:buFont typeface="Wingdings" pitchFamily="2" charset="2"/>
              <a:buChar char="Ø"/>
            </a:pPr>
            <a:r>
              <a:rPr lang="en-US" sz="1700" b="1" dirty="0">
                <a:solidFill>
                  <a:srgbClr val="0048A0"/>
                </a:solidFill>
              </a:rPr>
              <a:t> </a:t>
            </a:r>
            <a:r>
              <a:rPr lang="en-US" sz="1700" b="1" dirty="0" smtClean="0">
                <a:solidFill>
                  <a:srgbClr val="0048A0"/>
                </a:solidFill>
              </a:rPr>
              <a:t> Supported and presented </a:t>
            </a:r>
            <a:r>
              <a:rPr lang="en-US" sz="1700" b="1" dirty="0" smtClean="0">
                <a:solidFill>
                  <a:srgbClr val="0048A0"/>
                </a:solidFill>
              </a:rPr>
              <a:t>at the ISS </a:t>
            </a:r>
            <a:r>
              <a:rPr lang="en-US" sz="1700" b="1" dirty="0" smtClean="0">
                <a:solidFill>
                  <a:srgbClr val="0048A0"/>
                </a:solidFill>
              </a:rPr>
              <a:t>Conference in Washington D.C.</a:t>
            </a:r>
          </a:p>
          <a:p>
            <a:pPr lvl="1">
              <a:buFont typeface="Wingdings" pitchFamily="2" charset="2"/>
              <a:buChar char="Ø"/>
            </a:pPr>
            <a:r>
              <a:rPr lang="en-US" sz="1700" b="1" dirty="0">
                <a:solidFill>
                  <a:srgbClr val="0048A0"/>
                </a:solidFill>
              </a:rPr>
              <a:t> </a:t>
            </a:r>
            <a:r>
              <a:rPr lang="en-US" sz="1700" b="1" dirty="0">
                <a:solidFill>
                  <a:srgbClr val="0048A0"/>
                </a:solidFill>
              </a:rPr>
              <a:t> </a:t>
            </a:r>
            <a:r>
              <a:rPr lang="en-US" sz="1700" b="1" dirty="0" smtClean="0">
                <a:solidFill>
                  <a:srgbClr val="0048A0"/>
                </a:solidFill>
              </a:rPr>
              <a:t>SPHERES database upgrades</a:t>
            </a:r>
            <a:endParaRPr lang="en-US" sz="1700" b="1" dirty="0">
              <a:solidFill>
                <a:srgbClr val="0048A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700" b="1" dirty="0">
                <a:solidFill>
                  <a:srgbClr val="0048A0"/>
                </a:solidFill>
              </a:rPr>
              <a:t> </a:t>
            </a:r>
            <a:r>
              <a:rPr lang="en-US" sz="1700" b="1" dirty="0" smtClean="0">
                <a:solidFill>
                  <a:srgbClr val="0048A0"/>
                </a:solidFill>
              </a:rPr>
              <a:t> </a:t>
            </a:r>
            <a:r>
              <a:rPr lang="en-US" b="1" dirty="0" smtClean="0">
                <a:solidFill>
                  <a:srgbClr val="0048A0"/>
                </a:solidFill>
              </a:rPr>
              <a:t>Astrobee ORT (Operations Readiness Test) and Activity planning </a:t>
            </a:r>
          </a:p>
          <a:p>
            <a:pPr lvl="1">
              <a:buFont typeface="Wingdings" pitchFamily="2" charset="2"/>
              <a:buChar char="Ø"/>
            </a:pPr>
            <a:r>
              <a:rPr lang="en-US" b="1" dirty="0">
                <a:solidFill>
                  <a:srgbClr val="0048A0"/>
                </a:solidFill>
              </a:rPr>
              <a:t> </a:t>
            </a:r>
            <a:r>
              <a:rPr lang="en-US" b="1" dirty="0" smtClean="0">
                <a:solidFill>
                  <a:srgbClr val="0048A0"/>
                </a:solidFill>
              </a:rPr>
              <a:t> Astrobee Mapping Activity development – in final stages</a:t>
            </a:r>
            <a:endParaRPr lang="en-US" b="1" dirty="0" smtClean="0">
              <a:solidFill>
                <a:srgbClr val="0048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71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solidFill>
                  <a:srgbClr val="0048A0"/>
                </a:solidFill>
              </a:rPr>
              <a:t>Ops: </a:t>
            </a:r>
            <a:r>
              <a:rPr lang="en-US" sz="3200" dirty="0">
                <a:solidFill>
                  <a:srgbClr val="0048A0"/>
                </a:solidFill>
              </a:rPr>
              <a:t>Increments </a:t>
            </a:r>
            <a:r>
              <a:rPr lang="en-US" sz="3200" dirty="0" smtClean="0">
                <a:solidFill>
                  <a:srgbClr val="0048A0"/>
                </a:solidFill>
              </a:rPr>
              <a:t>51/52 &amp; 53/54</a:t>
            </a:r>
            <a:endParaRPr lang="en-US" sz="3200" dirty="0">
              <a:solidFill>
                <a:srgbClr val="0048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86400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51/52 (Apr 2017 </a:t>
            </a:r>
            <a:r>
              <a:rPr lang="en-US" sz="2200" dirty="0">
                <a:solidFill>
                  <a:schemeClr val="tx1"/>
                </a:solidFill>
              </a:rPr>
              <a:t>– </a:t>
            </a:r>
            <a:r>
              <a:rPr lang="en-US" sz="2200" dirty="0" smtClean="0">
                <a:solidFill>
                  <a:schemeClr val="tx1"/>
                </a:solidFill>
              </a:rPr>
              <a:t>Sept 2017) 53/54 (Sept 2017 </a:t>
            </a:r>
            <a:r>
              <a:rPr lang="en-US" sz="2200" dirty="0">
                <a:solidFill>
                  <a:schemeClr val="tx1"/>
                </a:solidFill>
              </a:rPr>
              <a:t>– </a:t>
            </a:r>
            <a:r>
              <a:rPr lang="en-US" sz="2200" dirty="0" smtClean="0">
                <a:solidFill>
                  <a:schemeClr val="tx1"/>
                </a:solidFill>
              </a:rPr>
              <a:t>March </a:t>
            </a:r>
            <a:r>
              <a:rPr lang="en-US" sz="2200" dirty="0">
                <a:solidFill>
                  <a:schemeClr val="tx1"/>
                </a:solidFill>
              </a:rPr>
              <a:t>2017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</a:p>
          <a:p>
            <a:pPr marL="0">
              <a:spcBef>
                <a:spcPts val="0"/>
              </a:spcBef>
              <a:buNone/>
            </a:pPr>
            <a:endParaRPr lang="en-US" sz="1000" b="1" dirty="0" smtClean="0">
              <a:solidFill>
                <a:srgbClr val="0048A0"/>
              </a:solidFill>
            </a:endParaRPr>
          </a:p>
          <a:p>
            <a:pPr lvl="2">
              <a:spcBef>
                <a:spcPts val="800"/>
              </a:spcBef>
              <a:buFont typeface="Wingdings" pitchFamily="2" charset="2"/>
              <a:buChar char="Ø"/>
            </a:pPr>
            <a:r>
              <a:rPr lang="en-US" sz="1500" b="1" dirty="0" smtClean="0">
                <a:solidFill>
                  <a:srgbClr val="0048A0"/>
                </a:solidFill>
              </a:rPr>
              <a:t>  </a:t>
            </a:r>
            <a:r>
              <a:rPr lang="en-US" sz="1400" b="1" dirty="0" smtClean="0">
                <a:solidFill>
                  <a:srgbClr val="0048A0"/>
                </a:solidFill>
              </a:rPr>
              <a:t>Halo </a:t>
            </a:r>
            <a:r>
              <a:rPr lang="en-US" sz="1400" b="1" dirty="0">
                <a:solidFill>
                  <a:srgbClr val="0048A0"/>
                </a:solidFill>
              </a:rPr>
              <a:t>Science 1				</a:t>
            </a:r>
            <a:r>
              <a:rPr lang="en-US" sz="1400" b="1" dirty="0" smtClean="0">
                <a:solidFill>
                  <a:srgbClr val="0048A0"/>
                </a:solidFill>
              </a:rPr>
              <a:t>June 23 2017</a:t>
            </a:r>
          </a:p>
          <a:p>
            <a:pPr lvl="2">
              <a:spcBef>
                <a:spcPts val="800"/>
              </a:spcBef>
              <a:buFont typeface="Wingdings" pitchFamily="2" charset="2"/>
              <a:buChar char="Ø"/>
            </a:pPr>
            <a:r>
              <a:rPr lang="en-US" sz="1400" b="1" dirty="0" smtClean="0">
                <a:solidFill>
                  <a:srgbClr val="0048A0"/>
                </a:solidFill>
              </a:rPr>
              <a:t>  Zero Robotics </a:t>
            </a:r>
            <a:r>
              <a:rPr lang="en-US" sz="1400" b="1" dirty="0" smtClean="0">
                <a:solidFill>
                  <a:srgbClr val="0048A0"/>
                </a:solidFill>
              </a:rPr>
              <a:t>Middle School Unit </a:t>
            </a:r>
            <a:r>
              <a:rPr lang="en-US" sz="1400" b="1" dirty="0" smtClean="0">
                <a:solidFill>
                  <a:srgbClr val="0048A0"/>
                </a:solidFill>
              </a:rPr>
              <a:t>Test/Dry Run	</a:t>
            </a:r>
            <a:r>
              <a:rPr lang="en-US" sz="1400" b="1" dirty="0" smtClean="0">
                <a:solidFill>
                  <a:srgbClr val="0048A0"/>
                </a:solidFill>
              </a:rPr>
              <a:t>Aug </a:t>
            </a:r>
            <a:r>
              <a:rPr lang="en-US" sz="1400" b="1" dirty="0">
                <a:solidFill>
                  <a:srgbClr val="0048A0"/>
                </a:solidFill>
              </a:rPr>
              <a:t>4</a:t>
            </a:r>
            <a:r>
              <a:rPr lang="en-US" sz="1400" b="1" dirty="0" smtClean="0">
                <a:solidFill>
                  <a:srgbClr val="0048A0"/>
                </a:solidFill>
              </a:rPr>
              <a:t>, 2017</a:t>
            </a:r>
          </a:p>
          <a:p>
            <a:pPr lvl="2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b="1" dirty="0">
                <a:solidFill>
                  <a:srgbClr val="0048A0"/>
                </a:solidFill>
              </a:rPr>
              <a:t> </a:t>
            </a:r>
            <a:r>
              <a:rPr lang="en-US" sz="1400" b="1" dirty="0" smtClean="0">
                <a:solidFill>
                  <a:srgbClr val="0048A0"/>
                </a:solidFill>
              </a:rPr>
              <a:t> </a:t>
            </a:r>
            <a:r>
              <a:rPr lang="en-US" sz="1400" b="1" dirty="0" smtClean="0">
                <a:solidFill>
                  <a:srgbClr val="0048A0"/>
                </a:solidFill>
              </a:rPr>
              <a:t>Zero </a:t>
            </a:r>
            <a:r>
              <a:rPr lang="en-US" sz="1400" b="1" dirty="0">
                <a:solidFill>
                  <a:srgbClr val="0048A0"/>
                </a:solidFill>
              </a:rPr>
              <a:t>Robotics Middle School Finals</a:t>
            </a:r>
            <a:r>
              <a:rPr lang="en-US" sz="1400" b="1" dirty="0" smtClean="0">
                <a:solidFill>
                  <a:srgbClr val="0048A0"/>
                </a:solidFill>
              </a:rPr>
              <a:t>		</a:t>
            </a:r>
            <a:r>
              <a:rPr lang="en-US" sz="1400" b="1" dirty="0" smtClean="0">
                <a:solidFill>
                  <a:srgbClr val="0048A0"/>
                </a:solidFill>
              </a:rPr>
              <a:t>Aug </a:t>
            </a:r>
            <a:r>
              <a:rPr lang="en-US" sz="1400" b="1" dirty="0" smtClean="0">
                <a:solidFill>
                  <a:srgbClr val="0048A0"/>
                </a:solidFill>
              </a:rPr>
              <a:t>11, 2017</a:t>
            </a:r>
          </a:p>
          <a:p>
            <a:pPr marL="666750" lvl="2" indent="0">
              <a:spcBef>
                <a:spcPts val="600"/>
              </a:spcBef>
              <a:buNone/>
            </a:pPr>
            <a:r>
              <a:rPr lang="en-US" sz="1400" b="1" dirty="0" smtClean="0">
                <a:solidFill>
                  <a:srgbClr val="0048A0"/>
                </a:solidFill>
              </a:rPr>
              <a:t>============================[53/54]============================</a:t>
            </a:r>
          </a:p>
          <a:p>
            <a:pPr lvl="2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b="1" dirty="0" smtClean="0">
                <a:solidFill>
                  <a:srgbClr val="0048A0"/>
                </a:solidFill>
              </a:rPr>
              <a:t> Astrobee Mapping Activity 			Increment 51 – fall 2017 </a:t>
            </a:r>
          </a:p>
          <a:p>
            <a:pPr lvl="2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b="1" dirty="0" smtClean="0">
                <a:solidFill>
                  <a:srgbClr val="0048A0"/>
                </a:solidFill>
              </a:rPr>
              <a:t> Zero </a:t>
            </a:r>
            <a:r>
              <a:rPr lang="en-US" sz="1400" b="1" dirty="0">
                <a:solidFill>
                  <a:srgbClr val="0048A0"/>
                </a:solidFill>
              </a:rPr>
              <a:t>Robotics High School Units Test		Nov- Dec 2017</a:t>
            </a:r>
          </a:p>
          <a:p>
            <a:pPr lvl="2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b="1" dirty="0">
                <a:solidFill>
                  <a:srgbClr val="0048A0"/>
                </a:solidFill>
              </a:rPr>
              <a:t> Zero Robotics High School Dry Run		Jan 2018</a:t>
            </a:r>
          </a:p>
          <a:p>
            <a:pPr lvl="2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b="1" dirty="0">
                <a:solidFill>
                  <a:srgbClr val="0048A0"/>
                </a:solidFill>
              </a:rPr>
              <a:t> Zero Robotics High School Finals		Jan </a:t>
            </a:r>
            <a:r>
              <a:rPr lang="en-US" sz="1400" b="1" dirty="0" smtClean="0">
                <a:solidFill>
                  <a:srgbClr val="0048A0"/>
                </a:solidFill>
              </a:rPr>
              <a:t>2018  </a:t>
            </a:r>
          </a:p>
          <a:p>
            <a:pPr lvl="2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b="1" dirty="0" smtClean="0">
                <a:solidFill>
                  <a:srgbClr val="0048A0"/>
                </a:solidFill>
              </a:rPr>
              <a:t> Tether-Slosh</a:t>
            </a:r>
            <a:r>
              <a:rPr lang="en-US" sz="1400" b="1" dirty="0">
                <a:solidFill>
                  <a:srgbClr val="0048A0"/>
                </a:solidFill>
              </a:rPr>
              <a:t>				</a:t>
            </a:r>
            <a:r>
              <a:rPr lang="en-US" sz="1400" b="1" dirty="0" smtClean="0">
                <a:solidFill>
                  <a:srgbClr val="0048A0"/>
                </a:solidFill>
              </a:rPr>
              <a:t>TBD</a:t>
            </a:r>
            <a:endParaRPr lang="en-US" sz="1400" b="1" dirty="0">
              <a:solidFill>
                <a:srgbClr val="0048A0"/>
              </a:solidFill>
            </a:endParaRPr>
          </a:p>
          <a:p>
            <a:pPr lvl="2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b="1" dirty="0" smtClean="0">
                <a:solidFill>
                  <a:srgbClr val="0048A0"/>
                </a:solidFill>
              </a:rPr>
              <a:t>  Smoothing-Based </a:t>
            </a:r>
            <a:r>
              <a:rPr lang="en-US" sz="1400" b="1" dirty="0">
                <a:solidFill>
                  <a:srgbClr val="0048A0"/>
                </a:solidFill>
              </a:rPr>
              <a:t>Relative Navigation 	</a:t>
            </a:r>
            <a:r>
              <a:rPr lang="en-US" sz="1400" b="1" dirty="0" smtClean="0">
                <a:solidFill>
                  <a:srgbClr val="0048A0"/>
                </a:solidFill>
              </a:rPr>
              <a:t>	TBD</a:t>
            </a:r>
          </a:p>
          <a:p>
            <a:pPr lvl="2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b="1" dirty="0" smtClean="0">
                <a:solidFill>
                  <a:srgbClr val="0048A0"/>
                </a:solidFill>
              </a:rPr>
              <a:t>============================[</a:t>
            </a:r>
            <a:r>
              <a:rPr lang="en-US" sz="1400" b="1" dirty="0" smtClean="0">
                <a:solidFill>
                  <a:srgbClr val="0048A0"/>
                </a:solidFill>
              </a:rPr>
              <a:t>TBD - possible]============================</a:t>
            </a:r>
          </a:p>
          <a:p>
            <a:pPr lvl="2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b="1" dirty="0" smtClean="0">
                <a:solidFill>
                  <a:srgbClr val="0048A0"/>
                </a:solidFill>
              </a:rPr>
              <a:t>  Additional Docking </a:t>
            </a:r>
            <a:r>
              <a:rPr lang="en-US" sz="1400" b="1" dirty="0" smtClean="0">
                <a:solidFill>
                  <a:srgbClr val="0048A0"/>
                </a:solidFill>
              </a:rPr>
              <a:t>Port/Halo ??</a:t>
            </a:r>
            <a:r>
              <a:rPr lang="en-US" sz="1400" b="1" dirty="0">
                <a:solidFill>
                  <a:srgbClr val="0048A0"/>
                </a:solidFill>
              </a:rPr>
              <a:t>		</a:t>
            </a:r>
            <a:r>
              <a:rPr lang="en-US" sz="1400" b="1" dirty="0" smtClean="0">
                <a:solidFill>
                  <a:srgbClr val="0048A0"/>
                </a:solidFill>
              </a:rPr>
              <a:t>TBD</a:t>
            </a:r>
            <a:endParaRPr lang="en-US" sz="1400" b="1" dirty="0" smtClean="0">
              <a:solidFill>
                <a:srgbClr val="0048A0"/>
              </a:solidFill>
            </a:endParaRPr>
          </a:p>
          <a:p>
            <a:pPr lvl="2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b="1" dirty="0" smtClean="0">
                <a:solidFill>
                  <a:srgbClr val="0048A0"/>
                </a:solidFill>
              </a:rPr>
              <a:t>  Slosh Coating				</a:t>
            </a:r>
            <a:r>
              <a:rPr lang="en-US" sz="1400" b="1" dirty="0" smtClean="0">
                <a:solidFill>
                  <a:srgbClr val="0048A0"/>
                </a:solidFill>
              </a:rPr>
              <a:t>TBD</a:t>
            </a:r>
          </a:p>
          <a:p>
            <a:pPr lvl="2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400" b="1" dirty="0">
                <a:solidFill>
                  <a:srgbClr val="0048A0"/>
                </a:solidFill>
              </a:rPr>
              <a:t> </a:t>
            </a:r>
            <a:r>
              <a:rPr lang="en-US" sz="1400" b="1" dirty="0" smtClean="0">
                <a:solidFill>
                  <a:srgbClr val="0048A0"/>
                </a:solidFill>
              </a:rPr>
              <a:t> Swarm					TBD</a:t>
            </a:r>
            <a:endParaRPr lang="en-US" sz="1400" b="1" dirty="0" smtClean="0">
              <a:solidFill>
                <a:srgbClr val="0048A0"/>
              </a:solidFill>
            </a:endParaRPr>
          </a:p>
          <a:p>
            <a:pPr marL="666750" lvl="2" indent="0">
              <a:spcBef>
                <a:spcPts val="600"/>
              </a:spcBef>
              <a:buNone/>
            </a:pPr>
            <a:endParaRPr lang="en-US" sz="1500" b="1" dirty="0">
              <a:solidFill>
                <a:srgbClr val="0048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48A0"/>
                </a:solidFill>
              </a:rPr>
              <a:t>SPHERES Calendar</a:t>
            </a:r>
            <a:endParaRPr lang="en-US" dirty="0">
              <a:solidFill>
                <a:srgbClr val="0048A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21" y="1143000"/>
            <a:ext cx="7967957" cy="4876800"/>
          </a:xfrm>
        </p:spPr>
      </p:pic>
    </p:spTree>
    <p:extLst>
      <p:ext uri="{BB962C8B-B14F-4D97-AF65-F5344CB8AC3E}">
        <p14:creationId xmlns:p14="http://schemas.microsoft.com/office/powerpoint/2010/main" val="3522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8458200" cy="685800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0048A0"/>
                </a:solidFill>
              </a:rPr>
              <a:t>Safety and Verification</a:t>
            </a:r>
            <a:endParaRPr lang="en-US" sz="3200" dirty="0">
              <a:solidFill>
                <a:srgbClr val="0048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3340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Safety-Verification </a:t>
            </a:r>
            <a:endParaRPr lang="en-US" sz="2400" dirty="0" smtClean="0"/>
          </a:p>
          <a:p>
            <a:pPr marL="285750" lvl="1" indent="0">
              <a:buNone/>
            </a:pPr>
            <a:r>
              <a:rPr lang="en-US" sz="2200" b="1" dirty="0" smtClean="0"/>
              <a:t>Completed and submitted: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48A0"/>
                </a:solidFill>
              </a:rPr>
              <a:t> </a:t>
            </a:r>
            <a:r>
              <a:rPr lang="en-US" sz="2000" b="1" dirty="0" smtClean="0">
                <a:solidFill>
                  <a:srgbClr val="0048A0"/>
                </a:solidFill>
              </a:rPr>
              <a:t> SPHERES </a:t>
            </a:r>
            <a:r>
              <a:rPr lang="en-US" sz="2000" b="1" dirty="0">
                <a:solidFill>
                  <a:srgbClr val="0048A0"/>
                </a:solidFill>
              </a:rPr>
              <a:t>CO2 Tanks Resupply on </a:t>
            </a:r>
            <a:r>
              <a:rPr lang="en-US" sz="2000" b="1" dirty="0" smtClean="0">
                <a:solidFill>
                  <a:srgbClr val="0048A0"/>
                </a:solidFill>
              </a:rPr>
              <a:t>SpX-12		(5.17.17)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48A0"/>
                </a:solidFill>
              </a:rPr>
              <a:t>  SPHERES </a:t>
            </a:r>
            <a:r>
              <a:rPr lang="en-US" sz="2000" b="1" dirty="0">
                <a:solidFill>
                  <a:srgbClr val="0048A0"/>
                </a:solidFill>
              </a:rPr>
              <a:t>Ultrasound Beacon Reflight on </a:t>
            </a:r>
            <a:r>
              <a:rPr lang="en-US" sz="2000" b="1" dirty="0" smtClean="0">
                <a:solidFill>
                  <a:srgbClr val="0048A0"/>
                </a:solidFill>
              </a:rPr>
              <a:t>OA-8		(6.26.17)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b="1" dirty="0">
                <a:solidFill>
                  <a:srgbClr val="0048A0"/>
                </a:solidFill>
              </a:rPr>
              <a:t> </a:t>
            </a:r>
            <a:r>
              <a:rPr lang="en-US" sz="2000" b="1" dirty="0" smtClean="0">
                <a:solidFill>
                  <a:srgbClr val="0048A0"/>
                </a:solidFill>
              </a:rPr>
              <a:t> SPHERES </a:t>
            </a:r>
            <a:r>
              <a:rPr lang="en-US" sz="2000" b="1" dirty="0">
                <a:solidFill>
                  <a:srgbClr val="0048A0"/>
                </a:solidFill>
              </a:rPr>
              <a:t>CO2 Tanks Return on </a:t>
            </a:r>
            <a:r>
              <a:rPr lang="en-US" sz="2000" b="1" dirty="0" smtClean="0">
                <a:solidFill>
                  <a:srgbClr val="0048A0"/>
                </a:solidFill>
              </a:rPr>
              <a:t>SpX-12			(6.27.17)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b="1" dirty="0">
                <a:solidFill>
                  <a:srgbClr val="0048A0"/>
                </a:solidFill>
              </a:rPr>
              <a:t> </a:t>
            </a:r>
            <a:r>
              <a:rPr lang="en-US" sz="2000" b="1" dirty="0" smtClean="0">
                <a:solidFill>
                  <a:srgbClr val="0048A0"/>
                </a:solidFill>
              </a:rPr>
              <a:t> </a:t>
            </a:r>
            <a:r>
              <a:rPr lang="en-US" sz="2000" b="1" dirty="0">
                <a:solidFill>
                  <a:srgbClr val="0048A0"/>
                </a:solidFill>
              </a:rPr>
              <a:t>RINGS Return on </a:t>
            </a:r>
            <a:r>
              <a:rPr lang="en-US" sz="2000" b="1" dirty="0" smtClean="0">
                <a:solidFill>
                  <a:srgbClr val="0048A0"/>
                </a:solidFill>
              </a:rPr>
              <a:t>SpX-12					(7.26.17)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48A0"/>
                </a:solidFill>
              </a:rPr>
              <a:t>  SPHERES </a:t>
            </a:r>
            <a:r>
              <a:rPr lang="en-US" sz="2000" b="1" dirty="0">
                <a:solidFill>
                  <a:srgbClr val="0048A0"/>
                </a:solidFill>
              </a:rPr>
              <a:t>Tether </a:t>
            </a:r>
            <a:r>
              <a:rPr lang="en-US" sz="2000" b="1" dirty="0" smtClean="0">
                <a:solidFill>
                  <a:srgbClr val="0048A0"/>
                </a:solidFill>
              </a:rPr>
              <a:t>Slosh Integrated Assessment 		(8.4.17)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048A0"/>
                </a:solidFill>
              </a:rPr>
              <a:t>  SPHERES </a:t>
            </a:r>
            <a:r>
              <a:rPr lang="en-US" sz="2000" b="1" dirty="0">
                <a:solidFill>
                  <a:srgbClr val="0048A0"/>
                </a:solidFill>
              </a:rPr>
              <a:t>CO2 Tanks (Generation 2.5) </a:t>
            </a:r>
            <a:r>
              <a:rPr lang="en-US" sz="2000" b="1" dirty="0" smtClean="0">
                <a:solidFill>
                  <a:srgbClr val="0048A0"/>
                </a:solidFill>
              </a:rPr>
              <a:t>Resupply	(8.4.17</a:t>
            </a:r>
            <a:r>
              <a:rPr lang="en-US" sz="2000" dirty="0" smtClean="0">
                <a:solidFill>
                  <a:srgbClr val="0000FF"/>
                </a:solidFill>
              </a:rPr>
              <a:t>)</a:t>
            </a:r>
          </a:p>
          <a:p>
            <a:pPr lvl="1">
              <a:buFont typeface="Wingdings" pitchFamily="2" charset="2"/>
              <a:buChar char="Ø"/>
            </a:pP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174517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48A0"/>
                </a:solidFill>
              </a:rPr>
              <a:t>Consumables Status</a:t>
            </a:r>
            <a:endParaRPr lang="en-US" dirty="0">
              <a:solidFill>
                <a:srgbClr val="0048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257800"/>
          </a:xfrm>
        </p:spPr>
        <p:txBody>
          <a:bodyPr/>
          <a:lstStyle/>
          <a:p>
            <a:pPr marL="0" lv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CO2 Tank Inventory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48A0"/>
                </a:solidFill>
              </a:rPr>
              <a:t>33</a:t>
            </a:r>
            <a:r>
              <a:rPr lang="en-US" b="1" dirty="0" smtClean="0">
                <a:solidFill>
                  <a:srgbClr val="0048A0"/>
                </a:solidFill>
              </a:rPr>
              <a:t> </a:t>
            </a:r>
            <a:r>
              <a:rPr lang="en-US" b="1" dirty="0" smtClean="0">
                <a:solidFill>
                  <a:srgbClr val="0048A0"/>
                </a:solidFill>
              </a:rPr>
              <a:t>Tanks on orbit now </a:t>
            </a:r>
            <a:r>
              <a:rPr lang="en-US" b="1" dirty="0" smtClean="0">
                <a:solidFill>
                  <a:srgbClr val="00B050"/>
                </a:solidFill>
              </a:rPr>
              <a:t>– should support approximately </a:t>
            </a:r>
            <a:r>
              <a:rPr lang="en-US" b="1" dirty="0">
                <a:solidFill>
                  <a:srgbClr val="00B050"/>
                </a:solidFill>
              </a:rPr>
              <a:t>8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>
                <a:solidFill>
                  <a:srgbClr val="00B050"/>
                </a:solidFill>
              </a:rPr>
              <a:t>test sessions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0048A0"/>
                </a:solidFill>
              </a:rPr>
              <a:t>Planning to up mass pink tanks fall/winter 2017-18 – flight TBD</a:t>
            </a:r>
          </a:p>
          <a:p>
            <a:pPr marL="0" lv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Battery </a:t>
            </a:r>
            <a:r>
              <a:rPr lang="en-US" dirty="0" smtClean="0">
                <a:solidFill>
                  <a:srgbClr val="000000"/>
                </a:solidFill>
              </a:rPr>
              <a:t>Pack Inventory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48A0"/>
                </a:solidFill>
                <a:sym typeface="Wingdings" panose="05000000000000000000" pitchFamily="2" charset="2"/>
              </a:rPr>
              <a:t>90</a:t>
            </a:r>
            <a:r>
              <a:rPr lang="en-US" b="1" dirty="0" smtClean="0">
                <a:solidFill>
                  <a:srgbClr val="0048A0"/>
                </a:solidFill>
                <a:sym typeface="Wingdings" panose="05000000000000000000" pitchFamily="2" charset="2"/>
              </a:rPr>
              <a:t> </a:t>
            </a:r>
            <a:r>
              <a:rPr lang="en-US" b="1" dirty="0" smtClean="0">
                <a:solidFill>
                  <a:srgbClr val="0048A0"/>
                </a:solidFill>
                <a:sym typeface="Wingdings" panose="05000000000000000000" pitchFamily="2" charset="2"/>
              </a:rPr>
              <a:t>Batteries on orbit now 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- </a:t>
            </a:r>
            <a:r>
              <a:rPr lang="en-US" b="1" dirty="0" smtClean="0">
                <a:solidFill>
                  <a:srgbClr val="00B050"/>
                </a:solidFill>
              </a:rPr>
              <a:t>should support approximately </a:t>
            </a:r>
            <a:r>
              <a:rPr lang="en-US" b="1" dirty="0" smtClean="0">
                <a:solidFill>
                  <a:srgbClr val="00B050"/>
                </a:solidFill>
              </a:rPr>
              <a:t>15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>
                <a:solidFill>
                  <a:srgbClr val="00B050"/>
                </a:solidFill>
              </a:rPr>
              <a:t>test sessions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0048A0"/>
                </a:solidFill>
              </a:rPr>
              <a:t>10 SPHERES Rechargeable Batteries arrived on station with </a:t>
            </a:r>
            <a:r>
              <a:rPr lang="en-US" dirty="0" smtClean="0">
                <a:solidFill>
                  <a:srgbClr val="0048A0"/>
                </a:solidFill>
              </a:rPr>
              <a:t>OA-7 – need to be tested out.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Consumables </a:t>
            </a:r>
            <a:r>
              <a:rPr lang="en-US" dirty="0" err="1" smtClean="0">
                <a:solidFill>
                  <a:schemeClr val="tx1"/>
                </a:solidFill>
              </a:rPr>
              <a:t>downmass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0048A0"/>
                </a:solidFill>
              </a:rPr>
              <a:t>13 empty gray tanks to be returned on SpX-12</a:t>
            </a:r>
          </a:p>
          <a:p>
            <a:pPr marL="285750" lvl="1" indent="0">
              <a:buNone/>
            </a:pPr>
            <a:endParaRPr lang="en-US" dirty="0" smtClean="0">
              <a:solidFill>
                <a:srgbClr val="0048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48A0"/>
                </a:solidFill>
              </a:rPr>
              <a:t>SPHERES on Social Media</a:t>
            </a:r>
            <a:endParaRPr lang="en-US" dirty="0">
              <a:solidFill>
                <a:srgbClr val="0048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200" y="1295400"/>
            <a:ext cx="41148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200" dirty="0" smtClean="0"/>
              <a:t>Twitter</a:t>
            </a:r>
          </a:p>
          <a:p>
            <a:pPr marL="285750" lvl="1" indent="0" algn="ctr">
              <a:buNone/>
            </a:pPr>
            <a:r>
              <a:rPr lang="en-US" sz="1200" u="sng" dirty="0" smtClean="0">
                <a:hlinkClick r:id="rId2"/>
              </a:rPr>
              <a:t>https</a:t>
            </a:r>
            <a:r>
              <a:rPr lang="en-US" sz="1200" u="sng" dirty="0">
                <a:hlinkClick r:id="rId2"/>
              </a:rPr>
              <a:t>://twitter.com/</a:t>
            </a:r>
            <a:r>
              <a:rPr lang="en-US" sz="1200" u="sng" dirty="0" smtClean="0">
                <a:hlinkClick r:id="rId2"/>
              </a:rPr>
              <a:t>NASA_SPHERES</a:t>
            </a:r>
            <a:endParaRPr lang="en-US" sz="2800" dirty="0" smtClean="0"/>
          </a:p>
          <a:p>
            <a:pPr marL="0" indent="0" algn="ctr">
              <a:buNone/>
            </a:pPr>
            <a:r>
              <a:rPr lang="en-US" sz="1200" dirty="0" smtClean="0"/>
              <a:t>Website</a:t>
            </a:r>
          </a:p>
          <a:p>
            <a:pPr marL="285750" lvl="1" indent="0" algn="ctr">
              <a:buNone/>
            </a:pPr>
            <a:r>
              <a:rPr lang="en-US" sz="1200" u="sng" dirty="0">
                <a:hlinkClick r:id="rId3"/>
              </a:rPr>
              <a:t>http://</a:t>
            </a:r>
            <a:r>
              <a:rPr lang="en-US" sz="1200" u="sng" dirty="0" smtClean="0">
                <a:hlinkClick r:id="rId3"/>
              </a:rPr>
              <a:t>www.nasa.gov/spheres</a:t>
            </a:r>
            <a:endParaRPr lang="en-US" sz="1200" u="sng" dirty="0" smtClean="0"/>
          </a:p>
          <a:p>
            <a:pPr marL="0" indent="0" algn="ctr">
              <a:buNone/>
            </a:pPr>
            <a:r>
              <a:rPr lang="en-US" sz="1200" dirty="0"/>
              <a:t>Website</a:t>
            </a:r>
          </a:p>
          <a:p>
            <a:pPr marL="285750" lvl="1" indent="0" algn="ctr">
              <a:buNone/>
            </a:pPr>
            <a:r>
              <a:rPr lang="en-US" sz="1200" u="sng" dirty="0">
                <a:hlinkClick r:id="rId4"/>
              </a:rPr>
              <a:t>http://</a:t>
            </a:r>
            <a:r>
              <a:rPr lang="en-US" sz="1200" u="sng" dirty="0" smtClean="0">
                <a:hlinkClick r:id="rId4"/>
              </a:rPr>
              <a:t>www.nasa.gov/astrobee</a:t>
            </a:r>
            <a:endParaRPr lang="en-US" sz="1200" u="sng" dirty="0" smtClean="0"/>
          </a:p>
          <a:p>
            <a:pPr marL="285750" lvl="1" indent="0" algn="ctr">
              <a:buNone/>
            </a:pPr>
            <a:endParaRPr lang="en-US" sz="1200" u="sng" dirty="0"/>
          </a:p>
          <a:p>
            <a:pPr marL="285750" lvl="1" indent="0" algn="ctr">
              <a:buNone/>
            </a:pPr>
            <a:endParaRPr lang="en-US" sz="1200" u="sng" dirty="0" smtClean="0"/>
          </a:p>
          <a:p>
            <a:pPr marL="285750" lvl="1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90601"/>
            <a:ext cx="62484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55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rg-overview-mar08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B489C"/>
      </a:accent2>
      <a:accent3>
        <a:srgbClr val="FFFFFF"/>
      </a:accent3>
      <a:accent4>
        <a:srgbClr val="000000"/>
      </a:accent4>
      <a:accent5>
        <a:srgbClr val="FFE2B8"/>
      </a:accent5>
      <a:accent6>
        <a:srgbClr val="09408D"/>
      </a:accent6>
      <a:hlink>
        <a:srgbClr val="FC0019"/>
      </a:hlink>
      <a:folHlink>
        <a:srgbClr val="C0C0C0"/>
      </a:folHlink>
    </a:clrScheme>
    <a:fontScheme name="irg-overview-mar0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AD9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rg-overview-mar0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rg-overview-mar0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g-overview-mar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Generic">
  <a:themeElements>
    <a:clrScheme name="Generic 3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>
          <a:solidFill>
            <a:schemeClr val="accent6"/>
          </a:solidFill>
          <a:round/>
          <a:headEnd type="none" w="sm" len="sm"/>
          <a:tailEnd type="stealth" w="med" len="lg"/>
        </a:ln>
      </a:spPr>
      <a:bodyPr wrap="none" anchor="ctr"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5725" tIns="39688" rIns="85725" bIns="39688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800" dirty="0" smtClean="0"/>
        </a:defPPr>
      </a:lstStyle>
    </a:txDef>
  </a:objectDefaults>
  <a:extraClrSchemeLst>
    <a:extraClrScheme>
      <a:clrScheme name="Generic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2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Blah:Users:terry:irg:talks:irg-overview-mar08.ppt</Template>
  <TotalTime>66507</TotalTime>
  <Words>475</Words>
  <Application>Microsoft Office PowerPoint</Application>
  <PresentationFormat>On-screen Show (4:3)</PresentationFormat>
  <Paragraphs>94</Paragraphs>
  <Slides>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  <vt:variant>
        <vt:lpstr>Custom Shows</vt:lpstr>
      </vt:variant>
      <vt:variant>
        <vt:i4>1</vt:i4>
      </vt:variant>
    </vt:vector>
  </HeadingPairs>
  <TitlesOfParts>
    <vt:vector size="21" baseType="lpstr">
      <vt:lpstr>ＭＳ Ｐゴシック</vt:lpstr>
      <vt:lpstr>Arial</vt:lpstr>
      <vt:lpstr>Calibri</vt:lpstr>
      <vt:lpstr>Calibri Light</vt:lpstr>
      <vt:lpstr>Times New Roman</vt:lpstr>
      <vt:lpstr>Wingdings</vt:lpstr>
      <vt:lpstr>irg-overview-mar08</vt:lpstr>
      <vt:lpstr>1_Custom Design</vt:lpstr>
      <vt:lpstr>Generic</vt:lpstr>
      <vt:lpstr>2_Custom Design</vt:lpstr>
      <vt:lpstr>Custom Design</vt:lpstr>
      <vt:lpstr>PowerPoint Presentation</vt:lpstr>
      <vt:lpstr>Operations: Functions</vt:lpstr>
      <vt:lpstr>Operations: Functions</vt:lpstr>
      <vt:lpstr>Ops: Increments 51/52 Review </vt:lpstr>
      <vt:lpstr>Ops: Increments 51/52 &amp; 53/54</vt:lpstr>
      <vt:lpstr>SPHERES Calendar</vt:lpstr>
      <vt:lpstr>Safety and Verification</vt:lpstr>
      <vt:lpstr>Consumables Status</vt:lpstr>
      <vt:lpstr>SPHERES on Social Media</vt:lpstr>
      <vt:lpstr>short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Martinez, Andres (ARC-RE)</dc:creator>
  <cp:lastModifiedBy>Katterhagen, Aric James. (ARC-R)[WYLE LABS]</cp:lastModifiedBy>
  <cp:revision>3980</cp:revision>
  <cp:lastPrinted>2001-05-16T14:20:40Z</cp:lastPrinted>
  <dcterms:created xsi:type="dcterms:W3CDTF">2011-03-16T04:56:42Z</dcterms:created>
  <dcterms:modified xsi:type="dcterms:W3CDTF">2017-08-23T14:52:36Z</dcterms:modified>
</cp:coreProperties>
</file>