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90C0"/>
    <a:srgbClr val="3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F818-E3D9-F34A-A6EC-82072C61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E8AD-C9E8-BF47-8711-722817EF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48B5D-812E-9044-8C00-58B0B791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23EA4-3BD6-A74F-91E6-BE876803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534E2-1C28-9C4B-AF45-25181A69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FDAE-D4AD-9C4C-9E2A-5BE7F64D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D1B02-E930-BC40-A8CA-3A2CC7B7D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D700-35D9-A942-8C1E-F795CC42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91A2-2274-114B-9916-0B63FC68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0A7F-4BD0-AA4C-BF7C-ED29B611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284C4-3D8B-B24E-935C-55BE916BB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61851-CF56-0E46-9717-4AD2AC565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FEFE-8C52-0B47-B3EC-FAD3B0D7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0F905-A1C0-BC46-BA0A-1E7719D4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DBEAE-FF45-B649-A74A-F0F2C8D4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7621-0987-9B44-BD42-4913C764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0948-4098-F84C-B8FA-979DDF0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3970-BFED-9F49-9520-A01516B9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CC6F-F4DB-7145-B2D7-4056842D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BF50-434F-C84B-8F27-CCA75F03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6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9926-65DD-8945-BC47-CF890959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81C14-42AB-E04B-9D3D-384DB2BE1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FE9C-7488-4549-B9AA-F064E3FF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7625-BE50-814A-A243-D45BC487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7797-96CA-2A45-BDC4-7C873AAC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36C1-90FB-6E4E-AEE1-B8F1078E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5370-ACFF-DF4C-9C98-311406CD0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073DE-8F71-264F-9BB5-E48236FC7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6CF82-6A73-1243-AB5B-8198727E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97972-94CA-1341-B025-31E50FD3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A7CF-5753-C743-9EBF-B5493E1E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91B5-BEA7-2B40-BE3F-74350C81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D5CEF-2A9E-0048-8AAC-A3E3B3CA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7107-0160-2945-B1FB-890625F0B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C2E2E-9687-2648-9E1F-22738E984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33FCF-F397-234D-81BD-25E018EE7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C39B8-122D-2D4A-8CE5-0A65BB80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86156-2CFA-6D49-8C7C-A7F05E7E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DEF4E-F7AB-554A-AE58-DF49FB49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8A8C-03F1-C94C-9619-3868D94C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13D53-71BE-2F43-B08A-AFE49AF5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C6739-27B5-634B-A3FD-3A71490E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E7578-0464-4F41-A775-42FF96E3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7114A-696A-F24B-84ED-2CF64943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E7B5F-1057-BD44-AE74-F4D6B403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DBE7-8769-3B40-B6D0-776C40D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702D-2C1B-034F-A003-66ABA888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6010-F815-EB4C-AF4A-8E92702E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B941B-3BFB-AD48-8FEB-E202EB5C2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7FF66-B1A3-2D47-B484-27BB9BE9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3F281-58EB-824B-9ABB-5C4BA7A5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76C4A-F936-394B-8FBE-A83930D6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8EEA-07DD-9346-94B3-713995D7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23407-EC33-DB4C-A170-62667F6C8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C2358-4FDD-8B41-A4E5-51ED9E042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F2F3A-1C8B-A04F-BF44-DF62407F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E80BE-B5D9-B94F-B7A9-452EF2FE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F22B0-9345-A040-B878-4E446471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DC56C-9987-F046-9BFA-A177924E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4588-E537-7A4B-9C00-439539A6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B043F-1EFC-0C42-B3D1-DFA776F17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D33-4153-074E-9584-6D4AE8EDAE7F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7F6B-9AE6-8545-A7A0-408C95898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D7CB-1DEA-564B-AA92-A3C676079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B533-D93D-F341-9466-CE735E2E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D7865B-A0B6-B640-8B2F-013F8BAE1A20}"/>
              </a:ext>
            </a:extLst>
          </p:cNvPr>
          <p:cNvSpPr txBox="1"/>
          <p:nvPr/>
        </p:nvSpPr>
        <p:spPr>
          <a:xfrm>
            <a:off x="149923" y="189773"/>
            <a:ext cx="892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E3FF"/>
                </a:solidFill>
                <a:latin typeface="Helvetica" pitchFamily="2" charset="0"/>
                <a:cs typeface="Arial" panose="020B0604020202020204" pitchFamily="34" charset="0"/>
              </a:rPr>
              <a:t>Coupling between metabolism and cell growth promotes evolution at the origins of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7A078-1603-8745-B047-26EB7629F976}"/>
              </a:ext>
            </a:extLst>
          </p:cNvPr>
          <p:cNvSpPr txBox="1"/>
          <p:nvPr/>
        </p:nvSpPr>
        <p:spPr>
          <a:xfrm>
            <a:off x="6585640" y="3669474"/>
            <a:ext cx="5486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Initial adsorption of the micelle to the membrane (left panel). A snapshot of the micelle-membrane complex at the beginning of fusion that has hydrophobic molecules present in the contact region (middle panel). A snapshot of a stalk structure (right panel). Stalk formation is the irreversible step in fusion. </a:t>
            </a:r>
          </a:p>
          <a:p>
            <a:endParaRPr lang="en-US" sz="1400" dirty="0">
              <a:solidFill>
                <a:srgbClr val="C000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Helvetica" pitchFamily="2" charset="0"/>
                <a:cs typeface="Arial" panose="020B0604020202020204" pitchFamily="34" charset="0"/>
              </a:rPr>
              <a:t>Red/</a:t>
            </a:r>
            <a:r>
              <a:rPr lang="en-US" sz="1400" dirty="0">
                <a:solidFill>
                  <a:srgbClr val="B890C0"/>
                </a:solidFill>
                <a:latin typeface="Helvetica" pitchFamily="2" charset="0"/>
                <a:cs typeface="Arial" panose="020B0604020202020204" pitchFamily="34" charset="0"/>
              </a:rPr>
              <a:t>pink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: head groups of membrane-forming fatty acid; </a:t>
            </a:r>
            <a:r>
              <a:rPr lang="en-US" sz="1400" dirty="0">
                <a:solidFill>
                  <a:srgbClr val="33E3FF"/>
                </a:solidFill>
                <a:latin typeface="Helvetica" pitchFamily="2" charset="0"/>
                <a:cs typeface="Arial" panose="020B0604020202020204" pitchFamily="34" charset="0"/>
              </a:rPr>
              <a:t>cyan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: hydrophobic tails of fatty acid; </a:t>
            </a:r>
            <a:r>
              <a:rPr lang="en-US" sz="1400" dirty="0">
                <a:solidFill>
                  <a:srgbClr val="FFFF00"/>
                </a:solidFill>
                <a:latin typeface="Helvetica" pitchFamily="2" charset="0"/>
                <a:cs typeface="Arial" panose="020B0604020202020204" pitchFamily="34" charset="0"/>
              </a:rPr>
              <a:t>yellow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: hydrophobic molecules. Water and ions are not shown for clarity.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7ABCF-2714-5E42-B876-EB3045FD7898}"/>
              </a:ext>
            </a:extLst>
          </p:cNvPr>
          <p:cNvSpPr txBox="1"/>
          <p:nvPr/>
        </p:nvSpPr>
        <p:spPr>
          <a:xfrm>
            <a:off x="119961" y="1458030"/>
            <a:ext cx="636682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E3FF"/>
                </a:solidFill>
                <a:latin typeface="Helvetica" pitchFamily="2" charset="0"/>
                <a:cs typeface="Arial" panose="020B0604020202020204" pitchFamily="34" charset="0"/>
              </a:rPr>
              <a:t>Science question: 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What mechanisms evolved to enable the transition from cellular raw materials to the precursors for life?</a:t>
            </a: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3E3FF"/>
                </a:solidFill>
                <a:latin typeface="Helvetica" pitchFamily="2" charset="0"/>
                <a:cs typeface="Arial" panose="020B0604020202020204" pitchFamily="34" charset="0"/>
              </a:rPr>
              <a:t>Findings: </a:t>
            </a:r>
            <a:r>
              <a:rPr lang="en-US" sz="1400" dirty="0">
                <a:solidFill>
                  <a:schemeClr val="bg2"/>
                </a:solidFill>
                <a:latin typeface="Helvetica" pitchFamily="2" charset="0"/>
                <a:cs typeface="Arial" panose="020B0604020202020204" pitchFamily="34" charset="0"/>
              </a:rPr>
              <a:t>Using computer simulations for cellular processes, we show</a:t>
            </a:r>
            <a:r>
              <a:rPr lang="en-US" sz="1400" dirty="0">
                <a:solidFill>
                  <a:srgbClr val="33E3FF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hydrophobic (poorly soluble in water) molecules synthesized via simple processes accumulate at the surfaces of cell membranes. This activity promotes fusion between the membrane and a micelle (a spherical aggregate of molecules) made of membrane-forming material from the environment, thus enabling preferential growth and division of cell-like bodies at the expense of other precursors of cells. </a:t>
            </a: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3E3FF"/>
                </a:solidFill>
                <a:latin typeface="Helvetica" pitchFamily="2" charset="0"/>
                <a:cs typeface="Arial" panose="020B0604020202020204" pitchFamily="34" charset="0"/>
              </a:rPr>
              <a:t>Why does this matter? 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The fusion of simple membranes and micelles mediated by small hydrophobic molecules provides a robust mechanism to create an evolutionary advantage to precursors of cells and </a:t>
            </a:r>
            <a:r>
              <a:rPr lang="en-US" sz="1400" dirty="0">
                <a:solidFill>
                  <a:srgbClr val="FFFF00"/>
                </a:solidFill>
                <a:latin typeface="Helvetica" pitchFamily="2" charset="0"/>
                <a:cs typeface="Arial" panose="020B0604020202020204" pitchFamily="34" charset="0"/>
              </a:rPr>
              <a:t>facilitate the emergence of life.</a:t>
            </a: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56FE4-18F7-1747-9C9D-62F44431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909" y="107488"/>
            <a:ext cx="2194022" cy="9468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76289E-7555-EB43-8873-E9A152E544FA}"/>
              </a:ext>
            </a:extLst>
          </p:cNvPr>
          <p:cNvCxnSpPr/>
          <p:nvPr/>
        </p:nvCxnSpPr>
        <p:spPr>
          <a:xfrm>
            <a:off x="197708" y="1157201"/>
            <a:ext cx="1178834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A234A2-CAEE-244A-AD6E-80547A08E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47"/>
          <a:stretch/>
        </p:blipFill>
        <p:spPr>
          <a:xfrm>
            <a:off x="6671626" y="1492224"/>
            <a:ext cx="5314428" cy="1842227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F30378-984B-9F44-9AFB-25ACC1BC6F4B}"/>
              </a:ext>
            </a:extLst>
          </p:cNvPr>
          <p:cNvSpPr txBox="1"/>
          <p:nvPr/>
        </p:nvSpPr>
        <p:spPr>
          <a:xfrm>
            <a:off x="119961" y="5138360"/>
            <a:ext cx="5919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Wei, C., &amp; Pohorille, A. (2021). Fast bilayer-micelle fusion mediated by hydrophobic dipeptides. </a:t>
            </a:r>
            <a:r>
              <a:rPr lang="en-US" sz="1400" i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Biophysical Journal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, </a:t>
            </a:r>
            <a:r>
              <a:rPr lang="en-US" sz="1400" i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120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(11), 2330-2342.</a:t>
            </a:r>
          </a:p>
        </p:txBody>
      </p:sp>
    </p:spTree>
    <p:extLst>
      <p:ext uri="{BB962C8B-B14F-4D97-AF65-F5344CB8AC3E}">
        <p14:creationId xmlns:p14="http://schemas.microsoft.com/office/powerpoint/2010/main" val="137235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snuggets-templates1" id="{646DC78C-DA27-3B40-9E59-FE8FCAE08B4E}" vid="{8EF9F707-F6F4-694D-BCAE-EB4971908A5E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5555</TotalTime>
  <Words>259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Perlongo, Kassandra M. (ARC-SG)[Bay Area Environmental Research Institute]</dc:creator>
  <cp:lastModifiedBy>Perlongo, Kassandra M. (ARC-SG)[BAY AREA ENVIRONMENTAL RESEARCH INSTITUTE INC]</cp:lastModifiedBy>
  <cp:revision>13</cp:revision>
  <cp:lastPrinted>2021-10-01T03:42:40Z</cp:lastPrinted>
  <dcterms:created xsi:type="dcterms:W3CDTF">2021-05-19T16:24:40Z</dcterms:created>
  <dcterms:modified xsi:type="dcterms:W3CDTF">2022-01-20T18:51:43Z</dcterms:modified>
</cp:coreProperties>
</file>