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5782"/>
  </p:normalViewPr>
  <p:slideViewPr>
    <p:cSldViewPr snapToGrid="0" snapToObjects="1">
      <p:cViewPr varScale="1">
        <p:scale>
          <a:sx n="122" d="100"/>
          <a:sy n="122" d="100"/>
        </p:scale>
        <p:origin x="744"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2F818-E3D9-F34A-A6EC-82072C61AA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48E8AD-C9E8-BF47-8711-722817EF00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548B5D-812E-9044-8C00-58B0B791115F}"/>
              </a:ext>
            </a:extLst>
          </p:cNvPr>
          <p:cNvSpPr>
            <a:spLocks noGrp="1"/>
          </p:cNvSpPr>
          <p:nvPr>
            <p:ph type="dt" sz="half" idx="10"/>
          </p:nvPr>
        </p:nvSpPr>
        <p:spPr/>
        <p:txBody>
          <a:bodyPr/>
          <a:lstStyle/>
          <a:p>
            <a:fld id="{4B5AED33-4153-074E-9584-6D4AE8EDAE7F}" type="datetimeFigureOut">
              <a:rPr lang="en-US" smtClean="0"/>
              <a:t>1/18/22</a:t>
            </a:fld>
            <a:endParaRPr lang="en-US"/>
          </a:p>
        </p:txBody>
      </p:sp>
      <p:sp>
        <p:nvSpPr>
          <p:cNvPr id="5" name="Footer Placeholder 4">
            <a:extLst>
              <a:ext uri="{FF2B5EF4-FFF2-40B4-BE49-F238E27FC236}">
                <a16:creationId xmlns:a16="http://schemas.microsoft.com/office/drawing/2014/main" id="{4CA23EA4-3BD6-A74F-91E6-BE876803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C534E2-1C28-9C4B-AF45-25181A69BF32}"/>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3009854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0FDAE-D4AD-9C4C-9E2A-5BE7F64DDE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7D1B02-E930-BC40-A8CA-3A2CC7B7D5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4DD700-35D9-A942-8C1E-F795CC4263F9}"/>
              </a:ext>
            </a:extLst>
          </p:cNvPr>
          <p:cNvSpPr>
            <a:spLocks noGrp="1"/>
          </p:cNvSpPr>
          <p:nvPr>
            <p:ph type="dt" sz="half" idx="10"/>
          </p:nvPr>
        </p:nvSpPr>
        <p:spPr/>
        <p:txBody>
          <a:bodyPr/>
          <a:lstStyle/>
          <a:p>
            <a:fld id="{4B5AED33-4153-074E-9584-6D4AE8EDAE7F}" type="datetimeFigureOut">
              <a:rPr lang="en-US" smtClean="0"/>
              <a:t>1/18/22</a:t>
            </a:fld>
            <a:endParaRPr lang="en-US"/>
          </a:p>
        </p:txBody>
      </p:sp>
      <p:sp>
        <p:nvSpPr>
          <p:cNvPr id="5" name="Footer Placeholder 4">
            <a:extLst>
              <a:ext uri="{FF2B5EF4-FFF2-40B4-BE49-F238E27FC236}">
                <a16:creationId xmlns:a16="http://schemas.microsoft.com/office/drawing/2014/main" id="{D49091A2-2274-114B-9916-0B63FC6829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010A7F-4BD0-AA4C-BF7C-ED29B6115968}"/>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535546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0284C4-3D8B-B24E-935C-55BE916BB2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C61851-CF56-0E46-9717-4AD2AC5656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09FEFE-8C52-0B47-B3EC-FAD3B0D7C30E}"/>
              </a:ext>
            </a:extLst>
          </p:cNvPr>
          <p:cNvSpPr>
            <a:spLocks noGrp="1"/>
          </p:cNvSpPr>
          <p:nvPr>
            <p:ph type="dt" sz="half" idx="10"/>
          </p:nvPr>
        </p:nvSpPr>
        <p:spPr/>
        <p:txBody>
          <a:bodyPr/>
          <a:lstStyle/>
          <a:p>
            <a:fld id="{4B5AED33-4153-074E-9584-6D4AE8EDAE7F}" type="datetimeFigureOut">
              <a:rPr lang="en-US" smtClean="0"/>
              <a:t>1/18/22</a:t>
            </a:fld>
            <a:endParaRPr lang="en-US"/>
          </a:p>
        </p:txBody>
      </p:sp>
      <p:sp>
        <p:nvSpPr>
          <p:cNvPr id="5" name="Footer Placeholder 4">
            <a:extLst>
              <a:ext uri="{FF2B5EF4-FFF2-40B4-BE49-F238E27FC236}">
                <a16:creationId xmlns:a16="http://schemas.microsoft.com/office/drawing/2014/main" id="{04A0F905-A1C0-BC46-BA0A-1E7719D41B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BDBEAE-FF45-B649-A74A-F0F2C8D4CD49}"/>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681085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7621-0987-9B44-BD42-4913C7641B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6F0948-4098-F84C-B8FA-979DDF04F8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EE3970-BFED-9F49-9520-A01516B9509A}"/>
              </a:ext>
            </a:extLst>
          </p:cNvPr>
          <p:cNvSpPr>
            <a:spLocks noGrp="1"/>
          </p:cNvSpPr>
          <p:nvPr>
            <p:ph type="dt" sz="half" idx="10"/>
          </p:nvPr>
        </p:nvSpPr>
        <p:spPr/>
        <p:txBody>
          <a:bodyPr/>
          <a:lstStyle/>
          <a:p>
            <a:fld id="{4B5AED33-4153-074E-9584-6D4AE8EDAE7F}" type="datetimeFigureOut">
              <a:rPr lang="en-US" smtClean="0"/>
              <a:t>1/18/22</a:t>
            </a:fld>
            <a:endParaRPr lang="en-US"/>
          </a:p>
        </p:txBody>
      </p:sp>
      <p:sp>
        <p:nvSpPr>
          <p:cNvPr id="5" name="Footer Placeholder 4">
            <a:extLst>
              <a:ext uri="{FF2B5EF4-FFF2-40B4-BE49-F238E27FC236}">
                <a16:creationId xmlns:a16="http://schemas.microsoft.com/office/drawing/2014/main" id="{5315CC6F-F4DB-7145-B2D7-4056842DCF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2BBF50-434F-C84B-8F27-CCA75F03C80E}"/>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3932069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C9926-65DD-8945-BC47-CF890959DD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381C14-42AB-E04B-9D3D-384DB2BE11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3EFE9C-7488-4549-B9AA-F064E3FFD674}"/>
              </a:ext>
            </a:extLst>
          </p:cNvPr>
          <p:cNvSpPr>
            <a:spLocks noGrp="1"/>
          </p:cNvSpPr>
          <p:nvPr>
            <p:ph type="dt" sz="half" idx="10"/>
          </p:nvPr>
        </p:nvSpPr>
        <p:spPr/>
        <p:txBody>
          <a:bodyPr/>
          <a:lstStyle/>
          <a:p>
            <a:fld id="{4B5AED33-4153-074E-9584-6D4AE8EDAE7F}" type="datetimeFigureOut">
              <a:rPr lang="en-US" smtClean="0"/>
              <a:t>1/18/22</a:t>
            </a:fld>
            <a:endParaRPr lang="en-US"/>
          </a:p>
        </p:txBody>
      </p:sp>
      <p:sp>
        <p:nvSpPr>
          <p:cNvPr id="5" name="Footer Placeholder 4">
            <a:extLst>
              <a:ext uri="{FF2B5EF4-FFF2-40B4-BE49-F238E27FC236}">
                <a16:creationId xmlns:a16="http://schemas.microsoft.com/office/drawing/2014/main" id="{FDC27625-BE50-814A-A243-D45BC4878D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5B7797-96CA-2A45-BDC4-7C873AAC4001}"/>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2745534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636C1-90FB-6E4E-AEE1-B8F1078E3B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505370-ACFF-DF4C-9C98-311406CD0B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F073DE-8F71-264F-9BB5-E48236FC70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16CF82-6A73-1243-AB5B-8198727E8104}"/>
              </a:ext>
            </a:extLst>
          </p:cNvPr>
          <p:cNvSpPr>
            <a:spLocks noGrp="1"/>
          </p:cNvSpPr>
          <p:nvPr>
            <p:ph type="dt" sz="half" idx="10"/>
          </p:nvPr>
        </p:nvSpPr>
        <p:spPr/>
        <p:txBody>
          <a:bodyPr/>
          <a:lstStyle/>
          <a:p>
            <a:fld id="{4B5AED33-4153-074E-9584-6D4AE8EDAE7F}" type="datetimeFigureOut">
              <a:rPr lang="en-US" smtClean="0"/>
              <a:t>1/18/22</a:t>
            </a:fld>
            <a:endParaRPr lang="en-US"/>
          </a:p>
        </p:txBody>
      </p:sp>
      <p:sp>
        <p:nvSpPr>
          <p:cNvPr id="6" name="Footer Placeholder 5">
            <a:extLst>
              <a:ext uri="{FF2B5EF4-FFF2-40B4-BE49-F238E27FC236}">
                <a16:creationId xmlns:a16="http://schemas.microsoft.com/office/drawing/2014/main" id="{D7597972-94CA-1341-B025-31E50FD3E6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F0A7CF-5753-C743-9EBF-B5493E1E90F3}"/>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2233193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B91B5-BEA7-2B40-BE3F-74350C816D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7D5CEF-2A9E-0048-8AAC-A3E3B3CA53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3D7107-0160-2945-B1FB-890625F0B8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1C2E2E-9687-2648-9E1F-22738E984A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433FCF-F397-234D-81BD-25E018EE7F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3C39B8-122D-2D4A-8CE5-0A65BB80056D}"/>
              </a:ext>
            </a:extLst>
          </p:cNvPr>
          <p:cNvSpPr>
            <a:spLocks noGrp="1"/>
          </p:cNvSpPr>
          <p:nvPr>
            <p:ph type="dt" sz="half" idx="10"/>
          </p:nvPr>
        </p:nvSpPr>
        <p:spPr/>
        <p:txBody>
          <a:bodyPr/>
          <a:lstStyle/>
          <a:p>
            <a:fld id="{4B5AED33-4153-074E-9584-6D4AE8EDAE7F}" type="datetimeFigureOut">
              <a:rPr lang="en-US" smtClean="0"/>
              <a:t>1/18/22</a:t>
            </a:fld>
            <a:endParaRPr lang="en-US"/>
          </a:p>
        </p:txBody>
      </p:sp>
      <p:sp>
        <p:nvSpPr>
          <p:cNvPr id="8" name="Footer Placeholder 7">
            <a:extLst>
              <a:ext uri="{FF2B5EF4-FFF2-40B4-BE49-F238E27FC236}">
                <a16:creationId xmlns:a16="http://schemas.microsoft.com/office/drawing/2014/main" id="{A1B86156-2CFA-6D49-8C7C-A7F05E7EEC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6DEF4E-F7AB-554A-AE58-DF49FB4950F9}"/>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3896296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58A8C-03F1-C94C-9619-3868D94C02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113D53-71BE-2F43-B08A-AFE49AF5B3C9}"/>
              </a:ext>
            </a:extLst>
          </p:cNvPr>
          <p:cNvSpPr>
            <a:spLocks noGrp="1"/>
          </p:cNvSpPr>
          <p:nvPr>
            <p:ph type="dt" sz="half" idx="10"/>
          </p:nvPr>
        </p:nvSpPr>
        <p:spPr/>
        <p:txBody>
          <a:bodyPr/>
          <a:lstStyle/>
          <a:p>
            <a:fld id="{4B5AED33-4153-074E-9584-6D4AE8EDAE7F}" type="datetimeFigureOut">
              <a:rPr lang="en-US" smtClean="0"/>
              <a:t>1/18/22</a:t>
            </a:fld>
            <a:endParaRPr lang="en-US"/>
          </a:p>
        </p:txBody>
      </p:sp>
      <p:sp>
        <p:nvSpPr>
          <p:cNvPr id="4" name="Footer Placeholder 3">
            <a:extLst>
              <a:ext uri="{FF2B5EF4-FFF2-40B4-BE49-F238E27FC236}">
                <a16:creationId xmlns:a16="http://schemas.microsoft.com/office/drawing/2014/main" id="{182C6739-27B5-634B-A3FD-3A71490E90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6E7578-0464-4F41-A775-42FF96E3A91C}"/>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3840175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C7114A-696A-F24B-84ED-2CF649430B97}"/>
              </a:ext>
            </a:extLst>
          </p:cNvPr>
          <p:cNvSpPr>
            <a:spLocks noGrp="1"/>
          </p:cNvSpPr>
          <p:nvPr>
            <p:ph type="dt" sz="half" idx="10"/>
          </p:nvPr>
        </p:nvSpPr>
        <p:spPr/>
        <p:txBody>
          <a:bodyPr/>
          <a:lstStyle/>
          <a:p>
            <a:fld id="{4B5AED33-4153-074E-9584-6D4AE8EDAE7F}" type="datetimeFigureOut">
              <a:rPr lang="en-US" smtClean="0"/>
              <a:t>1/18/22</a:t>
            </a:fld>
            <a:endParaRPr lang="en-US"/>
          </a:p>
        </p:txBody>
      </p:sp>
      <p:sp>
        <p:nvSpPr>
          <p:cNvPr id="3" name="Footer Placeholder 2">
            <a:extLst>
              <a:ext uri="{FF2B5EF4-FFF2-40B4-BE49-F238E27FC236}">
                <a16:creationId xmlns:a16="http://schemas.microsoft.com/office/drawing/2014/main" id="{A82E7B5F-1057-BD44-AE74-F4D6B403B6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6ADBE7-8769-3B40-B6D0-776C40D7A53F}"/>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254630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8702D-2C1B-034F-A003-66ABA888C3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676010-F815-EB4C-AF4A-8E92702ED9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8B941B-3BFB-AD48-8FEB-E202EB5C25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47FF66-B1A3-2D47-B484-27BB9BE91F38}"/>
              </a:ext>
            </a:extLst>
          </p:cNvPr>
          <p:cNvSpPr>
            <a:spLocks noGrp="1"/>
          </p:cNvSpPr>
          <p:nvPr>
            <p:ph type="dt" sz="half" idx="10"/>
          </p:nvPr>
        </p:nvSpPr>
        <p:spPr/>
        <p:txBody>
          <a:bodyPr/>
          <a:lstStyle/>
          <a:p>
            <a:fld id="{4B5AED33-4153-074E-9584-6D4AE8EDAE7F}" type="datetimeFigureOut">
              <a:rPr lang="en-US" smtClean="0"/>
              <a:t>1/18/22</a:t>
            </a:fld>
            <a:endParaRPr lang="en-US"/>
          </a:p>
        </p:txBody>
      </p:sp>
      <p:sp>
        <p:nvSpPr>
          <p:cNvPr id="6" name="Footer Placeholder 5">
            <a:extLst>
              <a:ext uri="{FF2B5EF4-FFF2-40B4-BE49-F238E27FC236}">
                <a16:creationId xmlns:a16="http://schemas.microsoft.com/office/drawing/2014/main" id="{E1D3F281-58EB-824B-9ABB-5C4BA7A587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F76C4A-F936-394B-8FBE-A83930D699E1}"/>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1681859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8EEA-07DD-9346-94B3-713995D783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623407-EC33-DB4C-A170-62667F6C8F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0EC2358-4FDD-8B41-A4E5-51ED9E0427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6F2F3A-1C8B-A04F-BF44-DF62407F0FF1}"/>
              </a:ext>
            </a:extLst>
          </p:cNvPr>
          <p:cNvSpPr>
            <a:spLocks noGrp="1"/>
          </p:cNvSpPr>
          <p:nvPr>
            <p:ph type="dt" sz="half" idx="10"/>
          </p:nvPr>
        </p:nvSpPr>
        <p:spPr/>
        <p:txBody>
          <a:bodyPr/>
          <a:lstStyle/>
          <a:p>
            <a:fld id="{4B5AED33-4153-074E-9584-6D4AE8EDAE7F}" type="datetimeFigureOut">
              <a:rPr lang="en-US" smtClean="0"/>
              <a:t>1/18/22</a:t>
            </a:fld>
            <a:endParaRPr lang="en-US"/>
          </a:p>
        </p:txBody>
      </p:sp>
      <p:sp>
        <p:nvSpPr>
          <p:cNvPr id="6" name="Footer Placeholder 5">
            <a:extLst>
              <a:ext uri="{FF2B5EF4-FFF2-40B4-BE49-F238E27FC236}">
                <a16:creationId xmlns:a16="http://schemas.microsoft.com/office/drawing/2014/main" id="{AA8E80BE-B5D9-B94F-B7A9-452EF2FE09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2F22B0-9345-A040-B878-4E44647178ED}"/>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1667672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9DC56C-9987-F046-9BFA-A177924EC9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B34588-E537-7A4B-9C00-439539A668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1B043F-1EFC-0C42-B3D1-DFA776F176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5AED33-4153-074E-9584-6D4AE8EDAE7F}" type="datetimeFigureOut">
              <a:rPr lang="en-US" smtClean="0"/>
              <a:t>1/18/22</a:t>
            </a:fld>
            <a:endParaRPr lang="en-US"/>
          </a:p>
        </p:txBody>
      </p:sp>
      <p:sp>
        <p:nvSpPr>
          <p:cNvPr id="5" name="Footer Placeholder 4">
            <a:extLst>
              <a:ext uri="{FF2B5EF4-FFF2-40B4-BE49-F238E27FC236}">
                <a16:creationId xmlns:a16="http://schemas.microsoft.com/office/drawing/2014/main" id="{38897F6B-9AE6-8545-A7A0-408C958988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EAD7CB-1DEA-564B-AA92-A3C6760798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D3B533-D93D-F341-9466-CE735E2EF851}" type="slidenum">
              <a:rPr lang="en-US" smtClean="0"/>
              <a:t>‹#›</a:t>
            </a:fld>
            <a:endParaRPr lang="en-US"/>
          </a:p>
        </p:txBody>
      </p:sp>
    </p:spTree>
    <p:extLst>
      <p:ext uri="{BB962C8B-B14F-4D97-AF65-F5344CB8AC3E}">
        <p14:creationId xmlns:p14="http://schemas.microsoft.com/office/powerpoint/2010/main" val="3659484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picture containing dark, painted&#10;&#10;Description automatically generated">
            <a:extLst>
              <a:ext uri="{FF2B5EF4-FFF2-40B4-BE49-F238E27FC236}">
                <a16:creationId xmlns:a16="http://schemas.microsoft.com/office/drawing/2014/main" id="{D379D070-107B-8D47-A8E8-8846866649AD}"/>
              </a:ext>
            </a:extLst>
          </p:cNvPr>
          <p:cNvPicPr>
            <a:picLocks noChangeAspect="1"/>
          </p:cNvPicPr>
          <p:nvPr/>
        </p:nvPicPr>
        <p:blipFill>
          <a:blip r:embed="rId2">
            <a:alphaModFix amt="35000"/>
          </a:blip>
          <a:stretch>
            <a:fillRect/>
          </a:stretch>
        </p:blipFill>
        <p:spPr>
          <a:xfrm>
            <a:off x="0" y="1199634"/>
            <a:ext cx="9700055" cy="5658366"/>
          </a:xfrm>
          <a:prstGeom prst="rect">
            <a:avLst/>
          </a:prstGeom>
        </p:spPr>
      </p:pic>
      <p:sp>
        <p:nvSpPr>
          <p:cNvPr id="6" name="TextBox 5">
            <a:extLst>
              <a:ext uri="{FF2B5EF4-FFF2-40B4-BE49-F238E27FC236}">
                <a16:creationId xmlns:a16="http://schemas.microsoft.com/office/drawing/2014/main" id="{E0D7865B-A0B6-B640-8B2F-013F8BAE1A20}"/>
              </a:ext>
            </a:extLst>
          </p:cNvPr>
          <p:cNvSpPr txBox="1"/>
          <p:nvPr/>
        </p:nvSpPr>
        <p:spPr>
          <a:xfrm>
            <a:off x="205945" y="282539"/>
            <a:ext cx="8065696" cy="830997"/>
          </a:xfrm>
          <a:prstGeom prst="rect">
            <a:avLst/>
          </a:prstGeom>
          <a:noFill/>
        </p:spPr>
        <p:txBody>
          <a:bodyPr wrap="square" rtlCol="0">
            <a:spAutoFit/>
          </a:bodyPr>
          <a:lstStyle/>
          <a:p>
            <a:r>
              <a:rPr lang="en-US" sz="2400" dirty="0">
                <a:solidFill>
                  <a:schemeClr val="bg2"/>
                </a:solidFill>
                <a:latin typeface="Arial" panose="020B0604020202020204" pitchFamily="34" charset="0"/>
                <a:cs typeface="Arial" panose="020B0604020202020204" pitchFamily="34" charset="0"/>
              </a:rPr>
              <a:t>Interpreting Hydrogen and Carbon Dioxide Disequilibrium on Enceladus</a:t>
            </a:r>
          </a:p>
        </p:txBody>
      </p:sp>
      <p:sp>
        <p:nvSpPr>
          <p:cNvPr id="7" name="TextBox 6">
            <a:extLst>
              <a:ext uri="{FF2B5EF4-FFF2-40B4-BE49-F238E27FC236}">
                <a16:creationId xmlns:a16="http://schemas.microsoft.com/office/drawing/2014/main" id="{DEB7A078-1603-8745-B047-26EB7629F976}"/>
              </a:ext>
            </a:extLst>
          </p:cNvPr>
          <p:cNvSpPr txBox="1"/>
          <p:nvPr/>
        </p:nvSpPr>
        <p:spPr>
          <a:xfrm>
            <a:off x="8018007" y="4727582"/>
            <a:ext cx="3813046" cy="830997"/>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Ames researcher Tori Hoehler collects a core of marine sediment at Cape Lookout Bight, NC, one of several ‘methanogenic’ ecosystems considered in this study.</a:t>
            </a:r>
            <a:endParaRPr lang="en-US" sz="1400"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457ABCF-2714-5E42-B876-EB3045FD7898}"/>
              </a:ext>
            </a:extLst>
          </p:cNvPr>
          <p:cNvSpPr txBox="1"/>
          <p:nvPr/>
        </p:nvSpPr>
        <p:spPr>
          <a:xfrm>
            <a:off x="205945" y="1336188"/>
            <a:ext cx="7491220" cy="5632311"/>
          </a:xfrm>
          <a:prstGeom prst="rect">
            <a:avLst/>
          </a:prstGeom>
          <a:noFill/>
        </p:spPr>
        <p:txBody>
          <a:bodyPr wrap="square" rtlCol="0">
            <a:spAutoFit/>
          </a:bodyPr>
          <a:lstStyle/>
          <a:p>
            <a:r>
              <a:rPr lang="en-US" sz="1500" dirty="0">
                <a:solidFill>
                  <a:srgbClr val="00B0F0"/>
                </a:solidFill>
                <a:latin typeface="Arial" panose="020B0604020202020204" pitchFamily="34" charset="0"/>
                <a:cs typeface="Arial" panose="020B0604020202020204" pitchFamily="34" charset="0"/>
              </a:rPr>
              <a:t>Science question.</a:t>
            </a:r>
            <a:r>
              <a:rPr lang="en-US" sz="1500" dirty="0">
                <a:solidFill>
                  <a:schemeClr val="bg2"/>
                </a:solidFill>
                <a:latin typeface="Arial" panose="020B0604020202020204" pitchFamily="34" charset="0"/>
                <a:cs typeface="Arial" panose="020B0604020202020204" pitchFamily="34" charset="0"/>
              </a:rPr>
              <a:t> The combination of hydrogen (</a:t>
            </a:r>
            <a:r>
              <a:rPr lang="en-US" sz="1500" dirty="0">
                <a:solidFill>
                  <a:schemeClr val="bg1"/>
                </a:solidFill>
                <a:latin typeface="Arial" panose="020B0604020202020204" pitchFamily="34" charset="0"/>
                <a:cs typeface="Arial" panose="020B0604020202020204" pitchFamily="34" charset="0"/>
              </a:rPr>
              <a:t>H</a:t>
            </a:r>
            <a:r>
              <a:rPr lang="en-US" sz="1500" baseline="-25000" dirty="0">
                <a:solidFill>
                  <a:schemeClr val="bg1"/>
                </a:solidFill>
                <a:latin typeface="Arial" panose="020B0604020202020204" pitchFamily="34" charset="0"/>
                <a:cs typeface="Arial" panose="020B0604020202020204" pitchFamily="34" charset="0"/>
              </a:rPr>
              <a:t>2</a:t>
            </a:r>
            <a:r>
              <a:rPr lang="en-US" sz="1500" dirty="0">
                <a:solidFill>
                  <a:schemeClr val="bg1"/>
                </a:solidFill>
                <a:latin typeface="Arial" panose="020B0604020202020204" pitchFamily="34" charset="0"/>
                <a:cs typeface="Arial" panose="020B0604020202020204" pitchFamily="34" charset="0"/>
              </a:rPr>
              <a:t>) and carbon dioxide (CO</a:t>
            </a:r>
            <a:r>
              <a:rPr lang="en-US" sz="1500" baseline="-25000" dirty="0">
                <a:solidFill>
                  <a:schemeClr val="bg1"/>
                </a:solidFill>
                <a:latin typeface="Arial" panose="020B0604020202020204" pitchFamily="34" charset="0"/>
                <a:cs typeface="Arial" panose="020B0604020202020204" pitchFamily="34" charset="0"/>
              </a:rPr>
              <a:t>2</a:t>
            </a:r>
            <a:r>
              <a:rPr lang="en-US" sz="1500" dirty="0">
                <a:solidFill>
                  <a:schemeClr val="bg1"/>
                </a:solidFill>
                <a:latin typeface="Arial" panose="020B0604020202020204" pitchFamily="34" charset="0"/>
                <a:cs typeface="Arial" panose="020B0604020202020204" pitchFamily="34" charset="0"/>
              </a:rPr>
              <a:t>) in the ocean of Saturn’s moon Enceladus represents chemical energy that could support life. But the question was raised at the Planetary Science and Astrobiology (PS) Decadal: Should we expect to see any energy “left on the table” if anything alive is actually there to use it?</a:t>
            </a:r>
          </a:p>
          <a:p>
            <a:endParaRPr lang="en-US" sz="1500" dirty="0">
              <a:solidFill>
                <a:schemeClr val="bg1"/>
              </a:solidFill>
              <a:latin typeface="Arial" panose="020B0604020202020204" pitchFamily="34" charset="0"/>
              <a:cs typeface="Arial" panose="020B0604020202020204" pitchFamily="34" charset="0"/>
            </a:endParaRPr>
          </a:p>
          <a:p>
            <a:r>
              <a:rPr lang="en-US" sz="1500" dirty="0">
                <a:solidFill>
                  <a:srgbClr val="00B0F0"/>
                </a:solidFill>
                <a:latin typeface="Arial" panose="020B0604020202020204" pitchFamily="34" charset="0"/>
                <a:cs typeface="Arial" panose="020B0604020202020204" pitchFamily="34" charset="0"/>
              </a:rPr>
              <a:t>Findings. </a:t>
            </a:r>
            <a:r>
              <a:rPr lang="en-US" sz="1500" dirty="0">
                <a:solidFill>
                  <a:schemeClr val="bg1"/>
                </a:solidFill>
                <a:latin typeface="Arial" panose="020B0604020202020204" pitchFamily="34" charset="0"/>
                <a:cs typeface="Arial" panose="020B0604020202020204" pitchFamily="34" charset="0"/>
              </a:rPr>
              <a:t>The extent of H</a:t>
            </a:r>
            <a:r>
              <a:rPr lang="en-US" sz="1500" baseline="-25000" dirty="0">
                <a:solidFill>
                  <a:schemeClr val="bg1"/>
                </a:solidFill>
                <a:latin typeface="Arial" panose="020B0604020202020204" pitchFamily="34" charset="0"/>
                <a:cs typeface="Arial" panose="020B0604020202020204" pitchFamily="34" charset="0"/>
              </a:rPr>
              <a:t>2</a:t>
            </a:r>
            <a:r>
              <a:rPr lang="en-US" sz="1500" dirty="0">
                <a:solidFill>
                  <a:schemeClr val="bg1"/>
                </a:solidFill>
                <a:latin typeface="Arial" panose="020B0604020202020204" pitchFamily="34" charset="0"/>
                <a:cs typeface="Arial" panose="020B0604020202020204" pitchFamily="34" charset="0"/>
              </a:rPr>
              <a:t>/CO</a:t>
            </a:r>
            <a:r>
              <a:rPr lang="en-US" sz="1500" baseline="-25000" dirty="0">
                <a:solidFill>
                  <a:schemeClr val="bg1"/>
                </a:solidFill>
                <a:latin typeface="Arial" panose="020B0604020202020204" pitchFamily="34" charset="0"/>
                <a:cs typeface="Arial" panose="020B0604020202020204" pitchFamily="34" charset="0"/>
              </a:rPr>
              <a:t>2</a:t>
            </a:r>
            <a:r>
              <a:rPr lang="en-US" sz="1500" dirty="0">
                <a:solidFill>
                  <a:schemeClr val="bg1"/>
                </a:solidFill>
                <a:latin typeface="Arial" panose="020B0604020202020204" pitchFamily="34" charset="0"/>
                <a:cs typeface="Arial" panose="020B0604020202020204" pitchFamily="34" charset="0"/>
              </a:rPr>
              <a:t> disequilibrium (a measure of seemingly ‘unconsumed’ energy) was shown to vary in Earth environments that host ‘methanogens’ -- organisms that actively consume H</a:t>
            </a:r>
            <a:r>
              <a:rPr lang="en-US" sz="1500" baseline="-25000" dirty="0">
                <a:solidFill>
                  <a:schemeClr val="bg1"/>
                </a:solidFill>
                <a:latin typeface="Arial" panose="020B0604020202020204" pitchFamily="34" charset="0"/>
                <a:cs typeface="Arial" panose="020B0604020202020204" pitchFamily="34" charset="0"/>
              </a:rPr>
              <a:t>2</a:t>
            </a:r>
            <a:r>
              <a:rPr lang="en-US" sz="1500" dirty="0">
                <a:solidFill>
                  <a:schemeClr val="bg1"/>
                </a:solidFill>
                <a:latin typeface="Arial" panose="020B0604020202020204" pitchFamily="34" charset="0"/>
                <a:cs typeface="Arial" panose="020B0604020202020204" pitchFamily="34" charset="0"/>
              </a:rPr>
              <a:t> and CO</a:t>
            </a:r>
            <a:r>
              <a:rPr lang="en-US" sz="1500" baseline="-25000" dirty="0">
                <a:solidFill>
                  <a:schemeClr val="bg1"/>
                </a:solidFill>
                <a:latin typeface="Arial" panose="020B0604020202020204" pitchFamily="34" charset="0"/>
                <a:cs typeface="Arial" panose="020B0604020202020204" pitchFamily="34" charset="0"/>
              </a:rPr>
              <a:t>2</a:t>
            </a:r>
            <a:r>
              <a:rPr lang="en-US" sz="1500" dirty="0">
                <a:solidFill>
                  <a:schemeClr val="bg1"/>
                </a:solidFill>
                <a:latin typeface="Arial" panose="020B0604020202020204" pitchFamily="34" charset="0"/>
                <a:cs typeface="Arial" panose="020B0604020202020204" pitchFamily="34" charset="0"/>
              </a:rPr>
              <a:t> in a metabolism that produces methane. That extent was shown to depend on rates of turnover in the methanogen population, along with the physiological properties of the organisms themselves. Because these parameters are not currently knowable for Enceladus, the sizeable H</a:t>
            </a:r>
            <a:r>
              <a:rPr lang="en-US" sz="1500" baseline="-25000" dirty="0">
                <a:solidFill>
                  <a:schemeClr val="bg1"/>
                </a:solidFill>
                <a:latin typeface="Arial" panose="020B0604020202020204" pitchFamily="34" charset="0"/>
                <a:cs typeface="Arial" panose="020B0604020202020204" pitchFamily="34" charset="0"/>
              </a:rPr>
              <a:t>2</a:t>
            </a:r>
            <a:r>
              <a:rPr lang="en-US" sz="1500" dirty="0">
                <a:solidFill>
                  <a:schemeClr val="bg1"/>
                </a:solidFill>
                <a:latin typeface="Arial" panose="020B0604020202020204" pitchFamily="34" charset="0"/>
                <a:cs typeface="Arial" panose="020B0604020202020204" pitchFamily="34" charset="0"/>
              </a:rPr>
              <a:t>/CO</a:t>
            </a:r>
            <a:r>
              <a:rPr lang="en-US" sz="1500" baseline="-25000" dirty="0">
                <a:solidFill>
                  <a:schemeClr val="bg1"/>
                </a:solidFill>
                <a:latin typeface="Arial" panose="020B0604020202020204" pitchFamily="34" charset="0"/>
                <a:cs typeface="Arial" panose="020B0604020202020204" pitchFamily="34" charset="0"/>
              </a:rPr>
              <a:t>2</a:t>
            </a:r>
            <a:r>
              <a:rPr lang="en-US" sz="1500" dirty="0">
                <a:solidFill>
                  <a:schemeClr val="bg1"/>
                </a:solidFill>
                <a:latin typeface="Arial" panose="020B0604020202020204" pitchFamily="34" charset="0"/>
                <a:cs typeface="Arial" panose="020B0604020202020204" pitchFamily="34" charset="0"/>
              </a:rPr>
              <a:t> disequilibrium observed there cannot be seen as incompatible with an inhabited ocean.</a:t>
            </a:r>
          </a:p>
          <a:p>
            <a:endParaRPr lang="en-US" sz="1500" dirty="0">
              <a:solidFill>
                <a:schemeClr val="bg1"/>
              </a:solidFill>
              <a:latin typeface="Arial" panose="020B0604020202020204" pitchFamily="34" charset="0"/>
              <a:cs typeface="Arial" panose="020B0604020202020204" pitchFamily="34" charset="0"/>
            </a:endParaRPr>
          </a:p>
          <a:p>
            <a:r>
              <a:rPr lang="en-US" sz="1500" dirty="0">
                <a:solidFill>
                  <a:srgbClr val="00B0F0"/>
                </a:solidFill>
                <a:latin typeface="Arial" panose="020B0604020202020204" pitchFamily="34" charset="0"/>
                <a:cs typeface="Arial" panose="020B0604020202020204" pitchFamily="34" charset="0"/>
              </a:rPr>
              <a:t>Why does this matter. </a:t>
            </a:r>
            <a:r>
              <a:rPr lang="en-US" sz="1500" dirty="0">
                <a:solidFill>
                  <a:schemeClr val="bg1"/>
                </a:solidFill>
                <a:latin typeface="Arial" panose="020B0604020202020204" pitchFamily="34" charset="0"/>
                <a:cs typeface="Arial" panose="020B0604020202020204" pitchFamily="34" charset="0"/>
              </a:rPr>
              <a:t>It is valid and important to have asked, in the context of the PS Decadal, whether the H</a:t>
            </a:r>
            <a:r>
              <a:rPr lang="en-US" sz="1500" baseline="-25000" dirty="0">
                <a:solidFill>
                  <a:schemeClr val="bg1"/>
                </a:solidFill>
                <a:latin typeface="Arial" panose="020B0604020202020204" pitchFamily="34" charset="0"/>
                <a:cs typeface="Arial" panose="020B0604020202020204" pitchFamily="34" charset="0"/>
              </a:rPr>
              <a:t>2</a:t>
            </a:r>
            <a:r>
              <a:rPr lang="en-US" sz="1500" dirty="0">
                <a:solidFill>
                  <a:schemeClr val="bg1"/>
                </a:solidFill>
                <a:latin typeface="Arial" panose="020B0604020202020204" pitchFamily="34" charset="0"/>
                <a:cs typeface="Arial" panose="020B0604020202020204" pitchFamily="34" charset="0"/>
              </a:rPr>
              <a:t>/CO</a:t>
            </a:r>
            <a:r>
              <a:rPr lang="en-US" sz="1500" baseline="-25000" dirty="0">
                <a:solidFill>
                  <a:schemeClr val="bg1"/>
                </a:solidFill>
                <a:latin typeface="Arial" panose="020B0604020202020204" pitchFamily="34" charset="0"/>
                <a:cs typeface="Arial" panose="020B0604020202020204" pitchFamily="34" charset="0"/>
              </a:rPr>
              <a:t>2</a:t>
            </a:r>
            <a:r>
              <a:rPr lang="en-US" sz="1500" dirty="0">
                <a:solidFill>
                  <a:schemeClr val="bg1"/>
                </a:solidFill>
                <a:latin typeface="Arial" panose="020B0604020202020204" pitchFamily="34" charset="0"/>
                <a:cs typeface="Arial" panose="020B0604020202020204" pitchFamily="34" charset="0"/>
              </a:rPr>
              <a:t> disequilibrium observed on Enceladus might be incompatible with an inhabited world. This study showed that it is not. In this light, Enceladus remains a no less compelling target in the search for evidence of life beyond Earth.</a:t>
            </a:r>
          </a:p>
          <a:p>
            <a:endParaRPr lang="en-US" sz="1500" dirty="0">
              <a:solidFill>
                <a:schemeClr val="bg1"/>
              </a:solidFill>
              <a:latin typeface="Arial" panose="020B0604020202020204" pitchFamily="34" charset="0"/>
              <a:cs typeface="Arial" panose="020B0604020202020204" pitchFamily="34" charset="0"/>
            </a:endParaRPr>
          </a:p>
          <a:p>
            <a:endParaRPr lang="en-US" sz="1500" dirty="0">
              <a:solidFill>
                <a:schemeClr val="bg1"/>
              </a:solidFill>
              <a:latin typeface="Arial" panose="020B0604020202020204" pitchFamily="34" charset="0"/>
              <a:cs typeface="Arial" panose="020B0604020202020204" pitchFamily="34" charset="0"/>
            </a:endParaRPr>
          </a:p>
          <a:p>
            <a:r>
              <a:rPr lang="en-US" sz="1500" dirty="0">
                <a:solidFill>
                  <a:schemeClr val="bg1"/>
                </a:solidFill>
                <a:latin typeface="Arial" panose="020B0604020202020204" pitchFamily="34" charset="0"/>
                <a:cs typeface="Arial" panose="020B0604020202020204" pitchFamily="34" charset="0"/>
              </a:rPr>
              <a:t>T. </a:t>
            </a:r>
            <a:r>
              <a:rPr lang="en-US" sz="1500" dirty="0" err="1">
                <a:solidFill>
                  <a:schemeClr val="bg1"/>
                </a:solidFill>
                <a:latin typeface="Arial" panose="020B0604020202020204" pitchFamily="34" charset="0"/>
                <a:cs typeface="Arial" panose="020B0604020202020204" pitchFamily="34" charset="0"/>
              </a:rPr>
              <a:t>Hoehler</a:t>
            </a:r>
            <a:r>
              <a:rPr lang="en-US" sz="1500" dirty="0">
                <a:solidFill>
                  <a:schemeClr val="bg1"/>
                </a:solidFill>
                <a:latin typeface="Arial" panose="020B0604020202020204" pitchFamily="34" charset="0"/>
                <a:cs typeface="Arial" panose="020B0604020202020204" pitchFamily="34" charset="0"/>
              </a:rPr>
              <a:t>, “Implications of H</a:t>
            </a:r>
            <a:r>
              <a:rPr lang="en-US" sz="1500" baseline="-25000" dirty="0">
                <a:solidFill>
                  <a:schemeClr val="bg1"/>
                </a:solidFill>
                <a:latin typeface="Arial" panose="020B0604020202020204" pitchFamily="34" charset="0"/>
                <a:cs typeface="Arial" panose="020B0604020202020204" pitchFamily="34" charset="0"/>
              </a:rPr>
              <a:t>2</a:t>
            </a:r>
            <a:r>
              <a:rPr lang="en-US" sz="1500" dirty="0">
                <a:solidFill>
                  <a:schemeClr val="bg1"/>
                </a:solidFill>
                <a:latin typeface="Arial" panose="020B0604020202020204" pitchFamily="34" charset="0"/>
                <a:cs typeface="Arial" panose="020B0604020202020204" pitchFamily="34" charset="0"/>
              </a:rPr>
              <a:t>/CO</a:t>
            </a:r>
            <a:r>
              <a:rPr lang="en-US" sz="1500" baseline="-25000" dirty="0">
                <a:solidFill>
                  <a:schemeClr val="bg1"/>
                </a:solidFill>
                <a:latin typeface="Arial" panose="020B0604020202020204" pitchFamily="34" charset="0"/>
                <a:cs typeface="Arial" panose="020B0604020202020204" pitchFamily="34" charset="0"/>
              </a:rPr>
              <a:t>2</a:t>
            </a:r>
            <a:r>
              <a:rPr lang="en-US" sz="1500" dirty="0">
                <a:solidFill>
                  <a:schemeClr val="bg1"/>
                </a:solidFill>
                <a:latin typeface="Arial" panose="020B0604020202020204" pitchFamily="34" charset="0"/>
                <a:cs typeface="Arial" panose="020B0604020202020204" pitchFamily="34" charset="0"/>
              </a:rPr>
              <a:t> disequilibrium for life on Enceladus,” </a:t>
            </a:r>
            <a:r>
              <a:rPr lang="en-US" sz="1500" i="1" dirty="0">
                <a:solidFill>
                  <a:schemeClr val="bg1"/>
                </a:solidFill>
                <a:latin typeface="Arial" panose="020B0604020202020204" pitchFamily="34" charset="0"/>
                <a:cs typeface="Arial" panose="020B0604020202020204" pitchFamily="34" charset="0"/>
              </a:rPr>
              <a:t>Nature Astronomy, in press (2022).</a:t>
            </a:r>
            <a:endParaRPr lang="en-US" sz="15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3556FE4-18F7-1747-9C9D-62F444316039}"/>
              </a:ext>
            </a:extLst>
          </p:cNvPr>
          <p:cNvPicPr>
            <a:picLocks noChangeAspect="1"/>
          </p:cNvPicPr>
          <p:nvPr/>
        </p:nvPicPr>
        <p:blipFill>
          <a:blip r:embed="rId3"/>
          <a:stretch>
            <a:fillRect/>
          </a:stretch>
        </p:blipFill>
        <p:spPr>
          <a:xfrm>
            <a:off x="9424909" y="107488"/>
            <a:ext cx="2194022" cy="946894"/>
          </a:xfrm>
          <a:prstGeom prst="rect">
            <a:avLst/>
          </a:prstGeom>
        </p:spPr>
      </p:pic>
      <p:cxnSp>
        <p:nvCxnSpPr>
          <p:cNvPr id="9" name="Straight Connector 8">
            <a:extLst>
              <a:ext uri="{FF2B5EF4-FFF2-40B4-BE49-F238E27FC236}">
                <a16:creationId xmlns:a16="http://schemas.microsoft.com/office/drawing/2014/main" id="{2576289E-7555-EB43-8873-E9A152E544FA}"/>
              </a:ext>
            </a:extLst>
          </p:cNvPr>
          <p:cNvCxnSpPr/>
          <p:nvPr/>
        </p:nvCxnSpPr>
        <p:spPr>
          <a:xfrm>
            <a:off x="197708" y="1157201"/>
            <a:ext cx="11788346" cy="0"/>
          </a:xfrm>
          <a:prstGeom prst="line">
            <a:avLst/>
          </a:prstGeom>
        </p:spPr>
        <p:style>
          <a:lnRef idx="3">
            <a:schemeClr val="accent5"/>
          </a:lnRef>
          <a:fillRef idx="0">
            <a:schemeClr val="accent5"/>
          </a:fillRef>
          <a:effectRef idx="2">
            <a:schemeClr val="accent5"/>
          </a:effectRef>
          <a:fontRef idx="minor">
            <a:schemeClr val="tx1"/>
          </a:fontRef>
        </p:style>
      </p:cxnSp>
      <p:pic>
        <p:nvPicPr>
          <p:cNvPr id="5" name="Picture 4">
            <a:extLst>
              <a:ext uri="{FF2B5EF4-FFF2-40B4-BE49-F238E27FC236}">
                <a16:creationId xmlns:a16="http://schemas.microsoft.com/office/drawing/2014/main" id="{04318A8F-934F-DE40-9ECA-96F240551939}"/>
              </a:ext>
            </a:extLst>
          </p:cNvPr>
          <p:cNvPicPr>
            <a:picLocks noChangeAspect="1"/>
          </p:cNvPicPr>
          <p:nvPr/>
        </p:nvPicPr>
        <p:blipFill>
          <a:blip r:embed="rId4"/>
          <a:stretch>
            <a:fillRect/>
          </a:stretch>
        </p:blipFill>
        <p:spPr>
          <a:xfrm>
            <a:off x="8134777" y="2097973"/>
            <a:ext cx="3579507" cy="2579762"/>
          </a:xfrm>
          <a:prstGeom prst="rect">
            <a:avLst/>
          </a:prstGeom>
        </p:spPr>
      </p:pic>
    </p:spTree>
    <p:extLst>
      <p:ext uri="{BB962C8B-B14F-4D97-AF65-F5344CB8AC3E}">
        <p14:creationId xmlns:p14="http://schemas.microsoft.com/office/powerpoint/2010/main" val="13723516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esnuggets-templates1" id="{646DC78C-DA27-3B40-9E59-FE8FCAE08B4E}" vid="{8EF9F707-F6F4-694D-BCAE-EB4971908A5E}"/>
    </a:ext>
  </a:extLst>
</a:theme>
</file>

<file path=docProps/app.xml><?xml version="1.0" encoding="utf-8"?>
<Properties xmlns="http://schemas.openxmlformats.org/officeDocument/2006/extended-properties" xmlns:vt="http://schemas.openxmlformats.org/officeDocument/2006/docPropsVTypes">
  <Template>Office Theme</Template>
  <TotalTime>2410</TotalTime>
  <Words>298</Words>
  <Application>Microsoft Macintosh PowerPoint</Application>
  <PresentationFormat>Widescreen</PresentationFormat>
  <Paragraphs>10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Perlongo, Kassandra M. (ARC-SG)[Bay Area Environmental Research Institute]</dc:creator>
  <cp:lastModifiedBy>Perlongo, Kassandra M. (ARC-SG)[BAY AREA ENVIRONMENTAL RESEARCH INSTITUTE INC]</cp:lastModifiedBy>
  <cp:revision>10</cp:revision>
  <dcterms:created xsi:type="dcterms:W3CDTF">2021-05-19T16:24:40Z</dcterms:created>
  <dcterms:modified xsi:type="dcterms:W3CDTF">2022-01-19T00:15:42Z</dcterms:modified>
</cp:coreProperties>
</file>