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52"/>
    <p:restoredTop sz="96327"/>
  </p:normalViewPr>
  <p:slideViewPr>
    <p:cSldViewPr snapToGrid="0" snapToObjects="1">
      <p:cViewPr varScale="1">
        <p:scale>
          <a:sx n="127" d="100"/>
          <a:sy n="127" d="100"/>
        </p:scale>
        <p:origin x="20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F818-E3D9-F34A-A6EC-82072C61A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8E8AD-C9E8-BF47-8711-722817EF0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48B5D-812E-9044-8C00-58B0B791115F}"/>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5" name="Footer Placeholder 4">
            <a:extLst>
              <a:ext uri="{FF2B5EF4-FFF2-40B4-BE49-F238E27FC236}">
                <a16:creationId xmlns:a16="http://schemas.microsoft.com/office/drawing/2014/main" id="{4CA23EA4-3BD6-A74F-91E6-BE876803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34E2-1C28-9C4B-AF45-25181A69BF32}"/>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0098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FDAE-D4AD-9C4C-9E2A-5BE7F64DD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D1B02-E930-BC40-A8CA-3A2CC7B7D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DD700-35D9-A942-8C1E-F795CC4263F9}"/>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5" name="Footer Placeholder 4">
            <a:extLst>
              <a:ext uri="{FF2B5EF4-FFF2-40B4-BE49-F238E27FC236}">
                <a16:creationId xmlns:a16="http://schemas.microsoft.com/office/drawing/2014/main" id="{D49091A2-2274-114B-9916-0B63FC682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10A7F-4BD0-AA4C-BF7C-ED29B6115968}"/>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53554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284C4-3D8B-B24E-935C-55BE916BB2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61851-CF56-0E46-9717-4AD2AC565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9FEFE-8C52-0B47-B3EC-FAD3B0D7C30E}"/>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5" name="Footer Placeholder 4">
            <a:extLst>
              <a:ext uri="{FF2B5EF4-FFF2-40B4-BE49-F238E27FC236}">
                <a16:creationId xmlns:a16="http://schemas.microsoft.com/office/drawing/2014/main" id="{04A0F905-A1C0-BC46-BA0A-1E7719D4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DBEAE-FF45-B649-A74A-F0F2C8D4CD4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6810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7621-0987-9B44-BD42-4913C7641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F0948-4098-F84C-B8FA-979DDF04F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E3970-BFED-9F49-9520-A01516B9509A}"/>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5" name="Footer Placeholder 4">
            <a:extLst>
              <a:ext uri="{FF2B5EF4-FFF2-40B4-BE49-F238E27FC236}">
                <a16:creationId xmlns:a16="http://schemas.microsoft.com/office/drawing/2014/main" id="{5315CC6F-F4DB-7145-B2D7-4056842DC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BBF50-434F-C84B-8F27-CCA75F03C80E}"/>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93206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9926-65DD-8945-BC47-CF890959D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81C14-42AB-E04B-9D3D-384DB2BE1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EFE9C-7488-4549-B9AA-F064E3FFD674}"/>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5" name="Footer Placeholder 4">
            <a:extLst>
              <a:ext uri="{FF2B5EF4-FFF2-40B4-BE49-F238E27FC236}">
                <a16:creationId xmlns:a16="http://schemas.microsoft.com/office/drawing/2014/main" id="{FDC27625-BE50-814A-A243-D45BC4878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B7797-96CA-2A45-BDC4-7C873AAC400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7455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36C1-90FB-6E4E-AEE1-B8F1078E3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05370-ACFF-DF4C-9C98-311406CD0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073DE-8F71-264F-9BB5-E48236FC7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6CF82-6A73-1243-AB5B-8198727E8104}"/>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6" name="Footer Placeholder 5">
            <a:extLst>
              <a:ext uri="{FF2B5EF4-FFF2-40B4-BE49-F238E27FC236}">
                <a16:creationId xmlns:a16="http://schemas.microsoft.com/office/drawing/2014/main" id="{D7597972-94CA-1341-B025-31E50FD3E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0A7CF-5753-C743-9EBF-B5493E1E90F3}"/>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2331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91B5-BEA7-2B40-BE3F-74350C816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D5CEF-2A9E-0048-8AAC-A3E3B3CA5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D7107-0160-2945-B1FB-890625F0B8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1C2E2E-9687-2648-9E1F-22738E984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33FCF-F397-234D-81BD-25E018EE7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C39B8-122D-2D4A-8CE5-0A65BB80056D}"/>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8" name="Footer Placeholder 7">
            <a:extLst>
              <a:ext uri="{FF2B5EF4-FFF2-40B4-BE49-F238E27FC236}">
                <a16:creationId xmlns:a16="http://schemas.microsoft.com/office/drawing/2014/main" id="{A1B86156-2CFA-6D49-8C7C-A7F05E7EE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DEF4E-F7AB-554A-AE58-DF49FB4950F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962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8A8C-03F1-C94C-9619-3868D94C0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13D53-71BE-2F43-B08A-AFE49AF5B3C9}"/>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4" name="Footer Placeholder 3">
            <a:extLst>
              <a:ext uri="{FF2B5EF4-FFF2-40B4-BE49-F238E27FC236}">
                <a16:creationId xmlns:a16="http://schemas.microsoft.com/office/drawing/2014/main" id="{182C6739-27B5-634B-A3FD-3A71490E9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E7578-0464-4F41-A775-42FF96E3A91C}"/>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4017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7114A-696A-F24B-84ED-2CF649430B97}"/>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3" name="Footer Placeholder 2">
            <a:extLst>
              <a:ext uri="{FF2B5EF4-FFF2-40B4-BE49-F238E27FC236}">
                <a16:creationId xmlns:a16="http://schemas.microsoft.com/office/drawing/2014/main" id="{A82E7B5F-1057-BD44-AE74-F4D6B403B6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ADBE7-8769-3B40-B6D0-776C40D7A53F}"/>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5463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702D-2C1B-034F-A003-66ABA888C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676010-F815-EB4C-AF4A-8E92702ED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B941B-3BFB-AD48-8FEB-E202EB5C2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7FF66-B1A3-2D47-B484-27BB9BE91F38}"/>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6" name="Footer Placeholder 5">
            <a:extLst>
              <a:ext uri="{FF2B5EF4-FFF2-40B4-BE49-F238E27FC236}">
                <a16:creationId xmlns:a16="http://schemas.microsoft.com/office/drawing/2014/main" id="{E1D3F281-58EB-824B-9ABB-5C4BA7A58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6C4A-F936-394B-8FBE-A83930D699E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8185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8EEA-07DD-9346-94B3-713995D78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623407-EC33-DB4C-A170-62667F6C8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0EC2358-4FDD-8B41-A4E5-51ED9E04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F2F3A-1C8B-A04F-BF44-DF62407F0FF1}"/>
              </a:ext>
            </a:extLst>
          </p:cNvPr>
          <p:cNvSpPr>
            <a:spLocks noGrp="1"/>
          </p:cNvSpPr>
          <p:nvPr>
            <p:ph type="dt" sz="half" idx="10"/>
          </p:nvPr>
        </p:nvSpPr>
        <p:spPr/>
        <p:txBody>
          <a:bodyPr/>
          <a:lstStyle/>
          <a:p>
            <a:fld id="{4B5AED33-4153-074E-9584-6D4AE8EDAE7F}" type="datetimeFigureOut">
              <a:rPr lang="en-US" smtClean="0"/>
              <a:t>12/8/21</a:t>
            </a:fld>
            <a:endParaRPr lang="en-US"/>
          </a:p>
        </p:txBody>
      </p:sp>
      <p:sp>
        <p:nvSpPr>
          <p:cNvPr id="6" name="Footer Placeholder 5">
            <a:extLst>
              <a:ext uri="{FF2B5EF4-FFF2-40B4-BE49-F238E27FC236}">
                <a16:creationId xmlns:a16="http://schemas.microsoft.com/office/drawing/2014/main" id="{AA8E80BE-B5D9-B94F-B7A9-452EF2FE0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F22B0-9345-A040-B878-4E44647178ED}"/>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6767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DC56C-9987-F046-9BFA-A177924EC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B34588-E537-7A4B-9C00-439539A66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43F-1EFC-0C42-B3D1-DFA776F17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AED33-4153-074E-9584-6D4AE8EDAE7F}" type="datetimeFigureOut">
              <a:rPr lang="en-US" smtClean="0"/>
              <a:t>12/8/21</a:t>
            </a:fld>
            <a:endParaRPr lang="en-US"/>
          </a:p>
        </p:txBody>
      </p:sp>
      <p:sp>
        <p:nvSpPr>
          <p:cNvPr id="5" name="Footer Placeholder 4">
            <a:extLst>
              <a:ext uri="{FF2B5EF4-FFF2-40B4-BE49-F238E27FC236}">
                <a16:creationId xmlns:a16="http://schemas.microsoft.com/office/drawing/2014/main" id="{38897F6B-9AE6-8545-A7A0-408C95898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AD7CB-1DEA-564B-AA92-A3C676079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B533-D93D-F341-9466-CE735E2EF851}" type="slidenum">
              <a:rPr lang="en-US" smtClean="0"/>
              <a:t>‹#›</a:t>
            </a:fld>
            <a:endParaRPr lang="en-US"/>
          </a:p>
        </p:txBody>
      </p:sp>
    </p:spTree>
    <p:extLst>
      <p:ext uri="{BB962C8B-B14F-4D97-AF65-F5344CB8AC3E}">
        <p14:creationId xmlns:p14="http://schemas.microsoft.com/office/powerpoint/2010/main" val="365948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2E26C-7BD2-3749-8A5A-78429B2B4778}"/>
              </a:ext>
            </a:extLst>
          </p:cNvPr>
          <p:cNvPicPr>
            <a:picLocks noChangeAspect="1"/>
          </p:cNvPicPr>
          <p:nvPr/>
        </p:nvPicPr>
        <p:blipFill>
          <a:blip r:embed="rId2"/>
          <a:stretch>
            <a:fillRect/>
          </a:stretch>
        </p:blipFill>
        <p:spPr>
          <a:xfrm>
            <a:off x="9943272" y="260542"/>
            <a:ext cx="1745740" cy="794702"/>
          </a:xfrm>
          <a:prstGeom prst="rect">
            <a:avLst/>
          </a:prstGeom>
        </p:spPr>
      </p:pic>
      <p:pic>
        <p:nvPicPr>
          <p:cNvPr id="11" name="Picture 10" descr="A picture containing rock, outdoor, mountain, rocky&#10;&#10;Description automatically generated">
            <a:extLst>
              <a:ext uri="{FF2B5EF4-FFF2-40B4-BE49-F238E27FC236}">
                <a16:creationId xmlns:a16="http://schemas.microsoft.com/office/drawing/2014/main" id="{7B8D8D99-6E47-C749-AC28-466087C22BB6}"/>
              </a:ext>
            </a:extLst>
          </p:cNvPr>
          <p:cNvPicPr>
            <a:picLocks noChangeAspect="1"/>
          </p:cNvPicPr>
          <p:nvPr/>
        </p:nvPicPr>
        <p:blipFill rotWithShape="1">
          <a:blip r:embed="rId3"/>
          <a:srcRect r="560" b="49507"/>
          <a:stretch/>
        </p:blipFill>
        <p:spPr>
          <a:xfrm>
            <a:off x="1" y="1175445"/>
            <a:ext cx="12192000" cy="5682556"/>
          </a:xfrm>
          <a:prstGeom prst="rect">
            <a:avLst/>
          </a:prstGeom>
        </p:spPr>
      </p:pic>
      <p:sp>
        <p:nvSpPr>
          <p:cNvPr id="6" name="TextBox 5">
            <a:extLst>
              <a:ext uri="{FF2B5EF4-FFF2-40B4-BE49-F238E27FC236}">
                <a16:creationId xmlns:a16="http://schemas.microsoft.com/office/drawing/2014/main" id="{E0D7865B-A0B6-B640-8B2F-013F8BAE1A20}"/>
              </a:ext>
            </a:extLst>
          </p:cNvPr>
          <p:cNvSpPr txBox="1"/>
          <p:nvPr/>
        </p:nvSpPr>
        <p:spPr>
          <a:xfrm>
            <a:off x="138886" y="284347"/>
            <a:ext cx="9263448" cy="830997"/>
          </a:xfrm>
          <a:prstGeom prst="rect">
            <a:avLst/>
          </a:prstGeom>
          <a:noFill/>
        </p:spPr>
        <p:txBody>
          <a:bodyPr wrap="square" rtlCol="0">
            <a:spAutoFit/>
          </a:bodyPr>
          <a:lstStyle/>
          <a:p>
            <a:r>
              <a:rPr lang="en-US" sz="2400" dirty="0">
                <a:latin typeface="Helvetica Light" panose="020B0403020202020204" pitchFamily="34" charset="0"/>
              </a:rPr>
              <a:t>Operating Spacecraft in a Near Nucleus Environment Around Comets</a:t>
            </a:r>
          </a:p>
        </p:txBody>
      </p:sp>
      <p:sp>
        <p:nvSpPr>
          <p:cNvPr id="7" name="TextBox 6">
            <a:extLst>
              <a:ext uri="{FF2B5EF4-FFF2-40B4-BE49-F238E27FC236}">
                <a16:creationId xmlns:a16="http://schemas.microsoft.com/office/drawing/2014/main" id="{DEB7A078-1603-8745-B047-26EB7629F976}"/>
              </a:ext>
            </a:extLst>
          </p:cNvPr>
          <p:cNvSpPr txBox="1"/>
          <p:nvPr/>
        </p:nvSpPr>
        <p:spPr>
          <a:xfrm>
            <a:off x="6831262" y="4156208"/>
            <a:ext cx="5095676" cy="1189524"/>
          </a:xfrm>
          <a:prstGeom prst="rect">
            <a:avLst/>
          </a:prstGeom>
          <a:solidFill>
            <a:schemeClr val="bg1">
              <a:alpha val="87859"/>
            </a:schemeClr>
          </a:solidFill>
        </p:spPr>
        <p:txBody>
          <a:bodyPr wrap="square" rtlCol="0">
            <a:spAutoFit/>
          </a:bodyPr>
          <a:lstStyle/>
          <a:p>
            <a:r>
              <a:rPr lang="en-US" sz="1200" dirty="0">
                <a:latin typeface="Helvetica" pitchFamily="2" charset="0"/>
              </a:rPr>
              <a:t>Image: Typical stations in the near-nucleus environment anticipated for a state-of-the-art comet rendezvous &amp; touch-and-go (TAG) sampling mission spacecraft. Image; APL/Scott Sandford</a:t>
            </a:r>
          </a:p>
          <a:p>
            <a:r>
              <a:rPr lang="en-US" sz="1200" dirty="0">
                <a:latin typeface="Helvetica" pitchFamily="2" charset="0"/>
              </a:rPr>
              <a:t>Background: Surface of the nucleus of Comet 67P from 10 km away as seen by </a:t>
            </a:r>
            <a:r>
              <a:rPr lang="en-US" sz="1200" i="1" dirty="0">
                <a:latin typeface="Helvetica" pitchFamily="2" charset="0"/>
              </a:rPr>
              <a:t>Rosetta</a:t>
            </a:r>
            <a:r>
              <a:rPr lang="en-US" sz="1200" dirty="0">
                <a:latin typeface="Helvetica" pitchFamily="2" charset="0"/>
              </a:rPr>
              <a:t> spacecraft Image credit: ESA/Rosetta/NAVCAM/Wikipedia</a:t>
            </a:r>
          </a:p>
        </p:txBody>
      </p:sp>
      <p:sp>
        <p:nvSpPr>
          <p:cNvPr id="13" name="TextBox 12">
            <a:extLst>
              <a:ext uri="{FF2B5EF4-FFF2-40B4-BE49-F238E27FC236}">
                <a16:creationId xmlns:a16="http://schemas.microsoft.com/office/drawing/2014/main" id="{3CCEBF5C-81E1-B34A-A9BA-A9B8AE8ECFDE}"/>
              </a:ext>
            </a:extLst>
          </p:cNvPr>
          <p:cNvSpPr txBox="1"/>
          <p:nvPr/>
        </p:nvSpPr>
        <p:spPr>
          <a:xfrm>
            <a:off x="138886" y="5345732"/>
            <a:ext cx="6427314" cy="1046440"/>
          </a:xfrm>
          <a:prstGeom prst="rect">
            <a:avLst/>
          </a:prstGeom>
          <a:solidFill>
            <a:schemeClr val="bg1">
              <a:alpha val="87859"/>
            </a:schemeClr>
          </a:solidFill>
        </p:spPr>
        <p:txBody>
          <a:bodyPr wrap="square" rtlCol="0">
            <a:spAutoFit/>
          </a:bodyPr>
          <a:lstStyle/>
          <a:p>
            <a:r>
              <a:rPr lang="en-US" sz="1400" dirty="0">
                <a:latin typeface="Helvetica" pitchFamily="2" charset="0"/>
              </a:rPr>
              <a:t>Publication citation</a:t>
            </a:r>
          </a:p>
          <a:p>
            <a:r>
              <a:rPr lang="en-US" sz="1200" dirty="0">
                <a:latin typeface="Helvetica" pitchFamily="2" charset="0"/>
              </a:rPr>
              <a:t>C.M. </a:t>
            </a:r>
            <a:r>
              <a:rPr lang="en-US" sz="1200" dirty="0" err="1">
                <a:latin typeface="Helvetica" pitchFamily="2" charset="0"/>
              </a:rPr>
              <a:t>Lisse</a:t>
            </a:r>
            <a:r>
              <a:rPr lang="en-US" sz="1200" dirty="0">
                <a:latin typeface="Helvetica" pitchFamily="2" charset="0"/>
              </a:rPr>
              <a:t>, M.R. Combi, T.L. Farnham, N. </a:t>
            </a:r>
            <a:r>
              <a:rPr lang="en-US" sz="1200" dirty="0" err="1">
                <a:latin typeface="Helvetica" pitchFamily="2" charset="0"/>
              </a:rPr>
              <a:t>Dello</a:t>
            </a:r>
            <a:r>
              <a:rPr lang="en-US" sz="1200" dirty="0">
                <a:latin typeface="Helvetica" pitchFamily="2" charset="0"/>
              </a:rPr>
              <a:t> Russo, </a:t>
            </a:r>
            <a:r>
              <a:rPr lang="en-US" sz="1200" b="1" dirty="0">
                <a:latin typeface="Helvetica" pitchFamily="2" charset="0"/>
              </a:rPr>
              <a:t>S. Sandford</a:t>
            </a:r>
            <a:r>
              <a:rPr lang="en-US" sz="1200" dirty="0">
                <a:latin typeface="Helvetica" pitchFamily="2" charset="0"/>
              </a:rPr>
              <a:t>, A.F. Cheng, U. Fink, W.M. Harris, J. McMahon, D.J. </a:t>
            </a:r>
            <a:r>
              <a:rPr lang="en-US" sz="1200" dirty="0" err="1">
                <a:latin typeface="Helvetica" pitchFamily="2" charset="0"/>
              </a:rPr>
              <a:t>Scheeres</a:t>
            </a:r>
            <a:r>
              <a:rPr lang="en-US" sz="1200" dirty="0">
                <a:latin typeface="Helvetica" pitchFamily="2" charset="0"/>
              </a:rPr>
              <a:t>, H.A. Weaver, J. Leary, “Operating spacecraft around comets: Evaluation of the near-nucleus environment”,</a:t>
            </a:r>
          </a:p>
          <a:p>
            <a:r>
              <a:rPr lang="en-US" sz="1200" dirty="0">
                <a:latin typeface="Helvetica" pitchFamily="2" charset="0"/>
              </a:rPr>
              <a:t>Acta </a:t>
            </a:r>
            <a:r>
              <a:rPr lang="en-US" sz="1200" dirty="0" err="1">
                <a:latin typeface="Helvetica" pitchFamily="2" charset="0"/>
              </a:rPr>
              <a:t>Astronautica</a:t>
            </a:r>
            <a:r>
              <a:rPr lang="en-US" sz="1200" dirty="0">
                <a:latin typeface="Helvetica" pitchFamily="2" charset="0"/>
              </a:rPr>
              <a:t>, 2021, https://doi.org/10.1016/j.actaastro.2021.11.030.</a:t>
            </a:r>
          </a:p>
        </p:txBody>
      </p:sp>
      <p:sp>
        <p:nvSpPr>
          <p:cNvPr id="8" name="TextBox 7">
            <a:extLst>
              <a:ext uri="{FF2B5EF4-FFF2-40B4-BE49-F238E27FC236}">
                <a16:creationId xmlns:a16="http://schemas.microsoft.com/office/drawing/2014/main" id="{C457ABCF-2714-5E42-B876-EB3045FD7898}"/>
              </a:ext>
            </a:extLst>
          </p:cNvPr>
          <p:cNvSpPr txBox="1"/>
          <p:nvPr/>
        </p:nvSpPr>
        <p:spPr>
          <a:xfrm>
            <a:off x="138886" y="1525139"/>
            <a:ext cx="6427314" cy="3539430"/>
          </a:xfrm>
          <a:prstGeom prst="rect">
            <a:avLst/>
          </a:prstGeom>
          <a:solidFill>
            <a:schemeClr val="bg1">
              <a:alpha val="88336"/>
            </a:schemeClr>
          </a:solidFill>
        </p:spPr>
        <p:txBody>
          <a:bodyPr wrap="square" rtlCol="0">
            <a:spAutoFit/>
          </a:bodyPr>
          <a:lstStyle/>
          <a:p>
            <a:r>
              <a:rPr lang="en-US" sz="1400" b="1" dirty="0">
                <a:solidFill>
                  <a:srgbClr val="002060"/>
                </a:solidFill>
                <a:latin typeface="Helvetica Light" panose="020B0403020202020204" pitchFamily="34" charset="0"/>
              </a:rPr>
              <a:t>What is the science question? </a:t>
            </a:r>
            <a:r>
              <a:rPr lang="en-US" sz="1200" dirty="0">
                <a:latin typeface="Helvetica" pitchFamily="2" charset="0"/>
              </a:rPr>
              <a:t>The team outlined the current state of knowledge pre/post-</a:t>
            </a:r>
            <a:r>
              <a:rPr lang="en-US" sz="1200" i="1" dirty="0">
                <a:latin typeface="Helvetica" pitchFamily="2" charset="0"/>
              </a:rPr>
              <a:t>Rosetta</a:t>
            </a:r>
            <a:r>
              <a:rPr lang="en-US" sz="1200" dirty="0">
                <a:latin typeface="Helvetica" pitchFamily="2" charset="0"/>
              </a:rPr>
              <a:t> for future spacecraft operations and outlined potential hazards when conducting science near a comet nucleus. What began as scribbles on the back of an envelope, developed into sophisticated engineering models of spacecraft behavior. Our article provides recommendations on lessons learned for future long-term operations missions orbiting around a comet.</a:t>
            </a:r>
          </a:p>
          <a:p>
            <a:endParaRPr lang="en-US" sz="1200" dirty="0">
              <a:latin typeface="Helvetica" pitchFamily="2" charset="0"/>
            </a:endParaRPr>
          </a:p>
          <a:p>
            <a:r>
              <a:rPr lang="en-US" sz="1400" b="1" dirty="0">
                <a:solidFill>
                  <a:srgbClr val="002060"/>
                </a:solidFill>
                <a:latin typeface="Helvetica Light" panose="020B0403020202020204" pitchFamily="34" charset="0"/>
              </a:rPr>
              <a:t>What were your findings? </a:t>
            </a:r>
            <a:r>
              <a:rPr lang="en-US" sz="1200" dirty="0">
                <a:latin typeface="Helvetica" pitchFamily="2" charset="0"/>
              </a:rPr>
              <a:t>Spacecraft operations near the nuclei of comets requires the mitigation of risks associated with emitted comet particles, surface topography, and outflowing gas emission, but the potential hazards can be anticipated and prepared for with safe and robust navigation procedures developed and implemented in flight systems. We provide a summary checklist of recommendations for operating cometary mission spacecraft in the near nucleus zone of active comets. </a:t>
            </a:r>
          </a:p>
          <a:p>
            <a:endParaRPr lang="en-US" sz="1400" dirty="0">
              <a:latin typeface="Helvetica Light" panose="020B0403020202020204" pitchFamily="34" charset="0"/>
            </a:endParaRPr>
          </a:p>
          <a:p>
            <a:r>
              <a:rPr lang="en-US" sz="1400" b="1" dirty="0">
                <a:solidFill>
                  <a:srgbClr val="002060"/>
                </a:solidFill>
                <a:latin typeface="Helvetica Light" panose="020B0403020202020204" pitchFamily="34" charset="0"/>
              </a:rPr>
              <a:t>Why does this </a:t>
            </a:r>
            <a:r>
              <a:rPr lang="en-US" sz="1400" b="1">
                <a:solidFill>
                  <a:srgbClr val="002060"/>
                </a:solidFill>
                <a:latin typeface="Helvetica Light" panose="020B0403020202020204" pitchFamily="34" charset="0"/>
              </a:rPr>
              <a:t>matter?</a:t>
            </a:r>
            <a:r>
              <a:rPr lang="en-US" sz="1200" b="1">
                <a:solidFill>
                  <a:srgbClr val="002060"/>
                </a:solidFill>
                <a:latin typeface="Helvetica Light" panose="020B0403020202020204" pitchFamily="34" charset="0"/>
              </a:rPr>
              <a:t> </a:t>
            </a:r>
            <a:r>
              <a:rPr lang="en-US" sz="1200">
                <a:latin typeface="Helvetica" pitchFamily="2" charset="0"/>
              </a:rPr>
              <a:t>Sample </a:t>
            </a:r>
            <a:r>
              <a:rPr lang="en-US" sz="1200" dirty="0">
                <a:latin typeface="Helvetica" pitchFamily="2" charset="0"/>
              </a:rPr>
              <a:t>return from the surface of a comet is listed as a priority for the New Frontiers Mission line in the Decadal Survey. Knowing how to safely operated spacecraft in the near comet environment will be critical to successful sample acquisition and return.</a:t>
            </a:r>
          </a:p>
        </p:txBody>
      </p:sp>
      <p:cxnSp>
        <p:nvCxnSpPr>
          <p:cNvPr id="3" name="Straight Connector 2">
            <a:extLst>
              <a:ext uri="{FF2B5EF4-FFF2-40B4-BE49-F238E27FC236}">
                <a16:creationId xmlns:a16="http://schemas.microsoft.com/office/drawing/2014/main" id="{7638759A-C7CF-D74E-A87D-30D8BBE682DD}"/>
              </a:ext>
            </a:extLst>
          </p:cNvPr>
          <p:cNvCxnSpPr/>
          <p:nvPr/>
        </p:nvCxnSpPr>
        <p:spPr>
          <a:xfrm>
            <a:off x="185351" y="1175444"/>
            <a:ext cx="11850130" cy="0"/>
          </a:xfrm>
          <a:prstGeom prst="line">
            <a:avLst/>
          </a:prstGeom>
        </p:spPr>
        <p:style>
          <a:lnRef idx="3">
            <a:schemeClr val="accent5"/>
          </a:lnRef>
          <a:fillRef idx="0">
            <a:schemeClr val="accent5"/>
          </a:fillRef>
          <a:effectRef idx="2">
            <a:schemeClr val="accent5"/>
          </a:effectRef>
          <a:fontRef idx="minor">
            <a:schemeClr val="tx1"/>
          </a:fontRef>
        </p:style>
      </p:cxnSp>
      <p:pic>
        <p:nvPicPr>
          <p:cNvPr id="15" name="Picture 14">
            <a:extLst>
              <a:ext uri="{FF2B5EF4-FFF2-40B4-BE49-F238E27FC236}">
                <a16:creationId xmlns:a16="http://schemas.microsoft.com/office/drawing/2014/main" id="{0B6EF711-C7BB-754A-B1FC-EC81B7A5768F}"/>
              </a:ext>
            </a:extLst>
          </p:cNvPr>
          <p:cNvPicPr>
            <a:picLocks noChangeAspect="1"/>
          </p:cNvPicPr>
          <p:nvPr/>
        </p:nvPicPr>
        <p:blipFill>
          <a:blip r:embed="rId4"/>
          <a:stretch>
            <a:fillRect/>
          </a:stretch>
        </p:blipFill>
        <p:spPr>
          <a:xfrm>
            <a:off x="6854496" y="1525139"/>
            <a:ext cx="5095676" cy="2274568"/>
          </a:xfrm>
          <a:prstGeom prst="rect">
            <a:avLst/>
          </a:prstGeom>
        </p:spPr>
      </p:pic>
    </p:spTree>
    <p:extLst>
      <p:ext uri="{BB962C8B-B14F-4D97-AF65-F5344CB8AC3E}">
        <p14:creationId xmlns:p14="http://schemas.microsoft.com/office/powerpoint/2010/main" val="2992899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snuggets-templates1" id="{646DC78C-DA27-3B40-9E59-FE8FCAE08B4E}" vid="{8EF9F707-F6F4-694D-BCAE-EB4971908A5E}"/>
    </a:ext>
  </a:extLst>
</a:theme>
</file>

<file path=docProps/app.xml><?xml version="1.0" encoding="utf-8"?>
<Properties xmlns="http://schemas.openxmlformats.org/officeDocument/2006/extended-properties" xmlns:vt="http://schemas.openxmlformats.org/officeDocument/2006/docPropsVTypes">
  <Template>Office Theme</Template>
  <TotalTime>2264</TotalTime>
  <Words>357</Words>
  <Application>Microsoft Macintosh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Helvetica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Hashimoto, Hirofumi (ARC-SGE)[California State University - Monterey Bay]</dc:creator>
  <cp:lastModifiedBy>Perlongo, Kassandra M. (ARC-SG)[Bay Area Environmental Research Institute]</cp:lastModifiedBy>
  <cp:revision>23</cp:revision>
  <dcterms:created xsi:type="dcterms:W3CDTF">2021-06-28T20:41:54Z</dcterms:created>
  <dcterms:modified xsi:type="dcterms:W3CDTF">2021-12-08T17:58:16Z</dcterms:modified>
</cp:coreProperties>
</file>