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1093D-F08A-9D4C-BDD0-73895DEDEB99}" v="13" dt="2021-12-16T21:16:04.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p:restoredTop sz="96056"/>
  </p:normalViewPr>
  <p:slideViewPr>
    <p:cSldViewPr snapToGrid="0" snapToObjects="1">
      <p:cViewPr varScale="1">
        <p:scale>
          <a:sx n="118" d="100"/>
          <a:sy n="118" d="100"/>
        </p:scale>
        <p:origin x="2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iamma-O'Brien, Ella M. (ARC-SSA)" userId="9519efeb-4d0d-411d-8b11-5ac45ca927ce" providerId="ADAL" clId="{2A81093D-F08A-9D4C-BDD0-73895DEDEB99}"/>
    <pc:docChg chg="undo redo custSel modSld">
      <pc:chgData name="Sciamma-O'Brien, Ella M. (ARC-SSA)" userId="9519efeb-4d0d-411d-8b11-5ac45ca927ce" providerId="ADAL" clId="{2A81093D-F08A-9D4C-BDD0-73895DEDEB99}" dt="2021-12-16T21:20:57.309" v="286" actId="1036"/>
      <pc:docMkLst>
        <pc:docMk/>
      </pc:docMkLst>
      <pc:sldChg chg="addSp delSp modSp mod">
        <pc:chgData name="Sciamma-O'Brien, Ella M. (ARC-SSA)" userId="9519efeb-4d0d-411d-8b11-5ac45ca927ce" providerId="ADAL" clId="{2A81093D-F08A-9D4C-BDD0-73895DEDEB99}" dt="2021-12-16T21:20:57.309" v="286" actId="1036"/>
        <pc:sldMkLst>
          <pc:docMk/>
          <pc:sldMk cId="3470804719" sldId="260"/>
        </pc:sldMkLst>
        <pc:spChg chg="add mod">
          <ac:chgData name="Sciamma-O'Brien, Ella M. (ARC-SSA)" userId="9519efeb-4d0d-411d-8b11-5ac45ca927ce" providerId="ADAL" clId="{2A81093D-F08A-9D4C-BDD0-73895DEDEB99}" dt="2021-12-16T21:13:27.044" v="217" actId="1036"/>
          <ac:spMkLst>
            <pc:docMk/>
            <pc:sldMk cId="3470804719" sldId="260"/>
            <ac:spMk id="2" creationId="{6742B244-3796-764B-AC98-7DF8ECB1F5B4}"/>
          </ac:spMkLst>
        </pc:spChg>
        <pc:spChg chg="add mod">
          <ac:chgData name="Sciamma-O'Brien, Ella M. (ARC-SSA)" userId="9519efeb-4d0d-411d-8b11-5ac45ca927ce" providerId="ADAL" clId="{2A81093D-F08A-9D4C-BDD0-73895DEDEB99}" dt="2021-12-16T21:14:41.468" v="227" actId="171"/>
          <ac:spMkLst>
            <pc:docMk/>
            <pc:sldMk cId="3470804719" sldId="260"/>
            <ac:spMk id="3" creationId="{857F860D-B341-2942-8E2E-4B760700787E}"/>
          </ac:spMkLst>
        </pc:spChg>
        <pc:spChg chg="add del mod">
          <ac:chgData name="Sciamma-O'Brien, Ella M. (ARC-SSA)" userId="9519efeb-4d0d-411d-8b11-5ac45ca927ce" providerId="ADAL" clId="{2A81093D-F08A-9D4C-BDD0-73895DEDEB99}" dt="2021-12-16T21:18:07.853" v="266" actId="478"/>
          <ac:spMkLst>
            <pc:docMk/>
            <pc:sldMk cId="3470804719" sldId="260"/>
            <ac:spMk id="4" creationId="{80530468-8362-C24B-997B-36EE90192F52}"/>
          </ac:spMkLst>
        </pc:spChg>
        <pc:spChg chg="del mod">
          <ac:chgData name="Sciamma-O'Brien, Ella M. (ARC-SSA)" userId="9519efeb-4d0d-411d-8b11-5ac45ca927ce" providerId="ADAL" clId="{2A81093D-F08A-9D4C-BDD0-73895DEDEB99}" dt="2021-12-15T22:09:17.840" v="2" actId="478"/>
          <ac:spMkLst>
            <pc:docMk/>
            <pc:sldMk cId="3470804719" sldId="260"/>
            <ac:spMk id="4" creationId="{8CDA5856-FCA8-3545-96BB-C77FAAC8AD2E}"/>
          </ac:spMkLst>
        </pc:spChg>
        <pc:spChg chg="mod">
          <ac:chgData name="Sciamma-O'Brien, Ella M. (ARC-SSA)" userId="9519efeb-4d0d-411d-8b11-5ac45ca927ce" providerId="ADAL" clId="{2A81093D-F08A-9D4C-BDD0-73895DEDEB99}" dt="2021-12-16T21:20:57.309" v="286" actId="1036"/>
          <ac:spMkLst>
            <pc:docMk/>
            <pc:sldMk cId="3470804719" sldId="260"/>
            <ac:spMk id="11" creationId="{35D99481-9574-464F-950C-AE39B06E96A6}"/>
          </ac:spMkLst>
        </pc:spChg>
        <pc:spChg chg="mod">
          <ac:chgData name="Sciamma-O'Brien, Ella M. (ARC-SSA)" userId="9519efeb-4d0d-411d-8b11-5ac45ca927ce" providerId="ADAL" clId="{2A81093D-F08A-9D4C-BDD0-73895DEDEB99}" dt="2021-12-16T21:20:07.872" v="279" actId="20577"/>
          <ac:spMkLst>
            <pc:docMk/>
            <pc:sldMk cId="3470804719" sldId="260"/>
            <ac:spMk id="17" creationId="{68F4E640-FB89-094B-8BC4-C7BD43945355}"/>
          </ac:spMkLst>
        </pc:spChg>
        <pc:spChg chg="mod">
          <ac:chgData name="Sciamma-O'Brien, Ella M. (ARC-SSA)" userId="9519efeb-4d0d-411d-8b11-5ac45ca927ce" providerId="ADAL" clId="{2A81093D-F08A-9D4C-BDD0-73895DEDEB99}" dt="2021-12-16T06:30:24.046" v="29" actId="1037"/>
          <ac:spMkLst>
            <pc:docMk/>
            <pc:sldMk cId="3470804719" sldId="260"/>
            <ac:spMk id="22" creationId="{08EF358E-FB19-914D-847A-EB33790D9B6D}"/>
          </ac:spMkLst>
        </pc:spChg>
        <pc:grpChg chg="add mod">
          <ac:chgData name="Sciamma-O'Brien, Ella M. (ARC-SSA)" userId="9519efeb-4d0d-411d-8b11-5ac45ca927ce" providerId="ADAL" clId="{2A81093D-F08A-9D4C-BDD0-73895DEDEB99}" dt="2021-12-16T06:33:10.270" v="53" actId="164"/>
          <ac:grpSpMkLst>
            <pc:docMk/>
            <pc:sldMk cId="3470804719" sldId="260"/>
            <ac:grpSpMk id="3" creationId="{29A8A12F-489B-D243-93AC-8D5891FAA633}"/>
          </ac:grpSpMkLst>
        </pc:grpChg>
        <pc:picChg chg="mod">
          <ac:chgData name="Sciamma-O'Brien, Ella M. (ARC-SSA)" userId="9519efeb-4d0d-411d-8b11-5ac45ca927ce" providerId="ADAL" clId="{2A81093D-F08A-9D4C-BDD0-73895DEDEB99}" dt="2021-12-16T21:15:10.464" v="242" actId="1036"/>
          <ac:picMkLst>
            <pc:docMk/>
            <pc:sldMk cId="3470804719" sldId="260"/>
            <ac:picMk id="13" creationId="{96C0229B-8D0C-1240-A518-5947517E6EE8}"/>
          </ac:picMkLst>
        </pc:picChg>
        <pc:picChg chg="mod modCrop">
          <ac:chgData name="Sciamma-O'Brien, Ella M. (ARC-SSA)" userId="9519efeb-4d0d-411d-8b11-5ac45ca927ce" providerId="ADAL" clId="{2A81093D-F08A-9D4C-BDD0-73895DEDEB99}" dt="2021-12-16T06:30:02.837" v="27" actId="732"/>
          <ac:picMkLst>
            <pc:docMk/>
            <pc:sldMk cId="3470804719" sldId="260"/>
            <ac:picMk id="21" creationId="{0AAD85AD-7440-7D4F-84CE-ED6273FD32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B8DF9-07F9-2C41-9100-5EB072283080}" type="datetimeFigureOut">
              <a:rPr lang="en-US" smtClean="0"/>
              <a:t>12/16/21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66635-57D9-4A40-A16E-35220435A6D0}" type="slidenum">
              <a:rPr lang="en-US" smtClean="0"/>
              <a:t>‹#›</a:t>
            </a:fld>
            <a:endParaRPr lang="en-US"/>
          </a:p>
        </p:txBody>
      </p:sp>
    </p:spTree>
    <p:extLst>
      <p:ext uri="{BB962C8B-B14F-4D97-AF65-F5344CB8AC3E}">
        <p14:creationId xmlns:p14="http://schemas.microsoft.com/office/powerpoint/2010/main" val="28033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66635-57D9-4A40-A16E-35220435A6D0}" type="slidenum">
              <a:rPr lang="en-US" smtClean="0"/>
              <a:t>1</a:t>
            </a:fld>
            <a:endParaRPr lang="en-US"/>
          </a:p>
        </p:txBody>
      </p:sp>
    </p:spTree>
    <p:extLst>
      <p:ext uri="{BB962C8B-B14F-4D97-AF65-F5344CB8AC3E}">
        <p14:creationId xmlns:p14="http://schemas.microsoft.com/office/powerpoint/2010/main" val="410820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12/16/21</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12/16/21</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EF358E-FB19-914D-847A-EB33790D9B6D}"/>
              </a:ext>
            </a:extLst>
          </p:cNvPr>
          <p:cNvSpPr/>
          <p:nvPr/>
        </p:nvSpPr>
        <p:spPr>
          <a:xfrm>
            <a:off x="-20918" y="1100044"/>
            <a:ext cx="12252960" cy="57954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AAD85AD-7440-7D4F-84CE-ED6273FD32B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56000"/>
                    </a14:imgEffect>
                  </a14:imgLayer>
                </a14:imgProps>
              </a:ext>
            </a:extLst>
          </a:blip>
          <a:srcRect l="5520" t="10323" r="4099" b="45197"/>
          <a:stretch/>
        </p:blipFill>
        <p:spPr>
          <a:xfrm>
            <a:off x="763794" y="1635162"/>
            <a:ext cx="10962042" cy="5260348"/>
          </a:xfrm>
          <a:prstGeom prst="rect">
            <a:avLst/>
          </a:prstGeom>
        </p:spPr>
      </p:pic>
      <p:pic>
        <p:nvPicPr>
          <p:cNvPr id="5" name="Picture 4">
            <a:extLst>
              <a:ext uri="{FF2B5EF4-FFF2-40B4-BE49-F238E27FC236}">
                <a16:creationId xmlns:a16="http://schemas.microsoft.com/office/drawing/2014/main" id="{95C2E26C-7BD2-3749-8A5A-78429B2B4778}"/>
              </a:ext>
            </a:extLst>
          </p:cNvPr>
          <p:cNvPicPr>
            <a:picLocks noChangeAspect="1"/>
          </p:cNvPicPr>
          <p:nvPr/>
        </p:nvPicPr>
        <p:blipFill>
          <a:blip r:embed="rId5"/>
          <a:stretch>
            <a:fillRect/>
          </a:stretch>
        </p:blipFill>
        <p:spPr>
          <a:xfrm>
            <a:off x="10260909" y="198184"/>
            <a:ext cx="1745740" cy="794702"/>
          </a:xfrm>
          <a:prstGeom prst="rect">
            <a:avLst/>
          </a:prstGeom>
          <a:noFill/>
        </p:spPr>
      </p:pic>
      <p:sp>
        <p:nvSpPr>
          <p:cNvPr id="6" name="TextBox 5">
            <a:extLst>
              <a:ext uri="{FF2B5EF4-FFF2-40B4-BE49-F238E27FC236}">
                <a16:creationId xmlns:a16="http://schemas.microsoft.com/office/drawing/2014/main" id="{E0D7865B-A0B6-B640-8B2F-013F8BAE1A20}"/>
              </a:ext>
            </a:extLst>
          </p:cNvPr>
          <p:cNvSpPr txBox="1"/>
          <p:nvPr/>
        </p:nvSpPr>
        <p:spPr>
          <a:xfrm>
            <a:off x="185351" y="334949"/>
            <a:ext cx="9666220" cy="492443"/>
          </a:xfrm>
          <a:prstGeom prst="rect">
            <a:avLst/>
          </a:prstGeom>
          <a:noFill/>
        </p:spPr>
        <p:txBody>
          <a:bodyPr wrap="square" rtlCol="0">
            <a:spAutoFit/>
          </a:bodyPr>
          <a:lstStyle/>
          <a:p>
            <a:r>
              <a:rPr lang="en-US" sz="2600" b="1" dirty="0">
                <a:latin typeface="Helvetica" pitchFamily="2" charset="0"/>
              </a:rPr>
              <a:t>Simulating the Formation of Organics in Titan’s Atmosphere</a:t>
            </a:r>
          </a:p>
        </p:txBody>
      </p:sp>
      <p:sp>
        <p:nvSpPr>
          <p:cNvPr id="3" name="Rectangle 2">
            <a:extLst>
              <a:ext uri="{FF2B5EF4-FFF2-40B4-BE49-F238E27FC236}">
                <a16:creationId xmlns:a16="http://schemas.microsoft.com/office/drawing/2014/main" id="{857F860D-B341-2942-8E2E-4B760700787E}"/>
              </a:ext>
            </a:extLst>
          </p:cNvPr>
          <p:cNvSpPr/>
          <p:nvPr/>
        </p:nvSpPr>
        <p:spPr>
          <a:xfrm>
            <a:off x="-20918" y="1100044"/>
            <a:ext cx="7211977" cy="5795466"/>
          </a:xfrm>
          <a:prstGeom prst="rect">
            <a:avLst/>
          </a:prstGeom>
          <a:solidFill>
            <a:srgbClr val="000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D99481-9574-464F-950C-AE39B06E96A6}"/>
              </a:ext>
            </a:extLst>
          </p:cNvPr>
          <p:cNvSpPr txBox="1"/>
          <p:nvPr/>
        </p:nvSpPr>
        <p:spPr>
          <a:xfrm>
            <a:off x="90832" y="1166165"/>
            <a:ext cx="7100227" cy="5693866"/>
          </a:xfrm>
          <a:prstGeom prst="rect">
            <a:avLst/>
          </a:prstGeom>
          <a:noFill/>
        </p:spPr>
        <p:txBody>
          <a:bodyPr wrap="square" rtlCol="0">
            <a:spAutoFit/>
          </a:bodyPr>
          <a:lstStyle/>
          <a:p>
            <a:r>
              <a:rPr lang="en-US" dirty="0">
                <a:solidFill>
                  <a:schemeClr val="accent1"/>
                </a:solidFill>
                <a:latin typeface="Helvetica" pitchFamily="2" charset="0"/>
              </a:rPr>
              <a:t>What is the science question? </a:t>
            </a:r>
            <a:r>
              <a:rPr lang="en-US" sz="1400" dirty="0">
                <a:solidFill>
                  <a:schemeClr val="bg1"/>
                </a:solidFill>
                <a:latin typeface="Helvetica" pitchFamily="2" charset="0"/>
              </a:rPr>
              <a:t>Titan is often compared to early Earth because of its molecular nitrogen-based dense atmosphere and its methane cycle resembling Earth’s hydrological cycle. The complex organic chemistry in Titan’s atmosphere results in the formation of solid particles that form the haze layers hiding Titan’s surface. These aerosols play an important role in Titan’s atmospheric dynamics, climate, as well as surface composition and processes. The chemical processes leading to the formation of these aerosols, and their composition are still not well understood. </a:t>
            </a:r>
          </a:p>
          <a:p>
            <a:endParaRPr lang="en-US" sz="1200" dirty="0">
              <a:solidFill>
                <a:schemeClr val="bg1"/>
              </a:solidFill>
              <a:latin typeface="Helvetica" pitchFamily="2" charset="0"/>
            </a:endParaRPr>
          </a:p>
          <a:p>
            <a:r>
              <a:rPr lang="en-US" dirty="0">
                <a:solidFill>
                  <a:schemeClr val="accent1"/>
                </a:solidFill>
                <a:latin typeface="Helvetica" pitchFamily="2" charset="0"/>
              </a:rPr>
              <a:t>What were your findings</a:t>
            </a:r>
            <a:r>
              <a:rPr lang="en-US" sz="1400" dirty="0">
                <a:solidFill>
                  <a:schemeClr val="accent1"/>
                </a:solidFill>
                <a:latin typeface="Helvetica" pitchFamily="2" charset="0"/>
              </a:rPr>
              <a:t>? </a:t>
            </a:r>
            <a:r>
              <a:rPr lang="en-US" sz="1400" dirty="0">
                <a:solidFill>
                  <a:schemeClr val="bg1"/>
                </a:solidFill>
                <a:latin typeface="Helvetica" pitchFamily="2" charset="0"/>
              </a:rPr>
              <a:t>The NASA Ames COSmIC Titan Haze Simulation (COSmIC/THS) experiment allows to simulate Titan’s atmospheric chemistry at low temperature using plasma chemistry. New experimental results from COSmIC/THS have demonstrated the impact the initial molecular precursors have on the nitrogen chemistry during the formation of Titan aerosol analogs, or tholins. </a:t>
            </a:r>
          </a:p>
          <a:p>
            <a:endParaRPr lang="en-US" sz="1200" dirty="0">
              <a:solidFill>
                <a:schemeClr val="bg1"/>
              </a:solidFill>
              <a:latin typeface="Helvetica" pitchFamily="2" charset="0"/>
            </a:endParaRPr>
          </a:p>
          <a:p>
            <a:r>
              <a:rPr lang="en-US" dirty="0">
                <a:solidFill>
                  <a:schemeClr val="accent1"/>
                </a:solidFill>
                <a:latin typeface="Helvetica" pitchFamily="2" charset="0"/>
              </a:rPr>
              <a:t>Why does this matter? </a:t>
            </a:r>
            <a:r>
              <a:rPr lang="en-US" sz="1400" dirty="0">
                <a:solidFill>
                  <a:schemeClr val="bg1"/>
                </a:solidFill>
                <a:latin typeface="Helvetica" pitchFamily="2" charset="0"/>
              </a:rPr>
              <a:t>The differences in chemical and elemental compositions of tholins produced from different precursors illustrate how a change in composition at the location where aerosols are formed in Titan’s atmosphere may lead to variations in the chemical composition and nitrogen content of Titan’s aerosols. These new results may have implications for the development of models and the interpretation of Titan observational data, especially during seasonal changes in Titan’s atmospheric composition. </a:t>
            </a:r>
          </a:p>
          <a:p>
            <a:endParaRPr lang="en-US" sz="1200" dirty="0">
              <a:solidFill>
                <a:schemeClr val="bg1"/>
              </a:solidFill>
              <a:latin typeface="Helvetica" pitchFamily="2" charset="0"/>
            </a:endParaRPr>
          </a:p>
          <a:p>
            <a:r>
              <a:rPr lang="en-US" sz="1200" b="1" dirty="0">
                <a:solidFill>
                  <a:schemeClr val="accent1"/>
                </a:solidFill>
                <a:latin typeface="Helvetica" pitchFamily="2" charset="0"/>
              </a:rPr>
              <a:t> Publication citation</a:t>
            </a:r>
          </a:p>
          <a:p>
            <a:r>
              <a:rPr lang="en-US" sz="1200" dirty="0">
                <a:solidFill>
                  <a:schemeClr val="bg1"/>
                </a:solidFill>
                <a:latin typeface="Helvetica" pitchFamily="2" charset="0"/>
              </a:rPr>
              <a:t>Nuevo, M., Sciamma-O’Brien, E., Sandford, S.A., Salama, F., Materese, C.K., Kilcoyne, A.L.D. (2021). The Titan Haze Simulation (THS) experiment on COSmIC - Part III. XANES study of laboratory analogs of Titan tholins. </a:t>
            </a:r>
            <a:r>
              <a:rPr lang="en-US" sz="1200" i="1" dirty="0">
                <a:solidFill>
                  <a:schemeClr val="bg1"/>
                </a:solidFill>
                <a:latin typeface="Helvetica" pitchFamily="2" charset="0"/>
              </a:rPr>
              <a:t>Icarus (Accepted 12/04/21)</a:t>
            </a:r>
            <a:endParaRPr lang="en-US" sz="1200" dirty="0">
              <a:solidFill>
                <a:schemeClr val="bg1"/>
              </a:solidFill>
              <a:latin typeface="Helvetica" pitchFamily="2" charset="0"/>
            </a:endParaRPr>
          </a:p>
        </p:txBody>
      </p:sp>
      <p:sp>
        <p:nvSpPr>
          <p:cNvPr id="15" name="TextBox 14">
            <a:extLst>
              <a:ext uri="{FF2B5EF4-FFF2-40B4-BE49-F238E27FC236}">
                <a16:creationId xmlns:a16="http://schemas.microsoft.com/office/drawing/2014/main" id="{66905631-5A5D-F248-9803-BA185E3057EF}"/>
              </a:ext>
            </a:extLst>
          </p:cNvPr>
          <p:cNvSpPr txBox="1"/>
          <p:nvPr/>
        </p:nvSpPr>
        <p:spPr>
          <a:xfrm>
            <a:off x="7166113" y="5844209"/>
            <a:ext cx="184731" cy="253916"/>
          </a:xfrm>
          <a:prstGeom prst="rect">
            <a:avLst/>
          </a:prstGeom>
          <a:noFill/>
        </p:spPr>
        <p:txBody>
          <a:bodyPr wrap="none" rtlCol="0">
            <a:spAutoFit/>
          </a:bodyPr>
          <a:lstStyle/>
          <a:p>
            <a:endParaRPr lang="en-US" sz="1050" dirty="0">
              <a:solidFill>
                <a:schemeClr val="bg1"/>
              </a:solidFill>
            </a:endParaRPr>
          </a:p>
        </p:txBody>
      </p:sp>
      <p:sp>
        <p:nvSpPr>
          <p:cNvPr id="17" name="TextBox 16">
            <a:extLst>
              <a:ext uri="{FF2B5EF4-FFF2-40B4-BE49-F238E27FC236}">
                <a16:creationId xmlns:a16="http://schemas.microsoft.com/office/drawing/2014/main" id="{68F4E640-FB89-094B-8BC4-C7BD43945355}"/>
              </a:ext>
            </a:extLst>
          </p:cNvPr>
          <p:cNvSpPr txBox="1"/>
          <p:nvPr/>
        </p:nvSpPr>
        <p:spPr>
          <a:xfrm>
            <a:off x="7350844" y="5002622"/>
            <a:ext cx="4721414" cy="1384995"/>
          </a:xfrm>
          <a:prstGeom prst="rect">
            <a:avLst/>
          </a:prstGeom>
          <a:solidFill>
            <a:srgbClr val="000000">
              <a:alpha val="50196"/>
            </a:srgbClr>
          </a:solidFill>
        </p:spPr>
        <p:txBody>
          <a:bodyPr wrap="square">
            <a:spAutoFit/>
          </a:bodyPr>
          <a:lstStyle/>
          <a:p>
            <a:r>
              <a:rPr lang="en-US" sz="1200" b="1" dirty="0">
                <a:solidFill>
                  <a:schemeClr val="bg1"/>
                </a:solidFill>
                <a:effectLst/>
                <a:latin typeface="Helvetica" pitchFamily="2" charset="0"/>
                <a:ea typeface="DengXian" panose="02010600030101010101" pitchFamily="2" charset="-122"/>
              </a:rPr>
              <a:t>Main image</a:t>
            </a:r>
            <a:r>
              <a:rPr lang="en-US" sz="1200" dirty="0">
                <a:solidFill>
                  <a:schemeClr val="bg1"/>
                </a:solidFill>
                <a:effectLst/>
                <a:latin typeface="Helvetica" pitchFamily="2" charset="0"/>
                <a:ea typeface="DengXian" panose="02010600030101010101" pitchFamily="2" charset="-122"/>
              </a:rPr>
              <a:t>: </a:t>
            </a:r>
            <a:r>
              <a:rPr lang="en-US" sz="1200" dirty="0">
                <a:solidFill>
                  <a:schemeClr val="bg1"/>
                </a:solidFill>
                <a:latin typeface="Helvetica" pitchFamily="2" charset="0"/>
                <a:ea typeface="DengXian" panose="02010600030101010101" pitchFamily="2" charset="-122"/>
              </a:rPr>
              <a:t>P</a:t>
            </a:r>
            <a:r>
              <a:rPr lang="en-US" sz="1200" dirty="0">
                <a:solidFill>
                  <a:schemeClr val="bg1"/>
                </a:solidFill>
                <a:effectLst/>
                <a:latin typeface="Helvetica" pitchFamily="2" charset="0"/>
                <a:ea typeface="DengXian" panose="02010600030101010101" pitchFamily="2" charset="-122"/>
              </a:rPr>
              <a:t>hotograph of the plasma expansion generated in </a:t>
            </a:r>
          </a:p>
          <a:p>
            <a:r>
              <a:rPr lang="en-US" sz="1200" dirty="0">
                <a:solidFill>
                  <a:schemeClr val="bg1"/>
                </a:solidFill>
                <a:latin typeface="Helvetica" pitchFamily="2" charset="0"/>
                <a:ea typeface="DengXian" panose="02010600030101010101" pitchFamily="2" charset="-122"/>
              </a:rPr>
              <a:t>	</a:t>
            </a:r>
            <a:r>
              <a:rPr lang="en-US" sz="1200" dirty="0">
                <a:solidFill>
                  <a:schemeClr val="bg1"/>
                </a:solidFill>
                <a:effectLst/>
                <a:latin typeface="Helvetica" pitchFamily="2" charset="0"/>
                <a:ea typeface="DengXian" panose="02010600030101010101" pitchFamily="2" charset="-122"/>
              </a:rPr>
              <a:t>the COSmIC/THS chamber</a:t>
            </a:r>
            <a:r>
              <a:rPr lang="en-US" sz="1200" dirty="0">
                <a:solidFill>
                  <a:schemeClr val="bg1"/>
                </a:solidFill>
                <a:latin typeface="Helvetica" pitchFamily="2" charset="0"/>
                <a:ea typeface="DengXian" panose="02010600030101010101" pitchFamily="2" charset="-122"/>
              </a:rPr>
              <a:t> during production of 	</a:t>
            </a:r>
            <a:r>
              <a:rPr lang="en-US" sz="1200" dirty="0">
                <a:solidFill>
                  <a:schemeClr val="bg1"/>
                </a:solidFill>
                <a:effectLst/>
                <a:latin typeface="Helvetica" pitchFamily="2" charset="0"/>
                <a:ea typeface="DengXian" panose="02010600030101010101" pitchFamily="2" charset="-122"/>
              </a:rPr>
              <a:t>solid particles, analogs of Titan aerosols (‘tholins’), </a:t>
            </a:r>
            <a:r>
              <a:rPr lang="en-US" sz="1200" dirty="0">
                <a:solidFill>
                  <a:schemeClr val="bg1"/>
                </a:solidFill>
                <a:latin typeface="Helvetica" pitchFamily="2" charset="0"/>
                <a:ea typeface="DengXian" panose="02010600030101010101" pitchFamily="2" charset="-122"/>
              </a:rPr>
              <a:t>	and their deposition </a:t>
            </a:r>
            <a:r>
              <a:rPr lang="en-US" sz="1200" dirty="0">
                <a:solidFill>
                  <a:schemeClr val="bg1"/>
                </a:solidFill>
                <a:effectLst/>
                <a:latin typeface="Helvetica" pitchFamily="2" charset="0"/>
                <a:ea typeface="DengXian" panose="02010600030101010101" pitchFamily="2" charset="-122"/>
              </a:rPr>
              <a:t>onto different substrates.</a:t>
            </a:r>
          </a:p>
          <a:p>
            <a:endParaRPr lang="en-US" sz="1200" dirty="0">
              <a:solidFill>
                <a:schemeClr val="bg1"/>
              </a:solidFill>
              <a:effectLst/>
              <a:latin typeface="Helvetica" pitchFamily="2" charset="0"/>
              <a:ea typeface="DengXian" panose="02010600030101010101" pitchFamily="2" charset="-122"/>
            </a:endParaRPr>
          </a:p>
          <a:p>
            <a:r>
              <a:rPr lang="en-US" sz="1200" b="1" dirty="0">
                <a:solidFill>
                  <a:schemeClr val="bg1"/>
                </a:solidFill>
                <a:effectLst/>
                <a:latin typeface="Helvetica" pitchFamily="2" charset="0"/>
                <a:ea typeface="DengXian" panose="02010600030101010101" pitchFamily="2" charset="-122"/>
              </a:rPr>
              <a:t>Background</a:t>
            </a:r>
            <a:r>
              <a:rPr lang="en-US" sz="1200" dirty="0">
                <a:solidFill>
                  <a:schemeClr val="bg1"/>
                </a:solidFill>
                <a:effectLst/>
                <a:latin typeface="Helvetica" pitchFamily="2" charset="0"/>
                <a:ea typeface="DengXian" panose="02010600030101010101" pitchFamily="2" charset="-122"/>
              </a:rPr>
              <a:t>: Image of Titan</a:t>
            </a:r>
          </a:p>
          <a:p>
            <a:r>
              <a:rPr lang="en-US" sz="1200" dirty="0">
                <a:solidFill>
                  <a:schemeClr val="bg1"/>
                </a:solidFill>
                <a:latin typeface="Helvetica" pitchFamily="2" charset="0"/>
                <a:ea typeface="DengXian" panose="02010600030101010101" pitchFamily="2" charset="-122"/>
              </a:rPr>
              <a:t>	  </a:t>
            </a:r>
            <a:r>
              <a:rPr lang="en-US" sz="1200" dirty="0">
                <a:solidFill>
                  <a:schemeClr val="bg1"/>
                </a:solidFill>
                <a:effectLst/>
                <a:latin typeface="Helvetica" pitchFamily="2" charset="0"/>
                <a:ea typeface="DengXian" panose="02010600030101010101" pitchFamily="2" charset="-122"/>
              </a:rPr>
              <a:t>credit</a:t>
            </a:r>
            <a:r>
              <a:rPr lang="en-US" sz="1200" dirty="0">
                <a:solidFill>
                  <a:schemeClr val="bg1"/>
                </a:solidFill>
                <a:latin typeface="Helvetica" pitchFamily="2" charset="0"/>
                <a:ea typeface="DengXian" panose="02010600030101010101" pitchFamily="2" charset="-122"/>
              </a:rPr>
              <a:t>: NASA/JPL/SSI/composite by Val Klavans</a:t>
            </a:r>
            <a:endParaRPr lang="en-US" sz="1200" dirty="0">
              <a:solidFill>
                <a:schemeClr val="bg1"/>
              </a:solidFill>
              <a:latin typeface="Helvetica" pitchFamily="2" charset="0"/>
            </a:endParaRPr>
          </a:p>
        </p:txBody>
      </p:sp>
      <p:pic>
        <p:nvPicPr>
          <p:cNvPr id="13" name="Picture 12">
            <a:extLst>
              <a:ext uri="{FF2B5EF4-FFF2-40B4-BE49-F238E27FC236}">
                <a16:creationId xmlns:a16="http://schemas.microsoft.com/office/drawing/2014/main" id="{96C0229B-8D0C-1240-A518-5947517E6EE8}"/>
              </a:ext>
            </a:extLst>
          </p:cNvPr>
          <p:cNvPicPr>
            <a:picLocks noChangeAspect="1"/>
          </p:cNvPicPr>
          <p:nvPr/>
        </p:nvPicPr>
        <p:blipFill>
          <a:blip r:embed="rId6"/>
          <a:stretch>
            <a:fillRect/>
          </a:stretch>
        </p:blipFill>
        <p:spPr>
          <a:xfrm>
            <a:off x="7350844" y="1684533"/>
            <a:ext cx="4805494" cy="3113124"/>
          </a:xfrm>
          <a:prstGeom prst="rect">
            <a:avLst/>
          </a:prstGeom>
        </p:spPr>
      </p:pic>
      <p:sp>
        <p:nvSpPr>
          <p:cNvPr id="2" name="Freeform 1">
            <a:extLst>
              <a:ext uri="{FF2B5EF4-FFF2-40B4-BE49-F238E27FC236}">
                <a16:creationId xmlns:a16="http://schemas.microsoft.com/office/drawing/2014/main" id="{6742B244-3796-764B-AC98-7DF8ECB1F5B4}"/>
              </a:ext>
            </a:extLst>
          </p:cNvPr>
          <p:cNvSpPr/>
          <p:nvPr/>
        </p:nvSpPr>
        <p:spPr>
          <a:xfrm>
            <a:off x="116110" y="6090549"/>
            <a:ext cx="6994696" cy="688428"/>
          </a:xfrm>
          <a:custGeom>
            <a:avLst/>
            <a:gdLst>
              <a:gd name="connsiteX0" fmla="*/ 1587062 w 6978869"/>
              <a:gd name="connsiteY0" fmla="*/ 0 h 525518"/>
              <a:gd name="connsiteX1" fmla="*/ 6978869 w 6978869"/>
              <a:gd name="connsiteY1" fmla="*/ 0 h 525518"/>
              <a:gd name="connsiteX2" fmla="*/ 6978869 w 6978869"/>
              <a:gd name="connsiteY2" fmla="*/ 126125 h 525518"/>
              <a:gd name="connsiteX3" fmla="*/ 6978869 w 6978869"/>
              <a:gd name="connsiteY3" fmla="*/ 525518 h 525518"/>
              <a:gd name="connsiteX4" fmla="*/ 0 w 6978869"/>
              <a:gd name="connsiteY4" fmla="*/ 525518 h 525518"/>
              <a:gd name="connsiteX5" fmla="*/ 0 w 6978869"/>
              <a:gd name="connsiteY5" fmla="*/ 10511 h 525518"/>
              <a:gd name="connsiteX6" fmla="*/ 52552 w 6978869"/>
              <a:gd name="connsiteY6" fmla="*/ 10511 h 525518"/>
              <a:gd name="connsiteX7" fmla="*/ 52552 w 6978869"/>
              <a:gd name="connsiteY7" fmla="*/ 10511 h 525518"/>
              <a:gd name="connsiteX8" fmla="*/ 52552 w 6978869"/>
              <a:gd name="connsiteY8" fmla="*/ 10511 h 52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8869" h="525518">
                <a:moveTo>
                  <a:pt x="1587062" y="0"/>
                </a:moveTo>
                <a:lnTo>
                  <a:pt x="6978869" y="0"/>
                </a:lnTo>
                <a:lnTo>
                  <a:pt x="6978869" y="126125"/>
                </a:lnTo>
                <a:lnTo>
                  <a:pt x="6978869" y="525518"/>
                </a:lnTo>
                <a:lnTo>
                  <a:pt x="0" y="525518"/>
                </a:lnTo>
                <a:lnTo>
                  <a:pt x="0" y="10511"/>
                </a:lnTo>
                <a:lnTo>
                  <a:pt x="52552" y="10511"/>
                </a:lnTo>
                <a:lnTo>
                  <a:pt x="52552" y="10511"/>
                </a:lnTo>
                <a:lnTo>
                  <a:pt x="52552" y="1051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804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2220</TotalTime>
  <Words>364</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Hashimoto, Hirofumi (ARC-SGE)[California State University - Monterey Bay]</dc:creator>
  <cp:lastModifiedBy>Sciamma-O'Brien, Ella M. (ARC-SSA)</cp:lastModifiedBy>
  <cp:revision>21</cp:revision>
  <dcterms:created xsi:type="dcterms:W3CDTF">2021-06-28T20:41:54Z</dcterms:created>
  <dcterms:modified xsi:type="dcterms:W3CDTF">2021-12-16T21:21:11Z</dcterms:modified>
</cp:coreProperties>
</file>