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30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F818-E3D9-F34A-A6EC-82072C61A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E8AD-C9E8-BF47-8711-722817EF0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8B5D-812E-9044-8C00-58B0B791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23EA4-3BD6-A74F-91E6-BE876803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534E2-1C28-9C4B-AF45-25181A69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FDAE-D4AD-9C4C-9E2A-5BE7F64D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D1B02-E930-BC40-A8CA-3A2CC7B7D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D700-35D9-A942-8C1E-F795CC426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91A2-2274-114B-9916-0B63FC682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10A7F-4BD0-AA4C-BF7C-ED29B611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4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0284C4-3D8B-B24E-935C-55BE916BB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61851-CF56-0E46-9717-4AD2AC565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FEFE-8C52-0B47-B3EC-FAD3B0D7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0F905-A1C0-BC46-BA0A-1E7719D4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DBEAE-FF45-B649-A74A-F0F2C8D4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7621-0987-9B44-BD42-4913C764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F0948-4098-F84C-B8FA-979DDF04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E3970-BFED-9F49-9520-A01516B9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CC6F-F4DB-7145-B2D7-4056842D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BBF50-434F-C84B-8F27-CCA75F03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C9926-65DD-8945-BC47-CF890959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81C14-42AB-E04B-9D3D-384DB2BE1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EFE9C-7488-4549-B9AA-F064E3FFD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27625-BE50-814A-A243-D45BC487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B7797-96CA-2A45-BDC4-7C873AAC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636C1-90FB-6E4E-AEE1-B8F1078E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05370-ACFF-DF4C-9C98-311406CD0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073DE-8F71-264F-9BB5-E48236FC7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6CF82-6A73-1243-AB5B-8198727E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97972-94CA-1341-B025-31E50FD3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0A7CF-5753-C743-9EBF-B5493E1E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9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91B5-BEA7-2B40-BE3F-74350C81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D5CEF-2A9E-0048-8AAC-A3E3B3CA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D7107-0160-2945-B1FB-890625F0B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1C2E2E-9687-2648-9E1F-22738E984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33FCF-F397-234D-81BD-25E018EE7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3C39B8-122D-2D4A-8CE5-0A65BB80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86156-2CFA-6D49-8C7C-A7F05E7E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6DEF4E-F7AB-554A-AE58-DF49FB49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9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8A8C-03F1-C94C-9619-3868D94C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13D53-71BE-2F43-B08A-AFE49AF5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C6739-27B5-634B-A3FD-3A71490E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E7578-0464-4F41-A775-42FF96E3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7114A-696A-F24B-84ED-2CF64943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E7B5F-1057-BD44-AE74-F4D6B403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ADBE7-8769-3B40-B6D0-776C40D7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702D-2C1B-034F-A003-66ABA888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76010-F815-EB4C-AF4A-8E92702ED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B941B-3BFB-AD48-8FEB-E202EB5C2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7FF66-B1A3-2D47-B484-27BB9BE9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3F281-58EB-824B-9ABB-5C4BA7A5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76C4A-F936-394B-8FBE-A83930D6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5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8EEA-07DD-9346-94B3-713995D7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23407-EC33-DB4C-A170-62667F6C8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C2358-4FDD-8B41-A4E5-51ED9E042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F2F3A-1C8B-A04F-BF44-DF62407F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E80BE-B5D9-B94F-B7A9-452EF2FE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F22B0-9345-A040-B878-4E446471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7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DC56C-9987-F046-9BFA-A177924E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34588-E537-7A4B-9C00-439539A6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043F-1EFC-0C42-B3D1-DFA776F17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ED33-4153-074E-9584-6D4AE8EDAE7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97F6B-9AE6-8545-A7A0-408C95898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AD7CB-1DEA-564B-AA92-A3C676079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B533-D93D-F341-9466-CE735E2E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8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3847/2041-8213/ac17f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847/2041-8213/ac17f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C2E26C-7BD2-3749-8A5A-78429B2B4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129" y="288281"/>
            <a:ext cx="1692069" cy="7702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D7865B-A0B6-B640-8B2F-013F8BAE1A20}"/>
              </a:ext>
            </a:extLst>
          </p:cNvPr>
          <p:cNvSpPr txBox="1"/>
          <p:nvPr/>
        </p:nvSpPr>
        <p:spPr>
          <a:xfrm>
            <a:off x="558865" y="596886"/>
            <a:ext cx="773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Light" panose="020B0403020202020204" pitchFamily="34" charset="0"/>
              </a:rPr>
              <a:t>Detecting nanoparticles in the Cosmos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772406-F758-8B4E-8C06-CD1E19871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7067303" y="1289383"/>
            <a:ext cx="4818198" cy="33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B7A078-1603-8745-B047-26EB7629F976}"/>
              </a:ext>
            </a:extLst>
          </p:cNvPr>
          <p:cNvSpPr txBox="1"/>
          <p:nvPr/>
        </p:nvSpPr>
        <p:spPr>
          <a:xfrm>
            <a:off x="6980482" y="4775231"/>
            <a:ext cx="39116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>
                <a:latin typeface="Helvetica" pitchFamily="2" charset="0"/>
              </a:rPr>
              <a:t>PAH evolution along the stellar lifecycle. Check marks indicate the importance of PAH formation and/or destruction during each stage and if NIR emission from PAHs with deuterium and nitrogen containing side groups is predicted. CSE and </a:t>
            </a:r>
            <a:r>
              <a:rPr lang="en-US" sz="1200" i="1" dirty="0" err="1">
                <a:latin typeface="Helvetica" pitchFamily="2" charset="0"/>
              </a:rPr>
              <a:t>PPNe</a:t>
            </a:r>
            <a:r>
              <a:rPr lang="en-US" sz="1200" i="1" dirty="0">
                <a:latin typeface="Helvetica" pitchFamily="2" charset="0"/>
              </a:rPr>
              <a:t>/</a:t>
            </a:r>
            <a:r>
              <a:rPr lang="en-US" sz="1200" i="1" dirty="0" err="1">
                <a:latin typeface="Helvetica" pitchFamily="2" charset="0"/>
              </a:rPr>
              <a:t>PNe</a:t>
            </a:r>
            <a:r>
              <a:rPr lang="en-US" sz="1200" i="1" dirty="0">
                <a:latin typeface="Helvetica" pitchFamily="2" charset="0"/>
              </a:rPr>
              <a:t> represent carbon-rich stellar envelopes of dying stars and protoplanetary nebula/planetary nebula, respectively.</a:t>
            </a:r>
            <a:endParaRPr lang="en-US" sz="1400" dirty="0"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7ABCF-2714-5E42-B876-EB3045FD7898}"/>
              </a:ext>
            </a:extLst>
          </p:cNvPr>
          <p:cNvSpPr txBox="1"/>
          <p:nvPr/>
        </p:nvSpPr>
        <p:spPr>
          <a:xfrm>
            <a:off x="558865" y="1289384"/>
            <a:ext cx="62158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Helvetica Light" panose="020B0403020202020204" pitchFamily="34" charset="0"/>
              </a:rPr>
              <a:t>Science Question </a:t>
            </a:r>
            <a:r>
              <a:rPr lang="en-US" sz="1400" dirty="0">
                <a:latin typeface="Helvetica Light" panose="020B0403020202020204" pitchFamily="34" charset="0"/>
              </a:rPr>
              <a:t>A largely unexplored region of the near-infrared (NIR) spectrum holds the key for resolving many critical questions about the nano-particles (PAHs*) that permeate the Cosmos. They control many aspects of how stars and planets form and have even been linked to the origin of life. With the launch of </a:t>
            </a:r>
            <a:r>
              <a:rPr lang="en-US" sz="1400" i="1" dirty="0">
                <a:latin typeface="Helvetica Light" panose="020B0403020202020204" pitchFamily="34" charset="0"/>
              </a:rPr>
              <a:t>JWST</a:t>
            </a:r>
            <a:r>
              <a:rPr lang="en-US" sz="1400" dirty="0">
                <a:latin typeface="Helvetica Light" panose="020B0403020202020204" pitchFamily="34" charset="0"/>
              </a:rPr>
              <a:t>, this spectral region becomes accessible for the first time.</a:t>
            </a:r>
          </a:p>
          <a:p>
            <a:endParaRPr lang="en-US" sz="1600" dirty="0">
              <a:latin typeface="Helvetica Light" panose="020B0403020202020204" pitchFamily="34" charset="0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Helvetica Light" panose="020B0403020202020204" pitchFamily="34" charset="0"/>
              </a:rPr>
              <a:t>Findings </a:t>
            </a:r>
            <a:r>
              <a:rPr lang="en-US" sz="1400" dirty="0">
                <a:latin typeface="Helvetica Light" panose="020B0403020202020204" pitchFamily="34" charset="0"/>
              </a:rPr>
              <a:t>We predict the PAH NIR signature at every stage of the stellar lifecycle (see figure) as it will be seen by </a:t>
            </a:r>
            <a:r>
              <a:rPr lang="en-US" sz="1400" i="1" dirty="0">
                <a:latin typeface="Helvetica Light" panose="020B0403020202020204" pitchFamily="34" charset="0"/>
              </a:rPr>
              <a:t>JWST</a:t>
            </a:r>
            <a:r>
              <a:rPr lang="en-US" sz="1400" dirty="0">
                <a:latin typeface="Helvetica Light" panose="020B0403020202020204" pitchFamily="34" charset="0"/>
              </a:rPr>
              <a:t>. This work relied on laboratory experiments and advanced quantum chemical computations. Now we will put our predictions to the test through the </a:t>
            </a:r>
            <a:r>
              <a:rPr lang="en-US" sz="1400" i="1" dirty="0">
                <a:latin typeface="Helvetica Light" panose="020B0403020202020204" pitchFamily="34" charset="0"/>
              </a:rPr>
              <a:t>JWST</a:t>
            </a:r>
            <a:r>
              <a:rPr lang="en-US" sz="1400" dirty="0">
                <a:latin typeface="Helvetica Light" panose="020B0403020202020204" pitchFamily="34" charset="0"/>
              </a:rPr>
              <a:t> </a:t>
            </a:r>
            <a:r>
              <a:rPr lang="en-US" sz="1400">
                <a:latin typeface="Helvetica Light" panose="020B0403020202020204" pitchFamily="34" charset="0"/>
              </a:rPr>
              <a:t>program.</a:t>
            </a:r>
          </a:p>
          <a:p>
            <a:endParaRPr lang="en-US" sz="1600" dirty="0">
              <a:latin typeface="Helvetica Light" panose="020B0403020202020204" pitchFamily="34" charset="0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Helvetica Light" panose="020B0403020202020204" pitchFamily="34" charset="0"/>
              </a:rPr>
              <a:t>Importance</a:t>
            </a:r>
            <a:r>
              <a:rPr lang="en-US" sz="1600" dirty="0">
                <a:latin typeface="Helvetica Light" panose="020B0403020202020204" pitchFamily="34" charset="0"/>
              </a:rPr>
              <a:t> </a:t>
            </a:r>
            <a:r>
              <a:rPr lang="en-US" sz="1400" dirty="0">
                <a:latin typeface="Helvetica Light" panose="020B0403020202020204" pitchFamily="34" charset="0"/>
              </a:rPr>
              <a:t>PAHs may hold the deuterium (PAHD) that has gone 'missing' since it was created in the Big Bang. Their NIR signature provides a direct link with the recently discovered radio signal of cyano-PAHs (PAH-C≡N). Understanding PAHs drives our quest for knowledge on how stars, planets, and even life itself forms.</a:t>
            </a:r>
          </a:p>
          <a:p>
            <a:endParaRPr lang="en-US" sz="1600" dirty="0">
              <a:latin typeface="Helvetica Light" panose="020B0403020202020204" pitchFamily="34" charset="0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Helvetica Light" panose="020B0403020202020204" pitchFamily="34" charset="0"/>
              </a:rPr>
              <a:t>Publication citation:</a:t>
            </a:r>
            <a:endParaRPr lang="en-US" sz="1200" dirty="0">
              <a:latin typeface="Helvetica Light" panose="020B0403020202020204" pitchFamily="34" charset="0"/>
            </a:endParaRPr>
          </a:p>
          <a:p>
            <a:r>
              <a:rPr lang="en-US" sz="1200" dirty="0" err="1">
                <a:latin typeface="Helvetica Light" panose="020B0403020202020204" pitchFamily="34" charset="0"/>
              </a:rPr>
              <a:t>Allamandola</a:t>
            </a:r>
            <a:r>
              <a:rPr lang="en-US" sz="1200" dirty="0">
                <a:latin typeface="Helvetica Light" panose="020B0403020202020204" pitchFamily="34" charset="0"/>
              </a:rPr>
              <a:t>, L.J., Boersma, C., Lee, T.J., Bregman, J.D., </a:t>
            </a:r>
            <a:r>
              <a:rPr lang="en-US" sz="1200" dirty="0" err="1">
                <a:latin typeface="Helvetica Light" panose="020B0403020202020204" pitchFamily="34" charset="0"/>
              </a:rPr>
              <a:t>Temi</a:t>
            </a:r>
            <a:r>
              <a:rPr lang="en-US" sz="1200" dirty="0">
                <a:latin typeface="Helvetica Light" panose="020B0403020202020204" pitchFamily="34" charset="0"/>
              </a:rPr>
              <a:t>, P., “PAH Spectroscopy from 1-5 µm”, </a:t>
            </a:r>
            <a:r>
              <a:rPr lang="en-US" sz="1200" dirty="0" err="1">
                <a:latin typeface="Helvetica Light" panose="020B0403020202020204" pitchFamily="34" charset="0"/>
              </a:rPr>
              <a:t>Astrophys</a:t>
            </a:r>
            <a:r>
              <a:rPr lang="en-US" sz="1200" dirty="0">
                <a:latin typeface="Helvetica Light" panose="020B0403020202020204" pitchFamily="34" charset="0"/>
              </a:rPr>
              <a:t>. J. Letters, </a:t>
            </a:r>
            <a:r>
              <a:rPr lang="en-US" sz="1200" b="1" dirty="0">
                <a:latin typeface="Helvetica Light" panose="020B0403020202020204" pitchFamily="34" charset="0"/>
              </a:rPr>
              <a:t>917</a:t>
            </a:r>
            <a:r>
              <a:rPr lang="en-US" sz="1200" dirty="0">
                <a:latin typeface="Helvetica Light" panose="020B0403020202020204" pitchFamily="34" charset="0"/>
              </a:rPr>
              <a:t>, L35 (2021) </a:t>
            </a:r>
            <a:r>
              <a:rPr lang="en-US" sz="1200" dirty="0" err="1">
                <a:latin typeface="Helvetica Light" panose="020B0403020202020204" pitchFamily="34" charset="0"/>
              </a:rPr>
              <a:t>doi</a:t>
            </a:r>
            <a:r>
              <a:rPr lang="en-US" sz="1200" dirty="0">
                <a:latin typeface="Helvetica Light" panose="020B0403020202020204" pitchFamily="34" charset="0"/>
              </a:rPr>
              <a:t>: </a:t>
            </a:r>
            <a:r>
              <a:rPr lang="en-US" sz="1200" dirty="0">
                <a:latin typeface="Helvetica Light" panose="020B0403020202020204" pitchFamily="34" charset="0"/>
                <a:hlinkClick r:id="rId4"/>
              </a:rPr>
              <a:t>10.3847/2041-8213/ac17f0</a:t>
            </a:r>
            <a:r>
              <a:rPr lang="en-US" sz="1200" dirty="0">
                <a:latin typeface="Helvetica Light" panose="020B0403020202020204" pitchFamily="34" charset="0"/>
              </a:rPr>
              <a:t>.</a:t>
            </a:r>
            <a:endParaRPr lang="en-US" sz="1200" dirty="0">
              <a:latin typeface="Helvetica" pitchFamily="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638759A-C7CF-D74E-A87D-30D8BBE682DD}"/>
              </a:ext>
            </a:extLst>
          </p:cNvPr>
          <p:cNvCxnSpPr/>
          <p:nvPr/>
        </p:nvCxnSpPr>
        <p:spPr>
          <a:xfrm>
            <a:off x="185351" y="1175444"/>
            <a:ext cx="1185013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B3985B9-3387-D544-8197-D87649DE122D}"/>
              </a:ext>
            </a:extLst>
          </p:cNvPr>
          <p:cNvSpPr txBox="1"/>
          <p:nvPr/>
        </p:nvSpPr>
        <p:spPr>
          <a:xfrm>
            <a:off x="6895490" y="6238897"/>
            <a:ext cx="3911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HELVETICA LIGHT" panose="020B0403020202020204" pitchFamily="34" charset="0"/>
              </a:rPr>
              <a:t>*polycyclic aromatic hydrocarbons, </a:t>
            </a:r>
            <a:r>
              <a:rPr lang="en-US" sz="1400" i="1" dirty="0" err="1">
                <a:latin typeface="HELVETICA LIGHT" panose="020B0403020202020204" pitchFamily="34" charset="0"/>
              </a:rPr>
              <a:t>graphenes</a:t>
            </a:r>
            <a:endParaRPr lang="en-US" sz="1400" i="1" dirty="0"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9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D7865B-A0B6-B640-8B2F-013F8BAE1A20}"/>
              </a:ext>
            </a:extLst>
          </p:cNvPr>
          <p:cNvSpPr txBox="1"/>
          <p:nvPr/>
        </p:nvSpPr>
        <p:spPr>
          <a:xfrm>
            <a:off x="573069" y="326204"/>
            <a:ext cx="8380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 Light" panose="020B0403020202020204" pitchFamily="34" charset="0"/>
              </a:rPr>
              <a:t>The James Webb Space Telescope:</a:t>
            </a:r>
          </a:p>
          <a:p>
            <a:r>
              <a:rPr lang="en-US" sz="2400" dirty="0">
                <a:solidFill>
                  <a:schemeClr val="bg1"/>
                </a:solidFill>
                <a:latin typeface="Helvetica Light" panose="020B0403020202020204" pitchFamily="34" charset="0"/>
              </a:rPr>
              <a:t>PAHs, Deuterated PAHs and Cyano-PAHs*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772406-F758-8B4E-8C06-CD1E19871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7246638" y="1609840"/>
            <a:ext cx="4270378" cy="298590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57ABCF-2714-5E42-B876-EB3045FD7898}"/>
              </a:ext>
            </a:extLst>
          </p:cNvPr>
          <p:cNvSpPr txBox="1"/>
          <p:nvPr/>
        </p:nvSpPr>
        <p:spPr>
          <a:xfrm>
            <a:off x="570740" y="1289953"/>
            <a:ext cx="6215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Helvetica Light" panose="020B0403020202020204" pitchFamily="34" charset="0"/>
              </a:rPr>
              <a:t>Background </a:t>
            </a:r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A largely unexplored region of the near-infrared (NIR) spectrum holds the key for resolving many critical questions about the nano-particles (PAHs*) that permeate the Cosmos. They control many aspects of how stars and planets form, and have even been linked to the origin of life. With the launch of </a:t>
            </a:r>
            <a:r>
              <a:rPr lang="en-US" sz="1600" i="1" dirty="0">
                <a:solidFill>
                  <a:schemeClr val="bg1"/>
                </a:solidFill>
                <a:latin typeface="Helvetica Light" panose="020B0403020202020204" pitchFamily="34" charset="0"/>
              </a:rPr>
              <a:t>JWST</a:t>
            </a:r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, this spectral region becomes accessible for the first time.</a:t>
            </a:r>
          </a:p>
          <a:p>
            <a:endParaRPr lang="en-US" sz="16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r>
              <a:rPr lang="en-US" sz="1600" dirty="0">
                <a:solidFill>
                  <a:srgbClr val="00B0F0"/>
                </a:solidFill>
                <a:latin typeface="Helvetica Light" panose="020B0403020202020204" pitchFamily="34" charset="0"/>
              </a:rPr>
              <a:t>Findings </a:t>
            </a:r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We predicted the PAH NIR signature at every stage of the stellar lifecycle (see figure) as it will be seen by </a:t>
            </a:r>
            <a:r>
              <a:rPr lang="en-US" sz="1600" i="1" dirty="0">
                <a:solidFill>
                  <a:schemeClr val="bg1"/>
                </a:solidFill>
                <a:latin typeface="Helvetica Light" panose="020B0403020202020204" pitchFamily="34" charset="0"/>
              </a:rPr>
              <a:t>JWST</a:t>
            </a:r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. This work relied on laboratory experiments and advanced quantum chemical computations. We have been awarded a </a:t>
            </a:r>
            <a:r>
              <a:rPr lang="en-US" sz="1600" i="1" dirty="0">
                <a:solidFill>
                  <a:schemeClr val="bg1"/>
                </a:solidFill>
                <a:latin typeface="Helvetica Light" panose="020B0403020202020204" pitchFamily="34" charset="0"/>
              </a:rPr>
              <a:t>JWST</a:t>
            </a:r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 program (ID 1591) to put our predictions to the test.</a:t>
            </a:r>
          </a:p>
          <a:p>
            <a:endParaRPr lang="en-US" sz="16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r>
              <a:rPr lang="en-US" sz="1600" dirty="0">
                <a:solidFill>
                  <a:srgbClr val="00B0F0"/>
                </a:solidFill>
                <a:latin typeface="Helvetica Light" panose="020B0403020202020204" pitchFamily="34" charset="0"/>
              </a:rPr>
              <a:t>Importance </a:t>
            </a:r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PAHs may hold the deuterium (PAHD) that has gone 'missing' since it was created in the Big Bang. Their NIR signature provides a direct link with the recently discovered radio signal of cyano-PAHs (PAH-C≡N). Understanding PAHs drives our quest for knowledge on how stars, planets, and even life itself forms.</a:t>
            </a:r>
          </a:p>
          <a:p>
            <a:endParaRPr lang="en-US" sz="16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pPr lvl="0"/>
            <a:r>
              <a:rPr lang="en-US" sz="1600" dirty="0">
                <a:solidFill>
                  <a:schemeClr val="bg1"/>
                </a:solidFill>
                <a:latin typeface="Helvetica Light" panose="020B0403020202020204" pitchFamily="34" charset="0"/>
              </a:rPr>
              <a:t>Publication citation:</a:t>
            </a:r>
            <a:endParaRPr lang="en-US" sz="12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r>
              <a:rPr lang="en-US" sz="12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Allamandola</a:t>
            </a:r>
            <a:r>
              <a:rPr lang="en-US" sz="1200" dirty="0">
                <a:solidFill>
                  <a:schemeClr val="bg1"/>
                </a:solidFill>
                <a:latin typeface="Helvetica Light" panose="020B0403020202020204" pitchFamily="34" charset="0"/>
              </a:rPr>
              <a:t>, A.L., Boersma, C., Bregman, J.D., Lee, T.J., </a:t>
            </a:r>
            <a:r>
              <a:rPr lang="en-US" sz="12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Temi</a:t>
            </a:r>
            <a:r>
              <a:rPr lang="en-US" sz="1200" dirty="0">
                <a:solidFill>
                  <a:schemeClr val="bg1"/>
                </a:solidFill>
                <a:latin typeface="Helvetica Light" panose="020B0403020202020204" pitchFamily="34" charset="0"/>
              </a:rPr>
              <a:t>, P., “PAH Spectroscopy from 1-5 µm”, </a:t>
            </a:r>
            <a:r>
              <a:rPr lang="en-US" sz="12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Astrophys</a:t>
            </a:r>
            <a:r>
              <a:rPr lang="en-US" sz="1200" dirty="0">
                <a:solidFill>
                  <a:schemeClr val="bg1"/>
                </a:solidFill>
                <a:latin typeface="Helvetica Light" panose="020B0403020202020204" pitchFamily="34" charset="0"/>
              </a:rPr>
              <a:t>. J. Letters, </a:t>
            </a:r>
            <a:r>
              <a:rPr lang="en-US" sz="1200" b="1" dirty="0">
                <a:solidFill>
                  <a:schemeClr val="bg1"/>
                </a:solidFill>
                <a:latin typeface="Helvetica Light" panose="020B0403020202020204" pitchFamily="34" charset="0"/>
              </a:rPr>
              <a:t>917</a:t>
            </a:r>
            <a:r>
              <a:rPr lang="en-US" sz="1200" dirty="0">
                <a:solidFill>
                  <a:schemeClr val="bg1"/>
                </a:solidFill>
                <a:latin typeface="Helvetica Light" panose="020B0403020202020204" pitchFamily="34" charset="0"/>
              </a:rPr>
              <a:t>, L35 (2021) </a:t>
            </a:r>
            <a:r>
              <a:rPr lang="en-US" sz="12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doi</a:t>
            </a:r>
            <a:r>
              <a:rPr lang="en-US" sz="1200" dirty="0">
                <a:solidFill>
                  <a:schemeClr val="bg1"/>
                </a:solidFill>
                <a:latin typeface="Helvetica Light" panose="020B0403020202020204" pitchFamily="34" charset="0"/>
              </a:rPr>
              <a:t>: </a:t>
            </a:r>
            <a:r>
              <a:rPr lang="en-US" sz="1200" dirty="0">
                <a:latin typeface="Helvetica Light" panose="020B0403020202020204" pitchFamily="34" charset="0"/>
                <a:hlinkClick r:id="rId3"/>
              </a:rPr>
              <a:t>10.3847/2041-8213/ac17f0</a:t>
            </a:r>
            <a:r>
              <a:rPr lang="en-US" sz="1200" dirty="0">
                <a:solidFill>
                  <a:schemeClr val="bg1"/>
                </a:solidFill>
                <a:latin typeface="Helvetica Light" panose="020B0403020202020204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556FE4-18F7-1747-9C9D-62F444316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7998" y="326204"/>
            <a:ext cx="1714541" cy="73996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76289E-7555-EB43-8873-E9A152E544FA}"/>
              </a:ext>
            </a:extLst>
          </p:cNvPr>
          <p:cNvCxnSpPr/>
          <p:nvPr/>
        </p:nvCxnSpPr>
        <p:spPr>
          <a:xfrm>
            <a:off x="197708" y="1157201"/>
            <a:ext cx="1178834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73F498-BF9D-6B44-8C5C-BD7AE0A96046}"/>
              </a:ext>
            </a:extLst>
          </p:cNvPr>
          <p:cNvSpPr txBox="1"/>
          <p:nvPr/>
        </p:nvSpPr>
        <p:spPr>
          <a:xfrm>
            <a:off x="7096753" y="6375053"/>
            <a:ext cx="3911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HELVETICA LIGHT" panose="020B0403020202020204" pitchFamily="34" charset="0"/>
              </a:rPr>
              <a:t>*polycyclic aromatic hydrocarbons, </a:t>
            </a:r>
            <a:r>
              <a:rPr lang="en-US" sz="1400" i="1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graphenes</a:t>
            </a:r>
            <a:endParaRPr lang="en-US" sz="1400" i="1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AA5D1B-AC7A-6648-9403-2E1FCCA6CC6A}"/>
              </a:ext>
            </a:extLst>
          </p:cNvPr>
          <p:cNvSpPr txBox="1"/>
          <p:nvPr/>
        </p:nvSpPr>
        <p:spPr>
          <a:xfrm>
            <a:off x="7096754" y="5060785"/>
            <a:ext cx="4570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>
                <a:solidFill>
                  <a:schemeClr val="bg1"/>
                </a:solidFill>
                <a:latin typeface="Helvetica" pitchFamily="2" charset="0"/>
              </a:rPr>
              <a:t>PAH evolution along the stellar lifecycle. Check marks indicate the importance of PAH formation and/or destruction during each stage and if NIR emission from PAHs with deuterium and nitrogen containing side groups is predicted. CSE and </a:t>
            </a:r>
            <a:r>
              <a:rPr lang="en-US" sz="1200" i="1" dirty="0" err="1">
                <a:solidFill>
                  <a:schemeClr val="bg1"/>
                </a:solidFill>
                <a:latin typeface="Helvetica" pitchFamily="2" charset="0"/>
              </a:rPr>
              <a:t>PPNe</a:t>
            </a:r>
            <a:r>
              <a:rPr lang="en-US" sz="1200" i="1" dirty="0">
                <a:solidFill>
                  <a:schemeClr val="bg1"/>
                </a:solidFill>
                <a:latin typeface="Helvetica" pitchFamily="2" charset="0"/>
              </a:rPr>
              <a:t>/</a:t>
            </a:r>
            <a:r>
              <a:rPr lang="en-US" sz="1200" i="1" dirty="0" err="1">
                <a:solidFill>
                  <a:schemeClr val="bg1"/>
                </a:solidFill>
                <a:latin typeface="Helvetica" pitchFamily="2" charset="0"/>
              </a:rPr>
              <a:t>PNe</a:t>
            </a:r>
            <a:r>
              <a:rPr lang="en-US" sz="1200" i="1" dirty="0">
                <a:solidFill>
                  <a:schemeClr val="bg1"/>
                </a:solidFill>
                <a:latin typeface="Helvetica" pitchFamily="2" charset="0"/>
              </a:rPr>
              <a:t> represent carbon-rich stellar envelopes of dying stars and protoplanetary nebula/planetary nebula, respectively.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5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esnuggets-templates1" id="{646DC78C-DA27-3B40-9E59-FE8FCAE08B4E}" vid="{8EF9F707-F6F4-694D-BCAE-EB497190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8902</TotalTime>
  <Words>627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 LIGHT</vt:lpstr>
      <vt:lpstr>HELVETICA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Christiaan Boersma</dc:creator>
  <cp:lastModifiedBy>Perlongo, Kassandra M. (ARC-SG)[Bay Area Environmental Research Institute]</cp:lastModifiedBy>
  <cp:revision>21</cp:revision>
  <dcterms:created xsi:type="dcterms:W3CDTF">2021-09-03T19:31:52Z</dcterms:created>
  <dcterms:modified xsi:type="dcterms:W3CDTF">2021-09-21T03:01:16Z</dcterms:modified>
</cp:coreProperties>
</file>