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61" r:id="rId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FD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11"/>
    <p:restoredTop sz="96327"/>
  </p:normalViewPr>
  <p:slideViewPr>
    <p:cSldViewPr snapToGrid="0" snapToObjects="1">
      <p:cViewPr varScale="1">
        <p:scale>
          <a:sx n="124" d="100"/>
          <a:sy n="124" d="100"/>
        </p:scale>
        <p:origin x="544" y="16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3"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ableStyles" Target="tableStyles.xml"/><Relationship Id="rId5" Type="http://schemas.openxmlformats.org/officeDocument/2006/relationships/theme" Target="theme/theme1.xml"/><Relationship Id="rId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62F818-E3D9-F34A-A6EC-82072C61AA22}"/>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F348E8AD-C9E8-BF47-8711-722817EF0031}"/>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14548B5D-812E-9044-8C00-58B0B791115F}"/>
              </a:ext>
            </a:extLst>
          </p:cNvPr>
          <p:cNvSpPr>
            <a:spLocks noGrp="1"/>
          </p:cNvSpPr>
          <p:nvPr>
            <p:ph type="dt" sz="half" idx="10"/>
          </p:nvPr>
        </p:nvSpPr>
        <p:spPr/>
        <p:txBody>
          <a:bodyPr/>
          <a:lstStyle/>
          <a:p>
            <a:fld id="{4B5AED33-4153-074E-9584-6D4AE8EDAE7F}" type="datetimeFigureOut">
              <a:rPr lang="en-US" smtClean="0"/>
              <a:t>9/16/21</a:t>
            </a:fld>
            <a:endParaRPr lang="en-US"/>
          </a:p>
        </p:txBody>
      </p:sp>
      <p:sp>
        <p:nvSpPr>
          <p:cNvPr id="5" name="Footer Placeholder 4">
            <a:extLst>
              <a:ext uri="{FF2B5EF4-FFF2-40B4-BE49-F238E27FC236}">
                <a16:creationId xmlns:a16="http://schemas.microsoft.com/office/drawing/2014/main" id="{4CA23EA4-3BD6-A74F-91E6-BE876803F6E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1C534E2-1C28-9C4B-AF45-25181A69BF32}"/>
              </a:ext>
            </a:extLst>
          </p:cNvPr>
          <p:cNvSpPr>
            <a:spLocks noGrp="1"/>
          </p:cNvSpPr>
          <p:nvPr>
            <p:ph type="sldNum" sz="quarter" idx="12"/>
          </p:nvPr>
        </p:nvSpPr>
        <p:spPr/>
        <p:txBody>
          <a:bodyPr/>
          <a:lstStyle/>
          <a:p>
            <a:fld id="{1CD3B533-D93D-F341-9466-CE735E2EF851}" type="slidenum">
              <a:rPr lang="en-US" smtClean="0"/>
              <a:t>‹#›</a:t>
            </a:fld>
            <a:endParaRPr lang="en-US"/>
          </a:p>
        </p:txBody>
      </p:sp>
    </p:spTree>
    <p:extLst>
      <p:ext uri="{BB962C8B-B14F-4D97-AF65-F5344CB8AC3E}">
        <p14:creationId xmlns:p14="http://schemas.microsoft.com/office/powerpoint/2010/main" val="300985413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60FDAE-D4AD-9C4C-9E2A-5BE7F64DDE00}"/>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D07D1B02-E930-BC40-A8CA-3A2CC7B7D57B}"/>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64DD700-35D9-A942-8C1E-F795CC4263F9}"/>
              </a:ext>
            </a:extLst>
          </p:cNvPr>
          <p:cNvSpPr>
            <a:spLocks noGrp="1"/>
          </p:cNvSpPr>
          <p:nvPr>
            <p:ph type="dt" sz="half" idx="10"/>
          </p:nvPr>
        </p:nvSpPr>
        <p:spPr/>
        <p:txBody>
          <a:bodyPr/>
          <a:lstStyle/>
          <a:p>
            <a:fld id="{4B5AED33-4153-074E-9584-6D4AE8EDAE7F}" type="datetimeFigureOut">
              <a:rPr lang="en-US" smtClean="0"/>
              <a:t>9/16/21</a:t>
            </a:fld>
            <a:endParaRPr lang="en-US"/>
          </a:p>
        </p:txBody>
      </p:sp>
      <p:sp>
        <p:nvSpPr>
          <p:cNvPr id="5" name="Footer Placeholder 4">
            <a:extLst>
              <a:ext uri="{FF2B5EF4-FFF2-40B4-BE49-F238E27FC236}">
                <a16:creationId xmlns:a16="http://schemas.microsoft.com/office/drawing/2014/main" id="{D49091A2-2274-114B-9916-0B63FC68298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8010A7F-4BD0-AA4C-BF7C-ED29B6115968}"/>
              </a:ext>
            </a:extLst>
          </p:cNvPr>
          <p:cNvSpPr>
            <a:spLocks noGrp="1"/>
          </p:cNvSpPr>
          <p:nvPr>
            <p:ph type="sldNum" sz="quarter" idx="12"/>
          </p:nvPr>
        </p:nvSpPr>
        <p:spPr/>
        <p:txBody>
          <a:bodyPr/>
          <a:lstStyle/>
          <a:p>
            <a:fld id="{1CD3B533-D93D-F341-9466-CE735E2EF851}" type="slidenum">
              <a:rPr lang="en-US" smtClean="0"/>
              <a:t>‹#›</a:t>
            </a:fld>
            <a:endParaRPr lang="en-US"/>
          </a:p>
        </p:txBody>
      </p:sp>
    </p:spTree>
    <p:extLst>
      <p:ext uri="{BB962C8B-B14F-4D97-AF65-F5344CB8AC3E}">
        <p14:creationId xmlns:p14="http://schemas.microsoft.com/office/powerpoint/2010/main" val="53554644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4B0284C4-3D8B-B24E-935C-55BE916BB23A}"/>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4EC61851-CF56-0E46-9717-4AD2AC56566D}"/>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009FEFE-8C52-0B47-B3EC-FAD3B0D7C30E}"/>
              </a:ext>
            </a:extLst>
          </p:cNvPr>
          <p:cNvSpPr>
            <a:spLocks noGrp="1"/>
          </p:cNvSpPr>
          <p:nvPr>
            <p:ph type="dt" sz="half" idx="10"/>
          </p:nvPr>
        </p:nvSpPr>
        <p:spPr/>
        <p:txBody>
          <a:bodyPr/>
          <a:lstStyle/>
          <a:p>
            <a:fld id="{4B5AED33-4153-074E-9584-6D4AE8EDAE7F}" type="datetimeFigureOut">
              <a:rPr lang="en-US" smtClean="0"/>
              <a:t>9/16/21</a:t>
            </a:fld>
            <a:endParaRPr lang="en-US"/>
          </a:p>
        </p:txBody>
      </p:sp>
      <p:sp>
        <p:nvSpPr>
          <p:cNvPr id="5" name="Footer Placeholder 4">
            <a:extLst>
              <a:ext uri="{FF2B5EF4-FFF2-40B4-BE49-F238E27FC236}">
                <a16:creationId xmlns:a16="http://schemas.microsoft.com/office/drawing/2014/main" id="{04A0F905-A1C0-BC46-BA0A-1E7719D41B7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6BDBEAE-FF45-B649-A74A-F0F2C8D4CD49}"/>
              </a:ext>
            </a:extLst>
          </p:cNvPr>
          <p:cNvSpPr>
            <a:spLocks noGrp="1"/>
          </p:cNvSpPr>
          <p:nvPr>
            <p:ph type="sldNum" sz="quarter" idx="12"/>
          </p:nvPr>
        </p:nvSpPr>
        <p:spPr/>
        <p:txBody>
          <a:bodyPr/>
          <a:lstStyle/>
          <a:p>
            <a:fld id="{1CD3B533-D93D-F341-9466-CE735E2EF851}" type="slidenum">
              <a:rPr lang="en-US" smtClean="0"/>
              <a:t>‹#›</a:t>
            </a:fld>
            <a:endParaRPr lang="en-US"/>
          </a:p>
        </p:txBody>
      </p:sp>
    </p:spTree>
    <p:extLst>
      <p:ext uri="{BB962C8B-B14F-4D97-AF65-F5344CB8AC3E}">
        <p14:creationId xmlns:p14="http://schemas.microsoft.com/office/powerpoint/2010/main" val="68108544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1E7621-0987-9B44-BD42-4913C7641BDC}"/>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606F0948-4098-F84C-B8FA-979DDF04F84D}"/>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4EE3970-BFED-9F49-9520-A01516B9509A}"/>
              </a:ext>
            </a:extLst>
          </p:cNvPr>
          <p:cNvSpPr>
            <a:spLocks noGrp="1"/>
          </p:cNvSpPr>
          <p:nvPr>
            <p:ph type="dt" sz="half" idx="10"/>
          </p:nvPr>
        </p:nvSpPr>
        <p:spPr/>
        <p:txBody>
          <a:bodyPr/>
          <a:lstStyle/>
          <a:p>
            <a:fld id="{4B5AED33-4153-074E-9584-6D4AE8EDAE7F}" type="datetimeFigureOut">
              <a:rPr lang="en-US" smtClean="0"/>
              <a:t>9/16/21</a:t>
            </a:fld>
            <a:endParaRPr lang="en-US"/>
          </a:p>
        </p:txBody>
      </p:sp>
      <p:sp>
        <p:nvSpPr>
          <p:cNvPr id="5" name="Footer Placeholder 4">
            <a:extLst>
              <a:ext uri="{FF2B5EF4-FFF2-40B4-BE49-F238E27FC236}">
                <a16:creationId xmlns:a16="http://schemas.microsoft.com/office/drawing/2014/main" id="{5315CC6F-F4DB-7145-B2D7-4056842DCF5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72BBF50-434F-C84B-8F27-CCA75F03C80E}"/>
              </a:ext>
            </a:extLst>
          </p:cNvPr>
          <p:cNvSpPr>
            <a:spLocks noGrp="1"/>
          </p:cNvSpPr>
          <p:nvPr>
            <p:ph type="sldNum" sz="quarter" idx="12"/>
          </p:nvPr>
        </p:nvSpPr>
        <p:spPr/>
        <p:txBody>
          <a:bodyPr/>
          <a:lstStyle/>
          <a:p>
            <a:fld id="{1CD3B533-D93D-F341-9466-CE735E2EF851}" type="slidenum">
              <a:rPr lang="en-US" smtClean="0"/>
              <a:t>‹#›</a:t>
            </a:fld>
            <a:endParaRPr lang="en-US"/>
          </a:p>
        </p:txBody>
      </p:sp>
    </p:spTree>
    <p:extLst>
      <p:ext uri="{BB962C8B-B14F-4D97-AF65-F5344CB8AC3E}">
        <p14:creationId xmlns:p14="http://schemas.microsoft.com/office/powerpoint/2010/main" val="3932069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BC9926-65DD-8945-BC47-CF890959DD3E}"/>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EB381C14-42AB-E04B-9D3D-384DB2BE11C5}"/>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783EFE9C-7488-4549-B9AA-F064E3FFD674}"/>
              </a:ext>
            </a:extLst>
          </p:cNvPr>
          <p:cNvSpPr>
            <a:spLocks noGrp="1"/>
          </p:cNvSpPr>
          <p:nvPr>
            <p:ph type="dt" sz="half" idx="10"/>
          </p:nvPr>
        </p:nvSpPr>
        <p:spPr/>
        <p:txBody>
          <a:bodyPr/>
          <a:lstStyle/>
          <a:p>
            <a:fld id="{4B5AED33-4153-074E-9584-6D4AE8EDAE7F}" type="datetimeFigureOut">
              <a:rPr lang="en-US" smtClean="0"/>
              <a:t>9/16/21</a:t>
            </a:fld>
            <a:endParaRPr lang="en-US"/>
          </a:p>
        </p:txBody>
      </p:sp>
      <p:sp>
        <p:nvSpPr>
          <p:cNvPr id="5" name="Footer Placeholder 4">
            <a:extLst>
              <a:ext uri="{FF2B5EF4-FFF2-40B4-BE49-F238E27FC236}">
                <a16:creationId xmlns:a16="http://schemas.microsoft.com/office/drawing/2014/main" id="{FDC27625-BE50-814A-A243-D45BC4878DF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85B7797-96CA-2A45-BDC4-7C873AAC4001}"/>
              </a:ext>
            </a:extLst>
          </p:cNvPr>
          <p:cNvSpPr>
            <a:spLocks noGrp="1"/>
          </p:cNvSpPr>
          <p:nvPr>
            <p:ph type="sldNum" sz="quarter" idx="12"/>
          </p:nvPr>
        </p:nvSpPr>
        <p:spPr/>
        <p:txBody>
          <a:bodyPr/>
          <a:lstStyle/>
          <a:p>
            <a:fld id="{1CD3B533-D93D-F341-9466-CE735E2EF851}" type="slidenum">
              <a:rPr lang="en-US" smtClean="0"/>
              <a:t>‹#›</a:t>
            </a:fld>
            <a:endParaRPr lang="en-US"/>
          </a:p>
        </p:txBody>
      </p:sp>
    </p:spTree>
    <p:extLst>
      <p:ext uri="{BB962C8B-B14F-4D97-AF65-F5344CB8AC3E}">
        <p14:creationId xmlns:p14="http://schemas.microsoft.com/office/powerpoint/2010/main" val="274553440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9636C1-90FB-6E4E-AEE1-B8F1078E3B9A}"/>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FD505370-ACFF-DF4C-9C98-311406CD0BB8}"/>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92F073DE-8F71-264F-9BB5-E48236FC706D}"/>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9A16CF82-6A73-1243-AB5B-8198727E8104}"/>
              </a:ext>
            </a:extLst>
          </p:cNvPr>
          <p:cNvSpPr>
            <a:spLocks noGrp="1"/>
          </p:cNvSpPr>
          <p:nvPr>
            <p:ph type="dt" sz="half" idx="10"/>
          </p:nvPr>
        </p:nvSpPr>
        <p:spPr/>
        <p:txBody>
          <a:bodyPr/>
          <a:lstStyle/>
          <a:p>
            <a:fld id="{4B5AED33-4153-074E-9584-6D4AE8EDAE7F}" type="datetimeFigureOut">
              <a:rPr lang="en-US" smtClean="0"/>
              <a:t>9/16/21</a:t>
            </a:fld>
            <a:endParaRPr lang="en-US"/>
          </a:p>
        </p:txBody>
      </p:sp>
      <p:sp>
        <p:nvSpPr>
          <p:cNvPr id="6" name="Footer Placeholder 5">
            <a:extLst>
              <a:ext uri="{FF2B5EF4-FFF2-40B4-BE49-F238E27FC236}">
                <a16:creationId xmlns:a16="http://schemas.microsoft.com/office/drawing/2014/main" id="{D7597972-94CA-1341-B025-31E50FD3E61A}"/>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3F0A7CF-5753-C743-9EBF-B5493E1E90F3}"/>
              </a:ext>
            </a:extLst>
          </p:cNvPr>
          <p:cNvSpPr>
            <a:spLocks noGrp="1"/>
          </p:cNvSpPr>
          <p:nvPr>
            <p:ph type="sldNum" sz="quarter" idx="12"/>
          </p:nvPr>
        </p:nvSpPr>
        <p:spPr/>
        <p:txBody>
          <a:bodyPr/>
          <a:lstStyle/>
          <a:p>
            <a:fld id="{1CD3B533-D93D-F341-9466-CE735E2EF851}" type="slidenum">
              <a:rPr lang="en-US" smtClean="0"/>
              <a:t>‹#›</a:t>
            </a:fld>
            <a:endParaRPr lang="en-US"/>
          </a:p>
        </p:txBody>
      </p:sp>
    </p:spTree>
    <p:extLst>
      <p:ext uri="{BB962C8B-B14F-4D97-AF65-F5344CB8AC3E}">
        <p14:creationId xmlns:p14="http://schemas.microsoft.com/office/powerpoint/2010/main" val="223319330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8B91B5-BEA7-2B40-BE3F-74350C816D0F}"/>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607D5CEF-2A9E-0048-8AAC-A3E3B3CA5392}"/>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563D7107-0160-2945-B1FB-890625F0B81E}"/>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591C2E2E-9687-2648-9E1F-22738E984A31}"/>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FC433FCF-F397-234D-81BD-25E018EE7F4C}"/>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D23C39B8-122D-2D4A-8CE5-0A65BB80056D}"/>
              </a:ext>
            </a:extLst>
          </p:cNvPr>
          <p:cNvSpPr>
            <a:spLocks noGrp="1"/>
          </p:cNvSpPr>
          <p:nvPr>
            <p:ph type="dt" sz="half" idx="10"/>
          </p:nvPr>
        </p:nvSpPr>
        <p:spPr/>
        <p:txBody>
          <a:bodyPr/>
          <a:lstStyle/>
          <a:p>
            <a:fld id="{4B5AED33-4153-074E-9584-6D4AE8EDAE7F}" type="datetimeFigureOut">
              <a:rPr lang="en-US" smtClean="0"/>
              <a:t>9/16/21</a:t>
            </a:fld>
            <a:endParaRPr lang="en-US"/>
          </a:p>
        </p:txBody>
      </p:sp>
      <p:sp>
        <p:nvSpPr>
          <p:cNvPr id="8" name="Footer Placeholder 7">
            <a:extLst>
              <a:ext uri="{FF2B5EF4-FFF2-40B4-BE49-F238E27FC236}">
                <a16:creationId xmlns:a16="http://schemas.microsoft.com/office/drawing/2014/main" id="{A1B86156-2CFA-6D49-8C7C-A7F05E7EEC63}"/>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316DEF4E-F7AB-554A-AE58-DF49FB4950F9}"/>
              </a:ext>
            </a:extLst>
          </p:cNvPr>
          <p:cNvSpPr>
            <a:spLocks noGrp="1"/>
          </p:cNvSpPr>
          <p:nvPr>
            <p:ph type="sldNum" sz="quarter" idx="12"/>
          </p:nvPr>
        </p:nvSpPr>
        <p:spPr/>
        <p:txBody>
          <a:bodyPr/>
          <a:lstStyle/>
          <a:p>
            <a:fld id="{1CD3B533-D93D-F341-9466-CE735E2EF851}" type="slidenum">
              <a:rPr lang="en-US" smtClean="0"/>
              <a:t>‹#›</a:t>
            </a:fld>
            <a:endParaRPr lang="en-US"/>
          </a:p>
        </p:txBody>
      </p:sp>
    </p:spTree>
    <p:extLst>
      <p:ext uri="{BB962C8B-B14F-4D97-AF65-F5344CB8AC3E}">
        <p14:creationId xmlns:p14="http://schemas.microsoft.com/office/powerpoint/2010/main" val="389629610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958A8C-03F1-C94C-9619-3868D94C024A}"/>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B6113D53-71BE-2F43-B08A-AFE49AF5B3C9}"/>
              </a:ext>
            </a:extLst>
          </p:cNvPr>
          <p:cNvSpPr>
            <a:spLocks noGrp="1"/>
          </p:cNvSpPr>
          <p:nvPr>
            <p:ph type="dt" sz="half" idx="10"/>
          </p:nvPr>
        </p:nvSpPr>
        <p:spPr/>
        <p:txBody>
          <a:bodyPr/>
          <a:lstStyle/>
          <a:p>
            <a:fld id="{4B5AED33-4153-074E-9584-6D4AE8EDAE7F}" type="datetimeFigureOut">
              <a:rPr lang="en-US" smtClean="0"/>
              <a:t>9/16/21</a:t>
            </a:fld>
            <a:endParaRPr lang="en-US"/>
          </a:p>
        </p:txBody>
      </p:sp>
      <p:sp>
        <p:nvSpPr>
          <p:cNvPr id="4" name="Footer Placeholder 3">
            <a:extLst>
              <a:ext uri="{FF2B5EF4-FFF2-40B4-BE49-F238E27FC236}">
                <a16:creationId xmlns:a16="http://schemas.microsoft.com/office/drawing/2014/main" id="{182C6739-27B5-634B-A3FD-3A71490E9098}"/>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4C6E7578-0464-4F41-A775-42FF96E3A91C}"/>
              </a:ext>
            </a:extLst>
          </p:cNvPr>
          <p:cNvSpPr>
            <a:spLocks noGrp="1"/>
          </p:cNvSpPr>
          <p:nvPr>
            <p:ph type="sldNum" sz="quarter" idx="12"/>
          </p:nvPr>
        </p:nvSpPr>
        <p:spPr/>
        <p:txBody>
          <a:bodyPr/>
          <a:lstStyle/>
          <a:p>
            <a:fld id="{1CD3B533-D93D-F341-9466-CE735E2EF851}" type="slidenum">
              <a:rPr lang="en-US" smtClean="0"/>
              <a:t>‹#›</a:t>
            </a:fld>
            <a:endParaRPr lang="en-US"/>
          </a:p>
        </p:txBody>
      </p:sp>
    </p:spTree>
    <p:extLst>
      <p:ext uri="{BB962C8B-B14F-4D97-AF65-F5344CB8AC3E}">
        <p14:creationId xmlns:p14="http://schemas.microsoft.com/office/powerpoint/2010/main" val="384017504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59C7114A-696A-F24B-84ED-2CF649430B97}"/>
              </a:ext>
            </a:extLst>
          </p:cNvPr>
          <p:cNvSpPr>
            <a:spLocks noGrp="1"/>
          </p:cNvSpPr>
          <p:nvPr>
            <p:ph type="dt" sz="half" idx="10"/>
          </p:nvPr>
        </p:nvSpPr>
        <p:spPr/>
        <p:txBody>
          <a:bodyPr/>
          <a:lstStyle/>
          <a:p>
            <a:fld id="{4B5AED33-4153-074E-9584-6D4AE8EDAE7F}" type="datetimeFigureOut">
              <a:rPr lang="en-US" smtClean="0"/>
              <a:t>9/16/21</a:t>
            </a:fld>
            <a:endParaRPr lang="en-US"/>
          </a:p>
        </p:txBody>
      </p:sp>
      <p:sp>
        <p:nvSpPr>
          <p:cNvPr id="3" name="Footer Placeholder 2">
            <a:extLst>
              <a:ext uri="{FF2B5EF4-FFF2-40B4-BE49-F238E27FC236}">
                <a16:creationId xmlns:a16="http://schemas.microsoft.com/office/drawing/2014/main" id="{A82E7B5F-1057-BD44-AE74-F4D6B403B694}"/>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EC6ADBE7-8769-3B40-B6D0-776C40D7A53F}"/>
              </a:ext>
            </a:extLst>
          </p:cNvPr>
          <p:cNvSpPr>
            <a:spLocks noGrp="1"/>
          </p:cNvSpPr>
          <p:nvPr>
            <p:ph type="sldNum" sz="quarter" idx="12"/>
          </p:nvPr>
        </p:nvSpPr>
        <p:spPr/>
        <p:txBody>
          <a:bodyPr/>
          <a:lstStyle/>
          <a:p>
            <a:fld id="{1CD3B533-D93D-F341-9466-CE735E2EF851}" type="slidenum">
              <a:rPr lang="en-US" smtClean="0"/>
              <a:t>‹#›</a:t>
            </a:fld>
            <a:endParaRPr lang="en-US"/>
          </a:p>
        </p:txBody>
      </p:sp>
    </p:spTree>
    <p:extLst>
      <p:ext uri="{BB962C8B-B14F-4D97-AF65-F5344CB8AC3E}">
        <p14:creationId xmlns:p14="http://schemas.microsoft.com/office/powerpoint/2010/main" val="25463046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A8702D-2C1B-034F-A003-66ABA888C32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D5676010-F815-EB4C-AF4A-8E92702ED9F4}"/>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6B8B941B-3BFB-AD48-8FEB-E202EB5C25E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2B47FF66-B1A3-2D47-B484-27BB9BE91F38}"/>
              </a:ext>
            </a:extLst>
          </p:cNvPr>
          <p:cNvSpPr>
            <a:spLocks noGrp="1"/>
          </p:cNvSpPr>
          <p:nvPr>
            <p:ph type="dt" sz="half" idx="10"/>
          </p:nvPr>
        </p:nvSpPr>
        <p:spPr/>
        <p:txBody>
          <a:bodyPr/>
          <a:lstStyle/>
          <a:p>
            <a:fld id="{4B5AED33-4153-074E-9584-6D4AE8EDAE7F}" type="datetimeFigureOut">
              <a:rPr lang="en-US" smtClean="0"/>
              <a:t>9/16/21</a:t>
            </a:fld>
            <a:endParaRPr lang="en-US"/>
          </a:p>
        </p:txBody>
      </p:sp>
      <p:sp>
        <p:nvSpPr>
          <p:cNvPr id="6" name="Footer Placeholder 5">
            <a:extLst>
              <a:ext uri="{FF2B5EF4-FFF2-40B4-BE49-F238E27FC236}">
                <a16:creationId xmlns:a16="http://schemas.microsoft.com/office/drawing/2014/main" id="{E1D3F281-58EB-824B-9ABB-5C4BA7A587F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1F76C4A-F936-394B-8FBE-A83930D699E1}"/>
              </a:ext>
            </a:extLst>
          </p:cNvPr>
          <p:cNvSpPr>
            <a:spLocks noGrp="1"/>
          </p:cNvSpPr>
          <p:nvPr>
            <p:ph type="sldNum" sz="quarter" idx="12"/>
          </p:nvPr>
        </p:nvSpPr>
        <p:spPr/>
        <p:txBody>
          <a:bodyPr/>
          <a:lstStyle/>
          <a:p>
            <a:fld id="{1CD3B533-D93D-F341-9466-CE735E2EF851}" type="slidenum">
              <a:rPr lang="en-US" smtClean="0"/>
              <a:t>‹#›</a:t>
            </a:fld>
            <a:endParaRPr lang="en-US"/>
          </a:p>
        </p:txBody>
      </p:sp>
    </p:spTree>
    <p:extLst>
      <p:ext uri="{BB962C8B-B14F-4D97-AF65-F5344CB8AC3E}">
        <p14:creationId xmlns:p14="http://schemas.microsoft.com/office/powerpoint/2010/main" val="168185969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958EEA-07DD-9346-94B3-713995D7836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3E623407-EC33-DB4C-A170-62667F6C8F37}"/>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id="{00EC2358-4FDD-8B41-A4E5-51ED9E04272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96F2F3A-1C8B-A04F-BF44-DF62407F0FF1}"/>
              </a:ext>
            </a:extLst>
          </p:cNvPr>
          <p:cNvSpPr>
            <a:spLocks noGrp="1"/>
          </p:cNvSpPr>
          <p:nvPr>
            <p:ph type="dt" sz="half" idx="10"/>
          </p:nvPr>
        </p:nvSpPr>
        <p:spPr/>
        <p:txBody>
          <a:bodyPr/>
          <a:lstStyle/>
          <a:p>
            <a:fld id="{4B5AED33-4153-074E-9584-6D4AE8EDAE7F}" type="datetimeFigureOut">
              <a:rPr lang="en-US" smtClean="0"/>
              <a:t>9/16/21</a:t>
            </a:fld>
            <a:endParaRPr lang="en-US"/>
          </a:p>
        </p:txBody>
      </p:sp>
      <p:sp>
        <p:nvSpPr>
          <p:cNvPr id="6" name="Footer Placeholder 5">
            <a:extLst>
              <a:ext uri="{FF2B5EF4-FFF2-40B4-BE49-F238E27FC236}">
                <a16:creationId xmlns:a16="http://schemas.microsoft.com/office/drawing/2014/main" id="{AA8E80BE-B5D9-B94F-B7A9-452EF2FE091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92F22B0-9345-A040-B878-4E44647178ED}"/>
              </a:ext>
            </a:extLst>
          </p:cNvPr>
          <p:cNvSpPr>
            <a:spLocks noGrp="1"/>
          </p:cNvSpPr>
          <p:nvPr>
            <p:ph type="sldNum" sz="quarter" idx="12"/>
          </p:nvPr>
        </p:nvSpPr>
        <p:spPr/>
        <p:txBody>
          <a:bodyPr/>
          <a:lstStyle/>
          <a:p>
            <a:fld id="{1CD3B533-D93D-F341-9466-CE735E2EF851}" type="slidenum">
              <a:rPr lang="en-US" smtClean="0"/>
              <a:t>‹#›</a:t>
            </a:fld>
            <a:endParaRPr lang="en-US"/>
          </a:p>
        </p:txBody>
      </p:sp>
    </p:spTree>
    <p:extLst>
      <p:ext uri="{BB962C8B-B14F-4D97-AF65-F5344CB8AC3E}">
        <p14:creationId xmlns:p14="http://schemas.microsoft.com/office/powerpoint/2010/main" val="166767215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039DC56C-9987-F046-9BFA-A177924EC93F}"/>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A0B34588-E537-7A4B-9C00-439539A6689B}"/>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C1B043F-1EFC-0C42-B3D1-DFA776F1765C}"/>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B5AED33-4153-074E-9584-6D4AE8EDAE7F}" type="datetimeFigureOut">
              <a:rPr lang="en-US" smtClean="0"/>
              <a:t>9/16/21</a:t>
            </a:fld>
            <a:endParaRPr lang="en-US"/>
          </a:p>
        </p:txBody>
      </p:sp>
      <p:sp>
        <p:nvSpPr>
          <p:cNvPr id="5" name="Footer Placeholder 4">
            <a:extLst>
              <a:ext uri="{FF2B5EF4-FFF2-40B4-BE49-F238E27FC236}">
                <a16:creationId xmlns:a16="http://schemas.microsoft.com/office/drawing/2014/main" id="{38897F6B-9AE6-8545-A7A0-408C95898836}"/>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A8EAD7CB-1DEA-564B-AA92-A3C676079875}"/>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CD3B533-D93D-F341-9466-CE735E2EF851}" type="slidenum">
              <a:rPr lang="en-US" smtClean="0"/>
              <a:t>‹#›</a:t>
            </a:fld>
            <a:endParaRPr lang="en-US"/>
          </a:p>
        </p:txBody>
      </p:sp>
    </p:spTree>
    <p:extLst>
      <p:ext uri="{BB962C8B-B14F-4D97-AF65-F5344CB8AC3E}">
        <p14:creationId xmlns:p14="http://schemas.microsoft.com/office/powerpoint/2010/main" val="365948470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 name="Group 9">
            <a:extLst>
              <a:ext uri="{FF2B5EF4-FFF2-40B4-BE49-F238E27FC236}">
                <a16:creationId xmlns:a16="http://schemas.microsoft.com/office/drawing/2014/main" id="{CDA34D69-E77B-DC42-8710-F2181D38B329}"/>
              </a:ext>
            </a:extLst>
          </p:cNvPr>
          <p:cNvGrpSpPr/>
          <p:nvPr/>
        </p:nvGrpSpPr>
        <p:grpSpPr>
          <a:xfrm>
            <a:off x="0" y="0"/>
            <a:ext cx="12192000" cy="6858000"/>
            <a:chOff x="0" y="0"/>
            <a:chExt cx="12192000" cy="6858000"/>
          </a:xfrm>
        </p:grpSpPr>
        <p:sp>
          <p:nvSpPr>
            <p:cNvPr id="4" name="Rectangle 3">
              <a:extLst>
                <a:ext uri="{FF2B5EF4-FFF2-40B4-BE49-F238E27FC236}">
                  <a16:creationId xmlns:a16="http://schemas.microsoft.com/office/drawing/2014/main" id="{2707B17E-B464-BC40-9C50-010040158F7A}"/>
                </a:ext>
              </a:extLst>
            </p:cNvPr>
            <p:cNvSpPr/>
            <p:nvPr/>
          </p:nvSpPr>
          <p:spPr>
            <a:xfrm>
              <a:off x="0" y="0"/>
              <a:ext cx="121920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 name="Picture 13" descr="A planet in space&#10;&#10;Description automatically generated with medium confidence">
              <a:extLst>
                <a:ext uri="{FF2B5EF4-FFF2-40B4-BE49-F238E27FC236}">
                  <a16:creationId xmlns:a16="http://schemas.microsoft.com/office/drawing/2014/main" id="{3751445E-E69F-E244-84C1-6DCFAC1FC811}"/>
                </a:ext>
              </a:extLst>
            </p:cNvPr>
            <p:cNvPicPr>
              <a:picLocks noChangeAspect="1"/>
            </p:cNvPicPr>
            <p:nvPr/>
          </p:nvPicPr>
          <p:blipFill rotWithShape="1">
            <a:blip r:embed="rId2"/>
            <a:srcRect l="10938" r="16055" b="8371"/>
            <a:stretch/>
          </p:blipFill>
          <p:spPr>
            <a:xfrm flipH="1">
              <a:off x="3845283" y="31439"/>
              <a:ext cx="4274857" cy="4023977"/>
            </a:xfrm>
            <a:prstGeom prst="rect">
              <a:avLst/>
            </a:prstGeom>
          </p:spPr>
        </p:pic>
        <p:grpSp>
          <p:nvGrpSpPr>
            <p:cNvPr id="13" name="Group 12">
              <a:extLst>
                <a:ext uri="{FF2B5EF4-FFF2-40B4-BE49-F238E27FC236}">
                  <a16:creationId xmlns:a16="http://schemas.microsoft.com/office/drawing/2014/main" id="{EABA6E0A-DA74-D345-A061-E12B5C706964}"/>
                </a:ext>
              </a:extLst>
            </p:cNvPr>
            <p:cNvGrpSpPr/>
            <p:nvPr/>
          </p:nvGrpSpPr>
          <p:grpSpPr>
            <a:xfrm flipH="1">
              <a:off x="5015588" y="1713604"/>
              <a:ext cx="1547188" cy="1203069"/>
              <a:chOff x="15056407" y="16487022"/>
              <a:chExt cx="5622088" cy="4371646"/>
            </a:xfrm>
          </p:grpSpPr>
          <p:sp>
            <p:nvSpPr>
              <p:cNvPr id="20" name="Rectangle 19">
                <a:extLst>
                  <a:ext uri="{FF2B5EF4-FFF2-40B4-BE49-F238E27FC236}">
                    <a16:creationId xmlns:a16="http://schemas.microsoft.com/office/drawing/2014/main" id="{9C631FF6-7546-F440-BB77-947852BEAF1B}"/>
                  </a:ext>
                </a:extLst>
              </p:cNvPr>
              <p:cNvSpPr/>
              <p:nvPr/>
            </p:nvSpPr>
            <p:spPr>
              <a:xfrm>
                <a:off x="18739967" y="18917904"/>
                <a:ext cx="1938528" cy="1940764"/>
              </a:xfrm>
              <a:prstGeom prst="rect">
                <a:avLst/>
              </a:prstGeom>
              <a:noFill/>
              <a:ln>
                <a:solidFill>
                  <a:srgbClr val="00FDFF"/>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1" name="Straight Connector 20">
                <a:extLst>
                  <a:ext uri="{FF2B5EF4-FFF2-40B4-BE49-F238E27FC236}">
                    <a16:creationId xmlns:a16="http://schemas.microsoft.com/office/drawing/2014/main" id="{CABF928C-9F70-914E-B1F2-15F22BD6730D}"/>
                  </a:ext>
                </a:extLst>
              </p:cNvPr>
              <p:cNvCxnSpPr>
                <a:cxnSpLocks/>
              </p:cNvCxnSpPr>
              <p:nvPr/>
            </p:nvCxnSpPr>
            <p:spPr>
              <a:xfrm flipH="1" flipV="1">
                <a:off x="15056407" y="19888287"/>
                <a:ext cx="3673784" cy="970381"/>
              </a:xfrm>
              <a:prstGeom prst="line">
                <a:avLst/>
              </a:prstGeom>
              <a:ln>
                <a:solidFill>
                  <a:srgbClr val="00FDFF"/>
                </a:solidFill>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EC4D322D-C29C-834D-93F6-64E5E9167B87}"/>
                  </a:ext>
                </a:extLst>
              </p:cNvPr>
              <p:cNvCxnSpPr>
                <a:cxnSpLocks/>
              </p:cNvCxnSpPr>
              <p:nvPr/>
            </p:nvCxnSpPr>
            <p:spPr>
              <a:xfrm flipH="1" flipV="1">
                <a:off x="18085633" y="19888286"/>
                <a:ext cx="2592862" cy="970382"/>
              </a:xfrm>
              <a:prstGeom prst="line">
                <a:avLst/>
              </a:prstGeom>
              <a:ln>
                <a:solidFill>
                  <a:srgbClr val="00FDFF"/>
                </a:solidFill>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72437A9B-29B0-6E49-AAA4-006C507A7A14}"/>
                  </a:ext>
                </a:extLst>
              </p:cNvPr>
              <p:cNvCxnSpPr>
                <a:cxnSpLocks/>
              </p:cNvCxnSpPr>
              <p:nvPr/>
            </p:nvCxnSpPr>
            <p:spPr>
              <a:xfrm flipH="1" flipV="1">
                <a:off x="18085633" y="16487022"/>
                <a:ext cx="2592862" cy="2430883"/>
              </a:xfrm>
              <a:prstGeom prst="line">
                <a:avLst/>
              </a:prstGeom>
              <a:ln>
                <a:solidFill>
                  <a:srgbClr val="00FDFF"/>
                </a:solidFill>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E031D073-FAD6-2D4E-B5AE-327E895489B6}"/>
                  </a:ext>
                </a:extLst>
              </p:cNvPr>
              <p:cNvCxnSpPr>
                <a:cxnSpLocks/>
              </p:cNvCxnSpPr>
              <p:nvPr/>
            </p:nvCxnSpPr>
            <p:spPr>
              <a:xfrm flipH="1" flipV="1">
                <a:off x="15056407" y="16487022"/>
                <a:ext cx="3673785" cy="2430882"/>
              </a:xfrm>
              <a:prstGeom prst="line">
                <a:avLst/>
              </a:prstGeom>
              <a:ln>
                <a:solidFill>
                  <a:srgbClr val="00FDFF"/>
                </a:solidFill>
              </a:ln>
            </p:spPr>
            <p:style>
              <a:lnRef idx="1">
                <a:schemeClr val="accent1"/>
              </a:lnRef>
              <a:fillRef idx="0">
                <a:schemeClr val="accent1"/>
              </a:fillRef>
              <a:effectRef idx="0">
                <a:schemeClr val="accent1"/>
              </a:effectRef>
              <a:fontRef idx="minor">
                <a:schemeClr val="tx1"/>
              </a:fontRef>
            </p:style>
          </p:cxnSp>
          <p:pic>
            <p:nvPicPr>
              <p:cNvPr id="25" name="Picture 24">
                <a:extLst>
                  <a:ext uri="{FF2B5EF4-FFF2-40B4-BE49-F238E27FC236}">
                    <a16:creationId xmlns:a16="http://schemas.microsoft.com/office/drawing/2014/main" id="{B15DBBAA-D61B-5240-806A-EF2586E02193}"/>
                  </a:ext>
                </a:extLst>
              </p:cNvPr>
              <p:cNvPicPr>
                <a:picLocks noChangeAspect="1"/>
              </p:cNvPicPr>
              <p:nvPr/>
            </p:nvPicPr>
            <p:blipFill rotWithShape="1">
              <a:blip r:embed="rId3">
                <a:extLst>
                  <a:ext uri="{28A0092B-C50C-407E-A947-70E740481C1C}">
                    <a14:useLocalDpi xmlns:a14="http://schemas.microsoft.com/office/drawing/2010/main"/>
                  </a:ext>
                </a:extLst>
              </a:blip>
              <a:srcRect/>
              <a:stretch/>
            </p:blipFill>
            <p:spPr>
              <a:xfrm rot="10800000">
                <a:off x="15056408" y="16487024"/>
                <a:ext cx="3029225" cy="3401262"/>
              </a:xfrm>
              <a:prstGeom prst="rect">
                <a:avLst/>
              </a:prstGeom>
              <a:ln w="12700">
                <a:solidFill>
                  <a:srgbClr val="00FDFF"/>
                </a:solidFill>
              </a:ln>
            </p:spPr>
          </p:pic>
        </p:grpSp>
        <p:sp>
          <p:nvSpPr>
            <p:cNvPr id="6" name="TextBox 5">
              <a:extLst>
                <a:ext uri="{FF2B5EF4-FFF2-40B4-BE49-F238E27FC236}">
                  <a16:creationId xmlns:a16="http://schemas.microsoft.com/office/drawing/2014/main" id="{E0D7865B-A0B6-B640-8B2F-013F8BAE1A20}"/>
                </a:ext>
              </a:extLst>
            </p:cNvPr>
            <p:cNvSpPr txBox="1"/>
            <p:nvPr/>
          </p:nvSpPr>
          <p:spPr>
            <a:xfrm>
              <a:off x="143671" y="115986"/>
              <a:ext cx="10743479" cy="784830"/>
            </a:xfrm>
            <a:prstGeom prst="rect">
              <a:avLst/>
            </a:prstGeom>
            <a:noFill/>
          </p:spPr>
          <p:txBody>
            <a:bodyPr wrap="square" rtlCol="0">
              <a:spAutoFit/>
            </a:bodyPr>
            <a:lstStyle/>
            <a:p>
              <a:r>
                <a:rPr lang="en-US" sz="2200" dirty="0">
                  <a:solidFill>
                    <a:srgbClr val="00FDFF"/>
                  </a:solidFill>
                  <a:latin typeface="Helvetica" pitchFamily="2" charset="0"/>
                  <a:cs typeface="Arial" panose="020B0604020202020204" pitchFamily="34" charset="0"/>
                </a:rPr>
                <a:t>Investigating Benzene (C</a:t>
              </a:r>
              <a:r>
                <a:rPr lang="en-US" sz="2200" baseline="-25000" dirty="0">
                  <a:solidFill>
                    <a:srgbClr val="00FDFF"/>
                  </a:solidFill>
                  <a:latin typeface="Helvetica" pitchFamily="2" charset="0"/>
                  <a:cs typeface="Arial" panose="020B0604020202020204" pitchFamily="34" charset="0"/>
                </a:rPr>
                <a:t>6</a:t>
              </a:r>
              <a:r>
                <a:rPr lang="en-US" sz="2200" dirty="0">
                  <a:solidFill>
                    <a:srgbClr val="00FDFF"/>
                  </a:solidFill>
                  <a:latin typeface="Helvetica" pitchFamily="2" charset="0"/>
                  <a:cs typeface="Arial" panose="020B0604020202020204" pitchFamily="34" charset="0"/>
                </a:rPr>
                <a:t>H</a:t>
              </a:r>
              <a:r>
                <a:rPr lang="en-US" sz="2200" baseline="-25000" dirty="0">
                  <a:solidFill>
                    <a:srgbClr val="00FDFF"/>
                  </a:solidFill>
                  <a:latin typeface="Helvetica" pitchFamily="2" charset="0"/>
                  <a:cs typeface="Arial" panose="020B0604020202020204" pitchFamily="34" charset="0"/>
                </a:rPr>
                <a:t>6</a:t>
              </a:r>
              <a:r>
                <a:rPr lang="en-US" sz="2200" dirty="0">
                  <a:solidFill>
                    <a:srgbClr val="00FDFF"/>
                  </a:solidFill>
                  <a:latin typeface="Helvetica" pitchFamily="2" charset="0"/>
                  <a:cs typeface="Arial" panose="020B0604020202020204" pitchFamily="34" charset="0"/>
                </a:rPr>
                <a:t>) Cloud Formation in Titan’s South Polar Vortex</a:t>
              </a:r>
            </a:p>
            <a:p>
              <a:r>
                <a:rPr lang="en-US" sz="500" dirty="0">
                  <a:solidFill>
                    <a:srgbClr val="00FDFF"/>
                  </a:solidFill>
                  <a:latin typeface="Helvetica" pitchFamily="2" charset="0"/>
                  <a:cs typeface="Arial" panose="020B0604020202020204" pitchFamily="34" charset="0"/>
                </a:rPr>
                <a:t> </a:t>
              </a:r>
            </a:p>
            <a:p>
              <a:r>
                <a:rPr lang="en-US" i="1" dirty="0">
                  <a:solidFill>
                    <a:schemeClr val="bg1"/>
                  </a:solidFill>
                  <a:latin typeface="Helvetica" pitchFamily="2" charset="0"/>
                  <a:cs typeface="Arial" panose="020B0604020202020204" pitchFamily="34" charset="0"/>
                </a:rPr>
                <a:t>A Cross-Divisional Effort Leveraging Earth and Space Science Expertise at NASA Ames </a:t>
              </a:r>
            </a:p>
          </p:txBody>
        </p:sp>
        <p:sp>
          <p:nvSpPr>
            <p:cNvPr id="7" name="TextBox 6">
              <a:extLst>
                <a:ext uri="{FF2B5EF4-FFF2-40B4-BE49-F238E27FC236}">
                  <a16:creationId xmlns:a16="http://schemas.microsoft.com/office/drawing/2014/main" id="{DEB7A078-1603-8745-B047-26EB7629F976}"/>
                </a:ext>
              </a:extLst>
            </p:cNvPr>
            <p:cNvSpPr txBox="1"/>
            <p:nvPr/>
          </p:nvSpPr>
          <p:spPr>
            <a:xfrm>
              <a:off x="6628158" y="5107121"/>
              <a:ext cx="5362014" cy="1015663"/>
            </a:xfrm>
            <a:prstGeom prst="rect">
              <a:avLst/>
            </a:prstGeom>
            <a:noFill/>
          </p:spPr>
          <p:txBody>
            <a:bodyPr wrap="square" rtlCol="0">
              <a:spAutoFit/>
            </a:bodyPr>
            <a:lstStyle/>
            <a:p>
              <a:r>
                <a:rPr lang="en-US" sz="1200" i="1" dirty="0">
                  <a:solidFill>
                    <a:schemeClr val="bg1"/>
                  </a:solidFill>
                  <a:latin typeface="Helvetica" pitchFamily="2" charset="0"/>
                </a:rPr>
                <a:t>Experimental vapor pressure measurements of benzene ice (black) compared with extrapolations from higher temperature data in the literature (Dubois et al. 2021). Note the large difference (red arrow) between current measurements and the red dashed line, which is the most-commonly used parameterization.</a:t>
              </a:r>
              <a:endParaRPr lang="en-US" sz="1200" dirty="0">
                <a:solidFill>
                  <a:schemeClr val="bg1"/>
                </a:solidFill>
                <a:latin typeface="Helvetica" pitchFamily="2" charset="0"/>
              </a:endParaRPr>
            </a:p>
          </p:txBody>
        </p:sp>
        <p:pic>
          <p:nvPicPr>
            <p:cNvPr id="3" name="Picture 2">
              <a:extLst>
                <a:ext uri="{FF2B5EF4-FFF2-40B4-BE49-F238E27FC236}">
                  <a16:creationId xmlns:a16="http://schemas.microsoft.com/office/drawing/2014/main" id="{33556FE4-18F7-1747-9C9D-62F444316039}"/>
                </a:ext>
              </a:extLst>
            </p:cNvPr>
            <p:cNvPicPr>
              <a:picLocks noChangeAspect="1"/>
            </p:cNvPicPr>
            <p:nvPr/>
          </p:nvPicPr>
          <p:blipFill>
            <a:blip r:embed="rId4"/>
            <a:stretch>
              <a:fillRect/>
            </a:stretch>
          </p:blipFill>
          <p:spPr>
            <a:xfrm>
              <a:off x="10069738" y="130897"/>
              <a:ext cx="1920434" cy="828819"/>
            </a:xfrm>
            <a:prstGeom prst="rect">
              <a:avLst/>
            </a:prstGeom>
          </p:spPr>
        </p:pic>
        <p:cxnSp>
          <p:nvCxnSpPr>
            <p:cNvPr id="9" name="Straight Connector 8">
              <a:extLst>
                <a:ext uri="{FF2B5EF4-FFF2-40B4-BE49-F238E27FC236}">
                  <a16:creationId xmlns:a16="http://schemas.microsoft.com/office/drawing/2014/main" id="{2576289E-7555-EB43-8873-E9A152E544FA}"/>
                </a:ext>
              </a:extLst>
            </p:cNvPr>
            <p:cNvCxnSpPr/>
            <p:nvPr/>
          </p:nvCxnSpPr>
          <p:spPr>
            <a:xfrm>
              <a:off x="201827" y="1026598"/>
              <a:ext cx="11788346" cy="0"/>
            </a:xfrm>
            <a:prstGeom prst="line">
              <a:avLst/>
            </a:prstGeom>
            <a:ln>
              <a:solidFill>
                <a:srgbClr val="00FDFF"/>
              </a:solidFill>
            </a:ln>
          </p:spPr>
          <p:style>
            <a:lnRef idx="3">
              <a:schemeClr val="accent5"/>
            </a:lnRef>
            <a:fillRef idx="0">
              <a:schemeClr val="accent5"/>
            </a:fillRef>
            <a:effectRef idx="2">
              <a:schemeClr val="accent5"/>
            </a:effectRef>
            <a:fontRef idx="minor">
              <a:schemeClr val="tx1"/>
            </a:fontRef>
          </p:style>
        </p:cxnSp>
        <p:pic>
          <p:nvPicPr>
            <p:cNvPr id="26" name="Picture 25">
              <a:extLst>
                <a:ext uri="{FF2B5EF4-FFF2-40B4-BE49-F238E27FC236}">
                  <a16:creationId xmlns:a16="http://schemas.microsoft.com/office/drawing/2014/main" id="{3DC3090E-E762-2B4D-BC9B-5E092FA78536}"/>
                </a:ext>
              </a:extLst>
            </p:cNvPr>
            <p:cNvPicPr>
              <a:picLocks noChangeAspect="1"/>
            </p:cNvPicPr>
            <p:nvPr/>
          </p:nvPicPr>
          <p:blipFill rotWithShape="1">
            <a:blip r:embed="rId5"/>
            <a:srcRect l="-1" r="1021"/>
            <a:stretch/>
          </p:blipFill>
          <p:spPr>
            <a:xfrm>
              <a:off x="6710472" y="1978670"/>
              <a:ext cx="5324417" cy="3024233"/>
            </a:xfrm>
            <a:prstGeom prst="rect">
              <a:avLst/>
            </a:prstGeom>
            <a:ln>
              <a:solidFill>
                <a:schemeClr val="tx1"/>
              </a:solidFill>
            </a:ln>
          </p:spPr>
        </p:pic>
        <p:sp>
          <p:nvSpPr>
            <p:cNvPr id="28" name="TextBox 27">
              <a:extLst>
                <a:ext uri="{FF2B5EF4-FFF2-40B4-BE49-F238E27FC236}">
                  <a16:creationId xmlns:a16="http://schemas.microsoft.com/office/drawing/2014/main" id="{7DED76ED-17E9-2241-98A6-F51917E370EA}"/>
                </a:ext>
              </a:extLst>
            </p:cNvPr>
            <p:cNvSpPr txBox="1"/>
            <p:nvPr/>
          </p:nvSpPr>
          <p:spPr>
            <a:xfrm>
              <a:off x="86701" y="6122784"/>
              <a:ext cx="6549923" cy="646331"/>
            </a:xfrm>
            <a:prstGeom prst="rect">
              <a:avLst/>
            </a:prstGeom>
            <a:noFill/>
          </p:spPr>
          <p:txBody>
            <a:bodyPr wrap="square" rtlCol="0">
              <a:spAutoFit/>
            </a:bodyPr>
            <a:lstStyle/>
            <a:p>
              <a:r>
                <a:rPr lang="en-US" sz="1200" i="1" dirty="0">
                  <a:solidFill>
                    <a:srgbClr val="00FDFF"/>
                  </a:solidFill>
                  <a:latin typeface="Helvetica" pitchFamily="2" charset="0"/>
                </a:rPr>
                <a:t>D. Dubois, L. Iraci, E. Barth, F. Salama, S. Vinatier, E. Sciamma-O’Brien</a:t>
              </a:r>
              <a:r>
                <a:rPr lang="en-US" sz="1200" b="1" i="1" dirty="0">
                  <a:solidFill>
                    <a:srgbClr val="00FDFF"/>
                  </a:solidFill>
                  <a:latin typeface="Helvetica" pitchFamily="2" charset="0"/>
                </a:rPr>
                <a:t>, </a:t>
              </a:r>
              <a:r>
                <a:rPr lang="en-US" sz="1200" i="1" dirty="0">
                  <a:solidFill>
                    <a:srgbClr val="00FDFF"/>
                  </a:solidFill>
                  <a:latin typeface="Helvetica" pitchFamily="2" charset="0"/>
                </a:rPr>
                <a:t>“Investigating the Condensation of Benzene (C</a:t>
              </a:r>
              <a:r>
                <a:rPr lang="en-US" sz="1200" i="1" baseline="-25000" dirty="0">
                  <a:solidFill>
                    <a:srgbClr val="00FDFF"/>
                  </a:solidFill>
                  <a:latin typeface="Helvetica" pitchFamily="2" charset="0"/>
                </a:rPr>
                <a:t>6</a:t>
              </a:r>
              <a:r>
                <a:rPr lang="en-US" sz="1200" i="1" dirty="0">
                  <a:solidFill>
                    <a:srgbClr val="00FDFF"/>
                  </a:solidFill>
                  <a:latin typeface="Helvetica" pitchFamily="2" charset="0"/>
                </a:rPr>
                <a:t>H</a:t>
              </a:r>
              <a:r>
                <a:rPr lang="en-US" sz="1200" i="1" baseline="-25000" dirty="0">
                  <a:solidFill>
                    <a:srgbClr val="00FDFF"/>
                  </a:solidFill>
                  <a:latin typeface="Helvetica" pitchFamily="2" charset="0"/>
                </a:rPr>
                <a:t>6</a:t>
              </a:r>
              <a:r>
                <a:rPr lang="en-US" sz="1200" i="1" dirty="0">
                  <a:solidFill>
                    <a:srgbClr val="00FDFF"/>
                  </a:solidFill>
                  <a:latin typeface="Helvetica" pitchFamily="2" charset="0"/>
                </a:rPr>
                <a:t>) in Titan’s South Polar Cloud System with a Combination of Laboratory, Observational, and Modeling Tools”, 2:121, The Planetary Science Journal, (2021)</a:t>
              </a:r>
              <a:endParaRPr lang="en-US" sz="1200" dirty="0">
                <a:solidFill>
                  <a:srgbClr val="00FDFF"/>
                </a:solidFill>
                <a:latin typeface="Helvetica" pitchFamily="2" charset="0"/>
              </a:endParaRPr>
            </a:p>
          </p:txBody>
        </p:sp>
        <p:grpSp>
          <p:nvGrpSpPr>
            <p:cNvPr id="5" name="Group 4">
              <a:extLst>
                <a:ext uri="{FF2B5EF4-FFF2-40B4-BE49-F238E27FC236}">
                  <a16:creationId xmlns:a16="http://schemas.microsoft.com/office/drawing/2014/main" id="{0B53DEE0-C6D1-D445-AD05-21D75D7685E1}"/>
                </a:ext>
              </a:extLst>
            </p:cNvPr>
            <p:cNvGrpSpPr/>
            <p:nvPr/>
          </p:nvGrpSpPr>
          <p:grpSpPr>
            <a:xfrm>
              <a:off x="78128" y="3100162"/>
              <a:ext cx="6484648" cy="3046988"/>
              <a:chOff x="78128" y="3100162"/>
              <a:chExt cx="6484648" cy="3046988"/>
            </a:xfrm>
          </p:grpSpPr>
          <p:sp>
            <p:nvSpPr>
              <p:cNvPr id="27" name="TextBox 26">
                <a:extLst>
                  <a:ext uri="{FF2B5EF4-FFF2-40B4-BE49-F238E27FC236}">
                    <a16:creationId xmlns:a16="http://schemas.microsoft.com/office/drawing/2014/main" id="{C5ED38B6-DDA9-8A49-8C21-5B6D296D530D}"/>
                  </a:ext>
                </a:extLst>
              </p:cNvPr>
              <p:cNvSpPr txBox="1"/>
              <p:nvPr/>
            </p:nvSpPr>
            <p:spPr>
              <a:xfrm>
                <a:off x="78128" y="3100162"/>
                <a:ext cx="6484648" cy="3046988"/>
              </a:xfrm>
              <a:prstGeom prst="rect">
                <a:avLst/>
              </a:prstGeom>
              <a:noFill/>
            </p:spPr>
            <p:txBody>
              <a:bodyPr wrap="square" rtlCol="0">
                <a:spAutoFit/>
              </a:bodyPr>
              <a:lstStyle/>
              <a:p>
                <a:endParaRPr lang="en-US" sz="1200" dirty="0">
                  <a:solidFill>
                    <a:schemeClr val="accent2"/>
                  </a:solidFill>
                  <a:latin typeface="Helvetica" pitchFamily="2" charset="0"/>
                </a:endParaRPr>
              </a:p>
              <a:p>
                <a:r>
                  <a:rPr lang="en-US" sz="1200" b="1" dirty="0">
                    <a:solidFill>
                      <a:schemeClr val="accent2"/>
                    </a:solidFill>
                    <a:latin typeface="Helvetica" pitchFamily="2" charset="0"/>
                    <a:cs typeface="Arial" panose="020B0604020202020204" pitchFamily="34" charset="0"/>
                  </a:rPr>
                  <a:t>For the first time</a:t>
                </a:r>
                <a:r>
                  <a:rPr lang="en-US" sz="1200" dirty="0">
                    <a:solidFill>
                      <a:schemeClr val="accent2"/>
                    </a:solidFill>
                    <a:latin typeface="Helvetica" pitchFamily="2" charset="0"/>
                    <a:cs typeface="Arial" panose="020B0604020202020204" pitchFamily="34" charset="0"/>
                  </a:rPr>
                  <a:t>, </a:t>
                </a:r>
                <a:r>
                  <a:rPr lang="en-US" sz="1200" b="1" dirty="0">
                    <a:solidFill>
                      <a:schemeClr val="accent2"/>
                    </a:solidFill>
                    <a:latin typeface="Helvetica" pitchFamily="2" charset="0"/>
                  </a:rPr>
                  <a:t>we have measured the vapor pressure of </a:t>
                </a:r>
              </a:p>
              <a:p>
                <a:r>
                  <a:rPr lang="en-US" sz="1200" b="1" dirty="0">
                    <a:solidFill>
                      <a:schemeClr val="accent2"/>
                    </a:solidFill>
                    <a:latin typeface="Helvetica" pitchFamily="2" charset="0"/>
                  </a:rPr>
                  <a:t>C</a:t>
                </a:r>
                <a:r>
                  <a:rPr lang="en-US" sz="1200" b="1" baseline="-25000" dirty="0">
                    <a:solidFill>
                      <a:schemeClr val="accent2"/>
                    </a:solidFill>
                    <a:latin typeface="Helvetica" pitchFamily="2" charset="0"/>
                  </a:rPr>
                  <a:t>6</a:t>
                </a:r>
                <a:r>
                  <a:rPr lang="en-US" sz="1200" b="1" dirty="0">
                    <a:solidFill>
                      <a:schemeClr val="accent2"/>
                    </a:solidFill>
                    <a:latin typeface="Helvetica" pitchFamily="2" charset="0"/>
                  </a:rPr>
                  <a:t>H</a:t>
                </a:r>
                <a:r>
                  <a:rPr lang="en-US" sz="1200" b="1" baseline="-25000" dirty="0">
                    <a:solidFill>
                      <a:schemeClr val="accent2"/>
                    </a:solidFill>
                    <a:latin typeface="Helvetica" pitchFamily="2" charset="0"/>
                  </a:rPr>
                  <a:t>6</a:t>
                </a:r>
                <a:r>
                  <a:rPr lang="en-US" sz="1200" b="1" dirty="0">
                    <a:solidFill>
                      <a:schemeClr val="accent2"/>
                    </a:solidFill>
                    <a:latin typeface="Helvetica" pitchFamily="2" charset="0"/>
                  </a:rPr>
                  <a:t> at Titan-relevant temperatures. </a:t>
                </a:r>
                <a:r>
                  <a:rPr lang="en-US" sz="1200" dirty="0">
                    <a:solidFill>
                      <a:schemeClr val="bg1"/>
                    </a:solidFill>
                    <a:latin typeface="Helvetica" pitchFamily="2" charset="0"/>
                  </a:rPr>
                  <a:t>We used the NASA Ames </a:t>
                </a:r>
              </a:p>
              <a:p>
                <a:r>
                  <a:rPr lang="en-US" sz="1200" dirty="0">
                    <a:solidFill>
                      <a:schemeClr val="bg1"/>
                    </a:solidFill>
                    <a:latin typeface="Helvetica" pitchFamily="2" charset="0"/>
                  </a:rPr>
                  <a:t>Atmospheric Chemistry Laboratory (an Earth Science experimental facility) </a:t>
                </a:r>
              </a:p>
              <a:p>
                <a:r>
                  <a:rPr lang="en-US" sz="1200" dirty="0">
                    <a:solidFill>
                      <a:schemeClr val="bg1"/>
                    </a:solidFill>
                    <a:latin typeface="Helvetica" pitchFamily="2" charset="0"/>
                  </a:rPr>
                  <a:t>to characterize the condensation and growth of C</a:t>
                </a:r>
                <a:r>
                  <a:rPr lang="en-US" sz="1200" baseline="-25000" dirty="0">
                    <a:solidFill>
                      <a:schemeClr val="bg1"/>
                    </a:solidFill>
                    <a:latin typeface="Helvetica" pitchFamily="2" charset="0"/>
                  </a:rPr>
                  <a:t>6</a:t>
                </a:r>
                <a:r>
                  <a:rPr lang="en-US" sz="1200" dirty="0">
                    <a:solidFill>
                      <a:schemeClr val="bg1"/>
                    </a:solidFill>
                    <a:latin typeface="Helvetica" pitchFamily="2" charset="0"/>
                  </a:rPr>
                  <a:t>H</a:t>
                </a:r>
                <a:r>
                  <a:rPr lang="en-US" sz="1200" baseline="-25000" dirty="0">
                    <a:solidFill>
                      <a:schemeClr val="bg1"/>
                    </a:solidFill>
                    <a:latin typeface="Helvetica" pitchFamily="2" charset="0"/>
                  </a:rPr>
                  <a:t>6</a:t>
                </a:r>
                <a:r>
                  <a:rPr lang="en-US" sz="1200" dirty="0">
                    <a:solidFill>
                      <a:schemeClr val="bg1"/>
                    </a:solidFill>
                    <a:latin typeface="Helvetica" pitchFamily="2" charset="0"/>
                  </a:rPr>
                  <a:t> ices from 134-158 K. These experimental results were used in the CARMA microphysics model and to reanalyze </a:t>
                </a:r>
              </a:p>
              <a:p>
                <a:r>
                  <a:rPr lang="en-US" sz="1200" dirty="0">
                    <a:solidFill>
                      <a:schemeClr val="bg1"/>
                    </a:solidFill>
                    <a:latin typeface="Helvetica" pitchFamily="2" charset="0"/>
                  </a:rPr>
                  <a:t>Cassini observations. We found C</a:t>
                </a:r>
                <a:r>
                  <a:rPr lang="en-US" sz="1200" baseline="-25000" dirty="0">
                    <a:solidFill>
                      <a:schemeClr val="bg1"/>
                    </a:solidFill>
                    <a:latin typeface="Helvetica" pitchFamily="2" charset="0"/>
                  </a:rPr>
                  <a:t>6</a:t>
                </a:r>
                <a:r>
                  <a:rPr lang="en-US" sz="1200" dirty="0">
                    <a:solidFill>
                      <a:schemeClr val="bg1"/>
                    </a:solidFill>
                    <a:latin typeface="Helvetica" pitchFamily="2" charset="0"/>
                  </a:rPr>
                  <a:t>H</a:t>
                </a:r>
                <a:r>
                  <a:rPr lang="en-US" sz="1200" baseline="-25000" dirty="0">
                    <a:solidFill>
                      <a:schemeClr val="bg1"/>
                    </a:solidFill>
                    <a:latin typeface="Helvetica" pitchFamily="2" charset="0"/>
                  </a:rPr>
                  <a:t>6</a:t>
                </a:r>
                <a:r>
                  <a:rPr lang="en-US" sz="1200" dirty="0">
                    <a:solidFill>
                      <a:schemeClr val="bg1"/>
                    </a:solidFill>
                    <a:latin typeface="Helvetica" pitchFamily="2" charset="0"/>
                  </a:rPr>
                  <a:t> condensed deeper in the stratosphere than </a:t>
                </a:r>
              </a:p>
              <a:p>
                <a:r>
                  <a:rPr lang="en-US" sz="1200" dirty="0">
                    <a:solidFill>
                      <a:schemeClr val="bg1"/>
                    </a:solidFill>
                    <a:latin typeface="Helvetica" pitchFamily="2" charset="0"/>
                  </a:rPr>
                  <a:t>previously estimated using extrapolations, and abundances of up to 1000x higher.</a:t>
                </a:r>
              </a:p>
              <a:p>
                <a:endParaRPr lang="en-US" sz="1000" dirty="0">
                  <a:solidFill>
                    <a:schemeClr val="bg1"/>
                  </a:solidFill>
                  <a:latin typeface="Helvetica" pitchFamily="2" charset="0"/>
                </a:endParaRPr>
              </a:p>
              <a:p>
                <a:r>
                  <a:rPr lang="en-US" sz="1200" b="1" dirty="0">
                    <a:solidFill>
                      <a:schemeClr val="accent2"/>
                    </a:solidFill>
                    <a:latin typeface="Helvetica" pitchFamily="2" charset="0"/>
                    <a:cs typeface="Arial" panose="020B0604020202020204" pitchFamily="34" charset="0"/>
                  </a:rPr>
                  <a:t>Impact:</a:t>
                </a:r>
                <a:r>
                  <a:rPr lang="en-US" sz="1200" b="1" dirty="0">
                    <a:solidFill>
                      <a:schemeClr val="accent2"/>
                    </a:solidFill>
                    <a:latin typeface="Helvetica" pitchFamily="2" charset="0"/>
                  </a:rPr>
                  <a:t> Synergistic studies combining laboratory, modeling and observation efforts across different disciplines are essential to better understand the complex physico-chemical processes in planetary atmospheres. </a:t>
                </a:r>
                <a:r>
                  <a:rPr lang="en-US" sz="1200" dirty="0">
                    <a:solidFill>
                      <a:schemeClr val="bg1"/>
                    </a:solidFill>
                    <a:latin typeface="Helvetica" pitchFamily="2" charset="0"/>
                  </a:rPr>
                  <a:t>The results of this CDAP project provided new experimental data that will enable the scientific community to conduct further analysis for multiple applications, and our synergistic approach enabled us to better characterize and predict C</a:t>
                </a:r>
                <a:r>
                  <a:rPr lang="en-US" sz="1200" baseline="-25000" dirty="0">
                    <a:solidFill>
                      <a:schemeClr val="bg1"/>
                    </a:solidFill>
                    <a:latin typeface="Helvetica" pitchFamily="2" charset="0"/>
                  </a:rPr>
                  <a:t>6</a:t>
                </a:r>
                <a:r>
                  <a:rPr lang="en-US" sz="1200" dirty="0">
                    <a:solidFill>
                      <a:schemeClr val="bg1"/>
                    </a:solidFill>
                    <a:latin typeface="Helvetica" pitchFamily="2" charset="0"/>
                  </a:rPr>
                  <a:t>H</a:t>
                </a:r>
                <a:r>
                  <a:rPr lang="en-US" sz="1200" baseline="-25000" dirty="0">
                    <a:solidFill>
                      <a:schemeClr val="bg1"/>
                    </a:solidFill>
                    <a:latin typeface="Helvetica" pitchFamily="2" charset="0"/>
                  </a:rPr>
                  <a:t>6</a:t>
                </a:r>
                <a:r>
                  <a:rPr lang="en-US" sz="1200" dirty="0">
                    <a:solidFill>
                      <a:schemeClr val="bg1"/>
                    </a:solidFill>
                    <a:latin typeface="Helvetica" pitchFamily="2" charset="0"/>
                  </a:rPr>
                  <a:t> cloud formation in Titan’s atmosphere, hence enhancing the science return of the NASA Cassini mission.</a:t>
                </a:r>
              </a:p>
            </p:txBody>
          </p:sp>
          <p:cxnSp>
            <p:nvCxnSpPr>
              <p:cNvPr id="11" name="Straight Connector 10">
                <a:extLst>
                  <a:ext uri="{FF2B5EF4-FFF2-40B4-BE49-F238E27FC236}">
                    <a16:creationId xmlns:a16="http://schemas.microsoft.com/office/drawing/2014/main" id="{55529BAB-CEBA-CE46-8AFB-D844648BD5E4}"/>
                  </a:ext>
                </a:extLst>
              </p:cNvPr>
              <p:cNvCxnSpPr>
                <a:cxnSpLocks/>
              </p:cNvCxnSpPr>
              <p:nvPr/>
            </p:nvCxnSpPr>
            <p:spPr>
              <a:xfrm>
                <a:off x="156966" y="3490820"/>
                <a:ext cx="1225267" cy="0"/>
              </a:xfrm>
              <a:prstGeom prst="line">
                <a:avLst/>
              </a:prstGeom>
              <a:ln>
                <a:solidFill>
                  <a:schemeClr val="accent2"/>
                </a:solidFill>
              </a:ln>
            </p:spPr>
            <p:style>
              <a:lnRef idx="1">
                <a:schemeClr val="accent1"/>
              </a:lnRef>
              <a:fillRef idx="0">
                <a:schemeClr val="accent1"/>
              </a:fillRef>
              <a:effectRef idx="0">
                <a:schemeClr val="accent1"/>
              </a:effectRef>
              <a:fontRef idx="minor">
                <a:schemeClr val="tx1"/>
              </a:fontRef>
            </p:style>
          </p:cxnSp>
        </p:grpSp>
        <p:sp>
          <p:nvSpPr>
            <p:cNvPr id="8" name="TextBox 7">
              <a:extLst>
                <a:ext uri="{FF2B5EF4-FFF2-40B4-BE49-F238E27FC236}">
                  <a16:creationId xmlns:a16="http://schemas.microsoft.com/office/drawing/2014/main" id="{C457ABCF-2714-5E42-B876-EB3045FD7898}"/>
                </a:ext>
              </a:extLst>
            </p:cNvPr>
            <p:cNvSpPr txBox="1"/>
            <p:nvPr/>
          </p:nvSpPr>
          <p:spPr>
            <a:xfrm>
              <a:off x="78128" y="1279977"/>
              <a:ext cx="4103823" cy="1938992"/>
            </a:xfrm>
            <a:prstGeom prst="rect">
              <a:avLst/>
            </a:prstGeom>
            <a:noFill/>
          </p:spPr>
          <p:txBody>
            <a:bodyPr wrap="square" rtlCol="0">
              <a:spAutoFit/>
            </a:bodyPr>
            <a:lstStyle/>
            <a:p>
              <a:r>
                <a:rPr lang="en-US" sz="1200" b="1" dirty="0">
                  <a:solidFill>
                    <a:schemeClr val="accent2"/>
                  </a:solidFill>
                  <a:latin typeface="Helvetica" pitchFamily="2" charset="0"/>
                </a:rPr>
                <a:t>Science Question: High-altitude clouds containing C</a:t>
              </a:r>
              <a:r>
                <a:rPr lang="en-US" sz="1200" b="1" baseline="-25000" dirty="0">
                  <a:solidFill>
                    <a:schemeClr val="accent2"/>
                  </a:solidFill>
                  <a:latin typeface="Helvetica" pitchFamily="2" charset="0"/>
                </a:rPr>
                <a:t>6</a:t>
              </a:r>
              <a:r>
                <a:rPr lang="en-US" sz="1200" b="1" dirty="0">
                  <a:solidFill>
                    <a:schemeClr val="accent2"/>
                  </a:solidFill>
                  <a:latin typeface="Helvetica" pitchFamily="2" charset="0"/>
                </a:rPr>
                <a:t>H</a:t>
              </a:r>
              <a:r>
                <a:rPr lang="en-US" sz="1200" b="1" baseline="-25000" dirty="0">
                  <a:solidFill>
                    <a:schemeClr val="accent2"/>
                  </a:solidFill>
                  <a:latin typeface="Helvetica" pitchFamily="2" charset="0"/>
                </a:rPr>
                <a:t>6</a:t>
              </a:r>
              <a:r>
                <a:rPr lang="en-US" sz="1200" b="1" dirty="0">
                  <a:solidFill>
                    <a:schemeClr val="accent2"/>
                  </a:solidFill>
                  <a:latin typeface="Helvetica" pitchFamily="2" charset="0"/>
                </a:rPr>
                <a:t> ice signatures were observed by Cassini in Titan’s south pole. </a:t>
              </a:r>
              <a:r>
                <a:rPr lang="en-US" sz="1200" dirty="0">
                  <a:solidFill>
                    <a:schemeClr val="bg1">
                      <a:lumMod val="95000"/>
                    </a:schemeClr>
                  </a:solidFill>
                  <a:latin typeface="Helvetica" pitchFamily="2" charset="0"/>
                </a:rPr>
                <a:t>Microphysical models used to simulate the formation of clouds and predict their</a:t>
              </a:r>
            </a:p>
            <a:p>
              <a:r>
                <a:rPr lang="en-US" sz="1200" dirty="0">
                  <a:solidFill>
                    <a:schemeClr val="bg1">
                      <a:lumMod val="95000"/>
                    </a:schemeClr>
                  </a:solidFill>
                  <a:latin typeface="Helvetica" pitchFamily="2" charset="0"/>
                </a:rPr>
                <a:t>vertical distribution need vapor pressures of the species condensing as input. Until now, no measured vapor pressure of C</a:t>
              </a:r>
              <a:r>
                <a:rPr lang="en-US" sz="1200" baseline="-25000" dirty="0">
                  <a:solidFill>
                    <a:schemeClr val="bg1">
                      <a:lumMod val="95000"/>
                    </a:schemeClr>
                  </a:solidFill>
                  <a:latin typeface="Helvetica" pitchFamily="2" charset="0"/>
                </a:rPr>
                <a:t>6</a:t>
              </a:r>
              <a:r>
                <a:rPr lang="en-US" sz="1200" dirty="0">
                  <a:solidFill>
                    <a:schemeClr val="bg1">
                      <a:lumMod val="95000"/>
                    </a:schemeClr>
                  </a:solidFill>
                  <a:latin typeface="Helvetica" pitchFamily="2" charset="0"/>
                </a:rPr>
                <a:t>H</a:t>
              </a:r>
              <a:r>
                <a:rPr lang="en-US" sz="1200" baseline="-25000" dirty="0">
                  <a:solidFill>
                    <a:schemeClr val="bg1">
                      <a:lumMod val="95000"/>
                    </a:schemeClr>
                  </a:solidFill>
                  <a:latin typeface="Helvetica" pitchFamily="2" charset="0"/>
                </a:rPr>
                <a:t>6</a:t>
              </a:r>
              <a:r>
                <a:rPr lang="en-US" sz="1200" dirty="0">
                  <a:solidFill>
                    <a:schemeClr val="bg1">
                      <a:lumMod val="95000"/>
                    </a:schemeClr>
                  </a:solidFill>
                  <a:latin typeface="Helvetica" pitchFamily="2" charset="0"/>
                </a:rPr>
                <a:t> at Titan low temperature (&lt; 180K) were available, and published extrapolations from higher temperature were insufficient to explain the formation of C</a:t>
              </a:r>
              <a:r>
                <a:rPr lang="en-US" sz="1200" baseline="-25000" dirty="0">
                  <a:solidFill>
                    <a:schemeClr val="bg1">
                      <a:lumMod val="95000"/>
                    </a:schemeClr>
                  </a:solidFill>
                  <a:latin typeface="Helvetica" pitchFamily="2" charset="0"/>
                </a:rPr>
                <a:t>6</a:t>
              </a:r>
              <a:r>
                <a:rPr lang="en-US" sz="1200" dirty="0">
                  <a:solidFill>
                    <a:schemeClr val="bg1">
                      <a:lumMod val="95000"/>
                    </a:schemeClr>
                  </a:solidFill>
                  <a:latin typeface="Helvetica" pitchFamily="2" charset="0"/>
                </a:rPr>
                <a:t>H</a:t>
              </a:r>
              <a:r>
                <a:rPr lang="en-US" sz="1200" baseline="-25000" dirty="0">
                  <a:solidFill>
                    <a:schemeClr val="bg1">
                      <a:lumMod val="95000"/>
                    </a:schemeClr>
                  </a:solidFill>
                  <a:latin typeface="Helvetica" pitchFamily="2" charset="0"/>
                </a:rPr>
                <a:t>6 </a:t>
              </a:r>
              <a:r>
                <a:rPr lang="en-US" sz="1200" dirty="0">
                  <a:solidFill>
                    <a:schemeClr val="bg1">
                      <a:lumMod val="95000"/>
                    </a:schemeClr>
                  </a:solidFill>
                  <a:latin typeface="Helvetica" pitchFamily="2" charset="0"/>
                </a:rPr>
                <a:t>cloud in Titan’s high altitude south polar vortex.</a:t>
              </a:r>
              <a:endParaRPr lang="en-US" sz="1200" dirty="0">
                <a:latin typeface="Helvetica" pitchFamily="2" charset="0"/>
              </a:endParaRPr>
            </a:p>
          </p:txBody>
        </p:sp>
      </p:grpSp>
      <p:cxnSp>
        <p:nvCxnSpPr>
          <p:cNvPr id="29" name="Straight Arrow Connector 28">
            <a:extLst>
              <a:ext uri="{FF2B5EF4-FFF2-40B4-BE49-F238E27FC236}">
                <a16:creationId xmlns:a16="http://schemas.microsoft.com/office/drawing/2014/main" id="{FF28B697-6477-A24F-86D7-56A96F6A165F}"/>
              </a:ext>
            </a:extLst>
          </p:cNvPr>
          <p:cNvCxnSpPr>
            <a:cxnSpLocks/>
          </p:cNvCxnSpPr>
          <p:nvPr/>
        </p:nvCxnSpPr>
        <p:spPr>
          <a:xfrm>
            <a:off x="8639016" y="3715706"/>
            <a:ext cx="0" cy="709149"/>
          </a:xfrm>
          <a:prstGeom prst="straightConnector1">
            <a:avLst/>
          </a:prstGeom>
          <a:ln w="28575">
            <a:solidFill>
              <a:srgbClr val="FF0000"/>
            </a:solidFill>
            <a:headEnd type="triangle"/>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8662250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Amesnuggets-templates1" id="{646DC78C-DA27-3B40-9E59-FE8FCAE08B4E}" vid="{8EF9F707-F6F4-694D-BCAE-EB4971908A5E}"/>
    </a:ext>
  </a:extLst>
</a:theme>
</file>

<file path=docProps/app.xml><?xml version="1.0" encoding="utf-8"?>
<Properties xmlns="http://schemas.openxmlformats.org/officeDocument/2006/extended-properties" xmlns:vt="http://schemas.openxmlformats.org/officeDocument/2006/docPropsVTypes">
  <Template>Office Theme</Template>
  <TotalTime>1426</TotalTime>
  <Words>384</Words>
  <Application>Microsoft Macintosh PowerPoint</Application>
  <PresentationFormat>Widescreen</PresentationFormat>
  <Paragraphs>16</Paragraphs>
  <Slides>1</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vt:i4>
      </vt:variant>
    </vt:vector>
  </HeadingPairs>
  <TitlesOfParts>
    <vt:vector size="6" baseType="lpstr">
      <vt:lpstr>Arial</vt:lpstr>
      <vt:lpstr>Calibri</vt:lpstr>
      <vt:lpstr>Calibri Light</vt:lpstr>
      <vt:lpstr>Helvetica</vt:lpstr>
      <vt:lpstr>Office Theme</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Perlongo, Kassandra M. (ARC-SG)[Bay Area Environmental Research Institute]</dc:creator>
  <cp:lastModifiedBy>Hesse, Michael (ARC-S)</cp:lastModifiedBy>
  <cp:revision>14</cp:revision>
  <dcterms:created xsi:type="dcterms:W3CDTF">2021-07-13T20:28:18Z</dcterms:created>
  <dcterms:modified xsi:type="dcterms:W3CDTF">2021-09-16T22:47:04Z</dcterms:modified>
</cp:coreProperties>
</file>