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rlongo, Kassandra M. (ARC-SG)[Bay Area Environmental Research Institute]" initials="PKM(SAERI" lastIdx="1" clrIdx="0">
    <p:extLst>
      <p:ext uri="{19B8F6BF-5375-455C-9EA6-DF929625EA0E}">
        <p15:presenceInfo xmlns:p15="http://schemas.microsoft.com/office/powerpoint/2012/main" userId="S::kperlong@ndc.nasa.gov::a6fa85de-2acf-4894-beb3-b6e702b9f7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0"/>
    <p:restoredTop sz="96327"/>
  </p:normalViewPr>
  <p:slideViewPr>
    <p:cSldViewPr snapToGrid="0" snapToObjects="1">
      <p:cViewPr varScale="1">
        <p:scale>
          <a:sx n="123" d="100"/>
          <a:sy n="123" d="100"/>
        </p:scale>
        <p:origin x="208"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2F818-E3D9-F34A-A6EC-82072C61AA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48E8AD-C9E8-BF47-8711-722817EF00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548B5D-812E-9044-8C00-58B0B791115F}"/>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4CA23EA4-3BD6-A74F-91E6-BE876803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C534E2-1C28-9C4B-AF45-25181A69BF32}"/>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00985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0FDAE-D4AD-9C4C-9E2A-5BE7F64DDE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7D1B02-E930-BC40-A8CA-3A2CC7B7D5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DD700-35D9-A942-8C1E-F795CC4263F9}"/>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D49091A2-2274-114B-9916-0B63FC682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10A7F-4BD0-AA4C-BF7C-ED29B6115968}"/>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535546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0284C4-3D8B-B24E-935C-55BE916BB2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C61851-CF56-0E46-9717-4AD2AC565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9FEFE-8C52-0B47-B3EC-FAD3B0D7C30E}"/>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04A0F905-A1C0-BC46-BA0A-1E7719D41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DBEAE-FF45-B649-A74A-F0F2C8D4CD49}"/>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6810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7621-0987-9B44-BD42-4913C7641B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6F0948-4098-F84C-B8FA-979DDF04F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E3970-BFED-9F49-9520-A01516B9509A}"/>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5315CC6F-F4DB-7145-B2D7-4056842DC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BBF50-434F-C84B-8F27-CCA75F03C80E}"/>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93206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9926-65DD-8945-BC47-CF890959DD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381C14-42AB-E04B-9D3D-384DB2BE11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3EFE9C-7488-4549-B9AA-F064E3FFD674}"/>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FDC27625-BE50-814A-A243-D45BC4878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B7797-96CA-2A45-BDC4-7C873AAC4001}"/>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74553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36C1-90FB-6E4E-AEE1-B8F1078E3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505370-ACFF-DF4C-9C98-311406CD0B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F073DE-8F71-264F-9BB5-E48236FC70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16CF82-6A73-1243-AB5B-8198727E8104}"/>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6" name="Footer Placeholder 5">
            <a:extLst>
              <a:ext uri="{FF2B5EF4-FFF2-40B4-BE49-F238E27FC236}">
                <a16:creationId xmlns:a16="http://schemas.microsoft.com/office/drawing/2014/main" id="{D7597972-94CA-1341-B025-31E50FD3E6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F0A7CF-5753-C743-9EBF-B5493E1E90F3}"/>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23319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91B5-BEA7-2B40-BE3F-74350C816D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7D5CEF-2A9E-0048-8AAC-A3E3B3CA5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D7107-0160-2945-B1FB-890625F0B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1C2E2E-9687-2648-9E1F-22738E984A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433FCF-F397-234D-81BD-25E018EE7F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3C39B8-122D-2D4A-8CE5-0A65BB80056D}"/>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8" name="Footer Placeholder 7">
            <a:extLst>
              <a:ext uri="{FF2B5EF4-FFF2-40B4-BE49-F238E27FC236}">
                <a16:creationId xmlns:a16="http://schemas.microsoft.com/office/drawing/2014/main" id="{A1B86156-2CFA-6D49-8C7C-A7F05E7EEC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6DEF4E-F7AB-554A-AE58-DF49FB4950F9}"/>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896296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58A8C-03F1-C94C-9619-3868D94C0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113D53-71BE-2F43-B08A-AFE49AF5B3C9}"/>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4" name="Footer Placeholder 3">
            <a:extLst>
              <a:ext uri="{FF2B5EF4-FFF2-40B4-BE49-F238E27FC236}">
                <a16:creationId xmlns:a16="http://schemas.microsoft.com/office/drawing/2014/main" id="{182C6739-27B5-634B-A3FD-3A71490E90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6E7578-0464-4F41-A775-42FF96E3A91C}"/>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384017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C7114A-696A-F24B-84ED-2CF649430B97}"/>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3" name="Footer Placeholder 2">
            <a:extLst>
              <a:ext uri="{FF2B5EF4-FFF2-40B4-BE49-F238E27FC236}">
                <a16:creationId xmlns:a16="http://schemas.microsoft.com/office/drawing/2014/main" id="{A82E7B5F-1057-BD44-AE74-F4D6B403B6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6ADBE7-8769-3B40-B6D0-776C40D7A53F}"/>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25463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702D-2C1B-034F-A003-66ABA888C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676010-F815-EB4C-AF4A-8E92702ED9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8B941B-3BFB-AD48-8FEB-E202EB5C2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47FF66-B1A3-2D47-B484-27BB9BE91F38}"/>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6" name="Footer Placeholder 5">
            <a:extLst>
              <a:ext uri="{FF2B5EF4-FFF2-40B4-BE49-F238E27FC236}">
                <a16:creationId xmlns:a16="http://schemas.microsoft.com/office/drawing/2014/main" id="{E1D3F281-58EB-824B-9ABB-5C4BA7A587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F76C4A-F936-394B-8FBE-A83930D699E1}"/>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1681859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58EEA-07DD-9346-94B3-713995D78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623407-EC33-DB4C-A170-62667F6C8F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0EC2358-4FDD-8B41-A4E5-51ED9E042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F2F3A-1C8B-A04F-BF44-DF62407F0FF1}"/>
              </a:ext>
            </a:extLst>
          </p:cNvPr>
          <p:cNvSpPr>
            <a:spLocks noGrp="1"/>
          </p:cNvSpPr>
          <p:nvPr>
            <p:ph type="dt" sz="half" idx="10"/>
          </p:nvPr>
        </p:nvSpPr>
        <p:spPr/>
        <p:txBody>
          <a:bodyPr/>
          <a:lstStyle/>
          <a:p>
            <a:fld id="{4B5AED33-4153-074E-9584-6D4AE8EDAE7F}" type="datetimeFigureOut">
              <a:rPr lang="en-US" smtClean="0"/>
              <a:t>8/18/21</a:t>
            </a:fld>
            <a:endParaRPr lang="en-US"/>
          </a:p>
        </p:txBody>
      </p:sp>
      <p:sp>
        <p:nvSpPr>
          <p:cNvPr id="6" name="Footer Placeholder 5">
            <a:extLst>
              <a:ext uri="{FF2B5EF4-FFF2-40B4-BE49-F238E27FC236}">
                <a16:creationId xmlns:a16="http://schemas.microsoft.com/office/drawing/2014/main" id="{AA8E80BE-B5D9-B94F-B7A9-452EF2FE0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2F22B0-9345-A040-B878-4E44647178ED}"/>
              </a:ext>
            </a:extLst>
          </p:cNvPr>
          <p:cNvSpPr>
            <a:spLocks noGrp="1"/>
          </p:cNvSpPr>
          <p:nvPr>
            <p:ph type="sldNum" sz="quarter" idx="12"/>
          </p:nvPr>
        </p:nvSpPr>
        <p:spPr/>
        <p:txBody>
          <a:bodyPr/>
          <a:lstStyle/>
          <a:p>
            <a:fld id="{1CD3B533-D93D-F341-9466-CE735E2EF851}" type="slidenum">
              <a:rPr lang="en-US" smtClean="0"/>
              <a:t>‹#›</a:t>
            </a:fld>
            <a:endParaRPr lang="en-US"/>
          </a:p>
        </p:txBody>
      </p:sp>
    </p:spTree>
    <p:extLst>
      <p:ext uri="{BB962C8B-B14F-4D97-AF65-F5344CB8AC3E}">
        <p14:creationId xmlns:p14="http://schemas.microsoft.com/office/powerpoint/2010/main" val="166767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9DC56C-9987-F046-9BFA-A177924EC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B34588-E537-7A4B-9C00-439539A668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43F-1EFC-0C42-B3D1-DFA776F176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AED33-4153-074E-9584-6D4AE8EDAE7F}" type="datetimeFigureOut">
              <a:rPr lang="en-US" smtClean="0"/>
              <a:t>8/18/21</a:t>
            </a:fld>
            <a:endParaRPr lang="en-US"/>
          </a:p>
        </p:txBody>
      </p:sp>
      <p:sp>
        <p:nvSpPr>
          <p:cNvPr id="5" name="Footer Placeholder 4">
            <a:extLst>
              <a:ext uri="{FF2B5EF4-FFF2-40B4-BE49-F238E27FC236}">
                <a16:creationId xmlns:a16="http://schemas.microsoft.com/office/drawing/2014/main" id="{38897F6B-9AE6-8545-A7A0-408C958988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EAD7CB-1DEA-564B-AA92-A3C676079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3B533-D93D-F341-9466-CE735E2EF851}" type="slidenum">
              <a:rPr lang="en-US" smtClean="0"/>
              <a:t>‹#›</a:t>
            </a:fld>
            <a:endParaRPr lang="en-US"/>
          </a:p>
        </p:txBody>
      </p:sp>
    </p:spTree>
    <p:extLst>
      <p:ext uri="{BB962C8B-B14F-4D97-AF65-F5344CB8AC3E}">
        <p14:creationId xmlns:p14="http://schemas.microsoft.com/office/powerpoint/2010/main" val="3659484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C2E26C-7BD2-3749-8A5A-78429B2B4778}"/>
              </a:ext>
            </a:extLst>
          </p:cNvPr>
          <p:cNvPicPr>
            <a:picLocks noChangeAspect="1"/>
          </p:cNvPicPr>
          <p:nvPr/>
        </p:nvPicPr>
        <p:blipFill>
          <a:blip r:embed="rId2"/>
          <a:stretch>
            <a:fillRect/>
          </a:stretch>
        </p:blipFill>
        <p:spPr>
          <a:xfrm>
            <a:off x="9996528" y="214545"/>
            <a:ext cx="1797627" cy="818322"/>
          </a:xfrm>
          <a:prstGeom prst="rect">
            <a:avLst/>
          </a:prstGeom>
        </p:spPr>
      </p:pic>
      <p:sp>
        <p:nvSpPr>
          <p:cNvPr id="6" name="TextBox 5">
            <a:extLst>
              <a:ext uri="{FF2B5EF4-FFF2-40B4-BE49-F238E27FC236}">
                <a16:creationId xmlns:a16="http://schemas.microsoft.com/office/drawing/2014/main" id="{E0D7865B-A0B6-B640-8B2F-013F8BAE1A20}"/>
              </a:ext>
            </a:extLst>
          </p:cNvPr>
          <p:cNvSpPr txBox="1"/>
          <p:nvPr/>
        </p:nvSpPr>
        <p:spPr>
          <a:xfrm>
            <a:off x="570739" y="344447"/>
            <a:ext cx="9040399" cy="830997"/>
          </a:xfrm>
          <a:prstGeom prst="rect">
            <a:avLst/>
          </a:prstGeom>
          <a:noFill/>
        </p:spPr>
        <p:txBody>
          <a:bodyPr wrap="square" rtlCol="0">
            <a:spAutoFit/>
          </a:bodyPr>
          <a:lstStyle/>
          <a:p>
            <a:r>
              <a:rPr lang="en-US" sz="2400" dirty="0">
                <a:latin typeface="Helvetica Light" panose="020B0403020202020204" pitchFamily="34" charset="0"/>
              </a:rPr>
              <a:t>Ames Scientists Publish Special Issue in </a:t>
            </a:r>
            <a:r>
              <a:rPr lang="en-US" sz="2400" i="1" dirty="0">
                <a:latin typeface="Helvetica Light" panose="020B0403020202020204" pitchFamily="34" charset="0"/>
              </a:rPr>
              <a:t>Planetary &amp; Space Science</a:t>
            </a:r>
          </a:p>
        </p:txBody>
      </p:sp>
      <p:sp>
        <p:nvSpPr>
          <p:cNvPr id="8" name="TextBox 7">
            <a:extLst>
              <a:ext uri="{FF2B5EF4-FFF2-40B4-BE49-F238E27FC236}">
                <a16:creationId xmlns:a16="http://schemas.microsoft.com/office/drawing/2014/main" id="{C457ABCF-2714-5E42-B876-EB3045FD7898}"/>
              </a:ext>
            </a:extLst>
          </p:cNvPr>
          <p:cNvSpPr txBox="1"/>
          <p:nvPr/>
        </p:nvSpPr>
        <p:spPr>
          <a:xfrm>
            <a:off x="343243" y="1318022"/>
            <a:ext cx="6732885" cy="4832092"/>
          </a:xfrm>
          <a:prstGeom prst="rect">
            <a:avLst/>
          </a:prstGeom>
          <a:solidFill>
            <a:schemeClr val="tx2">
              <a:lumMod val="40000"/>
              <a:lumOff val="60000"/>
            </a:schemeClr>
          </a:solidFill>
        </p:spPr>
        <p:txBody>
          <a:bodyPr wrap="square" rtlCol="0">
            <a:spAutoFit/>
          </a:bodyPr>
          <a:lstStyle/>
          <a:p>
            <a:r>
              <a:rPr lang="en-US" sz="1400" dirty="0">
                <a:solidFill>
                  <a:srgbClr val="C00000"/>
                </a:solidFill>
                <a:latin typeface="Helvetica" pitchFamily="2" charset="0"/>
              </a:rPr>
              <a:t>Background</a:t>
            </a:r>
            <a:r>
              <a:rPr lang="en-US" sz="1400" dirty="0">
                <a:latin typeface="Helvetica" pitchFamily="2" charset="0"/>
              </a:rPr>
              <a:t>: As humans and robots explore beyond Earth, it is critical to optimize our scientific understanding and concepts of operations to enable exploration of key terrains including volcanism and hydrothermal systems as prioritized science targets throughout the Solar System.</a:t>
            </a:r>
          </a:p>
          <a:p>
            <a:endParaRPr lang="en-US" sz="1400" dirty="0">
              <a:latin typeface="Helvetica" pitchFamily="2" charset="0"/>
            </a:endParaRPr>
          </a:p>
          <a:p>
            <a:r>
              <a:rPr lang="en-US" sz="1400" dirty="0">
                <a:solidFill>
                  <a:srgbClr val="C00000"/>
                </a:solidFill>
                <a:latin typeface="Helvetica" pitchFamily="2" charset="0"/>
              </a:rPr>
              <a:t>Findings: </a:t>
            </a:r>
            <a:r>
              <a:rPr lang="en-US" sz="1400" dirty="0">
                <a:latin typeface="Helvetica" pitchFamily="2" charset="0"/>
              </a:rPr>
              <a:t>A coordinated package of scientific papers was published in a special issue of the journal </a:t>
            </a:r>
            <a:r>
              <a:rPr lang="en-US" sz="1400" i="1" dirty="0">
                <a:latin typeface="Helvetica" pitchFamily="2" charset="0"/>
              </a:rPr>
              <a:t>Planetary &amp; Space Science </a:t>
            </a:r>
            <a:r>
              <a:rPr lang="en-US" sz="1400" dirty="0">
                <a:latin typeface="Helvetica" pitchFamily="2" charset="0"/>
              </a:rPr>
              <a:t>(PSS), entitled: “</a:t>
            </a:r>
            <a:r>
              <a:rPr lang="en-US" sz="1400" u="sng" dirty="0">
                <a:latin typeface="Helvetica" pitchFamily="2" charset="0"/>
              </a:rPr>
              <a:t>Analog research and comparative planetology related to the scientific exploration of volcanic and hydrothermal systems in our Solar System”</a:t>
            </a:r>
            <a:r>
              <a:rPr lang="en-US" sz="1400" dirty="0">
                <a:latin typeface="Helvetica" pitchFamily="2" charset="0"/>
              </a:rPr>
              <a:t>. This issue was edited by </a:t>
            </a:r>
            <a:r>
              <a:rPr lang="en-US" sz="1400" b="1" dirty="0">
                <a:latin typeface="Helvetica" pitchFamily="2" charset="0"/>
              </a:rPr>
              <a:t>Darlene S. Lim and Jennifer L. Heldmann.</a:t>
            </a:r>
            <a:endParaRPr lang="en-US" sz="1400" dirty="0">
              <a:latin typeface="Helvetica" pitchFamily="2" charset="0"/>
            </a:endParaRPr>
          </a:p>
          <a:p>
            <a:endParaRPr lang="en-US" sz="1400" dirty="0">
              <a:latin typeface="Helvetica" pitchFamily="2" charset="0"/>
            </a:endParaRPr>
          </a:p>
          <a:p>
            <a:r>
              <a:rPr lang="en-US" sz="1400" dirty="0">
                <a:solidFill>
                  <a:srgbClr val="C00000"/>
                </a:solidFill>
                <a:latin typeface="Helvetica" pitchFamily="2" charset="0"/>
              </a:rPr>
              <a:t>Impact</a:t>
            </a:r>
            <a:r>
              <a:rPr lang="en-US" sz="1400" dirty="0">
                <a:latin typeface="Helvetica" pitchFamily="2" charset="0"/>
              </a:rPr>
              <a:t>: This collection of papers focuses on recent results from studies associated with three ARC-led terrestrial analog research programs: FINESSE (Field Investigations to Enable Solar System Science and Exploration), BASALT (Biologic Analog Science Associated with Lava Terrains), and SUBSEA (Systematic Underwater Biogeochemical Science and Exploration Analog). These research programs required coordination between agency, academic, industry and not-for-profit partners, and ranged in size from 35 to 100+ research, logistics and operations stakeholders. These analog programs integrated across various research domains (e.g., natural sciences, social sciences, operations, engineering, design) to address research goals aimed at advancing the human and robotic exploration of volcanic and hydrothermal systems in our Solar System.</a:t>
            </a:r>
          </a:p>
        </p:txBody>
      </p:sp>
      <p:cxnSp>
        <p:nvCxnSpPr>
          <p:cNvPr id="3" name="Straight Connector 2">
            <a:extLst>
              <a:ext uri="{FF2B5EF4-FFF2-40B4-BE49-F238E27FC236}">
                <a16:creationId xmlns:a16="http://schemas.microsoft.com/office/drawing/2014/main" id="{7638759A-C7CF-D74E-A87D-30D8BBE682DD}"/>
              </a:ext>
            </a:extLst>
          </p:cNvPr>
          <p:cNvCxnSpPr/>
          <p:nvPr/>
        </p:nvCxnSpPr>
        <p:spPr>
          <a:xfrm>
            <a:off x="185351" y="1175444"/>
            <a:ext cx="11850130" cy="0"/>
          </a:xfrm>
          <a:prstGeom prst="line">
            <a:avLst/>
          </a:prstGeom>
        </p:spPr>
        <p:style>
          <a:lnRef idx="3">
            <a:schemeClr val="accent5"/>
          </a:lnRef>
          <a:fillRef idx="0">
            <a:schemeClr val="accent5"/>
          </a:fillRef>
          <a:effectRef idx="2">
            <a:schemeClr val="accent5"/>
          </a:effectRef>
          <a:fontRef idx="minor">
            <a:schemeClr val="tx1"/>
          </a:fontRef>
        </p:style>
      </p:cxnSp>
      <p:sp>
        <p:nvSpPr>
          <p:cNvPr id="2" name="Rectangle 2">
            <a:extLst>
              <a:ext uri="{FF2B5EF4-FFF2-40B4-BE49-F238E27FC236}">
                <a16:creationId xmlns:a16="http://schemas.microsoft.com/office/drawing/2014/main" id="{E10D0D2E-13A7-2F43-B082-FA5D2E6C5555}"/>
              </a:ext>
            </a:extLst>
          </p:cNvPr>
          <p:cNvSpPr>
            <a:spLocks noChangeArrowheads="1"/>
          </p:cNvSpPr>
          <p:nvPr/>
        </p:nvSpPr>
        <p:spPr bwMode="auto">
          <a:xfrm>
            <a:off x="6091881" y="139609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959E46CF-6552-204D-B8C1-88E1C0662830}"/>
              </a:ext>
            </a:extLst>
          </p:cNvPr>
          <p:cNvSpPr txBox="1"/>
          <p:nvPr/>
        </p:nvSpPr>
        <p:spPr>
          <a:xfrm>
            <a:off x="343242" y="6228182"/>
            <a:ext cx="6732885" cy="461665"/>
          </a:xfrm>
          <a:prstGeom prst="rect">
            <a:avLst/>
          </a:prstGeom>
          <a:solidFill>
            <a:schemeClr val="tx2">
              <a:lumMod val="40000"/>
              <a:lumOff val="60000"/>
            </a:schemeClr>
          </a:solidFill>
        </p:spPr>
        <p:txBody>
          <a:bodyPr wrap="square" rtlCol="0">
            <a:spAutoFit/>
          </a:bodyPr>
          <a:lstStyle/>
          <a:p>
            <a:r>
              <a:rPr lang="en-US" sz="1200" dirty="0">
                <a:latin typeface="Helvetica" pitchFamily="2" charset="0"/>
              </a:rPr>
              <a:t>A complete list of all papers in the PSS Special Issue can be found at: https://</a:t>
            </a:r>
            <a:r>
              <a:rPr lang="en-US" sz="1200" dirty="0" err="1">
                <a:latin typeface="Helvetica" pitchFamily="2" charset="0"/>
              </a:rPr>
              <a:t>www.sciencedirect.com</a:t>
            </a:r>
            <a:r>
              <a:rPr lang="en-US" sz="1200" dirty="0">
                <a:latin typeface="Helvetica" pitchFamily="2" charset="0"/>
              </a:rPr>
              <a:t>/journal/planetary-and-space-science/special-issue/104MT6CZR26</a:t>
            </a:r>
          </a:p>
        </p:txBody>
      </p:sp>
      <p:pic>
        <p:nvPicPr>
          <p:cNvPr id="9" name="Picture 8" descr="A screenshot of a video game&#10;&#10;Description automatically generated">
            <a:extLst>
              <a:ext uri="{FF2B5EF4-FFF2-40B4-BE49-F238E27FC236}">
                <a16:creationId xmlns:a16="http://schemas.microsoft.com/office/drawing/2014/main" id="{818F38AF-ED24-F24A-AD60-C91ADCB7EC92}"/>
              </a:ext>
            </a:extLst>
          </p:cNvPr>
          <p:cNvPicPr>
            <a:picLocks noChangeAspect="1"/>
          </p:cNvPicPr>
          <p:nvPr/>
        </p:nvPicPr>
        <p:blipFill>
          <a:blip r:embed="rId3"/>
          <a:stretch>
            <a:fillRect/>
          </a:stretch>
        </p:blipFill>
        <p:spPr>
          <a:xfrm>
            <a:off x="7634155" y="1318021"/>
            <a:ext cx="3953967" cy="5332476"/>
          </a:xfrm>
          <a:prstGeom prst="rect">
            <a:avLst/>
          </a:prstGeom>
        </p:spPr>
      </p:pic>
    </p:spTree>
    <p:extLst>
      <p:ext uri="{BB962C8B-B14F-4D97-AF65-F5344CB8AC3E}">
        <p14:creationId xmlns:p14="http://schemas.microsoft.com/office/powerpoint/2010/main" val="2992899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esnuggets-templates1" id="{646DC78C-DA27-3B40-9E59-FE8FCAE08B4E}" vid="{8EF9F707-F6F4-694D-BCAE-EB4971908A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819EA105161447A50F0657B89EB09A" ma:contentTypeVersion="2" ma:contentTypeDescription="Create a new document." ma:contentTypeScope="" ma:versionID="33b68feadc01e7e919457186f2c5db24">
  <xsd:schema xmlns:xsd="http://www.w3.org/2001/XMLSchema" xmlns:xs="http://www.w3.org/2001/XMLSchema" xmlns:p="http://schemas.microsoft.com/office/2006/metadata/properties" xmlns:ns2="dc580985-2ac0-4b83-9782-36bcf4b44f14" targetNamespace="http://schemas.microsoft.com/office/2006/metadata/properties" ma:root="true" ma:fieldsID="b1f685cfed0a6cc7770abc0cbb282280" ns2:_="">
    <xsd:import namespace="dc580985-2ac0-4b83-9782-36bcf4b44f1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580985-2ac0-4b83-9782-36bcf4b44f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C855E7-6D4C-43EB-B2CA-F1EA5FB24ED0}">
  <ds:schemaRefs>
    <ds:schemaRef ds:uri="http://schemas.microsoft.com/sharepoint/v3/contenttype/forms"/>
  </ds:schemaRefs>
</ds:datastoreItem>
</file>

<file path=customXml/itemProps2.xml><?xml version="1.0" encoding="utf-8"?>
<ds:datastoreItem xmlns:ds="http://schemas.openxmlformats.org/officeDocument/2006/customXml" ds:itemID="{CD374F20-1D49-4539-B8D0-5D4BAFBAD7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580985-2ac0-4b83-9782-36bcf4b44f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1C2FF9-5F18-4628-B22D-DCA5D8CB7CC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4542</TotalTime>
  <Words>277</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Helvetica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Perlongo, Kassandra M. (ARC-SG)[Bay Area Environmental Research Institute]</dc:creator>
  <cp:lastModifiedBy>Perlongo, Kassandra M. (ARC-SG)[Bay Area Environmental Research Institute]</cp:lastModifiedBy>
  <cp:revision>29</cp:revision>
  <dcterms:created xsi:type="dcterms:W3CDTF">2021-02-23T18:28:37Z</dcterms:created>
  <dcterms:modified xsi:type="dcterms:W3CDTF">2021-08-18T23:58:35Z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0x010100DE819EA105161447A50F0657B89EB09A</vt:lpwstr>
  </property>
</Properties>
</file>