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325"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5280"/>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D82BDD-C16E-9D40-802D-F56BEE6EF84F}" type="datetimeFigureOut">
              <a:rPr lang="en-US" smtClean="0"/>
              <a:t>7/21/21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A94B85-C3EE-CA49-8600-812AC7B23055}" type="slidenum">
              <a:rPr lang="en-US" smtClean="0"/>
              <a:t>‹#›</a:t>
            </a:fld>
            <a:endParaRPr lang="en-US"/>
          </a:p>
        </p:txBody>
      </p:sp>
    </p:spTree>
    <p:extLst>
      <p:ext uri="{BB962C8B-B14F-4D97-AF65-F5344CB8AC3E}">
        <p14:creationId xmlns:p14="http://schemas.microsoft.com/office/powerpoint/2010/main" val="1125971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E43EE-EA6B-F543-B699-794838BDCA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E9EDE3-DECA-3442-8237-ACBECFBD69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761F6B-2FCE-7444-B4A3-E24370703630}"/>
              </a:ext>
            </a:extLst>
          </p:cNvPr>
          <p:cNvSpPr>
            <a:spLocks noGrp="1"/>
          </p:cNvSpPr>
          <p:nvPr>
            <p:ph type="dt" sz="half" idx="10"/>
          </p:nvPr>
        </p:nvSpPr>
        <p:spPr/>
        <p:txBody>
          <a:bodyPr/>
          <a:lstStyle/>
          <a:p>
            <a:fld id="{8CD5C35E-1255-8449-BACB-6A9F031A23E0}" type="datetimeFigureOut">
              <a:rPr lang="en-US" smtClean="0"/>
              <a:t>7/21/21</a:t>
            </a:fld>
            <a:endParaRPr lang="en-US"/>
          </a:p>
        </p:txBody>
      </p:sp>
      <p:sp>
        <p:nvSpPr>
          <p:cNvPr id="5" name="Footer Placeholder 4">
            <a:extLst>
              <a:ext uri="{FF2B5EF4-FFF2-40B4-BE49-F238E27FC236}">
                <a16:creationId xmlns:a16="http://schemas.microsoft.com/office/drawing/2014/main" id="{2DC5923D-8926-7D4B-8AC7-322FF9600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86735-782F-2544-A896-CBF9A0444083}"/>
              </a:ext>
            </a:extLst>
          </p:cNvPr>
          <p:cNvSpPr>
            <a:spLocks noGrp="1"/>
          </p:cNvSpPr>
          <p:nvPr>
            <p:ph type="sldNum" sz="quarter" idx="12"/>
          </p:nvPr>
        </p:nvSpPr>
        <p:spPr/>
        <p:txBody>
          <a:bodyPr/>
          <a:lstStyle/>
          <a:p>
            <a:fld id="{03238E62-8A0C-3B4C-B18E-46AAD85A0F73}" type="slidenum">
              <a:rPr lang="en-US" smtClean="0"/>
              <a:t>‹#›</a:t>
            </a:fld>
            <a:endParaRPr lang="en-US"/>
          </a:p>
        </p:txBody>
      </p:sp>
    </p:spTree>
    <p:extLst>
      <p:ext uri="{BB962C8B-B14F-4D97-AF65-F5344CB8AC3E}">
        <p14:creationId xmlns:p14="http://schemas.microsoft.com/office/powerpoint/2010/main" val="2776575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49DB6-B449-D241-91BF-B70976A28E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7B099D-CE5D-064A-B08A-4F85BE7ECC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797862-5302-E644-AB97-9E06C8A1771F}"/>
              </a:ext>
            </a:extLst>
          </p:cNvPr>
          <p:cNvSpPr>
            <a:spLocks noGrp="1"/>
          </p:cNvSpPr>
          <p:nvPr>
            <p:ph type="dt" sz="half" idx="10"/>
          </p:nvPr>
        </p:nvSpPr>
        <p:spPr/>
        <p:txBody>
          <a:bodyPr/>
          <a:lstStyle/>
          <a:p>
            <a:fld id="{8CD5C35E-1255-8449-BACB-6A9F031A23E0}" type="datetimeFigureOut">
              <a:rPr lang="en-US" smtClean="0"/>
              <a:t>7/21/21</a:t>
            </a:fld>
            <a:endParaRPr lang="en-US"/>
          </a:p>
        </p:txBody>
      </p:sp>
      <p:sp>
        <p:nvSpPr>
          <p:cNvPr id="5" name="Footer Placeholder 4">
            <a:extLst>
              <a:ext uri="{FF2B5EF4-FFF2-40B4-BE49-F238E27FC236}">
                <a16:creationId xmlns:a16="http://schemas.microsoft.com/office/drawing/2014/main" id="{1353A81A-E167-4A47-A6F4-184A1CFFED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658E71-19CD-0848-ACA9-76E49E57C8D4}"/>
              </a:ext>
            </a:extLst>
          </p:cNvPr>
          <p:cNvSpPr>
            <a:spLocks noGrp="1"/>
          </p:cNvSpPr>
          <p:nvPr>
            <p:ph type="sldNum" sz="quarter" idx="12"/>
          </p:nvPr>
        </p:nvSpPr>
        <p:spPr/>
        <p:txBody>
          <a:bodyPr/>
          <a:lstStyle/>
          <a:p>
            <a:fld id="{03238E62-8A0C-3B4C-B18E-46AAD85A0F73}" type="slidenum">
              <a:rPr lang="en-US" smtClean="0"/>
              <a:t>‹#›</a:t>
            </a:fld>
            <a:endParaRPr lang="en-US"/>
          </a:p>
        </p:txBody>
      </p:sp>
    </p:spTree>
    <p:extLst>
      <p:ext uri="{BB962C8B-B14F-4D97-AF65-F5344CB8AC3E}">
        <p14:creationId xmlns:p14="http://schemas.microsoft.com/office/powerpoint/2010/main" val="15875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6EE9B3-B7FE-C041-9550-32E2FE434E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094F46-5E01-6E41-898A-D5EA9AE0B0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311E39-CF66-FC4D-929E-D99F056282DF}"/>
              </a:ext>
            </a:extLst>
          </p:cNvPr>
          <p:cNvSpPr>
            <a:spLocks noGrp="1"/>
          </p:cNvSpPr>
          <p:nvPr>
            <p:ph type="dt" sz="half" idx="10"/>
          </p:nvPr>
        </p:nvSpPr>
        <p:spPr/>
        <p:txBody>
          <a:bodyPr/>
          <a:lstStyle/>
          <a:p>
            <a:fld id="{8CD5C35E-1255-8449-BACB-6A9F031A23E0}" type="datetimeFigureOut">
              <a:rPr lang="en-US" smtClean="0"/>
              <a:t>7/21/21</a:t>
            </a:fld>
            <a:endParaRPr lang="en-US"/>
          </a:p>
        </p:txBody>
      </p:sp>
      <p:sp>
        <p:nvSpPr>
          <p:cNvPr id="5" name="Footer Placeholder 4">
            <a:extLst>
              <a:ext uri="{FF2B5EF4-FFF2-40B4-BE49-F238E27FC236}">
                <a16:creationId xmlns:a16="http://schemas.microsoft.com/office/drawing/2014/main" id="{BB8D2D78-33A7-2249-86E0-65E4D89417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554D7A-F32B-F74F-93A4-5A651DA030A5}"/>
              </a:ext>
            </a:extLst>
          </p:cNvPr>
          <p:cNvSpPr>
            <a:spLocks noGrp="1"/>
          </p:cNvSpPr>
          <p:nvPr>
            <p:ph type="sldNum" sz="quarter" idx="12"/>
          </p:nvPr>
        </p:nvSpPr>
        <p:spPr/>
        <p:txBody>
          <a:bodyPr/>
          <a:lstStyle/>
          <a:p>
            <a:fld id="{03238E62-8A0C-3B4C-B18E-46AAD85A0F73}" type="slidenum">
              <a:rPr lang="en-US" smtClean="0"/>
              <a:t>‹#›</a:t>
            </a:fld>
            <a:endParaRPr lang="en-US"/>
          </a:p>
        </p:txBody>
      </p:sp>
    </p:spTree>
    <p:extLst>
      <p:ext uri="{BB962C8B-B14F-4D97-AF65-F5344CB8AC3E}">
        <p14:creationId xmlns:p14="http://schemas.microsoft.com/office/powerpoint/2010/main" val="2041449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ntent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920240"/>
            <a:ext cx="5181600" cy="4572000"/>
          </a:xfrm>
          <a:prstGeom prst="rect">
            <a:avLst/>
          </a:prstGeom>
        </p:spPr>
        <p:txBody>
          <a:bodyPr/>
          <a:lstStyle>
            <a:lvl1pPr>
              <a:defRPr>
                <a:solidFill>
                  <a:schemeClr val="bg1"/>
                </a:solidFill>
                <a:latin typeface="Helvetica" panose="020B0604020202020204" pitchFamily="34" charset="0"/>
                <a:cs typeface="Helvetica" panose="020B0604020202020204" pitchFamily="34" charset="0"/>
              </a:defRPr>
            </a:lvl1pPr>
            <a:lvl2pPr>
              <a:defRPr>
                <a:solidFill>
                  <a:schemeClr val="bg1"/>
                </a:solidFill>
                <a:latin typeface="Helvetica" panose="020B0604020202020204" pitchFamily="34" charset="0"/>
                <a:cs typeface="Helvetica" panose="020B0604020202020204" pitchFamily="34" charset="0"/>
              </a:defRPr>
            </a:lvl2pPr>
            <a:lvl3pPr>
              <a:defRPr>
                <a:solidFill>
                  <a:schemeClr val="bg1"/>
                </a:solidFill>
                <a:latin typeface="Helvetica" panose="020B0604020202020204" pitchFamily="34" charset="0"/>
                <a:cs typeface="Helvetica" panose="020B0604020202020204" pitchFamily="34" charset="0"/>
              </a:defRPr>
            </a:lvl3pPr>
            <a:lvl4pPr>
              <a:defRPr>
                <a:solidFill>
                  <a:schemeClr val="bg1"/>
                </a:solidFill>
                <a:latin typeface="Helvetica" panose="020B0604020202020204" pitchFamily="34" charset="0"/>
                <a:cs typeface="Helvetica" panose="020B0604020202020204" pitchFamily="34" charset="0"/>
              </a:defRPr>
            </a:lvl4pPr>
            <a:lvl5pPr>
              <a:defRPr>
                <a:solidFill>
                  <a:schemeClr val="bg1"/>
                </a:solidFill>
                <a:latin typeface="Helvetica" panose="020B0604020202020204" pitchFamily="34" charset="0"/>
                <a:cs typeface="Helvetica"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20240"/>
            <a:ext cx="5181600" cy="4572000"/>
          </a:xfrm>
          <a:prstGeom prst="rect">
            <a:avLst/>
          </a:prstGeom>
        </p:spPr>
        <p:txBody>
          <a:bodyPr/>
          <a:lstStyle>
            <a:lvl1pPr>
              <a:defRPr>
                <a:solidFill>
                  <a:schemeClr val="bg1"/>
                </a:solidFill>
                <a:latin typeface="Helvetica" panose="020B0604020202020204" pitchFamily="34" charset="0"/>
                <a:cs typeface="Helvetica" panose="020B0604020202020204" pitchFamily="34" charset="0"/>
              </a:defRPr>
            </a:lvl1pPr>
            <a:lvl2pPr>
              <a:defRPr>
                <a:solidFill>
                  <a:schemeClr val="bg1"/>
                </a:solidFill>
                <a:latin typeface="Helvetica" panose="020B0604020202020204" pitchFamily="34" charset="0"/>
                <a:cs typeface="Helvetica" panose="020B0604020202020204" pitchFamily="34" charset="0"/>
              </a:defRPr>
            </a:lvl2pPr>
            <a:lvl3pPr>
              <a:defRPr>
                <a:solidFill>
                  <a:schemeClr val="bg1"/>
                </a:solidFill>
                <a:latin typeface="Helvetica" panose="020B0604020202020204" pitchFamily="34" charset="0"/>
                <a:cs typeface="Helvetica" panose="020B0604020202020204" pitchFamily="34" charset="0"/>
              </a:defRPr>
            </a:lvl3pPr>
            <a:lvl4pPr>
              <a:defRPr>
                <a:solidFill>
                  <a:schemeClr val="bg1"/>
                </a:solidFill>
                <a:latin typeface="Helvetica" panose="020B0604020202020204" pitchFamily="34" charset="0"/>
                <a:cs typeface="Helvetica" panose="020B0604020202020204" pitchFamily="34" charset="0"/>
              </a:defRPr>
            </a:lvl4pPr>
            <a:lvl5pPr>
              <a:defRPr>
                <a:solidFill>
                  <a:schemeClr val="bg1"/>
                </a:solidFill>
                <a:latin typeface="Helvetica" panose="020B0604020202020204" pitchFamily="34" charset="0"/>
                <a:cs typeface="Helvetica"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838200" y="914399"/>
            <a:ext cx="10515600" cy="914400"/>
          </a:xfrm>
          <a:prstGeom prst="rect">
            <a:avLst/>
          </a:prstGeom>
        </p:spPr>
        <p:txBody>
          <a:bodyPr/>
          <a:lstStyle>
            <a:lvl1pPr>
              <a:defRPr>
                <a:solidFill>
                  <a:schemeClr val="bg1"/>
                </a:solidFill>
                <a:latin typeface="Helvetica" panose="020B0604020202020204" pitchFamily="34" charset="0"/>
                <a:cs typeface="Helvetica" panose="020B0604020202020204" pitchFamily="34" charset="0"/>
              </a:defRPr>
            </a:lvl1pPr>
          </a:lstStyle>
          <a:p>
            <a:r>
              <a:rPr lang="en-US"/>
              <a:t>Click to edit Master title style</a:t>
            </a:r>
            <a:endParaRPr lang="en-US" dirty="0"/>
          </a:p>
        </p:txBody>
      </p:sp>
      <p:sp>
        <p:nvSpPr>
          <p:cNvPr id="2" name="Slide Number Placeholder 1"/>
          <p:cNvSpPr>
            <a:spLocks noGrp="1"/>
          </p:cNvSpPr>
          <p:nvPr>
            <p:ph type="sldNum" sz="quarter" idx="10"/>
          </p:nvPr>
        </p:nvSpPr>
        <p:spPr/>
        <p:txBody>
          <a:bodyPr/>
          <a:lstStyle/>
          <a:p>
            <a:fld id="{B8B4035D-95AD-4A7B-821C-D3D3DD167552}" type="slidenum">
              <a:rPr lang="en-US" smtClean="0"/>
              <a:pPr/>
              <a:t>‹#›</a:t>
            </a:fld>
            <a:endParaRPr lang="en-US"/>
          </a:p>
        </p:txBody>
      </p:sp>
    </p:spTree>
    <p:extLst>
      <p:ext uri="{BB962C8B-B14F-4D97-AF65-F5344CB8AC3E}">
        <p14:creationId xmlns:p14="http://schemas.microsoft.com/office/powerpoint/2010/main" val="2718766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D8888-636E-194E-9A57-D79C500CD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5867EF-D3C9-5545-91C8-C2EAAF3D92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F2DE2F-8353-6047-B28C-C04DE89229BD}"/>
              </a:ext>
            </a:extLst>
          </p:cNvPr>
          <p:cNvSpPr>
            <a:spLocks noGrp="1"/>
          </p:cNvSpPr>
          <p:nvPr>
            <p:ph type="dt" sz="half" idx="10"/>
          </p:nvPr>
        </p:nvSpPr>
        <p:spPr/>
        <p:txBody>
          <a:bodyPr/>
          <a:lstStyle/>
          <a:p>
            <a:fld id="{8CD5C35E-1255-8449-BACB-6A9F031A23E0}" type="datetimeFigureOut">
              <a:rPr lang="en-US" smtClean="0"/>
              <a:t>7/21/21</a:t>
            </a:fld>
            <a:endParaRPr lang="en-US"/>
          </a:p>
        </p:txBody>
      </p:sp>
      <p:sp>
        <p:nvSpPr>
          <p:cNvPr id="5" name="Footer Placeholder 4">
            <a:extLst>
              <a:ext uri="{FF2B5EF4-FFF2-40B4-BE49-F238E27FC236}">
                <a16:creationId xmlns:a16="http://schemas.microsoft.com/office/drawing/2014/main" id="{39588C55-CD8A-5E42-81DA-081E066B19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BD01F-DE5E-2E45-892E-FFDE1F80E83A}"/>
              </a:ext>
            </a:extLst>
          </p:cNvPr>
          <p:cNvSpPr>
            <a:spLocks noGrp="1"/>
          </p:cNvSpPr>
          <p:nvPr>
            <p:ph type="sldNum" sz="quarter" idx="12"/>
          </p:nvPr>
        </p:nvSpPr>
        <p:spPr/>
        <p:txBody>
          <a:bodyPr/>
          <a:lstStyle/>
          <a:p>
            <a:fld id="{03238E62-8A0C-3B4C-B18E-46AAD85A0F73}" type="slidenum">
              <a:rPr lang="en-US" smtClean="0"/>
              <a:t>‹#›</a:t>
            </a:fld>
            <a:endParaRPr lang="en-US"/>
          </a:p>
        </p:txBody>
      </p:sp>
    </p:spTree>
    <p:extLst>
      <p:ext uri="{BB962C8B-B14F-4D97-AF65-F5344CB8AC3E}">
        <p14:creationId xmlns:p14="http://schemas.microsoft.com/office/powerpoint/2010/main" val="2767339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49099-FCEC-4048-8AE0-778E78F4CD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8DE1BB-9E01-324D-83C6-A186EC1142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C01DB2-AF4E-4A4F-B496-39FACF448562}"/>
              </a:ext>
            </a:extLst>
          </p:cNvPr>
          <p:cNvSpPr>
            <a:spLocks noGrp="1"/>
          </p:cNvSpPr>
          <p:nvPr>
            <p:ph type="dt" sz="half" idx="10"/>
          </p:nvPr>
        </p:nvSpPr>
        <p:spPr/>
        <p:txBody>
          <a:bodyPr/>
          <a:lstStyle/>
          <a:p>
            <a:fld id="{8CD5C35E-1255-8449-BACB-6A9F031A23E0}" type="datetimeFigureOut">
              <a:rPr lang="en-US" smtClean="0"/>
              <a:t>7/21/21</a:t>
            </a:fld>
            <a:endParaRPr lang="en-US"/>
          </a:p>
        </p:txBody>
      </p:sp>
      <p:sp>
        <p:nvSpPr>
          <p:cNvPr id="5" name="Footer Placeholder 4">
            <a:extLst>
              <a:ext uri="{FF2B5EF4-FFF2-40B4-BE49-F238E27FC236}">
                <a16:creationId xmlns:a16="http://schemas.microsoft.com/office/drawing/2014/main" id="{C07CDC27-4190-E94B-B7BE-BE5E27E4C5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19982E-D135-9E4D-9D46-631DF6F31A2F}"/>
              </a:ext>
            </a:extLst>
          </p:cNvPr>
          <p:cNvSpPr>
            <a:spLocks noGrp="1"/>
          </p:cNvSpPr>
          <p:nvPr>
            <p:ph type="sldNum" sz="quarter" idx="12"/>
          </p:nvPr>
        </p:nvSpPr>
        <p:spPr/>
        <p:txBody>
          <a:bodyPr/>
          <a:lstStyle/>
          <a:p>
            <a:fld id="{03238E62-8A0C-3B4C-B18E-46AAD85A0F73}" type="slidenum">
              <a:rPr lang="en-US" smtClean="0"/>
              <a:t>‹#›</a:t>
            </a:fld>
            <a:endParaRPr lang="en-US"/>
          </a:p>
        </p:txBody>
      </p:sp>
    </p:spTree>
    <p:extLst>
      <p:ext uri="{BB962C8B-B14F-4D97-AF65-F5344CB8AC3E}">
        <p14:creationId xmlns:p14="http://schemas.microsoft.com/office/powerpoint/2010/main" val="1162821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68D46-62A0-A64E-9F3A-5F62AEE4C9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0496C9-CD5D-C041-8895-C412DC11A8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BC3789-A96A-ED4F-A553-1A8295E8C1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131178-D35C-3341-907D-86B4183D2F01}"/>
              </a:ext>
            </a:extLst>
          </p:cNvPr>
          <p:cNvSpPr>
            <a:spLocks noGrp="1"/>
          </p:cNvSpPr>
          <p:nvPr>
            <p:ph type="dt" sz="half" idx="10"/>
          </p:nvPr>
        </p:nvSpPr>
        <p:spPr/>
        <p:txBody>
          <a:bodyPr/>
          <a:lstStyle/>
          <a:p>
            <a:fld id="{8CD5C35E-1255-8449-BACB-6A9F031A23E0}" type="datetimeFigureOut">
              <a:rPr lang="en-US" smtClean="0"/>
              <a:t>7/21/21</a:t>
            </a:fld>
            <a:endParaRPr lang="en-US"/>
          </a:p>
        </p:txBody>
      </p:sp>
      <p:sp>
        <p:nvSpPr>
          <p:cNvPr id="6" name="Footer Placeholder 5">
            <a:extLst>
              <a:ext uri="{FF2B5EF4-FFF2-40B4-BE49-F238E27FC236}">
                <a16:creationId xmlns:a16="http://schemas.microsoft.com/office/drawing/2014/main" id="{69DDFDA3-2EA0-5A42-A8CC-19650CDD5C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13C38C-3FA0-6D44-9E59-EC6378314C91}"/>
              </a:ext>
            </a:extLst>
          </p:cNvPr>
          <p:cNvSpPr>
            <a:spLocks noGrp="1"/>
          </p:cNvSpPr>
          <p:nvPr>
            <p:ph type="sldNum" sz="quarter" idx="12"/>
          </p:nvPr>
        </p:nvSpPr>
        <p:spPr/>
        <p:txBody>
          <a:bodyPr/>
          <a:lstStyle/>
          <a:p>
            <a:fld id="{03238E62-8A0C-3B4C-B18E-46AAD85A0F73}" type="slidenum">
              <a:rPr lang="en-US" smtClean="0"/>
              <a:t>‹#›</a:t>
            </a:fld>
            <a:endParaRPr lang="en-US"/>
          </a:p>
        </p:txBody>
      </p:sp>
    </p:spTree>
    <p:extLst>
      <p:ext uri="{BB962C8B-B14F-4D97-AF65-F5344CB8AC3E}">
        <p14:creationId xmlns:p14="http://schemas.microsoft.com/office/powerpoint/2010/main" val="3648561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B71A5-74DD-1C44-BAE2-31914DD5C0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AD67A5-C3F3-8E40-A6DF-3B850D2D08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3381D5-F7FE-9B42-BC79-9D529FBEFC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2BF091-6B9D-1343-9691-B0179B3A90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813659-E821-A14F-89EA-BF4A76F1BE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63DB99-7A8B-384B-8F0D-1A89D36705D0}"/>
              </a:ext>
            </a:extLst>
          </p:cNvPr>
          <p:cNvSpPr>
            <a:spLocks noGrp="1"/>
          </p:cNvSpPr>
          <p:nvPr>
            <p:ph type="dt" sz="half" idx="10"/>
          </p:nvPr>
        </p:nvSpPr>
        <p:spPr/>
        <p:txBody>
          <a:bodyPr/>
          <a:lstStyle/>
          <a:p>
            <a:fld id="{8CD5C35E-1255-8449-BACB-6A9F031A23E0}" type="datetimeFigureOut">
              <a:rPr lang="en-US" smtClean="0"/>
              <a:t>7/21/21</a:t>
            </a:fld>
            <a:endParaRPr lang="en-US"/>
          </a:p>
        </p:txBody>
      </p:sp>
      <p:sp>
        <p:nvSpPr>
          <p:cNvPr id="8" name="Footer Placeholder 7">
            <a:extLst>
              <a:ext uri="{FF2B5EF4-FFF2-40B4-BE49-F238E27FC236}">
                <a16:creationId xmlns:a16="http://schemas.microsoft.com/office/drawing/2014/main" id="{E5B1FB1D-1CDA-3049-B801-255CECC45B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7045BC-2E1D-3047-BF44-9A7B8053F955}"/>
              </a:ext>
            </a:extLst>
          </p:cNvPr>
          <p:cNvSpPr>
            <a:spLocks noGrp="1"/>
          </p:cNvSpPr>
          <p:nvPr>
            <p:ph type="sldNum" sz="quarter" idx="12"/>
          </p:nvPr>
        </p:nvSpPr>
        <p:spPr/>
        <p:txBody>
          <a:bodyPr/>
          <a:lstStyle/>
          <a:p>
            <a:fld id="{03238E62-8A0C-3B4C-B18E-46AAD85A0F73}" type="slidenum">
              <a:rPr lang="en-US" smtClean="0"/>
              <a:t>‹#›</a:t>
            </a:fld>
            <a:endParaRPr lang="en-US"/>
          </a:p>
        </p:txBody>
      </p:sp>
    </p:spTree>
    <p:extLst>
      <p:ext uri="{BB962C8B-B14F-4D97-AF65-F5344CB8AC3E}">
        <p14:creationId xmlns:p14="http://schemas.microsoft.com/office/powerpoint/2010/main" val="2275795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72AFB-6CB0-D44A-87D5-D4A9E536A2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3C8D26-2E85-5D4A-9D7C-B16D2F727E0C}"/>
              </a:ext>
            </a:extLst>
          </p:cNvPr>
          <p:cNvSpPr>
            <a:spLocks noGrp="1"/>
          </p:cNvSpPr>
          <p:nvPr>
            <p:ph type="dt" sz="half" idx="10"/>
          </p:nvPr>
        </p:nvSpPr>
        <p:spPr/>
        <p:txBody>
          <a:bodyPr/>
          <a:lstStyle/>
          <a:p>
            <a:fld id="{8CD5C35E-1255-8449-BACB-6A9F031A23E0}" type="datetimeFigureOut">
              <a:rPr lang="en-US" smtClean="0"/>
              <a:t>7/21/21</a:t>
            </a:fld>
            <a:endParaRPr lang="en-US"/>
          </a:p>
        </p:txBody>
      </p:sp>
      <p:sp>
        <p:nvSpPr>
          <p:cNvPr id="4" name="Footer Placeholder 3">
            <a:extLst>
              <a:ext uri="{FF2B5EF4-FFF2-40B4-BE49-F238E27FC236}">
                <a16:creationId xmlns:a16="http://schemas.microsoft.com/office/drawing/2014/main" id="{8381F951-B83B-6B49-8725-8B064A7C33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8ABD96-55C9-BD4E-846B-399D47D69D4C}"/>
              </a:ext>
            </a:extLst>
          </p:cNvPr>
          <p:cNvSpPr>
            <a:spLocks noGrp="1"/>
          </p:cNvSpPr>
          <p:nvPr>
            <p:ph type="sldNum" sz="quarter" idx="12"/>
          </p:nvPr>
        </p:nvSpPr>
        <p:spPr/>
        <p:txBody>
          <a:bodyPr/>
          <a:lstStyle/>
          <a:p>
            <a:fld id="{03238E62-8A0C-3B4C-B18E-46AAD85A0F73}" type="slidenum">
              <a:rPr lang="en-US" smtClean="0"/>
              <a:t>‹#›</a:t>
            </a:fld>
            <a:endParaRPr lang="en-US"/>
          </a:p>
        </p:txBody>
      </p:sp>
    </p:spTree>
    <p:extLst>
      <p:ext uri="{BB962C8B-B14F-4D97-AF65-F5344CB8AC3E}">
        <p14:creationId xmlns:p14="http://schemas.microsoft.com/office/powerpoint/2010/main" val="3083131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EAB8F5-88F3-2A49-A5BD-2D7395B5BA4F}"/>
              </a:ext>
            </a:extLst>
          </p:cNvPr>
          <p:cNvSpPr>
            <a:spLocks noGrp="1"/>
          </p:cNvSpPr>
          <p:nvPr>
            <p:ph type="dt" sz="half" idx="10"/>
          </p:nvPr>
        </p:nvSpPr>
        <p:spPr/>
        <p:txBody>
          <a:bodyPr/>
          <a:lstStyle/>
          <a:p>
            <a:fld id="{8CD5C35E-1255-8449-BACB-6A9F031A23E0}" type="datetimeFigureOut">
              <a:rPr lang="en-US" smtClean="0"/>
              <a:t>7/21/21</a:t>
            </a:fld>
            <a:endParaRPr lang="en-US"/>
          </a:p>
        </p:txBody>
      </p:sp>
      <p:sp>
        <p:nvSpPr>
          <p:cNvPr id="3" name="Footer Placeholder 2">
            <a:extLst>
              <a:ext uri="{FF2B5EF4-FFF2-40B4-BE49-F238E27FC236}">
                <a16:creationId xmlns:a16="http://schemas.microsoft.com/office/drawing/2014/main" id="{38322058-2837-F543-950B-BD168C792F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41FE22-DA29-264B-9BC8-E3EAF5F41314}"/>
              </a:ext>
            </a:extLst>
          </p:cNvPr>
          <p:cNvSpPr>
            <a:spLocks noGrp="1"/>
          </p:cNvSpPr>
          <p:nvPr>
            <p:ph type="sldNum" sz="quarter" idx="12"/>
          </p:nvPr>
        </p:nvSpPr>
        <p:spPr/>
        <p:txBody>
          <a:bodyPr/>
          <a:lstStyle/>
          <a:p>
            <a:fld id="{03238E62-8A0C-3B4C-B18E-46AAD85A0F73}" type="slidenum">
              <a:rPr lang="en-US" smtClean="0"/>
              <a:t>‹#›</a:t>
            </a:fld>
            <a:endParaRPr lang="en-US"/>
          </a:p>
        </p:txBody>
      </p:sp>
    </p:spTree>
    <p:extLst>
      <p:ext uri="{BB962C8B-B14F-4D97-AF65-F5344CB8AC3E}">
        <p14:creationId xmlns:p14="http://schemas.microsoft.com/office/powerpoint/2010/main" val="3297539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97891-E00F-2947-A494-E17AAE3772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95F126-F78C-AC49-AD24-10B290BEC4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D5FE47-8AE3-C248-818E-BAD9D63F6C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1E6448-9527-7247-BFD1-39D01ECA380C}"/>
              </a:ext>
            </a:extLst>
          </p:cNvPr>
          <p:cNvSpPr>
            <a:spLocks noGrp="1"/>
          </p:cNvSpPr>
          <p:nvPr>
            <p:ph type="dt" sz="half" idx="10"/>
          </p:nvPr>
        </p:nvSpPr>
        <p:spPr/>
        <p:txBody>
          <a:bodyPr/>
          <a:lstStyle/>
          <a:p>
            <a:fld id="{8CD5C35E-1255-8449-BACB-6A9F031A23E0}" type="datetimeFigureOut">
              <a:rPr lang="en-US" smtClean="0"/>
              <a:t>7/21/21</a:t>
            </a:fld>
            <a:endParaRPr lang="en-US"/>
          </a:p>
        </p:txBody>
      </p:sp>
      <p:sp>
        <p:nvSpPr>
          <p:cNvPr id="6" name="Footer Placeholder 5">
            <a:extLst>
              <a:ext uri="{FF2B5EF4-FFF2-40B4-BE49-F238E27FC236}">
                <a16:creationId xmlns:a16="http://schemas.microsoft.com/office/drawing/2014/main" id="{0579F10E-E29E-BA4F-959E-138EC09340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00BB3F-BD8F-2C48-9F56-F378A05302BD}"/>
              </a:ext>
            </a:extLst>
          </p:cNvPr>
          <p:cNvSpPr>
            <a:spLocks noGrp="1"/>
          </p:cNvSpPr>
          <p:nvPr>
            <p:ph type="sldNum" sz="quarter" idx="12"/>
          </p:nvPr>
        </p:nvSpPr>
        <p:spPr/>
        <p:txBody>
          <a:bodyPr/>
          <a:lstStyle/>
          <a:p>
            <a:fld id="{03238E62-8A0C-3B4C-B18E-46AAD85A0F73}" type="slidenum">
              <a:rPr lang="en-US" smtClean="0"/>
              <a:t>‹#›</a:t>
            </a:fld>
            <a:endParaRPr lang="en-US"/>
          </a:p>
        </p:txBody>
      </p:sp>
    </p:spTree>
    <p:extLst>
      <p:ext uri="{BB962C8B-B14F-4D97-AF65-F5344CB8AC3E}">
        <p14:creationId xmlns:p14="http://schemas.microsoft.com/office/powerpoint/2010/main" val="160354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E064F-059D-DE4D-B67B-99426F0FF0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32ACB2-41A4-0A44-93A4-5553E8DF1B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8DA8DD-8308-E245-A1BF-6F536FF8EC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CA1AB9-C15E-F54B-A95C-5B7809DC836B}"/>
              </a:ext>
            </a:extLst>
          </p:cNvPr>
          <p:cNvSpPr>
            <a:spLocks noGrp="1"/>
          </p:cNvSpPr>
          <p:nvPr>
            <p:ph type="dt" sz="half" idx="10"/>
          </p:nvPr>
        </p:nvSpPr>
        <p:spPr/>
        <p:txBody>
          <a:bodyPr/>
          <a:lstStyle/>
          <a:p>
            <a:fld id="{8CD5C35E-1255-8449-BACB-6A9F031A23E0}" type="datetimeFigureOut">
              <a:rPr lang="en-US" smtClean="0"/>
              <a:t>7/21/21</a:t>
            </a:fld>
            <a:endParaRPr lang="en-US"/>
          </a:p>
        </p:txBody>
      </p:sp>
      <p:sp>
        <p:nvSpPr>
          <p:cNvPr id="6" name="Footer Placeholder 5">
            <a:extLst>
              <a:ext uri="{FF2B5EF4-FFF2-40B4-BE49-F238E27FC236}">
                <a16:creationId xmlns:a16="http://schemas.microsoft.com/office/drawing/2014/main" id="{17127C75-1E77-C544-98A2-F933428A7A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F6C28B-34CB-E840-A421-A7F7ACF83B3C}"/>
              </a:ext>
            </a:extLst>
          </p:cNvPr>
          <p:cNvSpPr>
            <a:spLocks noGrp="1"/>
          </p:cNvSpPr>
          <p:nvPr>
            <p:ph type="sldNum" sz="quarter" idx="12"/>
          </p:nvPr>
        </p:nvSpPr>
        <p:spPr/>
        <p:txBody>
          <a:bodyPr/>
          <a:lstStyle/>
          <a:p>
            <a:fld id="{03238E62-8A0C-3B4C-B18E-46AAD85A0F73}" type="slidenum">
              <a:rPr lang="en-US" smtClean="0"/>
              <a:t>‹#›</a:t>
            </a:fld>
            <a:endParaRPr lang="en-US"/>
          </a:p>
        </p:txBody>
      </p:sp>
    </p:spTree>
    <p:extLst>
      <p:ext uri="{BB962C8B-B14F-4D97-AF65-F5344CB8AC3E}">
        <p14:creationId xmlns:p14="http://schemas.microsoft.com/office/powerpoint/2010/main" val="1720555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1FEAF2-1826-EA4B-BFB9-989B191436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2314F1-5DE9-EF4D-93B9-6FC4A2B473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F4807C-C7F7-4145-98B5-CF5D01B3E2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D5C35E-1255-8449-BACB-6A9F031A23E0}" type="datetimeFigureOut">
              <a:rPr lang="en-US" smtClean="0"/>
              <a:t>7/21/21</a:t>
            </a:fld>
            <a:endParaRPr lang="en-US"/>
          </a:p>
        </p:txBody>
      </p:sp>
      <p:sp>
        <p:nvSpPr>
          <p:cNvPr id="5" name="Footer Placeholder 4">
            <a:extLst>
              <a:ext uri="{FF2B5EF4-FFF2-40B4-BE49-F238E27FC236}">
                <a16:creationId xmlns:a16="http://schemas.microsoft.com/office/drawing/2014/main" id="{9E7AE0C3-6E26-D44F-A189-8B7745012A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DEE22C-BEEC-F642-9921-886B29E2FE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238E62-8A0C-3B4C-B18E-46AAD85A0F73}" type="slidenum">
              <a:rPr lang="en-US" smtClean="0"/>
              <a:t>‹#›</a:t>
            </a:fld>
            <a:endParaRPr lang="en-US"/>
          </a:p>
        </p:txBody>
      </p:sp>
    </p:spTree>
    <p:extLst>
      <p:ext uri="{BB962C8B-B14F-4D97-AF65-F5344CB8AC3E}">
        <p14:creationId xmlns:p14="http://schemas.microsoft.com/office/powerpoint/2010/main" val="793819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hyperlink" Target="https://doi.org/10.3389/fspas.2021.689441"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396114-BD86-7549-8F07-133AD93BC3A3}"/>
              </a:ext>
            </a:extLst>
          </p:cNvPr>
          <p:cNvSpPr/>
          <p:nvPr/>
        </p:nvSpPr>
        <p:spPr>
          <a:xfrm>
            <a:off x="0" y="0"/>
            <a:ext cx="5181600" cy="10329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29AE2EE-C3D8-C642-B149-FB07A084EC19}"/>
              </a:ext>
            </a:extLst>
          </p:cNvPr>
          <p:cNvPicPr>
            <a:picLocks noChangeAspect="1"/>
          </p:cNvPicPr>
          <p:nvPr/>
        </p:nvPicPr>
        <p:blipFill>
          <a:blip r:embed="rId2">
            <a:alphaModFix/>
          </a:blip>
          <a:stretch>
            <a:fillRect/>
          </a:stretch>
        </p:blipFill>
        <p:spPr>
          <a:xfrm>
            <a:off x="0" y="12700"/>
            <a:ext cx="12192000" cy="6832600"/>
          </a:xfrm>
          <a:prstGeom prst="rect">
            <a:avLst/>
          </a:prstGeom>
        </p:spPr>
      </p:pic>
      <p:pic>
        <p:nvPicPr>
          <p:cNvPr id="11" name="Picture 10">
            <a:extLst>
              <a:ext uri="{FF2B5EF4-FFF2-40B4-BE49-F238E27FC236}">
                <a16:creationId xmlns:a16="http://schemas.microsoft.com/office/drawing/2014/main" id="{CA9D0AE6-B9BC-6C42-91E5-61362D6D12D3}"/>
              </a:ext>
            </a:extLst>
          </p:cNvPr>
          <p:cNvPicPr>
            <a:picLocks noChangeAspect="1"/>
          </p:cNvPicPr>
          <p:nvPr/>
        </p:nvPicPr>
        <p:blipFill>
          <a:blip r:embed="rId3"/>
          <a:stretch>
            <a:fillRect/>
          </a:stretch>
        </p:blipFill>
        <p:spPr>
          <a:xfrm>
            <a:off x="10248900" y="112480"/>
            <a:ext cx="1821509" cy="786125"/>
          </a:xfrm>
          <a:prstGeom prst="rect">
            <a:avLst/>
          </a:prstGeom>
        </p:spPr>
      </p:pic>
      <p:sp>
        <p:nvSpPr>
          <p:cNvPr id="4" name="Title 3">
            <a:extLst>
              <a:ext uri="{FF2B5EF4-FFF2-40B4-BE49-F238E27FC236}">
                <a16:creationId xmlns:a16="http://schemas.microsoft.com/office/drawing/2014/main" id="{711C4E1C-4F51-6C44-B87E-43902B3408E3}"/>
              </a:ext>
            </a:extLst>
          </p:cNvPr>
          <p:cNvSpPr>
            <a:spLocks noGrp="1"/>
          </p:cNvSpPr>
          <p:nvPr>
            <p:ph type="title"/>
          </p:nvPr>
        </p:nvSpPr>
        <p:spPr>
          <a:xfrm>
            <a:off x="135467" y="101262"/>
            <a:ext cx="8432063" cy="808562"/>
          </a:xfrm>
          <a:solidFill>
            <a:schemeClr val="tx1">
              <a:lumMod val="85000"/>
              <a:lumOff val="15000"/>
              <a:alpha val="39000"/>
            </a:schemeClr>
          </a:solidFill>
        </p:spPr>
        <p:txBody>
          <a:bodyPr>
            <a:normAutofit/>
          </a:bodyPr>
          <a:lstStyle/>
          <a:p>
            <a:r>
              <a:rPr lang="en-US" sz="3600" dirty="0"/>
              <a:t>The Color of Plants Around Other Stars</a:t>
            </a:r>
          </a:p>
        </p:txBody>
      </p:sp>
      <p:sp>
        <p:nvSpPr>
          <p:cNvPr id="10" name="TextBox 9">
            <a:extLst>
              <a:ext uri="{FF2B5EF4-FFF2-40B4-BE49-F238E27FC236}">
                <a16:creationId xmlns:a16="http://schemas.microsoft.com/office/drawing/2014/main" id="{3CE42A04-4729-CB4E-9EFB-B63650F3C432}"/>
              </a:ext>
            </a:extLst>
          </p:cNvPr>
          <p:cNvSpPr txBox="1"/>
          <p:nvPr/>
        </p:nvSpPr>
        <p:spPr>
          <a:xfrm>
            <a:off x="135467" y="1032933"/>
            <a:ext cx="7095066" cy="1354217"/>
          </a:xfrm>
          <a:prstGeom prst="rect">
            <a:avLst/>
          </a:prstGeom>
          <a:solidFill>
            <a:schemeClr val="tx1">
              <a:lumMod val="85000"/>
              <a:lumOff val="15000"/>
              <a:alpha val="70016"/>
            </a:schemeClr>
          </a:solidFill>
        </p:spPr>
        <p:txBody>
          <a:bodyPr wrap="square" rtlCol="0">
            <a:spAutoFit/>
          </a:bodyPr>
          <a:lstStyle/>
          <a:p>
            <a:r>
              <a:rPr lang="en-US" dirty="0">
                <a:solidFill>
                  <a:srgbClr val="00B0F0"/>
                </a:solidFill>
              </a:rPr>
              <a:t>Science question. </a:t>
            </a:r>
            <a:r>
              <a:rPr lang="en-US" sz="1600" dirty="0">
                <a:solidFill>
                  <a:schemeClr val="bg1"/>
                </a:solidFill>
              </a:rPr>
              <a:t>Plants on the modern Earth preferentially reflect green light in the visible wavelengths and strongly reflect light just beyond the visible in the near-infrared. If alien plants exist on other planets, it remains unknown if they might reflect similar colors of light or if they will perhaps reflect different colors than plants on the modern Earth.</a:t>
            </a:r>
            <a:endParaRPr lang="en-US" sz="1600" dirty="0">
              <a:solidFill>
                <a:srgbClr val="00B0F0"/>
              </a:solidFill>
            </a:endParaRPr>
          </a:p>
        </p:txBody>
      </p:sp>
      <p:pic>
        <p:nvPicPr>
          <p:cNvPr id="12" name="Picture 11">
            <a:extLst>
              <a:ext uri="{FF2B5EF4-FFF2-40B4-BE49-F238E27FC236}">
                <a16:creationId xmlns:a16="http://schemas.microsoft.com/office/drawing/2014/main" id="{CF63BBF0-33EA-6D41-B142-A6667003003F}"/>
              </a:ext>
            </a:extLst>
          </p:cNvPr>
          <p:cNvPicPr>
            <a:picLocks noChangeAspect="1"/>
          </p:cNvPicPr>
          <p:nvPr/>
        </p:nvPicPr>
        <p:blipFill>
          <a:blip r:embed="rId4"/>
          <a:stretch>
            <a:fillRect/>
          </a:stretch>
        </p:blipFill>
        <p:spPr>
          <a:xfrm>
            <a:off x="7365999" y="1108457"/>
            <a:ext cx="4690533" cy="3517900"/>
          </a:xfrm>
          <a:prstGeom prst="rect">
            <a:avLst/>
          </a:prstGeom>
        </p:spPr>
      </p:pic>
      <p:sp>
        <p:nvSpPr>
          <p:cNvPr id="13" name="TextBox 12">
            <a:extLst>
              <a:ext uri="{FF2B5EF4-FFF2-40B4-BE49-F238E27FC236}">
                <a16:creationId xmlns:a16="http://schemas.microsoft.com/office/drawing/2014/main" id="{759CA42E-3006-434C-ABB8-18167D105E6E}"/>
              </a:ext>
            </a:extLst>
          </p:cNvPr>
          <p:cNvSpPr txBox="1"/>
          <p:nvPr/>
        </p:nvSpPr>
        <p:spPr>
          <a:xfrm>
            <a:off x="135467" y="2510259"/>
            <a:ext cx="7095066" cy="1354217"/>
          </a:xfrm>
          <a:prstGeom prst="rect">
            <a:avLst/>
          </a:prstGeom>
          <a:solidFill>
            <a:schemeClr val="tx1">
              <a:lumMod val="85000"/>
              <a:lumOff val="15000"/>
              <a:alpha val="65289"/>
            </a:schemeClr>
          </a:solidFill>
        </p:spPr>
        <p:txBody>
          <a:bodyPr wrap="square" rtlCol="0">
            <a:spAutoFit/>
          </a:bodyPr>
          <a:lstStyle/>
          <a:p>
            <a:r>
              <a:rPr lang="en-US" dirty="0">
                <a:solidFill>
                  <a:srgbClr val="00B0F0"/>
                </a:solidFill>
              </a:rPr>
              <a:t>Findings. </a:t>
            </a:r>
            <a:r>
              <a:rPr lang="en-US" sz="1600" dirty="0">
                <a:solidFill>
                  <a:schemeClr val="bg1"/>
                </a:solidFill>
              </a:rPr>
              <a:t>Using a computer simulation that predicts the colors of light reflected from extant Earth organisms, we calculated how plant colors might change around other stars. Around stars hotter than the Sun, we might expect alien plants to preferentially reflect blue light, while around stars much cooler than the Sun, plants might preferentially reflect infrared light.  </a:t>
            </a:r>
            <a:endParaRPr lang="en-US" sz="1600" dirty="0">
              <a:solidFill>
                <a:srgbClr val="00B0F0"/>
              </a:solidFill>
            </a:endParaRPr>
          </a:p>
        </p:txBody>
      </p:sp>
      <p:sp>
        <p:nvSpPr>
          <p:cNvPr id="14" name="TextBox 13">
            <a:extLst>
              <a:ext uri="{FF2B5EF4-FFF2-40B4-BE49-F238E27FC236}">
                <a16:creationId xmlns:a16="http://schemas.microsoft.com/office/drawing/2014/main" id="{B0E5E3C6-EED6-164C-9B21-AB4EDB0923E9}"/>
              </a:ext>
            </a:extLst>
          </p:cNvPr>
          <p:cNvSpPr txBox="1"/>
          <p:nvPr/>
        </p:nvSpPr>
        <p:spPr>
          <a:xfrm>
            <a:off x="135467" y="3995272"/>
            <a:ext cx="7095066" cy="1107996"/>
          </a:xfrm>
          <a:prstGeom prst="rect">
            <a:avLst/>
          </a:prstGeom>
          <a:solidFill>
            <a:schemeClr val="tx1">
              <a:lumMod val="85000"/>
              <a:lumOff val="15000"/>
              <a:alpha val="64617"/>
            </a:schemeClr>
          </a:solidFill>
        </p:spPr>
        <p:txBody>
          <a:bodyPr wrap="square" rtlCol="0">
            <a:spAutoFit/>
          </a:bodyPr>
          <a:lstStyle/>
          <a:p>
            <a:r>
              <a:rPr lang="en-US" dirty="0">
                <a:solidFill>
                  <a:srgbClr val="00B0F0"/>
                </a:solidFill>
              </a:rPr>
              <a:t>Why does this matter? </a:t>
            </a:r>
            <a:r>
              <a:rPr lang="en-US" sz="1600" dirty="0">
                <a:solidFill>
                  <a:schemeClr val="bg1"/>
                </a:solidFill>
              </a:rPr>
              <a:t>Future NASA missions will directly observe Earth-like exoplanets orbiting nearby stars to search for signs of surface life. If alien vegetation exists on such worlds, perhaps similar to trees on the modern Earth, it could be detected by the colors of light it reflects, which we predict with our simulation.</a:t>
            </a:r>
            <a:endParaRPr lang="en-US" sz="1600" dirty="0">
              <a:solidFill>
                <a:srgbClr val="00B0F0"/>
              </a:solidFill>
            </a:endParaRPr>
          </a:p>
        </p:txBody>
      </p:sp>
      <p:sp>
        <p:nvSpPr>
          <p:cNvPr id="15" name="TextBox 14">
            <a:extLst>
              <a:ext uri="{FF2B5EF4-FFF2-40B4-BE49-F238E27FC236}">
                <a16:creationId xmlns:a16="http://schemas.microsoft.com/office/drawing/2014/main" id="{91705246-9A10-7042-B0EC-7F4A1CB18B5A}"/>
              </a:ext>
            </a:extLst>
          </p:cNvPr>
          <p:cNvSpPr txBox="1"/>
          <p:nvPr/>
        </p:nvSpPr>
        <p:spPr>
          <a:xfrm>
            <a:off x="135467" y="5701957"/>
            <a:ext cx="6176433" cy="1231106"/>
          </a:xfrm>
          <a:prstGeom prst="rect">
            <a:avLst/>
          </a:prstGeom>
          <a:noFill/>
        </p:spPr>
        <p:txBody>
          <a:bodyPr wrap="square" rtlCol="0">
            <a:spAutoFit/>
          </a:bodyPr>
          <a:lstStyle/>
          <a:p>
            <a:r>
              <a:rPr lang="en-US" sz="1400" dirty="0">
                <a:solidFill>
                  <a:schemeClr val="bg1"/>
                </a:solidFill>
                <a:effectLst/>
              </a:rPr>
              <a:t>Lehmer, O.R., Catling, D.C., Parenteau, M.N., Kiang, N.Y., </a:t>
            </a:r>
            <a:r>
              <a:rPr lang="en-US" sz="1400" dirty="0" err="1">
                <a:solidFill>
                  <a:schemeClr val="bg1"/>
                </a:solidFill>
                <a:effectLst/>
              </a:rPr>
              <a:t>Hoehler</a:t>
            </a:r>
            <a:r>
              <a:rPr lang="en-US" sz="1400" dirty="0">
                <a:solidFill>
                  <a:schemeClr val="bg1"/>
                </a:solidFill>
                <a:effectLst/>
              </a:rPr>
              <a:t>, T.M., 2021. The peak absorbance wavelength of photosynthetic pigments around other stars from spectral optimization. Front. Astron. Space Sci. 8. </a:t>
            </a:r>
            <a:r>
              <a:rPr lang="en-US" sz="1400" dirty="0">
                <a:solidFill>
                  <a:schemeClr val="bg1"/>
                </a:solidFill>
                <a:effectLst/>
                <a:hlinkClick r:id="rId5">
                  <a:extLst>
                    <a:ext uri="{A12FA001-AC4F-418D-AE19-62706E023703}">
                      <ahyp:hlinkClr xmlns:ahyp="http://schemas.microsoft.com/office/drawing/2018/hyperlinkcolor" val="tx"/>
                    </a:ext>
                  </a:extLst>
                </a:hlinkClick>
              </a:rPr>
              <a:t>https://doi.org/10.3389/fspas.2021.689441</a:t>
            </a:r>
            <a:endParaRPr lang="en-US" sz="1400" dirty="0">
              <a:solidFill>
                <a:schemeClr val="bg1"/>
              </a:solidFill>
              <a:effectLst/>
            </a:endParaRPr>
          </a:p>
          <a:p>
            <a:endParaRPr lang="en-US" dirty="0"/>
          </a:p>
        </p:txBody>
      </p:sp>
      <p:sp>
        <p:nvSpPr>
          <p:cNvPr id="16" name="TextBox 15">
            <a:extLst>
              <a:ext uri="{FF2B5EF4-FFF2-40B4-BE49-F238E27FC236}">
                <a16:creationId xmlns:a16="http://schemas.microsoft.com/office/drawing/2014/main" id="{6C524761-29DE-FE41-AC12-73F89A4F1792}"/>
              </a:ext>
            </a:extLst>
          </p:cNvPr>
          <p:cNvSpPr txBox="1"/>
          <p:nvPr/>
        </p:nvSpPr>
        <p:spPr>
          <a:xfrm>
            <a:off x="7365998" y="4841602"/>
            <a:ext cx="4690533" cy="1815882"/>
          </a:xfrm>
          <a:prstGeom prst="rect">
            <a:avLst/>
          </a:prstGeom>
          <a:solidFill>
            <a:schemeClr val="tx1">
              <a:lumMod val="85000"/>
              <a:lumOff val="15000"/>
              <a:alpha val="64930"/>
            </a:schemeClr>
          </a:solidFill>
        </p:spPr>
        <p:txBody>
          <a:bodyPr wrap="square" rtlCol="0">
            <a:spAutoFit/>
          </a:bodyPr>
          <a:lstStyle/>
          <a:p>
            <a:r>
              <a:rPr lang="en-US" sz="1400" i="1" dirty="0">
                <a:solidFill>
                  <a:schemeClr val="bg1"/>
                </a:solidFill>
              </a:rPr>
              <a:t>The colors of light preferentially absorbed by alien plants around different stars from our computer simulation. The gray shaded region represents the absorption of spinach chloroplasts. The colored lines show the predictions of our simulation. The vertical black lines labelled “edge” are the wavelengths of light we might expect alien plants to preferentially reflect, which we can search for with future NASA telescopes.</a:t>
            </a:r>
          </a:p>
        </p:txBody>
      </p:sp>
    </p:spTree>
    <p:extLst>
      <p:ext uri="{BB962C8B-B14F-4D97-AF65-F5344CB8AC3E}">
        <p14:creationId xmlns:p14="http://schemas.microsoft.com/office/powerpoint/2010/main" val="3364885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1529</TotalTime>
  <Words>328</Words>
  <Application>Microsoft Macintosh PowerPoint</Application>
  <PresentationFormat>Widescreen</PresentationFormat>
  <Paragraphs>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Helvetica</vt:lpstr>
      <vt:lpstr>Office Theme</vt:lpstr>
      <vt:lpstr>The Color of Plants Around Other Stars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color of plants around other stars</dc:title>
  <dc:creator>Owen Lehmer</dc:creator>
  <cp:lastModifiedBy>Perlongo, Kassandra M. (ARC-SG)[Bay Area Environmental Research Institute]</cp:lastModifiedBy>
  <cp:revision>8</cp:revision>
  <dcterms:created xsi:type="dcterms:W3CDTF">2021-06-16T21:31:21Z</dcterms:created>
  <dcterms:modified xsi:type="dcterms:W3CDTF">2021-07-21T20:57:45Z</dcterms:modified>
</cp:coreProperties>
</file>