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32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K Modified" id="{60A12179-5F31-43D4-96C7-87BD8CCA2552}">
          <p14:sldIdLst>
            <p14:sldId id="3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537" userDrawn="1">
          <p15:clr>
            <a:srgbClr val="A4A3A4"/>
          </p15:clr>
        </p15:guide>
        <p15:guide id="4" pos="143" userDrawn="1">
          <p15:clr>
            <a:srgbClr val="A4A3A4"/>
          </p15:clr>
        </p15:guide>
        <p15:guide id="5" pos="7151" userDrawn="1">
          <p15:clr>
            <a:srgbClr val="A4A3A4"/>
          </p15:clr>
        </p15:guide>
        <p15:guide id="6" pos="529" userDrawn="1">
          <p15:clr>
            <a:srgbClr val="A4A3A4"/>
          </p15:clr>
        </p15:guide>
        <p15:guide id="7" orient="horz" pos="73" userDrawn="1">
          <p15:clr>
            <a:srgbClr val="A4A3A4"/>
          </p15:clr>
        </p15:guide>
        <p15:guide id="8" orient="horz" pos="4247" userDrawn="1">
          <p15:clr>
            <a:srgbClr val="A4A3A4"/>
          </p15:clr>
        </p15:guide>
        <p15:guide id="9" orient="horz" pos="482" userDrawn="1">
          <p15:clr>
            <a:srgbClr val="A4A3A4"/>
          </p15:clr>
        </p15:guide>
        <p15:guide id="10" orient="horz" pos="3838" userDrawn="1">
          <p15:clr>
            <a:srgbClr val="A4A3A4"/>
          </p15:clr>
        </p15:guide>
        <p15:guide id="11" userDrawn="1">
          <p15:clr>
            <a:srgbClr val="A4A3A4"/>
          </p15:clr>
        </p15:guide>
        <p15:guide id="12" pos="3704" userDrawn="1">
          <p15:clr>
            <a:srgbClr val="A4A3A4"/>
          </p15:clr>
        </p15:guide>
        <p15:guide id="13" pos="3976" userDrawn="1">
          <p15:clr>
            <a:srgbClr val="A4A3A4"/>
          </p15:clr>
        </p15:guide>
        <p15:guide id="14" orient="horz" pos="1026" userDrawn="1">
          <p15:clr>
            <a:srgbClr val="A4A3A4"/>
          </p15:clr>
        </p15:guide>
        <p15:guide id="15" orient="horz" pos="2432" userDrawn="1">
          <p15:clr>
            <a:srgbClr val="A4A3A4"/>
          </p15:clr>
        </p15:guide>
        <p15:guide id="16"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6196" autoAdjust="0"/>
  </p:normalViewPr>
  <p:slideViewPr>
    <p:cSldViewPr snapToGrid="0">
      <p:cViewPr varScale="1">
        <p:scale>
          <a:sx n="128" d="100"/>
          <a:sy n="128" d="100"/>
        </p:scale>
        <p:origin x="176" y="176"/>
      </p:cViewPr>
      <p:guideLst>
        <p:guide orient="horz" pos="2160"/>
        <p:guide pos="3840"/>
        <p:guide pos="7537"/>
        <p:guide pos="143"/>
        <p:guide pos="7151"/>
        <p:guide pos="529"/>
        <p:guide orient="horz" pos="73"/>
        <p:guide orient="horz" pos="4247"/>
        <p:guide orient="horz" pos="482"/>
        <p:guide orient="horz" pos="3838"/>
        <p:guide/>
        <p:guide pos="3704"/>
        <p:guide pos="3976"/>
        <p:guide orient="horz" pos="1026"/>
        <p:guide orient="horz" pos="2432"/>
        <p:guide pos="7680"/>
      </p:guideLst>
    </p:cSldViewPr>
  </p:slideViewPr>
  <p:notesTextViewPr>
    <p:cViewPr>
      <p:scale>
        <a:sx n="1" d="1"/>
        <a:sy n="1" d="1"/>
      </p:scale>
      <p:origin x="0" y="0"/>
    </p:cViewPr>
  </p:notesTextViewPr>
  <p:notesViewPr>
    <p:cSldViewPr snapToGrid="0">
      <p:cViewPr varScale="1">
        <p:scale>
          <a:sx n="87" d="100"/>
          <a:sy n="87" d="100"/>
        </p:scale>
        <p:origin x="37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2BE47-8FBE-44C0-A42B-5D67E953C806}" type="datetimeFigureOut">
              <a:rPr lang="en-US" smtClean="0"/>
              <a:t>7/21/21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528308-0C7D-4871-98A8-E006FCC104EF}" type="slidenum">
              <a:rPr lang="en-US" smtClean="0"/>
              <a:t>‹#›</a:t>
            </a:fld>
            <a:endParaRPr lang="en-US"/>
          </a:p>
        </p:txBody>
      </p:sp>
    </p:spTree>
    <p:extLst>
      <p:ext uri="{BB962C8B-B14F-4D97-AF65-F5344CB8AC3E}">
        <p14:creationId xmlns:p14="http://schemas.microsoft.com/office/powerpoint/2010/main" val="67008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53141-4E47-0340-8CAA-B90A16D69F4D}" type="datetimeFigureOut">
              <a:rPr lang="en-US" smtClean="0"/>
              <a:t>7/21/21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3EE43-9314-B34F-AAE0-1DB517E31E8D}" type="slidenum">
              <a:rPr lang="en-US" smtClean="0"/>
              <a:t>‹#›</a:t>
            </a:fld>
            <a:endParaRPr lang="en-US"/>
          </a:p>
        </p:txBody>
      </p:sp>
    </p:spTree>
    <p:extLst>
      <p:ext uri="{BB962C8B-B14F-4D97-AF65-F5344CB8AC3E}">
        <p14:creationId xmlns:p14="http://schemas.microsoft.com/office/powerpoint/2010/main" val="359636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A Silicon Valle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58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half" idx="10"/>
          </p:nvPr>
        </p:nvSpPr>
        <p:spPr>
          <a:xfrm>
            <a:off x="838200" y="1920240"/>
            <a:ext cx="105156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38200" y="914400"/>
            <a:ext cx="10515600" cy="914400"/>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Slide Number Placeholder 2"/>
          <p:cNvSpPr>
            <a:spLocks noGrp="1"/>
          </p:cNvSpPr>
          <p:nvPr>
            <p:ph type="sldNum" sz="quarter" idx="11"/>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23322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39300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20239"/>
            <a:ext cx="51816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20239"/>
            <a:ext cx="5181600" cy="45720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838200" y="914400"/>
            <a:ext cx="10515600" cy="9144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78603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920240"/>
            <a:ext cx="5157787" cy="823912"/>
          </a:xfrm>
          <a:prstGeom prst="rect">
            <a:avLst/>
          </a:prstGeom>
        </p:spPr>
        <p:txBody>
          <a:bodyPr anchor="b"/>
          <a:lstStyle>
            <a:lvl1pPr marL="0" indent="0">
              <a:buNone/>
              <a:defRPr sz="2400" b="1">
                <a:solidFill>
                  <a:schemeClr val="tx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744152"/>
            <a:ext cx="5157787" cy="374904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920240"/>
            <a:ext cx="5183188" cy="823912"/>
          </a:xfrm>
          <a:prstGeom prst="rect">
            <a:avLst/>
          </a:prstGeom>
        </p:spPr>
        <p:txBody>
          <a:bodyPr anchor="b"/>
          <a:lstStyle>
            <a:lvl1pPr marL="0" indent="0">
              <a:buNone/>
              <a:defRPr sz="2400" b="1">
                <a:solidFill>
                  <a:schemeClr val="tx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744152"/>
            <a:ext cx="5183188" cy="374904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vl2pPr>
              <a:defRPr>
                <a:solidFill>
                  <a:schemeClr val="tx1"/>
                </a:solidFill>
                <a:latin typeface="Helvetica" panose="020B0604020202020204" pitchFamily="34" charset="0"/>
                <a:cs typeface="Helvetica" panose="020B0604020202020204" pitchFamily="34" charset="0"/>
              </a:defRPr>
            </a:lvl2pPr>
            <a:lvl3pPr>
              <a:defRPr>
                <a:solidFill>
                  <a:schemeClr val="tx1"/>
                </a:solidFill>
                <a:latin typeface="Helvetica" panose="020B0604020202020204" pitchFamily="34" charset="0"/>
                <a:cs typeface="Helvetica" panose="020B0604020202020204" pitchFamily="34" charset="0"/>
              </a:defRPr>
            </a:lvl3pPr>
            <a:lvl4pPr>
              <a:defRPr>
                <a:solidFill>
                  <a:schemeClr val="tx1"/>
                </a:solidFill>
                <a:latin typeface="Helvetica" panose="020B0604020202020204" pitchFamily="34" charset="0"/>
                <a:cs typeface="Helvetica" panose="020B0604020202020204" pitchFamily="34" charset="0"/>
              </a:defRPr>
            </a:lvl4pPr>
            <a:lvl5pPr>
              <a:defRPr>
                <a:solidFill>
                  <a:schemeClr val="tx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914400"/>
            <a:ext cx="10515600" cy="9144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6011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14400"/>
            <a:ext cx="3932237" cy="1260621"/>
          </a:xfrm>
          <a:prstGeom prst="rect">
            <a:avLst/>
          </a:prstGeom>
        </p:spPr>
        <p:txBody>
          <a:bodyPr anchor="b"/>
          <a:lstStyle>
            <a:lvl1pPr>
              <a:defRPr sz="3200">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14400"/>
            <a:ext cx="6172200" cy="5577840"/>
          </a:xfrm>
          <a:prstGeom prst="rect">
            <a:avLst/>
          </a:prstGeom>
        </p:spPr>
        <p:txBody>
          <a:bodyPr/>
          <a:lstStyle>
            <a:lvl1pPr>
              <a:defRPr sz="3200">
                <a:solidFill>
                  <a:schemeClr val="tx1"/>
                </a:solidFill>
                <a:latin typeface="Helvetica" panose="020B0604020202020204" pitchFamily="34" charset="0"/>
                <a:cs typeface="Helvetica" panose="020B0604020202020204" pitchFamily="34" charset="0"/>
              </a:defRPr>
            </a:lvl1pPr>
            <a:lvl2pPr>
              <a:defRPr sz="2800">
                <a:solidFill>
                  <a:schemeClr val="tx1"/>
                </a:solidFill>
                <a:latin typeface="Helvetica" panose="020B0604020202020204" pitchFamily="34" charset="0"/>
                <a:cs typeface="Helvetica" panose="020B0604020202020204" pitchFamily="34" charset="0"/>
              </a:defRPr>
            </a:lvl2pPr>
            <a:lvl3pPr>
              <a:defRPr sz="2400">
                <a:solidFill>
                  <a:schemeClr val="tx1"/>
                </a:solidFill>
                <a:latin typeface="Helvetica" panose="020B0604020202020204" pitchFamily="34" charset="0"/>
                <a:cs typeface="Helvetica" panose="020B0604020202020204" pitchFamily="34" charset="0"/>
              </a:defRPr>
            </a:lvl3pPr>
            <a:lvl4pPr>
              <a:defRPr sz="2000">
                <a:solidFill>
                  <a:schemeClr val="tx1"/>
                </a:solidFill>
                <a:latin typeface="Helvetica" panose="020B0604020202020204" pitchFamily="34" charset="0"/>
                <a:cs typeface="Helvetica" panose="020B0604020202020204" pitchFamily="34" charset="0"/>
              </a:defRPr>
            </a:lvl4pPr>
            <a:lvl5pPr>
              <a:defRPr sz="2000">
                <a:solidFill>
                  <a:schemeClr val="tx1"/>
                </a:solidFill>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5020"/>
            <a:ext cx="3932237" cy="4315968"/>
          </a:xfrm>
          <a:prstGeom prst="rect">
            <a:avLst/>
          </a:prstGeom>
        </p:spPr>
        <p:txBody>
          <a:bodyPr/>
          <a:lstStyle>
            <a:lvl1pPr marL="0" indent="0">
              <a:buNone/>
              <a:defRPr sz="1600">
                <a:solidFill>
                  <a:schemeClr val="tx1"/>
                </a:solidFill>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625415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a:prstGeom prst="rect">
            <a:avLst/>
          </a:prstGeom>
        </p:spPr>
        <p:txBody>
          <a:bodyPr/>
          <a:lstStyle>
            <a:lvl1pPr>
              <a:defRPr>
                <a:solidFill>
                  <a:schemeClr val="tx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75607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33990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710103"/>
            <a:ext cx="9144000" cy="1655762"/>
          </a:xfrm>
          <a:prstGeom prst="rect">
            <a:avLst/>
          </a:prstGeom>
        </p:spPr>
        <p:txBody>
          <a:bodyPr/>
          <a:lstStyle>
            <a:lvl1pPr marL="0" indent="0" algn="ctr">
              <a:buNone/>
              <a:defRPr sz="2400">
                <a:solidFill>
                  <a:schemeClr val="bg1"/>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838200" y="2044297"/>
            <a:ext cx="10515600" cy="1325563"/>
          </a:xfrm>
          <a:prstGeom prst="rect">
            <a:avLst/>
          </a:prstGeom>
        </p:spPr>
        <p:txBody>
          <a:bodyPr/>
          <a:lstStyle>
            <a:lvl1pPr algn="ct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02706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920240"/>
            <a:ext cx="10515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8428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bg1"/>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74615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20240"/>
            <a:ext cx="5181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20240"/>
            <a:ext cx="5181600" cy="45720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838200" y="914399"/>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392664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920240"/>
            <a:ext cx="5157787" cy="823912"/>
          </a:xfrm>
          <a:prstGeom prst="rect">
            <a:avLst/>
          </a:prstGeom>
        </p:spPr>
        <p:txBody>
          <a:bodyPr anchor="b"/>
          <a:lstStyle>
            <a:lvl1pPr marL="0" indent="0">
              <a:buNone/>
              <a:defRPr sz="2400" b="1">
                <a:solidFill>
                  <a:schemeClr val="bg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744152"/>
            <a:ext cx="5157787" cy="374904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920240"/>
            <a:ext cx="5183188" cy="823912"/>
          </a:xfrm>
          <a:prstGeom prst="rect">
            <a:avLst/>
          </a:prstGeom>
        </p:spPr>
        <p:txBody>
          <a:bodyPr anchor="b"/>
          <a:lstStyle>
            <a:lvl1pPr marL="0" indent="0">
              <a:buNone/>
              <a:defRPr sz="2400" b="1">
                <a:solidFill>
                  <a:schemeClr val="bg1"/>
                </a:solidFill>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744152"/>
            <a:ext cx="5183188" cy="374904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838200" y="914400"/>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76323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14400"/>
            <a:ext cx="3932237" cy="1260621"/>
          </a:xfrm>
          <a:prstGeom prst="rect">
            <a:avLst/>
          </a:prstGeom>
        </p:spPr>
        <p:txBody>
          <a:bodyPr anchor="b"/>
          <a:lstStyle>
            <a:lvl1pPr>
              <a:defRPr sz="3200">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14400"/>
            <a:ext cx="6172200" cy="5577840"/>
          </a:xfrm>
          <a:prstGeom prst="rect">
            <a:avLst/>
          </a:prstGeom>
        </p:spPr>
        <p:txBody>
          <a:bodyPr/>
          <a:lstStyle>
            <a:lvl1pPr>
              <a:defRPr sz="3200">
                <a:solidFill>
                  <a:schemeClr val="bg1"/>
                </a:solidFill>
                <a:latin typeface="Helvetica" panose="020B0604020202020204" pitchFamily="34" charset="0"/>
                <a:cs typeface="Helvetica" panose="020B0604020202020204" pitchFamily="34" charset="0"/>
              </a:defRPr>
            </a:lvl1pPr>
            <a:lvl2pPr>
              <a:defRPr sz="2800">
                <a:solidFill>
                  <a:schemeClr val="bg1"/>
                </a:solidFill>
                <a:latin typeface="Helvetica" panose="020B0604020202020204" pitchFamily="34" charset="0"/>
                <a:cs typeface="Helvetica" panose="020B0604020202020204" pitchFamily="34" charset="0"/>
              </a:defRPr>
            </a:lvl2pPr>
            <a:lvl3pPr>
              <a:defRPr sz="2400">
                <a:solidFill>
                  <a:schemeClr val="bg1"/>
                </a:solidFill>
                <a:latin typeface="Helvetica" panose="020B0604020202020204" pitchFamily="34" charset="0"/>
                <a:cs typeface="Helvetica" panose="020B0604020202020204" pitchFamily="34" charset="0"/>
              </a:defRPr>
            </a:lvl3pPr>
            <a:lvl4pPr>
              <a:defRPr sz="2000">
                <a:solidFill>
                  <a:schemeClr val="bg1"/>
                </a:solidFill>
                <a:latin typeface="Helvetica" panose="020B0604020202020204" pitchFamily="34" charset="0"/>
                <a:cs typeface="Helvetica" panose="020B0604020202020204" pitchFamily="34" charset="0"/>
              </a:defRPr>
            </a:lvl4pPr>
            <a:lvl5pPr>
              <a:defRPr sz="2000">
                <a:solidFill>
                  <a:schemeClr val="bg1"/>
                </a:solidFill>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5020"/>
            <a:ext cx="3932237" cy="4315968"/>
          </a:xfrm>
          <a:prstGeom prst="rect">
            <a:avLst/>
          </a:prstGeom>
        </p:spPr>
        <p:txBody>
          <a:bodyPr/>
          <a:lstStyle>
            <a:lvl1pPr marL="0" indent="0">
              <a:buNone/>
              <a:defRPr sz="1600">
                <a:solidFill>
                  <a:schemeClr val="bg1"/>
                </a:solidFill>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55967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a:prstGeom prst="rect">
            <a:avLst/>
          </a:prstGeo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156714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B4035D-95AD-4A7B-821C-D3D3DD167552}" type="slidenum">
              <a:rPr lang="en-US" smtClean="0"/>
              <a:pPr/>
              <a:t>‹#›</a:t>
            </a:fld>
            <a:endParaRPr lang="en-US"/>
          </a:p>
        </p:txBody>
      </p:sp>
    </p:spTree>
    <p:extLst>
      <p:ext uri="{BB962C8B-B14F-4D97-AF65-F5344CB8AC3E}">
        <p14:creationId xmlns:p14="http://schemas.microsoft.com/office/powerpoint/2010/main" val="2927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409614" y="6473282"/>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B4035D-95AD-4A7B-821C-D3D3DD167552}" type="slidenum">
              <a:rPr lang="en-US" smtClean="0"/>
              <a:pPr/>
              <a:t>‹#›</a:t>
            </a:fld>
            <a:endParaRPr lang="en-US"/>
          </a:p>
        </p:txBody>
      </p:sp>
    </p:spTree>
    <p:extLst>
      <p:ext uri="{BB962C8B-B14F-4D97-AF65-F5344CB8AC3E}">
        <p14:creationId xmlns:p14="http://schemas.microsoft.com/office/powerpoint/2010/main" val="460037298"/>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73" r:id="rId3"/>
    <p:sldLayoutId id="2147483663" r:id="rId4"/>
    <p:sldLayoutId id="2147483664" r:id="rId5"/>
    <p:sldLayoutId id="2147483665" r:id="rId6"/>
    <p:sldLayoutId id="2147483668" r:id="rId7"/>
    <p:sldLayoutId id="2147483680" r:id="rId8"/>
    <p:sldLayoutId id="2147483678" r:id="rId9"/>
    <p:sldLayoutId id="2147483674"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CAF20-44A5-6742-B189-AEEB1EB4F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74E812-E5C2-B94A-9F6C-4CFA95371C23}"/>
              </a:ext>
            </a:extLst>
          </p:cNvPr>
          <p:cNvSpPr>
            <a:spLocks noGrp="1"/>
          </p:cNvSpPr>
          <p:nvPr>
            <p:ph type="title"/>
          </p:nvPr>
        </p:nvSpPr>
        <p:spPr>
          <a:xfrm>
            <a:off x="211643" y="425599"/>
            <a:ext cx="9079067" cy="445121"/>
          </a:xfrm>
          <a:solidFill>
            <a:schemeClr val="bg2">
              <a:lumMod val="25000"/>
            </a:schemeClr>
          </a:solidFill>
        </p:spPr>
        <p:txBody>
          <a:bodyPr/>
          <a:lstStyle/>
          <a:p>
            <a:r>
              <a:rPr lang="en-US" sz="2800" b="1" dirty="0"/>
              <a:t>Climate Driven Destruction of Clay Minerals on Mars</a:t>
            </a:r>
            <a:br>
              <a:rPr lang="en-US" sz="4000" dirty="0"/>
            </a:br>
            <a:endParaRPr lang="en-US" sz="4000" dirty="0"/>
          </a:p>
        </p:txBody>
      </p:sp>
      <p:sp>
        <p:nvSpPr>
          <p:cNvPr id="3" name="Content Placeholder 2">
            <a:extLst>
              <a:ext uri="{FF2B5EF4-FFF2-40B4-BE49-F238E27FC236}">
                <a16:creationId xmlns:a16="http://schemas.microsoft.com/office/drawing/2014/main" id="{307C324A-97C9-8240-B41A-040CC1DA4D0D}"/>
              </a:ext>
            </a:extLst>
          </p:cNvPr>
          <p:cNvSpPr>
            <a:spLocks noGrp="1"/>
          </p:cNvSpPr>
          <p:nvPr>
            <p:ph sz="half" idx="1"/>
          </p:nvPr>
        </p:nvSpPr>
        <p:spPr>
          <a:xfrm>
            <a:off x="211643" y="1604100"/>
            <a:ext cx="6136746" cy="5074981"/>
          </a:xfrm>
          <a:solidFill>
            <a:schemeClr val="bg2">
              <a:lumMod val="25000"/>
              <a:alpha val="84211"/>
            </a:schemeClr>
          </a:solidFill>
        </p:spPr>
        <p:txBody>
          <a:bodyPr/>
          <a:lstStyle/>
          <a:p>
            <a:pPr marL="0" indent="0" algn="just">
              <a:spcBef>
                <a:spcPts val="1600"/>
              </a:spcBef>
              <a:buNone/>
            </a:pPr>
            <a:r>
              <a:rPr lang="en-US" sz="1400" b="1" dirty="0">
                <a:solidFill>
                  <a:srgbClr val="00B0F0"/>
                </a:solidFill>
              </a:rPr>
              <a:t>Science Question</a:t>
            </a:r>
            <a:r>
              <a:rPr lang="en-US" sz="1400" dirty="0">
                <a:solidFill>
                  <a:srgbClr val="00B0F0"/>
                </a:solidFill>
              </a:rPr>
              <a:t>. </a:t>
            </a:r>
            <a:r>
              <a:rPr lang="en-US" sz="1200" dirty="0"/>
              <a:t>On Mars, billion-year-old sedimentary rocks containing clay minerals are key indicators of ancient habitable environments and may preserve organic compounds. On Earth, where plate tectonics drives the burial and heating of rocks, clay minerals are transformed into new minerals, influencing organic preservation, and impacting global geochemical cycling of carbon, oxygen, and water. Mars lacked plate tectonics for much of its history, but data from Mars Science Laboratory Rover, </a:t>
            </a:r>
            <a:r>
              <a:rPr lang="en-US" sz="1200" i="1" dirty="0"/>
              <a:t>Curiosity,</a:t>
            </a:r>
            <a:r>
              <a:rPr lang="en-US" sz="1200" dirty="0"/>
              <a:t> point to another process influencing clay minerals in ancient rocks. </a:t>
            </a:r>
          </a:p>
          <a:p>
            <a:pPr marL="0" indent="0" algn="just">
              <a:spcBef>
                <a:spcPts val="1600"/>
              </a:spcBef>
              <a:buNone/>
            </a:pPr>
            <a:r>
              <a:rPr lang="en-US" sz="1400" b="1" dirty="0">
                <a:solidFill>
                  <a:srgbClr val="00B0F0"/>
                </a:solidFill>
              </a:rPr>
              <a:t>Findings. </a:t>
            </a:r>
            <a:r>
              <a:rPr lang="en-US" sz="1200" i="1" dirty="0"/>
              <a:t>Curiosity</a:t>
            </a:r>
            <a:r>
              <a:rPr lang="en-US" sz="1200" dirty="0"/>
              <a:t> examined a lateral transect of 3.5-billion-year-old rocks that formed in a lake that once occupied the floor of Gale crater. This investigation revealed that clay minerals were destroyed and converted into iron oxide minerals by salty solutions (brines) in some areas. These brines were generated and sunk into the subsurface when the </a:t>
            </a:r>
            <a:r>
              <a:rPr lang="en-US" sz="1200" dirty="0" err="1"/>
              <a:t>martian</a:t>
            </a:r>
            <a:r>
              <a:rPr lang="en-US" sz="1200" dirty="0"/>
              <a:t> climate changed and the planet started drying out. </a:t>
            </a:r>
          </a:p>
          <a:p>
            <a:pPr marL="0" indent="0" algn="just">
              <a:spcBef>
                <a:spcPts val="1600"/>
              </a:spcBef>
              <a:buNone/>
            </a:pPr>
            <a:r>
              <a:rPr lang="en-US" sz="1400" b="1" dirty="0">
                <a:solidFill>
                  <a:srgbClr val="00B0F0"/>
                </a:solidFill>
              </a:rPr>
              <a:t>Why does this matter? </a:t>
            </a:r>
            <a:r>
              <a:rPr lang="en-US" sz="1200" dirty="0"/>
              <a:t>The global distribution of sulfate minerals detected by Mars orbital spacecraft indicate the production of brines and thus the potential influence on clay mineral-bearing rocks was widespread. The conversion of clay minerals to iron oxides released water and would have helped counter planetary desiccation, perhaps prolonging habitability. Destruction of clay minerals will have also influenced the preservation of organic compounds in the </a:t>
            </a:r>
            <a:r>
              <a:rPr lang="en-US" sz="1200" dirty="0" err="1"/>
              <a:t>martian</a:t>
            </a:r>
            <a:r>
              <a:rPr lang="en-US" sz="1200" dirty="0"/>
              <a:t> rock record. The mineral signatures of brines discovered at Gale will help current and future Mars missions select well-preserved samples and targets.</a:t>
            </a:r>
          </a:p>
          <a:p>
            <a:pPr marL="0" indent="0" algn="just">
              <a:spcBef>
                <a:spcPts val="1600"/>
              </a:spcBef>
              <a:buNone/>
            </a:pPr>
            <a:endParaRPr lang="en-US" sz="1200" dirty="0"/>
          </a:p>
          <a:p>
            <a:pPr marL="0" indent="0">
              <a:spcBef>
                <a:spcPts val="1600"/>
              </a:spcBef>
              <a:buNone/>
            </a:pPr>
            <a:r>
              <a:rPr lang="en-US" sz="1200" dirty="0"/>
              <a:t>T. F. Bristow, J. P. </a:t>
            </a:r>
            <a:r>
              <a:rPr lang="en-US" sz="1200" dirty="0" err="1"/>
              <a:t>Grotzinger</a:t>
            </a:r>
            <a:r>
              <a:rPr lang="en-US" sz="1200" dirty="0"/>
              <a:t>, E. B. </a:t>
            </a:r>
            <a:r>
              <a:rPr lang="en-US" sz="1200" dirty="0" err="1"/>
              <a:t>Rampe</a:t>
            </a:r>
            <a:r>
              <a:rPr lang="en-US" sz="1200" dirty="0"/>
              <a:t>, et al. Brine-driven destruction of clay minerals in Gale crater, Mars. Science. Vol 373, Issue 655. doi.org/10.1126/science.abg5449</a:t>
            </a:r>
          </a:p>
        </p:txBody>
      </p:sp>
      <p:pic>
        <p:nvPicPr>
          <p:cNvPr id="12" name="Picture 2" descr="curiosity rover">
            <a:extLst>
              <a:ext uri="{FF2B5EF4-FFF2-40B4-BE49-F238E27FC236}">
                <a16:creationId xmlns:a16="http://schemas.microsoft.com/office/drawing/2014/main" id="{980A0D9D-04D1-5842-BA2D-C16467246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862" y="1604100"/>
            <a:ext cx="5308600" cy="2987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271EE45-CB64-0342-ADB2-BC6E0A69B8FF}"/>
              </a:ext>
            </a:extLst>
          </p:cNvPr>
          <p:cNvSpPr txBox="1"/>
          <p:nvPr/>
        </p:nvSpPr>
        <p:spPr>
          <a:xfrm>
            <a:off x="8311978" y="4157692"/>
            <a:ext cx="1199880" cy="276999"/>
          </a:xfrm>
          <a:prstGeom prst="rect">
            <a:avLst/>
          </a:prstGeom>
          <a:noFill/>
        </p:spPr>
        <p:txBody>
          <a:bodyPr wrap="none" rtlCol="0">
            <a:spAutoFit/>
          </a:bodyPr>
          <a:lstStyle/>
          <a:p>
            <a:r>
              <a:rPr lang="en-US" sz="1200" i="1" dirty="0">
                <a:solidFill>
                  <a:schemeClr val="bg1"/>
                </a:solidFill>
                <a:latin typeface="+mj-lt"/>
              </a:rPr>
              <a:t>Vera Rubin ridge</a:t>
            </a:r>
          </a:p>
        </p:txBody>
      </p:sp>
      <p:sp>
        <p:nvSpPr>
          <p:cNvPr id="15" name="TextBox 14">
            <a:extLst>
              <a:ext uri="{FF2B5EF4-FFF2-40B4-BE49-F238E27FC236}">
                <a16:creationId xmlns:a16="http://schemas.microsoft.com/office/drawing/2014/main" id="{F0D56163-BD80-2B46-98F4-42A7504CCFE7}"/>
              </a:ext>
            </a:extLst>
          </p:cNvPr>
          <p:cNvSpPr txBox="1"/>
          <p:nvPr/>
        </p:nvSpPr>
        <p:spPr>
          <a:xfrm>
            <a:off x="6615894" y="4802777"/>
            <a:ext cx="5308600" cy="1384995"/>
          </a:xfrm>
          <a:prstGeom prst="rect">
            <a:avLst/>
          </a:prstGeom>
          <a:solidFill>
            <a:schemeClr val="bg2">
              <a:lumMod val="25000"/>
              <a:alpha val="59812"/>
            </a:schemeClr>
          </a:solidFill>
        </p:spPr>
        <p:txBody>
          <a:bodyPr wrap="square" rtlCol="0">
            <a:spAutoFit/>
          </a:bodyPr>
          <a:lstStyle/>
          <a:p>
            <a:r>
              <a:rPr lang="en-US" sz="1400" i="1" dirty="0">
                <a:solidFill>
                  <a:schemeClr val="bg1"/>
                </a:solidFill>
                <a:latin typeface="+mj-lt"/>
              </a:rPr>
              <a:t>A view of rock strata exposed at the base of Aeolis Mons (Mt. Sharp) in Gale Crater. Various rock units (based on orbital mineral detections) and geomorphic features are highlighted in color. The white line shows the path of the Curiosity rover. Mineralogical comparisons of ancient lake strata analyzed from the ‘Clay-bearing unit’ and ’Vera Rubin ridge’ were the focus of this study.</a:t>
            </a:r>
          </a:p>
        </p:txBody>
      </p:sp>
      <p:sp>
        <p:nvSpPr>
          <p:cNvPr id="4" name="TextBox 3">
            <a:extLst>
              <a:ext uri="{FF2B5EF4-FFF2-40B4-BE49-F238E27FC236}">
                <a16:creationId xmlns:a16="http://schemas.microsoft.com/office/drawing/2014/main" id="{C8D56817-80EE-0B4F-8ADC-4621F9EE7913}"/>
              </a:ext>
            </a:extLst>
          </p:cNvPr>
          <p:cNvSpPr txBox="1"/>
          <p:nvPr/>
        </p:nvSpPr>
        <p:spPr>
          <a:xfrm>
            <a:off x="6653693" y="5476461"/>
            <a:ext cx="184731" cy="369332"/>
          </a:xfrm>
          <a:prstGeom prst="rect">
            <a:avLst/>
          </a:prstGeom>
          <a:noFill/>
        </p:spPr>
        <p:txBody>
          <a:bodyPr wrap="none" rtlCol="0">
            <a:spAutoFit/>
          </a:bodyPr>
          <a:lstStyle/>
          <a:p>
            <a:endParaRPr lang="en-US"/>
          </a:p>
        </p:txBody>
      </p:sp>
      <p:pic>
        <p:nvPicPr>
          <p:cNvPr id="14" name="Picture 13">
            <a:extLst>
              <a:ext uri="{FF2B5EF4-FFF2-40B4-BE49-F238E27FC236}">
                <a16:creationId xmlns:a16="http://schemas.microsoft.com/office/drawing/2014/main" id="{611EC4C6-2155-8642-AAFD-D420C508EE5B}"/>
              </a:ext>
            </a:extLst>
          </p:cNvPr>
          <p:cNvPicPr>
            <a:picLocks noChangeAspect="1"/>
          </p:cNvPicPr>
          <p:nvPr/>
        </p:nvPicPr>
        <p:blipFill>
          <a:blip r:embed="rId4"/>
          <a:stretch>
            <a:fillRect/>
          </a:stretch>
        </p:blipFill>
        <p:spPr>
          <a:xfrm>
            <a:off x="9744709" y="255098"/>
            <a:ext cx="1821509" cy="786125"/>
          </a:xfrm>
          <a:prstGeom prst="rect">
            <a:avLst/>
          </a:prstGeom>
        </p:spPr>
      </p:pic>
    </p:spTree>
    <p:extLst>
      <p:ext uri="{BB962C8B-B14F-4D97-AF65-F5344CB8AC3E}">
        <p14:creationId xmlns:p14="http://schemas.microsoft.com/office/powerpoint/2010/main" val="1976665230"/>
      </p:ext>
    </p:extLst>
  </p:cSld>
  <p:clrMapOvr>
    <a:masterClrMapping/>
  </p:clrMapOvr>
</p:sld>
</file>

<file path=ppt/theme/theme1.xml><?xml version="1.0" encoding="utf-8"?>
<a:theme xmlns:a="http://schemas.openxmlformats.org/drawingml/2006/main" name="Office Theme">
  <a:themeElements>
    <a:clrScheme name="NSV">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8A1FA"/>
      </a:hlink>
      <a:folHlink>
        <a:srgbClr val="A6587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A SV Template 16-9 v1.3.potx" id="{7EE0FFDF-F872-4190-80B4-9C5EAC6EE379}" vid="{509FADC5-8822-4D46-8DB4-969951C4F5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6646</TotalTime>
  <Words>395</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Climate Driven Destruction of Clay Minerals on Mars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Nuggets</dc:title>
  <dc:creator>Perlongo, Kassandra M. (ARC-SG)[Bay Area Environmental Research Institute]</dc:creator>
  <cp:lastModifiedBy>Perlongo, Kassandra M. (ARC-SG)[Bay Area Environmental Research Institute]</cp:lastModifiedBy>
  <cp:revision>94</cp:revision>
  <dcterms:created xsi:type="dcterms:W3CDTF">2021-02-12T00:08:26Z</dcterms:created>
  <dcterms:modified xsi:type="dcterms:W3CDTF">2021-07-21T19:29:40Z</dcterms:modified>
</cp:coreProperties>
</file>