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48"/>
    <p:restoredTop sz="95238"/>
  </p:normalViewPr>
  <p:slideViewPr>
    <p:cSldViewPr snapToGrid="0" snapToObjects="1">
      <p:cViewPr varScale="1">
        <p:scale>
          <a:sx n="122" d="100"/>
          <a:sy n="122" d="100"/>
        </p:scale>
        <p:origin x="376"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F818-E3D9-F34A-A6EC-82072C61AA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8E8AD-C9E8-BF47-8711-722817EF00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548B5D-812E-9044-8C00-58B0B791115F}"/>
              </a:ext>
            </a:extLst>
          </p:cNvPr>
          <p:cNvSpPr>
            <a:spLocks noGrp="1"/>
          </p:cNvSpPr>
          <p:nvPr>
            <p:ph type="dt" sz="half" idx="10"/>
          </p:nvPr>
        </p:nvSpPr>
        <p:spPr/>
        <p:txBody>
          <a:bodyPr/>
          <a:lstStyle/>
          <a:p>
            <a:fld id="{4B5AED33-4153-074E-9584-6D4AE8EDAE7F}" type="datetimeFigureOut">
              <a:rPr lang="en-US" smtClean="0"/>
              <a:t>7/20/21</a:t>
            </a:fld>
            <a:endParaRPr lang="en-US"/>
          </a:p>
        </p:txBody>
      </p:sp>
      <p:sp>
        <p:nvSpPr>
          <p:cNvPr id="5" name="Footer Placeholder 4">
            <a:extLst>
              <a:ext uri="{FF2B5EF4-FFF2-40B4-BE49-F238E27FC236}">
                <a16:creationId xmlns:a16="http://schemas.microsoft.com/office/drawing/2014/main" id="{4CA23EA4-3BD6-A74F-91E6-BE876803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534E2-1C28-9C4B-AF45-25181A69BF32}"/>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009854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FDAE-D4AD-9C4C-9E2A-5BE7F64DD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D1B02-E930-BC40-A8CA-3A2CC7B7D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DD700-35D9-A942-8C1E-F795CC4263F9}"/>
              </a:ext>
            </a:extLst>
          </p:cNvPr>
          <p:cNvSpPr>
            <a:spLocks noGrp="1"/>
          </p:cNvSpPr>
          <p:nvPr>
            <p:ph type="dt" sz="half" idx="10"/>
          </p:nvPr>
        </p:nvSpPr>
        <p:spPr/>
        <p:txBody>
          <a:bodyPr/>
          <a:lstStyle/>
          <a:p>
            <a:fld id="{4B5AED33-4153-074E-9584-6D4AE8EDAE7F}" type="datetimeFigureOut">
              <a:rPr lang="en-US" smtClean="0"/>
              <a:t>7/20/21</a:t>
            </a:fld>
            <a:endParaRPr lang="en-US"/>
          </a:p>
        </p:txBody>
      </p:sp>
      <p:sp>
        <p:nvSpPr>
          <p:cNvPr id="5" name="Footer Placeholder 4">
            <a:extLst>
              <a:ext uri="{FF2B5EF4-FFF2-40B4-BE49-F238E27FC236}">
                <a16:creationId xmlns:a16="http://schemas.microsoft.com/office/drawing/2014/main" id="{D49091A2-2274-114B-9916-0B63FC6829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10A7F-4BD0-AA4C-BF7C-ED29B6115968}"/>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53554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0284C4-3D8B-B24E-935C-55BE916BB2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C61851-CF56-0E46-9717-4AD2AC565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9FEFE-8C52-0B47-B3EC-FAD3B0D7C30E}"/>
              </a:ext>
            </a:extLst>
          </p:cNvPr>
          <p:cNvSpPr>
            <a:spLocks noGrp="1"/>
          </p:cNvSpPr>
          <p:nvPr>
            <p:ph type="dt" sz="half" idx="10"/>
          </p:nvPr>
        </p:nvSpPr>
        <p:spPr/>
        <p:txBody>
          <a:bodyPr/>
          <a:lstStyle/>
          <a:p>
            <a:fld id="{4B5AED33-4153-074E-9584-6D4AE8EDAE7F}" type="datetimeFigureOut">
              <a:rPr lang="en-US" smtClean="0"/>
              <a:t>7/20/21</a:t>
            </a:fld>
            <a:endParaRPr lang="en-US"/>
          </a:p>
        </p:txBody>
      </p:sp>
      <p:sp>
        <p:nvSpPr>
          <p:cNvPr id="5" name="Footer Placeholder 4">
            <a:extLst>
              <a:ext uri="{FF2B5EF4-FFF2-40B4-BE49-F238E27FC236}">
                <a16:creationId xmlns:a16="http://schemas.microsoft.com/office/drawing/2014/main" id="{04A0F905-A1C0-BC46-BA0A-1E7719D41B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DBEAE-FF45-B649-A74A-F0F2C8D4CD4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68108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7621-0987-9B44-BD42-4913C7641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6F0948-4098-F84C-B8FA-979DDF04F8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EE3970-BFED-9F49-9520-A01516B9509A}"/>
              </a:ext>
            </a:extLst>
          </p:cNvPr>
          <p:cNvSpPr>
            <a:spLocks noGrp="1"/>
          </p:cNvSpPr>
          <p:nvPr>
            <p:ph type="dt" sz="half" idx="10"/>
          </p:nvPr>
        </p:nvSpPr>
        <p:spPr/>
        <p:txBody>
          <a:bodyPr/>
          <a:lstStyle/>
          <a:p>
            <a:fld id="{4B5AED33-4153-074E-9584-6D4AE8EDAE7F}" type="datetimeFigureOut">
              <a:rPr lang="en-US" smtClean="0"/>
              <a:t>7/20/21</a:t>
            </a:fld>
            <a:endParaRPr lang="en-US"/>
          </a:p>
        </p:txBody>
      </p:sp>
      <p:sp>
        <p:nvSpPr>
          <p:cNvPr id="5" name="Footer Placeholder 4">
            <a:extLst>
              <a:ext uri="{FF2B5EF4-FFF2-40B4-BE49-F238E27FC236}">
                <a16:creationId xmlns:a16="http://schemas.microsoft.com/office/drawing/2014/main" id="{5315CC6F-F4DB-7145-B2D7-4056842DC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BBF50-434F-C84B-8F27-CCA75F03C80E}"/>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93206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9926-65DD-8945-BC47-CF890959DD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381C14-42AB-E04B-9D3D-384DB2BE11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3EFE9C-7488-4549-B9AA-F064E3FFD674}"/>
              </a:ext>
            </a:extLst>
          </p:cNvPr>
          <p:cNvSpPr>
            <a:spLocks noGrp="1"/>
          </p:cNvSpPr>
          <p:nvPr>
            <p:ph type="dt" sz="half" idx="10"/>
          </p:nvPr>
        </p:nvSpPr>
        <p:spPr/>
        <p:txBody>
          <a:bodyPr/>
          <a:lstStyle/>
          <a:p>
            <a:fld id="{4B5AED33-4153-074E-9584-6D4AE8EDAE7F}" type="datetimeFigureOut">
              <a:rPr lang="en-US" smtClean="0"/>
              <a:t>7/20/21</a:t>
            </a:fld>
            <a:endParaRPr lang="en-US"/>
          </a:p>
        </p:txBody>
      </p:sp>
      <p:sp>
        <p:nvSpPr>
          <p:cNvPr id="5" name="Footer Placeholder 4">
            <a:extLst>
              <a:ext uri="{FF2B5EF4-FFF2-40B4-BE49-F238E27FC236}">
                <a16:creationId xmlns:a16="http://schemas.microsoft.com/office/drawing/2014/main" id="{FDC27625-BE50-814A-A243-D45BC4878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B7797-96CA-2A45-BDC4-7C873AAC400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745534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36C1-90FB-6E4E-AEE1-B8F1078E3B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505370-ACFF-DF4C-9C98-311406CD0B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F073DE-8F71-264F-9BB5-E48236FC70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6CF82-6A73-1243-AB5B-8198727E8104}"/>
              </a:ext>
            </a:extLst>
          </p:cNvPr>
          <p:cNvSpPr>
            <a:spLocks noGrp="1"/>
          </p:cNvSpPr>
          <p:nvPr>
            <p:ph type="dt" sz="half" idx="10"/>
          </p:nvPr>
        </p:nvSpPr>
        <p:spPr/>
        <p:txBody>
          <a:bodyPr/>
          <a:lstStyle/>
          <a:p>
            <a:fld id="{4B5AED33-4153-074E-9584-6D4AE8EDAE7F}" type="datetimeFigureOut">
              <a:rPr lang="en-US" smtClean="0"/>
              <a:t>7/20/21</a:t>
            </a:fld>
            <a:endParaRPr lang="en-US"/>
          </a:p>
        </p:txBody>
      </p:sp>
      <p:sp>
        <p:nvSpPr>
          <p:cNvPr id="6" name="Footer Placeholder 5">
            <a:extLst>
              <a:ext uri="{FF2B5EF4-FFF2-40B4-BE49-F238E27FC236}">
                <a16:creationId xmlns:a16="http://schemas.microsoft.com/office/drawing/2014/main" id="{D7597972-94CA-1341-B025-31E50FD3E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F0A7CF-5753-C743-9EBF-B5493E1E90F3}"/>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23319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B91B5-BEA7-2B40-BE3F-74350C816D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7D5CEF-2A9E-0048-8AAC-A3E3B3CA53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3D7107-0160-2945-B1FB-890625F0B8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1C2E2E-9687-2648-9E1F-22738E984A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433FCF-F397-234D-81BD-25E018EE7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C39B8-122D-2D4A-8CE5-0A65BB80056D}"/>
              </a:ext>
            </a:extLst>
          </p:cNvPr>
          <p:cNvSpPr>
            <a:spLocks noGrp="1"/>
          </p:cNvSpPr>
          <p:nvPr>
            <p:ph type="dt" sz="half" idx="10"/>
          </p:nvPr>
        </p:nvSpPr>
        <p:spPr/>
        <p:txBody>
          <a:bodyPr/>
          <a:lstStyle/>
          <a:p>
            <a:fld id="{4B5AED33-4153-074E-9584-6D4AE8EDAE7F}" type="datetimeFigureOut">
              <a:rPr lang="en-US" smtClean="0"/>
              <a:t>7/20/21</a:t>
            </a:fld>
            <a:endParaRPr lang="en-US"/>
          </a:p>
        </p:txBody>
      </p:sp>
      <p:sp>
        <p:nvSpPr>
          <p:cNvPr id="8" name="Footer Placeholder 7">
            <a:extLst>
              <a:ext uri="{FF2B5EF4-FFF2-40B4-BE49-F238E27FC236}">
                <a16:creationId xmlns:a16="http://schemas.microsoft.com/office/drawing/2014/main" id="{A1B86156-2CFA-6D49-8C7C-A7F05E7EEC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DEF4E-F7AB-554A-AE58-DF49FB4950F9}"/>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96296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8A8C-03F1-C94C-9619-3868D94C02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113D53-71BE-2F43-B08A-AFE49AF5B3C9}"/>
              </a:ext>
            </a:extLst>
          </p:cNvPr>
          <p:cNvSpPr>
            <a:spLocks noGrp="1"/>
          </p:cNvSpPr>
          <p:nvPr>
            <p:ph type="dt" sz="half" idx="10"/>
          </p:nvPr>
        </p:nvSpPr>
        <p:spPr/>
        <p:txBody>
          <a:bodyPr/>
          <a:lstStyle/>
          <a:p>
            <a:fld id="{4B5AED33-4153-074E-9584-6D4AE8EDAE7F}" type="datetimeFigureOut">
              <a:rPr lang="en-US" smtClean="0"/>
              <a:t>7/20/21</a:t>
            </a:fld>
            <a:endParaRPr lang="en-US"/>
          </a:p>
        </p:txBody>
      </p:sp>
      <p:sp>
        <p:nvSpPr>
          <p:cNvPr id="4" name="Footer Placeholder 3">
            <a:extLst>
              <a:ext uri="{FF2B5EF4-FFF2-40B4-BE49-F238E27FC236}">
                <a16:creationId xmlns:a16="http://schemas.microsoft.com/office/drawing/2014/main" id="{182C6739-27B5-634B-A3FD-3A71490E90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6E7578-0464-4F41-A775-42FF96E3A91C}"/>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384017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7114A-696A-F24B-84ED-2CF649430B97}"/>
              </a:ext>
            </a:extLst>
          </p:cNvPr>
          <p:cNvSpPr>
            <a:spLocks noGrp="1"/>
          </p:cNvSpPr>
          <p:nvPr>
            <p:ph type="dt" sz="half" idx="10"/>
          </p:nvPr>
        </p:nvSpPr>
        <p:spPr/>
        <p:txBody>
          <a:bodyPr/>
          <a:lstStyle/>
          <a:p>
            <a:fld id="{4B5AED33-4153-074E-9584-6D4AE8EDAE7F}" type="datetimeFigureOut">
              <a:rPr lang="en-US" smtClean="0"/>
              <a:t>7/20/21</a:t>
            </a:fld>
            <a:endParaRPr lang="en-US"/>
          </a:p>
        </p:txBody>
      </p:sp>
      <p:sp>
        <p:nvSpPr>
          <p:cNvPr id="3" name="Footer Placeholder 2">
            <a:extLst>
              <a:ext uri="{FF2B5EF4-FFF2-40B4-BE49-F238E27FC236}">
                <a16:creationId xmlns:a16="http://schemas.microsoft.com/office/drawing/2014/main" id="{A82E7B5F-1057-BD44-AE74-F4D6B403B6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6ADBE7-8769-3B40-B6D0-776C40D7A53F}"/>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25463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8702D-2C1B-034F-A003-66ABA888C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676010-F815-EB4C-AF4A-8E92702ED9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B941B-3BFB-AD48-8FEB-E202EB5C2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7FF66-B1A3-2D47-B484-27BB9BE91F38}"/>
              </a:ext>
            </a:extLst>
          </p:cNvPr>
          <p:cNvSpPr>
            <a:spLocks noGrp="1"/>
          </p:cNvSpPr>
          <p:nvPr>
            <p:ph type="dt" sz="half" idx="10"/>
          </p:nvPr>
        </p:nvSpPr>
        <p:spPr/>
        <p:txBody>
          <a:bodyPr/>
          <a:lstStyle/>
          <a:p>
            <a:fld id="{4B5AED33-4153-074E-9584-6D4AE8EDAE7F}" type="datetimeFigureOut">
              <a:rPr lang="en-US" smtClean="0"/>
              <a:t>7/20/21</a:t>
            </a:fld>
            <a:endParaRPr lang="en-US"/>
          </a:p>
        </p:txBody>
      </p:sp>
      <p:sp>
        <p:nvSpPr>
          <p:cNvPr id="6" name="Footer Placeholder 5">
            <a:extLst>
              <a:ext uri="{FF2B5EF4-FFF2-40B4-BE49-F238E27FC236}">
                <a16:creationId xmlns:a16="http://schemas.microsoft.com/office/drawing/2014/main" id="{E1D3F281-58EB-824B-9ABB-5C4BA7A58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6C4A-F936-394B-8FBE-A83930D699E1}"/>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8185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8EEA-07DD-9346-94B3-713995D78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623407-EC33-DB4C-A170-62667F6C8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0EC2358-4FDD-8B41-A4E5-51ED9E0427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6F2F3A-1C8B-A04F-BF44-DF62407F0FF1}"/>
              </a:ext>
            </a:extLst>
          </p:cNvPr>
          <p:cNvSpPr>
            <a:spLocks noGrp="1"/>
          </p:cNvSpPr>
          <p:nvPr>
            <p:ph type="dt" sz="half" idx="10"/>
          </p:nvPr>
        </p:nvSpPr>
        <p:spPr/>
        <p:txBody>
          <a:bodyPr/>
          <a:lstStyle/>
          <a:p>
            <a:fld id="{4B5AED33-4153-074E-9584-6D4AE8EDAE7F}" type="datetimeFigureOut">
              <a:rPr lang="en-US" smtClean="0"/>
              <a:t>7/20/21</a:t>
            </a:fld>
            <a:endParaRPr lang="en-US"/>
          </a:p>
        </p:txBody>
      </p:sp>
      <p:sp>
        <p:nvSpPr>
          <p:cNvPr id="6" name="Footer Placeholder 5">
            <a:extLst>
              <a:ext uri="{FF2B5EF4-FFF2-40B4-BE49-F238E27FC236}">
                <a16:creationId xmlns:a16="http://schemas.microsoft.com/office/drawing/2014/main" id="{AA8E80BE-B5D9-B94F-B7A9-452EF2FE09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F22B0-9345-A040-B878-4E44647178ED}"/>
              </a:ext>
            </a:extLst>
          </p:cNvPr>
          <p:cNvSpPr>
            <a:spLocks noGrp="1"/>
          </p:cNvSpPr>
          <p:nvPr>
            <p:ph type="sldNum" sz="quarter" idx="12"/>
          </p:nvPr>
        </p:nvSpPr>
        <p:spPr/>
        <p:txBody>
          <a:bodyPr/>
          <a:lstStyle/>
          <a:p>
            <a:fld id="{1CD3B533-D93D-F341-9466-CE735E2EF851}" type="slidenum">
              <a:rPr lang="en-US" smtClean="0"/>
              <a:t>‹#›</a:t>
            </a:fld>
            <a:endParaRPr lang="en-US"/>
          </a:p>
        </p:txBody>
      </p:sp>
    </p:spTree>
    <p:extLst>
      <p:ext uri="{BB962C8B-B14F-4D97-AF65-F5344CB8AC3E}">
        <p14:creationId xmlns:p14="http://schemas.microsoft.com/office/powerpoint/2010/main" val="166767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DC56C-9987-F046-9BFA-A177924EC9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B34588-E537-7A4B-9C00-439539A668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B043F-1EFC-0C42-B3D1-DFA776F176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AED33-4153-074E-9584-6D4AE8EDAE7F}" type="datetimeFigureOut">
              <a:rPr lang="en-US" smtClean="0"/>
              <a:t>7/20/21</a:t>
            </a:fld>
            <a:endParaRPr lang="en-US"/>
          </a:p>
        </p:txBody>
      </p:sp>
      <p:sp>
        <p:nvSpPr>
          <p:cNvPr id="5" name="Footer Placeholder 4">
            <a:extLst>
              <a:ext uri="{FF2B5EF4-FFF2-40B4-BE49-F238E27FC236}">
                <a16:creationId xmlns:a16="http://schemas.microsoft.com/office/drawing/2014/main" id="{38897F6B-9AE6-8545-A7A0-408C95898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EAD7CB-1DEA-564B-AA92-A3C676079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3B533-D93D-F341-9466-CE735E2EF851}" type="slidenum">
              <a:rPr lang="en-US" smtClean="0"/>
              <a:t>‹#›</a:t>
            </a:fld>
            <a:endParaRPr lang="en-US"/>
          </a:p>
        </p:txBody>
      </p:sp>
    </p:spTree>
    <p:extLst>
      <p:ext uri="{BB962C8B-B14F-4D97-AF65-F5344CB8AC3E}">
        <p14:creationId xmlns:p14="http://schemas.microsoft.com/office/powerpoint/2010/main" val="3659484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C2E26C-7BD2-3749-8A5A-78429B2B4778}"/>
              </a:ext>
            </a:extLst>
          </p:cNvPr>
          <p:cNvPicPr>
            <a:picLocks noChangeAspect="1"/>
          </p:cNvPicPr>
          <p:nvPr/>
        </p:nvPicPr>
        <p:blipFill>
          <a:blip r:embed="rId2"/>
          <a:stretch>
            <a:fillRect/>
          </a:stretch>
        </p:blipFill>
        <p:spPr>
          <a:xfrm>
            <a:off x="10122412" y="344447"/>
            <a:ext cx="1498848" cy="682311"/>
          </a:xfrm>
          <a:prstGeom prst="rect">
            <a:avLst/>
          </a:prstGeom>
        </p:spPr>
      </p:pic>
      <p:sp>
        <p:nvSpPr>
          <p:cNvPr id="6" name="TextBox 5">
            <a:extLst>
              <a:ext uri="{FF2B5EF4-FFF2-40B4-BE49-F238E27FC236}">
                <a16:creationId xmlns:a16="http://schemas.microsoft.com/office/drawing/2014/main" id="{E0D7865B-A0B6-B640-8B2F-013F8BAE1A20}"/>
              </a:ext>
            </a:extLst>
          </p:cNvPr>
          <p:cNvSpPr txBox="1"/>
          <p:nvPr/>
        </p:nvSpPr>
        <p:spPr>
          <a:xfrm>
            <a:off x="760951" y="344447"/>
            <a:ext cx="9097752" cy="461665"/>
          </a:xfrm>
          <a:prstGeom prst="rect">
            <a:avLst/>
          </a:prstGeom>
          <a:noFill/>
        </p:spPr>
        <p:txBody>
          <a:bodyPr wrap="square" rtlCol="0">
            <a:spAutoFit/>
          </a:bodyPr>
          <a:lstStyle/>
          <a:p>
            <a:r>
              <a:rPr lang="en-US" sz="2400" b="1" dirty="0"/>
              <a:t>Do Live Science: Join the Search for Undiscovered Worlds</a:t>
            </a:r>
            <a:endParaRPr lang="en-US" sz="2400" dirty="0"/>
          </a:p>
        </p:txBody>
      </p:sp>
      <p:sp>
        <p:nvSpPr>
          <p:cNvPr id="8" name="TextBox 7">
            <a:extLst>
              <a:ext uri="{FF2B5EF4-FFF2-40B4-BE49-F238E27FC236}">
                <a16:creationId xmlns:a16="http://schemas.microsoft.com/office/drawing/2014/main" id="{C457ABCF-2714-5E42-B876-EB3045FD7898}"/>
              </a:ext>
            </a:extLst>
          </p:cNvPr>
          <p:cNvSpPr txBox="1"/>
          <p:nvPr/>
        </p:nvSpPr>
        <p:spPr>
          <a:xfrm>
            <a:off x="760951" y="1544777"/>
            <a:ext cx="5112590" cy="4955203"/>
          </a:xfrm>
          <a:prstGeom prst="rect">
            <a:avLst/>
          </a:prstGeom>
          <a:noFill/>
        </p:spPr>
        <p:txBody>
          <a:bodyPr wrap="square" rtlCol="0">
            <a:spAutoFit/>
          </a:bodyPr>
          <a:lstStyle/>
          <a:p>
            <a:r>
              <a:rPr lang="en-US" sz="1400" dirty="0">
                <a:solidFill>
                  <a:schemeClr val="accent5"/>
                </a:solidFill>
                <a:latin typeface="Helvetica" pitchFamily="2" charset="0"/>
              </a:rPr>
              <a:t>Science Background.</a:t>
            </a:r>
            <a:r>
              <a:rPr lang="en-US" sz="1200" dirty="0">
                <a:latin typeface="Helvetica" pitchFamily="2" charset="0"/>
              </a:rPr>
              <a:t> Scientists and the public have teamed up on NASA citizen science projects and have made thousands of important discoveries. Planet Hunters Coffee Chat is a new, community-driven, online citizen science project that provides opportunities to collaborate with scientists and hunt for exoplanets - planets outside Earth’s Solar System. The project works in collaboration with NASA Ames Code S, Zooniverse, University of Oxford, and is complementary to the Planet Hunters TESS project.</a:t>
            </a:r>
          </a:p>
          <a:p>
            <a:endParaRPr lang="en-US" sz="1200" dirty="0">
              <a:latin typeface="Helvetica" pitchFamily="2" charset="0"/>
            </a:endParaRPr>
          </a:p>
          <a:p>
            <a:r>
              <a:rPr lang="en-US" sz="1400" dirty="0">
                <a:solidFill>
                  <a:schemeClr val="accent5"/>
                </a:solidFill>
                <a:latin typeface="Helvetica" pitchFamily="2" charset="0"/>
              </a:rPr>
              <a:t>Impact.</a:t>
            </a:r>
            <a:r>
              <a:rPr lang="en-US" sz="1400" dirty="0">
                <a:latin typeface="Helvetica" pitchFamily="2" charset="0"/>
              </a:rPr>
              <a:t> </a:t>
            </a:r>
            <a:r>
              <a:rPr lang="en-US" sz="1200" dirty="0">
                <a:latin typeface="Helvetica" pitchFamily="2" charset="0"/>
              </a:rPr>
              <a:t>Planet Hunters Coffee Chat can be done by anyone, anywhere, anytime with just a laptop and cellphone. Citizen science volunteers participate in the scientific process by formulating research questions, collecting and analyzing data, interpreting results, making new discoveries, and contributing to scientific papers. Volunteers use the same tools and resources astronomers use to make credible discoveries. All the necessary tools to assist astronomers in locating planets outside our Solar System are readily available in the Planet Hunters Coffee Chat - videos, documents, and coding scripts.  </a:t>
            </a:r>
          </a:p>
          <a:p>
            <a:endParaRPr lang="en-US" sz="1200" dirty="0">
              <a:latin typeface="Helvetica" pitchFamily="2" charset="0"/>
            </a:endParaRPr>
          </a:p>
          <a:p>
            <a:r>
              <a:rPr lang="en-US" sz="1200" dirty="0">
                <a:latin typeface="Helvetica" pitchFamily="2" charset="0"/>
              </a:rPr>
              <a:t>Planet Hunters Coffee Chat relies on public involvement and interactivity between volunteers and astronomers. Coming soon are regular face-to-face online interactions that will occur during “office hours” and live discussions where volunteers meet with astronomers to ask questions.</a:t>
            </a:r>
          </a:p>
          <a:p>
            <a:br>
              <a:rPr lang="en-US" sz="1200" dirty="0">
                <a:latin typeface="Helvetica" pitchFamily="2" charset="0"/>
              </a:rPr>
            </a:br>
            <a:endParaRPr lang="en-US" sz="1200" dirty="0">
              <a:latin typeface="Helvetica" pitchFamily="2" charset="0"/>
            </a:endParaRPr>
          </a:p>
        </p:txBody>
      </p:sp>
      <p:cxnSp>
        <p:nvCxnSpPr>
          <p:cNvPr id="3" name="Straight Connector 2">
            <a:extLst>
              <a:ext uri="{FF2B5EF4-FFF2-40B4-BE49-F238E27FC236}">
                <a16:creationId xmlns:a16="http://schemas.microsoft.com/office/drawing/2014/main" id="{7638759A-C7CF-D74E-A87D-30D8BBE682DD}"/>
              </a:ext>
            </a:extLst>
          </p:cNvPr>
          <p:cNvCxnSpPr/>
          <p:nvPr/>
        </p:nvCxnSpPr>
        <p:spPr>
          <a:xfrm>
            <a:off x="185351" y="1175444"/>
            <a:ext cx="11850130" cy="0"/>
          </a:xfrm>
          <a:prstGeom prst="line">
            <a:avLst/>
          </a:prstGeom>
        </p:spPr>
        <p:style>
          <a:lnRef idx="3">
            <a:schemeClr val="accent5"/>
          </a:lnRef>
          <a:fillRef idx="0">
            <a:schemeClr val="accent5"/>
          </a:fillRef>
          <a:effectRef idx="2">
            <a:schemeClr val="accent5"/>
          </a:effectRef>
          <a:fontRef idx="minor">
            <a:schemeClr val="tx1"/>
          </a:fontRef>
        </p:style>
      </p:cxnSp>
      <p:sp>
        <p:nvSpPr>
          <p:cNvPr id="2" name="Rectangle 2">
            <a:extLst>
              <a:ext uri="{FF2B5EF4-FFF2-40B4-BE49-F238E27FC236}">
                <a16:creationId xmlns:a16="http://schemas.microsoft.com/office/drawing/2014/main" id="{E10D0D2E-13A7-2F43-B082-FA5D2E6C5555}"/>
              </a:ext>
            </a:extLst>
          </p:cNvPr>
          <p:cNvSpPr>
            <a:spLocks noChangeArrowheads="1"/>
          </p:cNvSpPr>
          <p:nvPr/>
        </p:nvSpPr>
        <p:spPr bwMode="auto">
          <a:xfrm>
            <a:off x="6091881" y="139609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C3033FFC-D23B-8D4A-96E1-D2686739CCB7}"/>
              </a:ext>
            </a:extLst>
          </p:cNvPr>
          <p:cNvSpPr txBox="1"/>
          <p:nvPr/>
        </p:nvSpPr>
        <p:spPr>
          <a:xfrm>
            <a:off x="6384861" y="4521220"/>
            <a:ext cx="4902181" cy="830997"/>
          </a:xfrm>
          <a:prstGeom prst="rect">
            <a:avLst/>
          </a:prstGeom>
          <a:noFill/>
        </p:spPr>
        <p:txBody>
          <a:bodyPr wrap="square" rtlCol="0">
            <a:spAutoFit/>
          </a:bodyPr>
          <a:lstStyle/>
          <a:p>
            <a:r>
              <a:rPr lang="en-US" sz="1200" i="1" dirty="0">
                <a:latin typeface="Helvetica" pitchFamily="2" charset="0"/>
              </a:rPr>
              <a:t>In Planet Hunters Coffee Chat Episode 4, </a:t>
            </a:r>
            <a:r>
              <a:rPr lang="en-US" sz="1200" i="1" dirty="0" err="1">
                <a:latin typeface="Helvetica" pitchFamily="2" charset="0"/>
              </a:rPr>
              <a:t>ExoFOP</a:t>
            </a:r>
            <a:r>
              <a:rPr lang="en-US" sz="1200" i="1" dirty="0">
                <a:latin typeface="Helvetica" pitchFamily="2" charset="0"/>
              </a:rPr>
              <a:t> – the Exoplanet Follow-up Observing Program – is explained by Code S’s Kassie </a:t>
            </a:r>
            <a:r>
              <a:rPr lang="en-US" sz="1200" i="1" dirty="0" err="1">
                <a:latin typeface="Helvetica" pitchFamily="2" charset="0"/>
              </a:rPr>
              <a:t>Perlongo</a:t>
            </a:r>
            <a:r>
              <a:rPr lang="en-US" sz="1200" i="1" dirty="0">
                <a:latin typeface="Helvetica" pitchFamily="2" charset="0"/>
              </a:rPr>
              <a:t> and Oxford University’s Nora </a:t>
            </a:r>
            <a:r>
              <a:rPr lang="en-US" sz="1200" i="1" dirty="0" err="1">
                <a:latin typeface="Helvetica" pitchFamily="2" charset="0"/>
              </a:rPr>
              <a:t>Eiser</a:t>
            </a:r>
            <a:r>
              <a:rPr lang="en-US" sz="1200" i="1" dirty="0">
                <a:latin typeface="Helvetica" pitchFamily="2" charset="0"/>
              </a:rPr>
              <a:t>, who co-manage the citizen science project Planet Hunters Coffee Chat.</a:t>
            </a:r>
          </a:p>
        </p:txBody>
      </p:sp>
      <p:sp>
        <p:nvSpPr>
          <p:cNvPr id="4" name="Rectangle 2">
            <a:extLst>
              <a:ext uri="{FF2B5EF4-FFF2-40B4-BE49-F238E27FC236}">
                <a16:creationId xmlns:a16="http://schemas.microsoft.com/office/drawing/2014/main" id="{005FB471-212D-1545-80A4-29E009586CB2}"/>
              </a:ext>
            </a:extLst>
          </p:cNvPr>
          <p:cNvSpPr>
            <a:spLocks noChangeArrowheads="1"/>
          </p:cNvSpPr>
          <p:nvPr/>
        </p:nvSpPr>
        <p:spPr bwMode="auto">
          <a:xfrm>
            <a:off x="6001436" y="12766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descr="Graphical user interface, website&#10;&#10;Description automatically generated">
            <a:extLst>
              <a:ext uri="{FF2B5EF4-FFF2-40B4-BE49-F238E27FC236}">
                <a16:creationId xmlns:a16="http://schemas.microsoft.com/office/drawing/2014/main" id="{7C38B890-8A6B-AE4C-8853-5337623D6213}"/>
              </a:ext>
            </a:extLst>
          </p:cNvPr>
          <p:cNvPicPr>
            <a:picLocks noChangeAspect="1"/>
          </p:cNvPicPr>
          <p:nvPr/>
        </p:nvPicPr>
        <p:blipFill>
          <a:blip r:embed="rId3"/>
          <a:stretch>
            <a:fillRect/>
          </a:stretch>
        </p:blipFill>
        <p:spPr>
          <a:xfrm>
            <a:off x="6384861" y="1692540"/>
            <a:ext cx="4888159" cy="2753707"/>
          </a:xfrm>
          <a:prstGeom prst="rect">
            <a:avLst/>
          </a:prstGeom>
        </p:spPr>
      </p:pic>
    </p:spTree>
    <p:extLst>
      <p:ext uri="{BB962C8B-B14F-4D97-AF65-F5344CB8AC3E}">
        <p14:creationId xmlns:p14="http://schemas.microsoft.com/office/powerpoint/2010/main" val="1307590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esnuggets-templates1" id="{646DC78C-DA27-3B40-9E59-FE8FCAE08B4E}" vid="{8EF9F707-F6F4-694D-BCAE-EB4971908A5E}"/>
    </a:ext>
  </a:extLst>
</a:theme>
</file>

<file path=docProps/app.xml><?xml version="1.0" encoding="utf-8"?>
<Properties xmlns="http://schemas.openxmlformats.org/officeDocument/2006/extended-properties" xmlns:vt="http://schemas.openxmlformats.org/officeDocument/2006/docPropsVTypes">
  <Template>Office Theme</Template>
  <TotalTime>3039</TotalTime>
  <Words>274</Words>
  <Application>Microsoft Macintosh PowerPoint</Application>
  <PresentationFormat>Widescreen</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Perlongo, Kassandra M. (ARC-SG)[Bay Area Environmental Research Institute]</dc:creator>
  <cp:lastModifiedBy>Dueck, Sandy (ARC-SCR)[BAY AREA ENVIRONMENTAL RESEARCH INSTITUTE INC]</cp:lastModifiedBy>
  <cp:revision>90</cp:revision>
  <dcterms:created xsi:type="dcterms:W3CDTF">2021-02-23T18:28:37Z</dcterms:created>
  <dcterms:modified xsi:type="dcterms:W3CDTF">2021-07-20T23:53:07Z</dcterms:modified>
</cp:coreProperties>
</file>