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4" r:id="rId3"/>
    <p:sldId id="262"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83"/>
    <p:restoredTop sz="95157"/>
  </p:normalViewPr>
  <p:slideViewPr>
    <p:cSldViewPr snapToGrid="0" snapToObjects="1">
      <p:cViewPr varScale="1">
        <p:scale>
          <a:sx n="111" d="100"/>
          <a:sy n="111" d="100"/>
        </p:scale>
        <p:origin x="680" y="2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F818-E3D9-F34A-A6EC-82072C61AA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48E8AD-C9E8-BF47-8711-722817EF00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548B5D-812E-9044-8C00-58B0B791115F}"/>
              </a:ext>
            </a:extLst>
          </p:cNvPr>
          <p:cNvSpPr>
            <a:spLocks noGrp="1"/>
          </p:cNvSpPr>
          <p:nvPr>
            <p:ph type="dt" sz="half" idx="10"/>
          </p:nvPr>
        </p:nvSpPr>
        <p:spPr/>
        <p:txBody>
          <a:bodyPr/>
          <a:lstStyle/>
          <a:p>
            <a:fld id="{4B5AED33-4153-074E-9584-6D4AE8EDAE7F}" type="datetimeFigureOut">
              <a:rPr lang="en-US" smtClean="0"/>
              <a:t>5/7/21</a:t>
            </a:fld>
            <a:endParaRPr lang="en-US"/>
          </a:p>
        </p:txBody>
      </p:sp>
      <p:sp>
        <p:nvSpPr>
          <p:cNvPr id="5" name="Footer Placeholder 4">
            <a:extLst>
              <a:ext uri="{FF2B5EF4-FFF2-40B4-BE49-F238E27FC236}">
                <a16:creationId xmlns:a16="http://schemas.microsoft.com/office/drawing/2014/main" id="{4CA23EA4-3BD6-A74F-91E6-BE876803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534E2-1C28-9C4B-AF45-25181A69BF32}"/>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00985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FDAE-D4AD-9C4C-9E2A-5BE7F64DD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7D1B02-E930-BC40-A8CA-3A2CC7B7D5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DD700-35D9-A942-8C1E-F795CC4263F9}"/>
              </a:ext>
            </a:extLst>
          </p:cNvPr>
          <p:cNvSpPr>
            <a:spLocks noGrp="1"/>
          </p:cNvSpPr>
          <p:nvPr>
            <p:ph type="dt" sz="half" idx="10"/>
          </p:nvPr>
        </p:nvSpPr>
        <p:spPr/>
        <p:txBody>
          <a:bodyPr/>
          <a:lstStyle/>
          <a:p>
            <a:fld id="{4B5AED33-4153-074E-9584-6D4AE8EDAE7F}" type="datetimeFigureOut">
              <a:rPr lang="en-US" smtClean="0"/>
              <a:t>5/7/21</a:t>
            </a:fld>
            <a:endParaRPr lang="en-US"/>
          </a:p>
        </p:txBody>
      </p:sp>
      <p:sp>
        <p:nvSpPr>
          <p:cNvPr id="5" name="Footer Placeholder 4">
            <a:extLst>
              <a:ext uri="{FF2B5EF4-FFF2-40B4-BE49-F238E27FC236}">
                <a16:creationId xmlns:a16="http://schemas.microsoft.com/office/drawing/2014/main" id="{D49091A2-2274-114B-9916-0B63FC682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10A7F-4BD0-AA4C-BF7C-ED29B6115968}"/>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53554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0284C4-3D8B-B24E-935C-55BE916BB2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C61851-CF56-0E46-9717-4AD2AC5656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9FEFE-8C52-0B47-B3EC-FAD3B0D7C30E}"/>
              </a:ext>
            </a:extLst>
          </p:cNvPr>
          <p:cNvSpPr>
            <a:spLocks noGrp="1"/>
          </p:cNvSpPr>
          <p:nvPr>
            <p:ph type="dt" sz="half" idx="10"/>
          </p:nvPr>
        </p:nvSpPr>
        <p:spPr/>
        <p:txBody>
          <a:bodyPr/>
          <a:lstStyle/>
          <a:p>
            <a:fld id="{4B5AED33-4153-074E-9584-6D4AE8EDAE7F}" type="datetimeFigureOut">
              <a:rPr lang="en-US" smtClean="0"/>
              <a:t>5/7/21</a:t>
            </a:fld>
            <a:endParaRPr lang="en-US"/>
          </a:p>
        </p:txBody>
      </p:sp>
      <p:sp>
        <p:nvSpPr>
          <p:cNvPr id="5" name="Footer Placeholder 4">
            <a:extLst>
              <a:ext uri="{FF2B5EF4-FFF2-40B4-BE49-F238E27FC236}">
                <a16:creationId xmlns:a16="http://schemas.microsoft.com/office/drawing/2014/main" id="{04A0F905-A1C0-BC46-BA0A-1E7719D41B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DBEAE-FF45-B649-A74A-F0F2C8D4CD49}"/>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68108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7621-0987-9B44-BD42-4913C7641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6F0948-4098-F84C-B8FA-979DDF04F8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E3970-BFED-9F49-9520-A01516B9509A}"/>
              </a:ext>
            </a:extLst>
          </p:cNvPr>
          <p:cNvSpPr>
            <a:spLocks noGrp="1"/>
          </p:cNvSpPr>
          <p:nvPr>
            <p:ph type="dt" sz="half" idx="10"/>
          </p:nvPr>
        </p:nvSpPr>
        <p:spPr/>
        <p:txBody>
          <a:bodyPr/>
          <a:lstStyle/>
          <a:p>
            <a:fld id="{4B5AED33-4153-074E-9584-6D4AE8EDAE7F}" type="datetimeFigureOut">
              <a:rPr lang="en-US" smtClean="0"/>
              <a:t>5/7/21</a:t>
            </a:fld>
            <a:endParaRPr lang="en-US"/>
          </a:p>
        </p:txBody>
      </p:sp>
      <p:sp>
        <p:nvSpPr>
          <p:cNvPr id="5" name="Footer Placeholder 4">
            <a:extLst>
              <a:ext uri="{FF2B5EF4-FFF2-40B4-BE49-F238E27FC236}">
                <a16:creationId xmlns:a16="http://schemas.microsoft.com/office/drawing/2014/main" id="{5315CC6F-F4DB-7145-B2D7-4056842DC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BBF50-434F-C84B-8F27-CCA75F03C80E}"/>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93206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C9926-65DD-8945-BC47-CF890959DD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381C14-42AB-E04B-9D3D-384DB2BE11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EFE9C-7488-4549-B9AA-F064E3FFD674}"/>
              </a:ext>
            </a:extLst>
          </p:cNvPr>
          <p:cNvSpPr>
            <a:spLocks noGrp="1"/>
          </p:cNvSpPr>
          <p:nvPr>
            <p:ph type="dt" sz="half" idx="10"/>
          </p:nvPr>
        </p:nvSpPr>
        <p:spPr/>
        <p:txBody>
          <a:bodyPr/>
          <a:lstStyle/>
          <a:p>
            <a:fld id="{4B5AED33-4153-074E-9584-6D4AE8EDAE7F}" type="datetimeFigureOut">
              <a:rPr lang="en-US" smtClean="0"/>
              <a:t>5/7/21</a:t>
            </a:fld>
            <a:endParaRPr lang="en-US"/>
          </a:p>
        </p:txBody>
      </p:sp>
      <p:sp>
        <p:nvSpPr>
          <p:cNvPr id="5" name="Footer Placeholder 4">
            <a:extLst>
              <a:ext uri="{FF2B5EF4-FFF2-40B4-BE49-F238E27FC236}">
                <a16:creationId xmlns:a16="http://schemas.microsoft.com/office/drawing/2014/main" id="{FDC27625-BE50-814A-A243-D45BC4878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B7797-96CA-2A45-BDC4-7C873AAC4001}"/>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74553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636C1-90FB-6E4E-AEE1-B8F1078E3B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05370-ACFF-DF4C-9C98-311406CD0B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F073DE-8F71-264F-9BB5-E48236FC70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16CF82-6A73-1243-AB5B-8198727E8104}"/>
              </a:ext>
            </a:extLst>
          </p:cNvPr>
          <p:cNvSpPr>
            <a:spLocks noGrp="1"/>
          </p:cNvSpPr>
          <p:nvPr>
            <p:ph type="dt" sz="half" idx="10"/>
          </p:nvPr>
        </p:nvSpPr>
        <p:spPr/>
        <p:txBody>
          <a:bodyPr/>
          <a:lstStyle/>
          <a:p>
            <a:fld id="{4B5AED33-4153-074E-9584-6D4AE8EDAE7F}" type="datetimeFigureOut">
              <a:rPr lang="en-US" smtClean="0"/>
              <a:t>5/7/21</a:t>
            </a:fld>
            <a:endParaRPr lang="en-US"/>
          </a:p>
        </p:txBody>
      </p:sp>
      <p:sp>
        <p:nvSpPr>
          <p:cNvPr id="6" name="Footer Placeholder 5">
            <a:extLst>
              <a:ext uri="{FF2B5EF4-FFF2-40B4-BE49-F238E27FC236}">
                <a16:creationId xmlns:a16="http://schemas.microsoft.com/office/drawing/2014/main" id="{D7597972-94CA-1341-B025-31E50FD3E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F0A7CF-5753-C743-9EBF-B5493E1E90F3}"/>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23319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91B5-BEA7-2B40-BE3F-74350C816D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7D5CEF-2A9E-0048-8AAC-A3E3B3CA53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3D7107-0160-2945-B1FB-890625F0B8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1C2E2E-9687-2648-9E1F-22738E984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433FCF-F397-234D-81BD-25E018EE7F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3C39B8-122D-2D4A-8CE5-0A65BB80056D}"/>
              </a:ext>
            </a:extLst>
          </p:cNvPr>
          <p:cNvSpPr>
            <a:spLocks noGrp="1"/>
          </p:cNvSpPr>
          <p:nvPr>
            <p:ph type="dt" sz="half" idx="10"/>
          </p:nvPr>
        </p:nvSpPr>
        <p:spPr/>
        <p:txBody>
          <a:bodyPr/>
          <a:lstStyle/>
          <a:p>
            <a:fld id="{4B5AED33-4153-074E-9584-6D4AE8EDAE7F}" type="datetimeFigureOut">
              <a:rPr lang="en-US" smtClean="0"/>
              <a:t>5/7/21</a:t>
            </a:fld>
            <a:endParaRPr lang="en-US"/>
          </a:p>
        </p:txBody>
      </p:sp>
      <p:sp>
        <p:nvSpPr>
          <p:cNvPr id="8" name="Footer Placeholder 7">
            <a:extLst>
              <a:ext uri="{FF2B5EF4-FFF2-40B4-BE49-F238E27FC236}">
                <a16:creationId xmlns:a16="http://schemas.microsoft.com/office/drawing/2014/main" id="{A1B86156-2CFA-6D49-8C7C-A7F05E7EEC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6DEF4E-F7AB-554A-AE58-DF49FB4950F9}"/>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89629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8A8C-03F1-C94C-9619-3868D94C02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13D53-71BE-2F43-B08A-AFE49AF5B3C9}"/>
              </a:ext>
            </a:extLst>
          </p:cNvPr>
          <p:cNvSpPr>
            <a:spLocks noGrp="1"/>
          </p:cNvSpPr>
          <p:nvPr>
            <p:ph type="dt" sz="half" idx="10"/>
          </p:nvPr>
        </p:nvSpPr>
        <p:spPr/>
        <p:txBody>
          <a:bodyPr/>
          <a:lstStyle/>
          <a:p>
            <a:fld id="{4B5AED33-4153-074E-9584-6D4AE8EDAE7F}" type="datetimeFigureOut">
              <a:rPr lang="en-US" smtClean="0"/>
              <a:t>5/7/21</a:t>
            </a:fld>
            <a:endParaRPr lang="en-US"/>
          </a:p>
        </p:txBody>
      </p:sp>
      <p:sp>
        <p:nvSpPr>
          <p:cNvPr id="4" name="Footer Placeholder 3">
            <a:extLst>
              <a:ext uri="{FF2B5EF4-FFF2-40B4-BE49-F238E27FC236}">
                <a16:creationId xmlns:a16="http://schemas.microsoft.com/office/drawing/2014/main" id="{182C6739-27B5-634B-A3FD-3A71490E90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6E7578-0464-4F41-A775-42FF96E3A91C}"/>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84017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C7114A-696A-F24B-84ED-2CF649430B97}"/>
              </a:ext>
            </a:extLst>
          </p:cNvPr>
          <p:cNvSpPr>
            <a:spLocks noGrp="1"/>
          </p:cNvSpPr>
          <p:nvPr>
            <p:ph type="dt" sz="half" idx="10"/>
          </p:nvPr>
        </p:nvSpPr>
        <p:spPr/>
        <p:txBody>
          <a:bodyPr/>
          <a:lstStyle/>
          <a:p>
            <a:fld id="{4B5AED33-4153-074E-9584-6D4AE8EDAE7F}" type="datetimeFigureOut">
              <a:rPr lang="en-US" smtClean="0"/>
              <a:t>5/7/21</a:t>
            </a:fld>
            <a:endParaRPr lang="en-US"/>
          </a:p>
        </p:txBody>
      </p:sp>
      <p:sp>
        <p:nvSpPr>
          <p:cNvPr id="3" name="Footer Placeholder 2">
            <a:extLst>
              <a:ext uri="{FF2B5EF4-FFF2-40B4-BE49-F238E27FC236}">
                <a16:creationId xmlns:a16="http://schemas.microsoft.com/office/drawing/2014/main" id="{A82E7B5F-1057-BD44-AE74-F4D6B403B6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6ADBE7-8769-3B40-B6D0-776C40D7A53F}"/>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5463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702D-2C1B-034F-A003-66ABA888C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676010-F815-EB4C-AF4A-8E92702ED9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8B941B-3BFB-AD48-8FEB-E202EB5C2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47FF66-B1A3-2D47-B484-27BB9BE91F38}"/>
              </a:ext>
            </a:extLst>
          </p:cNvPr>
          <p:cNvSpPr>
            <a:spLocks noGrp="1"/>
          </p:cNvSpPr>
          <p:nvPr>
            <p:ph type="dt" sz="half" idx="10"/>
          </p:nvPr>
        </p:nvSpPr>
        <p:spPr/>
        <p:txBody>
          <a:bodyPr/>
          <a:lstStyle/>
          <a:p>
            <a:fld id="{4B5AED33-4153-074E-9584-6D4AE8EDAE7F}" type="datetimeFigureOut">
              <a:rPr lang="en-US" smtClean="0"/>
              <a:t>5/7/21</a:t>
            </a:fld>
            <a:endParaRPr lang="en-US"/>
          </a:p>
        </p:txBody>
      </p:sp>
      <p:sp>
        <p:nvSpPr>
          <p:cNvPr id="6" name="Footer Placeholder 5">
            <a:extLst>
              <a:ext uri="{FF2B5EF4-FFF2-40B4-BE49-F238E27FC236}">
                <a16:creationId xmlns:a16="http://schemas.microsoft.com/office/drawing/2014/main" id="{E1D3F281-58EB-824B-9ABB-5C4BA7A587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76C4A-F936-394B-8FBE-A83930D699E1}"/>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168185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8EEA-07DD-9346-94B3-713995D78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623407-EC33-DB4C-A170-62667F6C8F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0EC2358-4FDD-8B41-A4E5-51ED9E042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6F2F3A-1C8B-A04F-BF44-DF62407F0FF1}"/>
              </a:ext>
            </a:extLst>
          </p:cNvPr>
          <p:cNvSpPr>
            <a:spLocks noGrp="1"/>
          </p:cNvSpPr>
          <p:nvPr>
            <p:ph type="dt" sz="half" idx="10"/>
          </p:nvPr>
        </p:nvSpPr>
        <p:spPr/>
        <p:txBody>
          <a:bodyPr/>
          <a:lstStyle/>
          <a:p>
            <a:fld id="{4B5AED33-4153-074E-9584-6D4AE8EDAE7F}" type="datetimeFigureOut">
              <a:rPr lang="en-US" smtClean="0"/>
              <a:t>5/7/21</a:t>
            </a:fld>
            <a:endParaRPr lang="en-US"/>
          </a:p>
        </p:txBody>
      </p:sp>
      <p:sp>
        <p:nvSpPr>
          <p:cNvPr id="6" name="Footer Placeholder 5">
            <a:extLst>
              <a:ext uri="{FF2B5EF4-FFF2-40B4-BE49-F238E27FC236}">
                <a16:creationId xmlns:a16="http://schemas.microsoft.com/office/drawing/2014/main" id="{AA8E80BE-B5D9-B94F-B7A9-452EF2FE0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F22B0-9345-A040-B878-4E44647178ED}"/>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166767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DC56C-9987-F046-9BFA-A177924EC9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B34588-E537-7A4B-9C00-439539A66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B043F-1EFC-0C42-B3D1-DFA776F176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AED33-4153-074E-9584-6D4AE8EDAE7F}" type="datetimeFigureOut">
              <a:rPr lang="en-US" smtClean="0"/>
              <a:t>5/7/21</a:t>
            </a:fld>
            <a:endParaRPr lang="en-US"/>
          </a:p>
        </p:txBody>
      </p:sp>
      <p:sp>
        <p:nvSpPr>
          <p:cNvPr id="5" name="Footer Placeholder 4">
            <a:extLst>
              <a:ext uri="{FF2B5EF4-FFF2-40B4-BE49-F238E27FC236}">
                <a16:creationId xmlns:a16="http://schemas.microsoft.com/office/drawing/2014/main" id="{38897F6B-9AE6-8545-A7A0-408C95898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EAD7CB-1DEA-564B-AA92-A3C676079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3B533-D93D-F341-9466-CE735E2EF851}" type="slidenum">
              <a:rPr lang="en-US" smtClean="0"/>
              <a:t>‹#›</a:t>
            </a:fld>
            <a:endParaRPr lang="en-US"/>
          </a:p>
        </p:txBody>
      </p:sp>
    </p:spTree>
    <p:extLst>
      <p:ext uri="{BB962C8B-B14F-4D97-AF65-F5344CB8AC3E}">
        <p14:creationId xmlns:p14="http://schemas.microsoft.com/office/powerpoint/2010/main" val="3659484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cose.sfsu.edu/wise-event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s://twitter.com/CellCellPress/status/138454506195489997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C2E26C-7BD2-3749-8A5A-78429B2B4778}"/>
              </a:ext>
            </a:extLst>
          </p:cNvPr>
          <p:cNvPicPr>
            <a:picLocks noChangeAspect="1"/>
          </p:cNvPicPr>
          <p:nvPr/>
        </p:nvPicPr>
        <p:blipFill>
          <a:blip r:embed="rId2"/>
          <a:stretch>
            <a:fillRect/>
          </a:stretch>
        </p:blipFill>
        <p:spPr>
          <a:xfrm>
            <a:off x="10122412" y="344447"/>
            <a:ext cx="1498848" cy="682311"/>
          </a:xfrm>
          <a:prstGeom prst="rect">
            <a:avLst/>
          </a:prstGeom>
        </p:spPr>
      </p:pic>
      <p:sp>
        <p:nvSpPr>
          <p:cNvPr id="6" name="TextBox 5">
            <a:extLst>
              <a:ext uri="{FF2B5EF4-FFF2-40B4-BE49-F238E27FC236}">
                <a16:creationId xmlns:a16="http://schemas.microsoft.com/office/drawing/2014/main" id="{E0D7865B-A0B6-B640-8B2F-013F8BAE1A20}"/>
              </a:ext>
            </a:extLst>
          </p:cNvPr>
          <p:cNvSpPr txBox="1"/>
          <p:nvPr/>
        </p:nvSpPr>
        <p:spPr>
          <a:xfrm>
            <a:off x="570740" y="344447"/>
            <a:ext cx="9228016" cy="830997"/>
          </a:xfrm>
          <a:prstGeom prst="rect">
            <a:avLst/>
          </a:prstGeom>
          <a:noFill/>
        </p:spPr>
        <p:txBody>
          <a:bodyPr wrap="square" rtlCol="0">
            <a:spAutoFit/>
          </a:bodyPr>
          <a:lstStyle/>
          <a:p>
            <a:r>
              <a:rPr lang="en-US" sz="2400" dirty="0">
                <a:latin typeface="Helvetica" pitchFamily="2" charset="0"/>
              </a:rPr>
              <a:t>Maintaining Critical Open Source Community Software for NASA’s Kepler, K2, and TESS Data Archives</a:t>
            </a:r>
            <a:endParaRPr lang="en-US" sz="2400" dirty="0">
              <a:latin typeface="Helvetica Light" panose="020B0403020202020204" pitchFamily="34" charset="0"/>
            </a:endParaRPr>
          </a:p>
        </p:txBody>
      </p:sp>
      <p:sp>
        <p:nvSpPr>
          <p:cNvPr id="8" name="TextBox 7">
            <a:extLst>
              <a:ext uri="{FF2B5EF4-FFF2-40B4-BE49-F238E27FC236}">
                <a16:creationId xmlns:a16="http://schemas.microsoft.com/office/drawing/2014/main" id="{C457ABCF-2714-5E42-B876-EB3045FD7898}"/>
              </a:ext>
            </a:extLst>
          </p:cNvPr>
          <p:cNvSpPr txBox="1"/>
          <p:nvPr/>
        </p:nvSpPr>
        <p:spPr>
          <a:xfrm>
            <a:off x="570740" y="1551563"/>
            <a:ext cx="4560818" cy="3939540"/>
          </a:xfrm>
          <a:prstGeom prst="rect">
            <a:avLst/>
          </a:prstGeom>
          <a:noFill/>
        </p:spPr>
        <p:txBody>
          <a:bodyPr wrap="square" rtlCol="0">
            <a:spAutoFit/>
          </a:bodyPr>
          <a:lstStyle/>
          <a:p>
            <a:r>
              <a:rPr lang="en-US" sz="1400" dirty="0">
                <a:solidFill>
                  <a:schemeClr val="accent5"/>
                </a:solidFill>
                <a:latin typeface="Helvetica" pitchFamily="2" charset="0"/>
              </a:rPr>
              <a:t>Science Background.</a:t>
            </a:r>
            <a:r>
              <a:rPr lang="en-US" sz="1400" dirty="0">
                <a:latin typeface="Helvetica" pitchFamily="2" charset="0"/>
              </a:rPr>
              <a:t> </a:t>
            </a:r>
            <a:r>
              <a:rPr lang="en-US" sz="1200" dirty="0">
                <a:latin typeface="Helvetica" pitchFamily="2" charset="0"/>
              </a:rPr>
              <a:t>Geert </a:t>
            </a:r>
            <a:r>
              <a:rPr lang="en-US" sz="1200" dirty="0" err="1">
                <a:latin typeface="Helvetica" pitchFamily="2" charset="0"/>
              </a:rPr>
              <a:t>Barentsen’s</a:t>
            </a:r>
            <a:r>
              <a:rPr lang="en-US" sz="1200" dirty="0">
                <a:latin typeface="Helvetica" pitchFamily="2" charset="0"/>
              </a:rPr>
              <a:t> (SSA/BAER) proposal, “Maintaining Critical Open Source Community Software for NASA’s Kepler, K2, and TESS Data Archives to the Astrophysics Data Analysis Program” has been selected for funding. </a:t>
            </a:r>
          </a:p>
          <a:p>
            <a:endParaRPr lang="en-US" sz="1600" dirty="0">
              <a:highlight>
                <a:srgbClr val="FFFF00"/>
              </a:highlight>
            </a:endParaRPr>
          </a:p>
          <a:p>
            <a:r>
              <a:rPr lang="en-US" sz="1400" b="1" dirty="0">
                <a:solidFill>
                  <a:schemeClr val="accent5"/>
                </a:solidFill>
                <a:latin typeface="Helvetica Light" panose="020B0403020202020204" pitchFamily="34" charset="0"/>
              </a:rPr>
              <a:t>Findings.</a:t>
            </a:r>
            <a:r>
              <a:rPr lang="en-US" sz="1200" b="1" dirty="0">
                <a:solidFill>
                  <a:schemeClr val="accent5"/>
                </a:solidFill>
                <a:latin typeface="Helvetica" pitchFamily="2" charset="0"/>
              </a:rPr>
              <a:t> </a:t>
            </a:r>
            <a:r>
              <a:rPr lang="en-US" sz="1200" dirty="0">
                <a:latin typeface="Helvetica" pitchFamily="2" charset="0"/>
              </a:rPr>
              <a:t>This newly funded project is focused on maintaining and expanding a popular open-source Python package, </a:t>
            </a:r>
            <a:r>
              <a:rPr lang="en-US" sz="1200" dirty="0" err="1">
                <a:latin typeface="Helvetica" pitchFamily="2" charset="0"/>
              </a:rPr>
              <a:t>Lightkurve</a:t>
            </a:r>
            <a:r>
              <a:rPr lang="en-US" sz="1200" dirty="0">
                <a:latin typeface="Helvetica" pitchFamily="2" charset="0"/>
              </a:rPr>
              <a:t>, which was developed at NASA Ames to facilitate the use of data from NASA’s Kepler, K2, and TESS missions. </a:t>
            </a:r>
          </a:p>
          <a:p>
            <a:endParaRPr lang="en-US" sz="1200" dirty="0">
              <a:latin typeface="Helvetica" pitchFamily="2" charset="0"/>
            </a:endParaRPr>
          </a:p>
          <a:p>
            <a:r>
              <a:rPr lang="en-US" sz="1400" b="1" dirty="0">
                <a:solidFill>
                  <a:schemeClr val="accent5"/>
                </a:solidFill>
                <a:latin typeface="Helvetica Light" panose="020B0403020202020204" pitchFamily="34" charset="0"/>
              </a:rPr>
              <a:t>Impact.</a:t>
            </a:r>
            <a:r>
              <a:rPr lang="en-US" sz="1200" b="1" dirty="0">
                <a:solidFill>
                  <a:schemeClr val="accent5"/>
                </a:solidFill>
                <a:latin typeface="Helvetica" pitchFamily="2" charset="0"/>
              </a:rPr>
              <a:t> </a:t>
            </a:r>
            <a:r>
              <a:rPr lang="en-US" sz="1200" dirty="0">
                <a:latin typeface="Helvetica" pitchFamily="2" charset="0"/>
              </a:rPr>
              <a:t>This open-source software package garners ~150 citations annually and has been widely adopted among citizen scientists participating in the Planet Hunter TESS project. It is also being used to support several courses at top-ranked national observatories. The awarded proposal will fund continued development, user support, and the development of additional tutorials.</a:t>
            </a:r>
          </a:p>
          <a:p>
            <a:r>
              <a:rPr lang="en-US" sz="1200" dirty="0">
                <a:latin typeface="Helvetica" pitchFamily="2" charset="0"/>
              </a:rPr>
              <a:t>. </a:t>
            </a:r>
          </a:p>
          <a:p>
            <a:endParaRPr lang="en-US" sz="1200" dirty="0">
              <a:latin typeface="Helvetica" pitchFamily="2" charset="0"/>
            </a:endParaRPr>
          </a:p>
        </p:txBody>
      </p:sp>
      <p:cxnSp>
        <p:nvCxnSpPr>
          <p:cNvPr id="3" name="Straight Connector 2">
            <a:extLst>
              <a:ext uri="{FF2B5EF4-FFF2-40B4-BE49-F238E27FC236}">
                <a16:creationId xmlns:a16="http://schemas.microsoft.com/office/drawing/2014/main" id="{7638759A-C7CF-D74E-A87D-30D8BBE682DD}"/>
              </a:ext>
            </a:extLst>
          </p:cNvPr>
          <p:cNvCxnSpPr/>
          <p:nvPr/>
        </p:nvCxnSpPr>
        <p:spPr>
          <a:xfrm>
            <a:off x="185351" y="1175444"/>
            <a:ext cx="11850130" cy="0"/>
          </a:xfrm>
          <a:prstGeom prst="line">
            <a:avLst/>
          </a:prstGeom>
        </p:spPr>
        <p:style>
          <a:lnRef idx="3">
            <a:schemeClr val="accent5"/>
          </a:lnRef>
          <a:fillRef idx="0">
            <a:schemeClr val="accent5"/>
          </a:fillRef>
          <a:effectRef idx="2">
            <a:schemeClr val="accent5"/>
          </a:effectRef>
          <a:fontRef idx="minor">
            <a:schemeClr val="tx1"/>
          </a:fontRef>
        </p:style>
      </p:cxnSp>
      <p:sp>
        <p:nvSpPr>
          <p:cNvPr id="2" name="Rectangle 2">
            <a:extLst>
              <a:ext uri="{FF2B5EF4-FFF2-40B4-BE49-F238E27FC236}">
                <a16:creationId xmlns:a16="http://schemas.microsoft.com/office/drawing/2014/main" id="{E10D0D2E-13A7-2F43-B082-FA5D2E6C5555}"/>
              </a:ext>
            </a:extLst>
          </p:cNvPr>
          <p:cNvSpPr>
            <a:spLocks noChangeArrowheads="1"/>
          </p:cNvSpPr>
          <p:nvPr/>
        </p:nvSpPr>
        <p:spPr bwMode="auto">
          <a:xfrm>
            <a:off x="6091881" y="13960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descr="Graphical user interface, website&#10;&#10;Description automatically generated">
            <a:extLst>
              <a:ext uri="{FF2B5EF4-FFF2-40B4-BE49-F238E27FC236}">
                <a16:creationId xmlns:a16="http://schemas.microsoft.com/office/drawing/2014/main" id="{34D46B8F-3B6F-934A-AA2B-A2F80FDF0A77}"/>
              </a:ext>
            </a:extLst>
          </p:cNvPr>
          <p:cNvPicPr>
            <a:picLocks noChangeAspect="1"/>
          </p:cNvPicPr>
          <p:nvPr/>
        </p:nvPicPr>
        <p:blipFill>
          <a:blip r:embed="rId3"/>
          <a:stretch>
            <a:fillRect/>
          </a:stretch>
        </p:blipFill>
        <p:spPr>
          <a:xfrm>
            <a:off x="6091881" y="1519986"/>
            <a:ext cx="4560818" cy="3398558"/>
          </a:xfrm>
          <a:prstGeom prst="rect">
            <a:avLst/>
          </a:prstGeom>
        </p:spPr>
      </p:pic>
      <p:sp>
        <p:nvSpPr>
          <p:cNvPr id="13" name="TextBox 12">
            <a:extLst>
              <a:ext uri="{FF2B5EF4-FFF2-40B4-BE49-F238E27FC236}">
                <a16:creationId xmlns:a16="http://schemas.microsoft.com/office/drawing/2014/main" id="{151FD797-A509-634E-9F0B-19B1B8912BB6}"/>
              </a:ext>
            </a:extLst>
          </p:cNvPr>
          <p:cNvSpPr txBox="1"/>
          <p:nvPr/>
        </p:nvSpPr>
        <p:spPr>
          <a:xfrm>
            <a:off x="5999283" y="5061015"/>
            <a:ext cx="4560818" cy="707886"/>
          </a:xfrm>
          <a:prstGeom prst="rect">
            <a:avLst/>
          </a:prstGeom>
          <a:noFill/>
        </p:spPr>
        <p:txBody>
          <a:bodyPr wrap="square" rtlCol="0">
            <a:spAutoFit/>
          </a:bodyPr>
          <a:lstStyle/>
          <a:p>
            <a:r>
              <a:rPr lang="en-US" sz="1000" dirty="0" err="1">
                <a:latin typeface="Helvetica" pitchFamily="2" charset="0"/>
              </a:rPr>
              <a:t>Lightkurve</a:t>
            </a:r>
            <a:r>
              <a:rPr lang="en-US" sz="1000" dirty="0">
                <a:latin typeface="Helvetica" pitchFamily="2" charset="0"/>
              </a:rPr>
              <a:t>, open-source community software developed at Ames is used in the citizen science project Planet Hunters TESS to help find exoplanets using your own eyes. It does this by having users analyze data from the NASA Kepler space telescope and the NASA Transiting Exoplanet Survey Satellite. </a:t>
            </a:r>
          </a:p>
        </p:txBody>
      </p:sp>
    </p:spTree>
    <p:extLst>
      <p:ext uri="{BB962C8B-B14F-4D97-AF65-F5344CB8AC3E}">
        <p14:creationId xmlns:p14="http://schemas.microsoft.com/office/powerpoint/2010/main" val="299289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C2E26C-7BD2-3749-8A5A-78429B2B4778}"/>
              </a:ext>
            </a:extLst>
          </p:cNvPr>
          <p:cNvPicPr>
            <a:picLocks noChangeAspect="1"/>
          </p:cNvPicPr>
          <p:nvPr/>
        </p:nvPicPr>
        <p:blipFill>
          <a:blip r:embed="rId2"/>
          <a:stretch>
            <a:fillRect/>
          </a:stretch>
        </p:blipFill>
        <p:spPr>
          <a:xfrm>
            <a:off x="10122412" y="344447"/>
            <a:ext cx="1498848" cy="682311"/>
          </a:xfrm>
          <a:prstGeom prst="rect">
            <a:avLst/>
          </a:prstGeom>
        </p:spPr>
      </p:pic>
      <p:sp>
        <p:nvSpPr>
          <p:cNvPr id="6" name="TextBox 5">
            <a:extLst>
              <a:ext uri="{FF2B5EF4-FFF2-40B4-BE49-F238E27FC236}">
                <a16:creationId xmlns:a16="http://schemas.microsoft.com/office/drawing/2014/main" id="{E0D7865B-A0B6-B640-8B2F-013F8BAE1A20}"/>
              </a:ext>
            </a:extLst>
          </p:cNvPr>
          <p:cNvSpPr txBox="1"/>
          <p:nvPr/>
        </p:nvSpPr>
        <p:spPr>
          <a:xfrm>
            <a:off x="570740" y="429995"/>
            <a:ext cx="9228016" cy="369332"/>
          </a:xfrm>
          <a:prstGeom prst="rect">
            <a:avLst/>
          </a:prstGeom>
          <a:noFill/>
        </p:spPr>
        <p:txBody>
          <a:bodyPr wrap="square" rtlCol="0">
            <a:spAutoFit/>
          </a:bodyPr>
          <a:lstStyle/>
          <a:p>
            <a:r>
              <a:rPr lang="en-US" dirty="0"/>
              <a:t>New Proposal Funded to Improve Technology to Search for Life on Mars and Icy Moons</a:t>
            </a:r>
            <a:endParaRPr lang="en-US" sz="2400" dirty="0">
              <a:latin typeface="Helvetica Light" panose="020B0403020202020204" pitchFamily="34" charset="0"/>
            </a:endParaRPr>
          </a:p>
        </p:txBody>
      </p:sp>
      <p:sp>
        <p:nvSpPr>
          <p:cNvPr id="8" name="TextBox 7">
            <a:extLst>
              <a:ext uri="{FF2B5EF4-FFF2-40B4-BE49-F238E27FC236}">
                <a16:creationId xmlns:a16="http://schemas.microsoft.com/office/drawing/2014/main" id="{C457ABCF-2714-5E42-B876-EB3045FD7898}"/>
              </a:ext>
            </a:extLst>
          </p:cNvPr>
          <p:cNvSpPr txBox="1"/>
          <p:nvPr/>
        </p:nvSpPr>
        <p:spPr>
          <a:xfrm>
            <a:off x="570739" y="1551561"/>
            <a:ext cx="5521141" cy="3662541"/>
          </a:xfrm>
          <a:prstGeom prst="rect">
            <a:avLst/>
          </a:prstGeom>
          <a:noFill/>
        </p:spPr>
        <p:txBody>
          <a:bodyPr wrap="square" rtlCol="0">
            <a:spAutoFit/>
          </a:bodyPr>
          <a:lstStyle/>
          <a:p>
            <a:r>
              <a:rPr lang="en-US" sz="1400" dirty="0">
                <a:solidFill>
                  <a:schemeClr val="accent5"/>
                </a:solidFill>
                <a:latin typeface="Helvetica" pitchFamily="2" charset="0"/>
              </a:rPr>
              <a:t>Science Background.</a:t>
            </a:r>
            <a:r>
              <a:rPr lang="en-US" sz="1400" dirty="0">
                <a:latin typeface="Helvetica" pitchFamily="2" charset="0"/>
              </a:rPr>
              <a:t> </a:t>
            </a:r>
            <a:r>
              <a:rPr lang="en-US" sz="1200" dirty="0">
                <a:latin typeface="Helvetica" pitchFamily="2" charset="0"/>
              </a:rPr>
              <a:t>Mary Beth </a:t>
            </a:r>
            <a:r>
              <a:rPr lang="en-US" sz="1200" dirty="0" err="1">
                <a:latin typeface="Helvetica" pitchFamily="2" charset="0"/>
              </a:rPr>
              <a:t>Willhelm</a:t>
            </a:r>
            <a:r>
              <a:rPr lang="en-US" sz="1200" dirty="0">
                <a:latin typeface="Helvetica" pitchFamily="2" charset="0"/>
              </a:rPr>
              <a:t> (SST) and her team's "KAMELOT" (Kerogen and Macromolecule Extractor Liberating Organics </a:t>
            </a:r>
            <a:r>
              <a:rPr lang="en-US" sz="1200" dirty="0" err="1">
                <a:latin typeface="Helvetica" pitchFamily="2" charset="0"/>
              </a:rPr>
              <a:t>Thermolytically</a:t>
            </a:r>
            <a:r>
              <a:rPr lang="en-US" sz="1200" dirty="0">
                <a:latin typeface="Helvetica" pitchFamily="2" charset="0"/>
              </a:rPr>
              <a:t>) proposal has been selected for funding through NASA’s Science Mission Directorate’s Planetary Science Division’s "PICASSO" (Planetary Instrument Concepts for the Advancement of Solar System Observations, NNH20ZDA001N-PICASSO) research element. </a:t>
            </a:r>
          </a:p>
          <a:p>
            <a:endParaRPr lang="en-US" sz="1200" dirty="0">
              <a:latin typeface="Helvetica" pitchFamily="2" charset="0"/>
            </a:endParaRPr>
          </a:p>
          <a:p>
            <a:r>
              <a:rPr lang="en-US" sz="1200" dirty="0">
                <a:latin typeface="Helvetica" pitchFamily="2" charset="0"/>
              </a:rPr>
              <a:t>The PICASSO Program supports the development of spacecraft-based instrument systems that show promise for use in future planetary missions. The goal of the program is to conduct planetary and astrobiology science instrument feasibility studies, concept formation, proof of concept instruments, and advanced component technology development. </a:t>
            </a:r>
          </a:p>
          <a:p>
            <a:endParaRPr lang="en-US" sz="1200" dirty="0">
              <a:latin typeface="Helvetica" pitchFamily="2" charset="0"/>
            </a:endParaRPr>
          </a:p>
          <a:p>
            <a:r>
              <a:rPr lang="en-US" sz="1400" b="1" dirty="0">
                <a:solidFill>
                  <a:schemeClr val="accent5"/>
                </a:solidFill>
                <a:latin typeface="Helvetica Light" panose="020B0403020202020204" pitchFamily="34" charset="0"/>
              </a:rPr>
              <a:t>Impact.</a:t>
            </a:r>
            <a:r>
              <a:rPr lang="en-US" sz="1200" b="1" dirty="0">
                <a:solidFill>
                  <a:schemeClr val="accent5"/>
                </a:solidFill>
                <a:latin typeface="Helvetica" pitchFamily="2" charset="0"/>
              </a:rPr>
              <a:t> </a:t>
            </a:r>
            <a:r>
              <a:rPr lang="en-US" sz="1200" dirty="0">
                <a:latin typeface="Helvetica" pitchFamily="2" charset="0"/>
              </a:rPr>
              <a:t>The KAMELOT proposal is one of only 10 selected out of 94 proposal submissions this year. It will help improve technology to search for life on Mars and Icy Moons and will significantly augment the capabilities of the team’s existing "</a:t>
            </a:r>
            <a:r>
              <a:rPr lang="en-US" sz="1200" dirty="0" err="1">
                <a:latin typeface="Helvetica" pitchFamily="2" charset="0"/>
              </a:rPr>
              <a:t>ExCALiBR</a:t>
            </a:r>
            <a:r>
              <a:rPr lang="en-US" sz="1200" dirty="0">
                <a:latin typeface="Helvetica" pitchFamily="2" charset="0"/>
              </a:rPr>
              <a:t>" (Extractor for Chemical Analysis of Lipid Biomarkers in Regolith) sample processing system.</a:t>
            </a:r>
          </a:p>
          <a:p>
            <a:endParaRPr lang="en-US" sz="1200" dirty="0">
              <a:latin typeface="Helvetica" pitchFamily="2" charset="0"/>
            </a:endParaRPr>
          </a:p>
        </p:txBody>
      </p:sp>
      <p:cxnSp>
        <p:nvCxnSpPr>
          <p:cNvPr id="3" name="Straight Connector 2">
            <a:extLst>
              <a:ext uri="{FF2B5EF4-FFF2-40B4-BE49-F238E27FC236}">
                <a16:creationId xmlns:a16="http://schemas.microsoft.com/office/drawing/2014/main" id="{7638759A-C7CF-D74E-A87D-30D8BBE682DD}"/>
              </a:ext>
            </a:extLst>
          </p:cNvPr>
          <p:cNvCxnSpPr/>
          <p:nvPr/>
        </p:nvCxnSpPr>
        <p:spPr>
          <a:xfrm>
            <a:off x="185351" y="1175444"/>
            <a:ext cx="11850130" cy="0"/>
          </a:xfrm>
          <a:prstGeom prst="line">
            <a:avLst/>
          </a:prstGeom>
        </p:spPr>
        <p:style>
          <a:lnRef idx="3">
            <a:schemeClr val="accent5"/>
          </a:lnRef>
          <a:fillRef idx="0">
            <a:schemeClr val="accent5"/>
          </a:fillRef>
          <a:effectRef idx="2">
            <a:schemeClr val="accent5"/>
          </a:effectRef>
          <a:fontRef idx="minor">
            <a:schemeClr val="tx1"/>
          </a:fontRef>
        </p:style>
      </p:cxnSp>
      <p:sp>
        <p:nvSpPr>
          <p:cNvPr id="2" name="Rectangle 2">
            <a:extLst>
              <a:ext uri="{FF2B5EF4-FFF2-40B4-BE49-F238E27FC236}">
                <a16:creationId xmlns:a16="http://schemas.microsoft.com/office/drawing/2014/main" id="{E10D0D2E-13A7-2F43-B082-FA5D2E6C5555}"/>
              </a:ext>
            </a:extLst>
          </p:cNvPr>
          <p:cNvSpPr>
            <a:spLocks noChangeArrowheads="1"/>
          </p:cNvSpPr>
          <p:nvPr/>
        </p:nvSpPr>
        <p:spPr bwMode="auto">
          <a:xfrm>
            <a:off x="6091881" y="13960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151FD797-A509-634E-9F0B-19B1B8912BB6}"/>
              </a:ext>
            </a:extLst>
          </p:cNvPr>
          <p:cNvSpPr txBox="1"/>
          <p:nvPr/>
        </p:nvSpPr>
        <p:spPr>
          <a:xfrm>
            <a:off x="6832660" y="5437544"/>
            <a:ext cx="4560818" cy="553998"/>
          </a:xfrm>
          <a:prstGeom prst="rect">
            <a:avLst/>
          </a:prstGeom>
          <a:noFill/>
        </p:spPr>
        <p:txBody>
          <a:bodyPr wrap="square" rtlCol="0">
            <a:spAutoFit/>
          </a:bodyPr>
          <a:lstStyle/>
          <a:p>
            <a:r>
              <a:rPr lang="en-US" sz="1000" i="1" dirty="0">
                <a:latin typeface="Helvetica" pitchFamily="2" charset="0"/>
              </a:rPr>
              <a:t>The </a:t>
            </a:r>
            <a:r>
              <a:rPr lang="en-US" sz="1000" i="1" dirty="0" err="1">
                <a:latin typeface="Helvetica" pitchFamily="2" charset="0"/>
              </a:rPr>
              <a:t>ExCALiBR</a:t>
            </a:r>
            <a:r>
              <a:rPr lang="en-US" sz="1000" i="1" dirty="0">
                <a:latin typeface="Helvetica" pitchFamily="2" charset="0"/>
              </a:rPr>
              <a:t> fluidic system will enable six key steps required to extract potential biomarkers from rock powders on Mars and deliver extracts to instruments for analysis. </a:t>
            </a:r>
            <a:endParaRPr lang="en-US" sz="1000" dirty="0">
              <a:latin typeface="Helvetica" pitchFamily="2" charset="0"/>
            </a:endParaRPr>
          </a:p>
        </p:txBody>
      </p:sp>
      <p:pic>
        <p:nvPicPr>
          <p:cNvPr id="7" name="Picture 6" descr="Diagram&#10;&#10;Description automatically generated">
            <a:extLst>
              <a:ext uri="{FF2B5EF4-FFF2-40B4-BE49-F238E27FC236}">
                <a16:creationId xmlns:a16="http://schemas.microsoft.com/office/drawing/2014/main" id="{17C3A480-C1C2-274C-9586-D5FB75ABF2E0}"/>
              </a:ext>
            </a:extLst>
          </p:cNvPr>
          <p:cNvPicPr>
            <a:picLocks noChangeAspect="1"/>
          </p:cNvPicPr>
          <p:nvPr/>
        </p:nvPicPr>
        <p:blipFill>
          <a:blip r:embed="rId3"/>
          <a:stretch>
            <a:fillRect/>
          </a:stretch>
        </p:blipFill>
        <p:spPr>
          <a:xfrm>
            <a:off x="6726956" y="1489618"/>
            <a:ext cx="4495194" cy="3727265"/>
          </a:xfrm>
          <a:prstGeom prst="rect">
            <a:avLst/>
          </a:prstGeom>
        </p:spPr>
      </p:pic>
    </p:spTree>
    <p:extLst>
      <p:ext uri="{BB962C8B-B14F-4D97-AF65-F5344CB8AC3E}">
        <p14:creationId xmlns:p14="http://schemas.microsoft.com/office/powerpoint/2010/main" val="362588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C2E26C-7BD2-3749-8A5A-78429B2B4778}"/>
              </a:ext>
            </a:extLst>
          </p:cNvPr>
          <p:cNvPicPr>
            <a:picLocks noChangeAspect="1"/>
          </p:cNvPicPr>
          <p:nvPr/>
        </p:nvPicPr>
        <p:blipFill>
          <a:blip r:embed="rId2"/>
          <a:stretch>
            <a:fillRect/>
          </a:stretch>
        </p:blipFill>
        <p:spPr>
          <a:xfrm>
            <a:off x="10122412" y="344447"/>
            <a:ext cx="1498848" cy="682311"/>
          </a:xfrm>
          <a:prstGeom prst="rect">
            <a:avLst/>
          </a:prstGeom>
        </p:spPr>
      </p:pic>
      <p:sp>
        <p:nvSpPr>
          <p:cNvPr id="6" name="TextBox 5">
            <a:extLst>
              <a:ext uri="{FF2B5EF4-FFF2-40B4-BE49-F238E27FC236}">
                <a16:creationId xmlns:a16="http://schemas.microsoft.com/office/drawing/2014/main" id="{E0D7865B-A0B6-B640-8B2F-013F8BAE1A20}"/>
              </a:ext>
            </a:extLst>
          </p:cNvPr>
          <p:cNvSpPr txBox="1"/>
          <p:nvPr/>
        </p:nvSpPr>
        <p:spPr>
          <a:xfrm>
            <a:off x="355723" y="344447"/>
            <a:ext cx="9551672" cy="461665"/>
          </a:xfrm>
          <a:prstGeom prst="rect">
            <a:avLst/>
          </a:prstGeom>
          <a:noFill/>
        </p:spPr>
        <p:txBody>
          <a:bodyPr wrap="square" rtlCol="0">
            <a:spAutoFit/>
          </a:bodyPr>
          <a:lstStyle/>
          <a:p>
            <a:r>
              <a:rPr lang="en-US" sz="2400" dirty="0">
                <a:latin typeface="Helvetica" pitchFamily="2" charset="0"/>
              </a:rPr>
              <a:t>Science Education Outreach: Virtual Colloquium to Live Twitter Event</a:t>
            </a:r>
            <a:endParaRPr lang="en-US" sz="2400" dirty="0">
              <a:latin typeface="Helvetica Light" panose="020B0403020202020204" pitchFamily="34" charset="0"/>
            </a:endParaRPr>
          </a:p>
        </p:txBody>
      </p:sp>
      <p:sp>
        <p:nvSpPr>
          <p:cNvPr id="8" name="TextBox 7">
            <a:extLst>
              <a:ext uri="{FF2B5EF4-FFF2-40B4-BE49-F238E27FC236}">
                <a16:creationId xmlns:a16="http://schemas.microsoft.com/office/drawing/2014/main" id="{C457ABCF-2714-5E42-B876-EB3045FD7898}"/>
              </a:ext>
            </a:extLst>
          </p:cNvPr>
          <p:cNvSpPr txBox="1"/>
          <p:nvPr/>
        </p:nvSpPr>
        <p:spPr>
          <a:xfrm>
            <a:off x="570741" y="1289950"/>
            <a:ext cx="4560818" cy="5223597"/>
          </a:xfrm>
          <a:prstGeom prst="rect">
            <a:avLst/>
          </a:prstGeom>
          <a:noFill/>
        </p:spPr>
        <p:txBody>
          <a:bodyPr wrap="square" rtlCol="0">
            <a:spAutoFit/>
          </a:bodyPr>
          <a:lstStyle/>
          <a:p>
            <a:r>
              <a:rPr lang="en-US" sz="1400" dirty="0">
                <a:solidFill>
                  <a:schemeClr val="accent5"/>
                </a:solidFill>
                <a:latin typeface="Helvetica" pitchFamily="2" charset="0"/>
              </a:rPr>
              <a:t>Science question.</a:t>
            </a:r>
            <a:r>
              <a:rPr lang="en-US" sz="1400" dirty="0">
                <a:latin typeface="Helvetica" pitchFamily="2" charset="0"/>
              </a:rPr>
              <a:t> </a:t>
            </a:r>
            <a:r>
              <a:rPr lang="en-US" sz="1200" dirty="0">
                <a:latin typeface="Helvetica" pitchFamily="2" charset="0"/>
              </a:rPr>
              <a:t>Why is science education outreach important?</a:t>
            </a:r>
          </a:p>
          <a:p>
            <a:endParaRPr lang="en-US" sz="1600" dirty="0">
              <a:highlight>
                <a:srgbClr val="FFFF00"/>
              </a:highlight>
            </a:endParaRPr>
          </a:p>
          <a:p>
            <a:r>
              <a:rPr lang="en-US" sz="1400" b="1" dirty="0">
                <a:solidFill>
                  <a:schemeClr val="accent5"/>
                </a:solidFill>
                <a:latin typeface="Helvetica Light" panose="020B0403020202020204" pitchFamily="34" charset="0"/>
              </a:rPr>
              <a:t>Findings and impact.</a:t>
            </a:r>
            <a:r>
              <a:rPr lang="en-US" sz="1200" b="1" dirty="0">
                <a:solidFill>
                  <a:schemeClr val="accent5"/>
                </a:solidFill>
                <a:latin typeface="Helvetica" pitchFamily="2" charset="0"/>
              </a:rPr>
              <a:t> </a:t>
            </a:r>
            <a:r>
              <a:rPr lang="en-US" sz="1200" dirty="0">
                <a:latin typeface="Helvetica" pitchFamily="2" charset="0"/>
              </a:rPr>
              <a:t>Kimberly </a:t>
            </a:r>
            <a:r>
              <a:rPr lang="en-US" sz="1200" dirty="0" err="1">
                <a:latin typeface="Helvetica" pitchFamily="2" charset="0"/>
              </a:rPr>
              <a:t>Ennico</a:t>
            </a:r>
            <a:r>
              <a:rPr lang="en-US" sz="1200" dirty="0">
                <a:latin typeface="Helvetica" pitchFamily="2" charset="0"/>
              </a:rPr>
              <a:t>-Smith (SSA) gave an invited, virtual colloquium to San Francisco State University’s Dept. of Physics and Astronomy on April 28 as part of the SFSU’s Women in Science and Engineering (WISE) Distinguished Speaker Series. </a:t>
            </a:r>
            <a:r>
              <a:rPr lang="en-US" sz="1200" dirty="0" err="1">
                <a:latin typeface="Helvetica" pitchFamily="2" charset="0"/>
              </a:rPr>
              <a:t>Ennico</a:t>
            </a:r>
            <a:r>
              <a:rPr lang="en-US" sz="1200">
                <a:latin typeface="Helvetica" pitchFamily="2" charset="0"/>
              </a:rPr>
              <a:t>-Smith also </a:t>
            </a:r>
            <a:r>
              <a:rPr lang="en-US" sz="1200" dirty="0">
                <a:latin typeface="Helvetica" pitchFamily="2" charset="0"/>
              </a:rPr>
              <a:t>met with WISE faculty and students from the Women in Physics and Astronomy group. In her talk, “VIPER - A Next Great Leap in Mapping Water on the Moon,” she provided an overview of the current understanding of lunar water and how the NASA Ames-led VIPER mission will provide important ground truth to unanswered questions about lunar water origins and utilization.</a:t>
            </a:r>
          </a:p>
          <a:p>
            <a:r>
              <a:rPr lang="en-US" sz="1200" u="sng" dirty="0">
                <a:latin typeface="Helvetica" pitchFamily="2" charset="0"/>
                <a:hlinkClick r:id="rId3"/>
              </a:rPr>
              <a:t>https://cose.sfsu.edu/wise-events</a:t>
            </a:r>
            <a:endParaRPr lang="en-US" sz="1200" dirty="0">
              <a:latin typeface="Helvetica" pitchFamily="2" charset="0"/>
            </a:endParaRPr>
          </a:p>
          <a:p>
            <a:endParaRPr lang="en-US" sz="1200" dirty="0">
              <a:latin typeface="Helvetica" pitchFamily="2" charset="0"/>
            </a:endParaRPr>
          </a:p>
          <a:p>
            <a:r>
              <a:rPr lang="en-US" sz="1200" dirty="0">
                <a:latin typeface="Helvetica" pitchFamily="2" charset="0"/>
              </a:rPr>
              <a:t>Afshin Beheshti (SCR) was invited to participate in a live Twitter event with Cell Press on the Practical Science of Spaceflight. The one-hour event was hosted by Cell, Cell Matter, and </a:t>
            </a:r>
            <a:r>
              <a:rPr lang="en-US" sz="1200" dirty="0" err="1">
                <a:latin typeface="Helvetica" pitchFamily="2" charset="0"/>
              </a:rPr>
              <a:t>iScience</a:t>
            </a:r>
            <a:r>
              <a:rPr lang="en-US" sz="1200" dirty="0">
                <a:latin typeface="Helvetica" pitchFamily="2" charset="0"/>
              </a:rPr>
              <a:t> on April 20. Beheshti and five additional scientists were asked questions about spaceflight from the Cell Press editors and audience members. The tweets were viewed 500,000 times! The Cell editors conveyed to Beheshti the great success this event.</a:t>
            </a:r>
          </a:p>
          <a:p>
            <a:r>
              <a:rPr lang="en-US" sz="1200" dirty="0">
                <a:latin typeface="Helvetica" pitchFamily="2" charset="0"/>
                <a:hlinkClick r:id="rId4"/>
              </a:rPr>
              <a:t>https://twitter.com/CellCellPress/status/1384545061954899971</a:t>
            </a:r>
            <a:endParaRPr lang="en-US" sz="1200" dirty="0">
              <a:latin typeface="Helvetica" pitchFamily="2" charset="0"/>
            </a:endParaRPr>
          </a:p>
          <a:p>
            <a:endParaRPr lang="en-US" sz="1200" dirty="0">
              <a:latin typeface="Helvetica" pitchFamily="2" charset="0"/>
            </a:endParaRPr>
          </a:p>
          <a:p>
            <a:endParaRPr lang="en-US" sz="1200" dirty="0">
              <a:latin typeface="Helvetica" pitchFamily="2" charset="0"/>
            </a:endParaRPr>
          </a:p>
        </p:txBody>
      </p:sp>
      <p:cxnSp>
        <p:nvCxnSpPr>
          <p:cNvPr id="3" name="Straight Connector 2">
            <a:extLst>
              <a:ext uri="{FF2B5EF4-FFF2-40B4-BE49-F238E27FC236}">
                <a16:creationId xmlns:a16="http://schemas.microsoft.com/office/drawing/2014/main" id="{7638759A-C7CF-D74E-A87D-30D8BBE682DD}"/>
              </a:ext>
            </a:extLst>
          </p:cNvPr>
          <p:cNvCxnSpPr/>
          <p:nvPr/>
        </p:nvCxnSpPr>
        <p:spPr>
          <a:xfrm>
            <a:off x="185351" y="1175444"/>
            <a:ext cx="11850130" cy="0"/>
          </a:xfrm>
          <a:prstGeom prst="line">
            <a:avLst/>
          </a:prstGeom>
        </p:spPr>
        <p:style>
          <a:lnRef idx="3">
            <a:schemeClr val="accent5"/>
          </a:lnRef>
          <a:fillRef idx="0">
            <a:schemeClr val="accent5"/>
          </a:fillRef>
          <a:effectRef idx="2">
            <a:schemeClr val="accent5"/>
          </a:effectRef>
          <a:fontRef idx="minor">
            <a:schemeClr val="tx1"/>
          </a:fontRef>
        </p:style>
      </p:cxnSp>
      <p:sp>
        <p:nvSpPr>
          <p:cNvPr id="2" name="Rectangle 2">
            <a:extLst>
              <a:ext uri="{FF2B5EF4-FFF2-40B4-BE49-F238E27FC236}">
                <a16:creationId xmlns:a16="http://schemas.microsoft.com/office/drawing/2014/main" id="{E10D0D2E-13A7-2F43-B082-FA5D2E6C5555}"/>
              </a:ext>
            </a:extLst>
          </p:cNvPr>
          <p:cNvSpPr>
            <a:spLocks noChangeArrowheads="1"/>
          </p:cNvSpPr>
          <p:nvPr/>
        </p:nvSpPr>
        <p:spPr bwMode="auto">
          <a:xfrm>
            <a:off x="6091881" y="13960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541F7DB6-4CC2-DF4B-9FDF-F33948F93DEA}"/>
              </a:ext>
            </a:extLst>
          </p:cNvPr>
          <p:cNvPicPr>
            <a:picLocks noChangeAspect="1"/>
          </p:cNvPicPr>
          <p:nvPr/>
        </p:nvPicPr>
        <p:blipFill>
          <a:blip r:embed="rId5"/>
          <a:stretch>
            <a:fillRect/>
          </a:stretch>
        </p:blipFill>
        <p:spPr>
          <a:xfrm>
            <a:off x="5447653" y="1396090"/>
            <a:ext cx="2674661" cy="2674661"/>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05B86400-A22C-A743-A067-5C3AAB202985}"/>
              </a:ext>
            </a:extLst>
          </p:cNvPr>
          <p:cNvPicPr>
            <a:picLocks noChangeAspect="1"/>
          </p:cNvPicPr>
          <p:nvPr/>
        </p:nvPicPr>
        <p:blipFill>
          <a:blip r:embed="rId6"/>
          <a:stretch>
            <a:fillRect/>
          </a:stretch>
        </p:blipFill>
        <p:spPr>
          <a:xfrm>
            <a:off x="8230717" y="2811728"/>
            <a:ext cx="3783390" cy="3701825"/>
          </a:xfrm>
          <a:prstGeom prst="rect">
            <a:avLst/>
          </a:prstGeom>
        </p:spPr>
      </p:pic>
    </p:spTree>
    <p:extLst>
      <p:ext uri="{BB962C8B-B14F-4D97-AF65-F5344CB8AC3E}">
        <p14:creationId xmlns:p14="http://schemas.microsoft.com/office/powerpoint/2010/main" val="2579020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snuggets-templates1" id="{646DC78C-DA27-3B40-9E59-FE8FCAE08B4E}" vid="{8EF9F707-F6F4-694D-BCAE-EB4971908A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819EA105161447A50F0657B89EB09A" ma:contentTypeVersion="2" ma:contentTypeDescription="Create a new document." ma:contentTypeScope="" ma:versionID="33b68feadc01e7e919457186f2c5db24">
  <xsd:schema xmlns:xsd="http://www.w3.org/2001/XMLSchema" xmlns:xs="http://www.w3.org/2001/XMLSchema" xmlns:p="http://schemas.microsoft.com/office/2006/metadata/properties" xmlns:ns2="dc580985-2ac0-4b83-9782-36bcf4b44f14" targetNamespace="http://schemas.microsoft.com/office/2006/metadata/properties" ma:root="true" ma:fieldsID="b1f685cfed0a6cc7770abc0cbb282280" ns2:_="">
    <xsd:import namespace="dc580985-2ac0-4b83-9782-36bcf4b44f1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580985-2ac0-4b83-9782-36bcf4b44f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758377-54DA-448F-8704-F9FE8D0E48F9}"/>
</file>

<file path=customXml/itemProps2.xml><?xml version="1.0" encoding="utf-8"?>
<ds:datastoreItem xmlns:ds="http://schemas.openxmlformats.org/officeDocument/2006/customXml" ds:itemID="{FB1720B0-78D3-478F-827C-1122CEC8C724}"/>
</file>

<file path=customXml/itemProps3.xml><?xml version="1.0" encoding="utf-8"?>
<ds:datastoreItem xmlns:ds="http://schemas.openxmlformats.org/officeDocument/2006/customXml" ds:itemID="{ED30597D-2DE4-4F9E-8E0C-27CA0D9FA608}"/>
</file>

<file path=docProps/app.xml><?xml version="1.0" encoding="utf-8"?>
<Properties xmlns="http://schemas.openxmlformats.org/officeDocument/2006/extended-properties" xmlns:vt="http://schemas.openxmlformats.org/officeDocument/2006/docPropsVTypes">
  <Template>Office Theme</Template>
  <TotalTime>1140</TotalTime>
  <Words>653</Words>
  <Application>Microsoft Macintosh PowerPoint</Application>
  <PresentationFormat>Widescreen</PresentationFormat>
  <Paragraphs>23</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Helvetica</vt:lpstr>
      <vt:lpstr>Helvetica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Perlongo, Kassandra M. (ARC-SG)[Bay Area Environmental Research Institute]</dc:creator>
  <cp:lastModifiedBy>Hesse, Michael (ARC-S)</cp:lastModifiedBy>
  <cp:revision>28</cp:revision>
  <dcterms:created xsi:type="dcterms:W3CDTF">2021-02-23T18:28:37Z</dcterms:created>
  <dcterms:modified xsi:type="dcterms:W3CDTF">2021-05-07T23:24:04Z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0x010100DE819EA105161447A50F0657B89EB09A</vt:lpwstr>
  </property>
</Properties>
</file>