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79404-2C6A-4137-A874-210F737F88FB}" v="1" dt="2021-06-29T23:32:09.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5"/>
    <p:restoredTop sz="96327"/>
  </p:normalViewPr>
  <p:slideViewPr>
    <p:cSldViewPr snapToGrid="0" snapToObjects="1">
      <p:cViewPr varScale="1">
        <p:scale>
          <a:sx n="142" d="100"/>
          <a:sy n="142" d="100"/>
        </p:scale>
        <p:origin x="1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tson, Jessie L. (ARC-SS)" userId="S::jdotson@ndc.nasa.gov::61fb6942-410c-4fea-9b7d-1bdb7a2d6e51" providerId="AD" clId="Web-{8BA79404-2C6A-4137-A874-210F737F88FB}"/>
    <pc:docChg chg="delSld">
      <pc:chgData name="Dotson, Jessie L. (ARC-SS)" userId="S::jdotson@ndc.nasa.gov::61fb6942-410c-4fea-9b7d-1bdb7a2d6e51" providerId="AD" clId="Web-{8BA79404-2C6A-4137-A874-210F737F88FB}" dt="2021-06-29T23:32:09.953" v="0"/>
      <pc:docMkLst>
        <pc:docMk/>
      </pc:docMkLst>
      <pc:sldChg chg="del">
        <pc:chgData name="Dotson, Jessie L. (ARC-SS)" userId="S::jdotson@ndc.nasa.gov::61fb6942-410c-4fea-9b7d-1bdb7a2d6e51" providerId="AD" clId="Web-{8BA79404-2C6A-4137-A874-210F737F88FB}" dt="2021-06-29T23:32:09.953" v="0"/>
        <pc:sldMkLst>
          <pc:docMk/>
          <pc:sldMk cId="3709654358" sldId="2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6/29/2021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6/29/2021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sa.gov/feature/ames/analog-missions-mixed-reality"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7865B-A0B6-B640-8B2F-013F8BAE1A20}"/>
              </a:ext>
            </a:extLst>
          </p:cNvPr>
          <p:cNvSpPr txBox="1"/>
          <p:nvPr/>
        </p:nvSpPr>
        <p:spPr>
          <a:xfrm>
            <a:off x="197707" y="326204"/>
            <a:ext cx="8777851" cy="830997"/>
          </a:xfrm>
          <a:prstGeom prst="rect">
            <a:avLst/>
          </a:prstGeom>
          <a:noFill/>
        </p:spPr>
        <p:txBody>
          <a:bodyPr wrap="square" rtlCol="0">
            <a:spAutoFit/>
          </a:bodyPr>
          <a:lstStyle/>
          <a:p>
            <a:r>
              <a:rPr lang="en-US" sz="2400" dirty="0">
                <a:solidFill>
                  <a:schemeClr val="bg1"/>
                </a:solidFill>
                <a:latin typeface="Helvetica Light" panose="020B0403020202020204" pitchFamily="34" charset="0"/>
              </a:rPr>
              <a:t>Science Education Outreach: Public TV and Radio, Science Societies and Live NASA Broadcasts</a:t>
            </a:r>
          </a:p>
        </p:txBody>
      </p:sp>
      <p:sp>
        <p:nvSpPr>
          <p:cNvPr id="7" name="TextBox 6">
            <a:extLst>
              <a:ext uri="{FF2B5EF4-FFF2-40B4-BE49-F238E27FC236}">
                <a16:creationId xmlns:a16="http://schemas.microsoft.com/office/drawing/2014/main" id="{DEB7A078-1603-8745-B047-26EB7629F976}"/>
              </a:ext>
            </a:extLst>
          </p:cNvPr>
          <p:cNvSpPr txBox="1"/>
          <p:nvPr/>
        </p:nvSpPr>
        <p:spPr>
          <a:xfrm>
            <a:off x="6717512" y="4969829"/>
            <a:ext cx="5095042" cy="1461939"/>
          </a:xfrm>
          <a:prstGeom prst="rect">
            <a:avLst/>
          </a:prstGeom>
          <a:noFill/>
        </p:spPr>
        <p:txBody>
          <a:bodyPr wrap="square" rtlCol="0">
            <a:spAutoFit/>
          </a:bodyPr>
          <a:lstStyle/>
          <a:p>
            <a:r>
              <a:rPr lang="en-US" sz="1100" i="1" dirty="0">
                <a:solidFill>
                  <a:schemeClr val="accent1"/>
                </a:solidFill>
                <a:latin typeface="Helvetica" pitchFamily="2" charset="0"/>
              </a:rPr>
              <a:t>Researchers on the Biologic Analog Science Associated with Lava Terrains team found mixed reality technology, like the augmented reality in use here assisting in taking measurements, allowed explorers in the field to send data visualizations back to a science team, which in turn could conduct complex analyses to inform where the field team would go next. Here, we can see a distance measured between two points and information on the elevation and orientation of the field site. (</a:t>
            </a:r>
            <a:r>
              <a:rPr lang="en-US" sz="1000" i="1" dirty="0">
                <a:solidFill>
                  <a:schemeClr val="accent1"/>
                </a:solidFill>
                <a:latin typeface="Helvetica" pitchFamily="2" charset="0"/>
              </a:rPr>
              <a:t>Image credit: JPL)</a:t>
            </a:r>
          </a:p>
          <a:p>
            <a:endParaRPr lang="en-US" sz="1200" dirty="0">
              <a:solidFill>
                <a:schemeClr val="accent5"/>
              </a:solidFill>
              <a:latin typeface="Helvetica" pitchFamily="2" charset="0"/>
            </a:endParaRPr>
          </a:p>
        </p:txBody>
      </p:sp>
      <p:sp>
        <p:nvSpPr>
          <p:cNvPr id="8" name="TextBox 7">
            <a:extLst>
              <a:ext uri="{FF2B5EF4-FFF2-40B4-BE49-F238E27FC236}">
                <a16:creationId xmlns:a16="http://schemas.microsoft.com/office/drawing/2014/main" id="{C457ABCF-2714-5E42-B876-EB3045FD7898}"/>
              </a:ext>
            </a:extLst>
          </p:cNvPr>
          <p:cNvSpPr txBox="1"/>
          <p:nvPr/>
        </p:nvSpPr>
        <p:spPr>
          <a:xfrm>
            <a:off x="197707" y="1364780"/>
            <a:ext cx="6131375" cy="5724644"/>
          </a:xfrm>
          <a:prstGeom prst="rect">
            <a:avLst/>
          </a:prstGeom>
          <a:noFill/>
        </p:spPr>
        <p:txBody>
          <a:bodyPr wrap="square" rtlCol="0">
            <a:spAutoFit/>
          </a:bodyPr>
          <a:lstStyle/>
          <a:p>
            <a:r>
              <a:rPr lang="en-US" sz="1400" b="1" dirty="0">
                <a:solidFill>
                  <a:schemeClr val="accent5"/>
                </a:solidFill>
                <a:latin typeface="Helvetica Light" panose="020B0403020202020204" pitchFamily="34" charset="0"/>
              </a:rPr>
              <a:t>Science question</a:t>
            </a:r>
            <a:r>
              <a:rPr lang="en-US" sz="1400" dirty="0">
                <a:solidFill>
                  <a:srgbClr val="00B0F0"/>
                </a:solidFill>
                <a:latin typeface="Helvetica Light" panose="020B0403020202020204" pitchFamily="34" charset="0"/>
              </a:rPr>
              <a:t>.</a:t>
            </a:r>
            <a:r>
              <a:rPr lang="en-US" sz="1400" dirty="0">
                <a:solidFill>
                  <a:schemeClr val="bg2"/>
                </a:solidFill>
                <a:latin typeface="Helvetica Light" panose="020B0403020202020204" pitchFamily="34" charset="0"/>
              </a:rPr>
              <a:t> </a:t>
            </a:r>
            <a:r>
              <a:rPr lang="en-US" sz="1200" dirty="0">
                <a:solidFill>
                  <a:schemeClr val="bg2"/>
                </a:solidFill>
                <a:latin typeface="Helvetica" pitchFamily="2" charset="0"/>
              </a:rPr>
              <a:t>Why is continued science outreach important? </a:t>
            </a:r>
          </a:p>
          <a:p>
            <a:endParaRPr lang="en-US" sz="1200" dirty="0">
              <a:solidFill>
                <a:schemeClr val="bg1"/>
              </a:solidFill>
              <a:latin typeface="Helvetica" pitchFamily="2" charset="0"/>
            </a:endParaRPr>
          </a:p>
          <a:p>
            <a:r>
              <a:rPr lang="en-US" sz="1400" b="1" dirty="0">
                <a:solidFill>
                  <a:schemeClr val="accent5"/>
                </a:solidFill>
                <a:latin typeface="Helvetica Light" panose="020B0403020202020204" pitchFamily="34" charset="0"/>
              </a:rPr>
              <a:t>Findings and impact</a:t>
            </a:r>
            <a:r>
              <a:rPr lang="en-US" sz="1400" dirty="0">
                <a:solidFill>
                  <a:srgbClr val="00B0F0"/>
                </a:solidFill>
                <a:latin typeface="Helvetica Light" panose="020B0403020202020204" pitchFamily="34" charset="0"/>
              </a:rPr>
              <a:t>. </a:t>
            </a:r>
            <a:r>
              <a:rPr lang="en-US" sz="1200" dirty="0">
                <a:solidFill>
                  <a:schemeClr val="bg2"/>
                </a:solidFill>
                <a:latin typeface="Helvetica" pitchFamily="2" charset="0"/>
              </a:rPr>
              <a:t>Public television’s KQED-TV San Francisco featured a newsroom program on the James Webb Space Telescope and </a:t>
            </a:r>
            <a:r>
              <a:rPr lang="en-US" sz="1200" i="1" dirty="0">
                <a:solidFill>
                  <a:schemeClr val="bg2"/>
                </a:solidFill>
                <a:latin typeface="Helvetica" pitchFamily="2" charset="0"/>
              </a:rPr>
              <a:t>The Search for Exoplanets </a:t>
            </a:r>
            <a:r>
              <a:rPr lang="en-US" sz="1200" dirty="0">
                <a:solidFill>
                  <a:schemeClr val="bg2"/>
                </a:solidFill>
                <a:latin typeface="Helvetica" pitchFamily="2" charset="0"/>
              </a:rPr>
              <a:t>with Natasha </a:t>
            </a:r>
            <a:r>
              <a:rPr lang="en-US" sz="1200" dirty="0" err="1">
                <a:solidFill>
                  <a:schemeClr val="bg2"/>
                </a:solidFill>
                <a:latin typeface="Helvetica" pitchFamily="2" charset="0"/>
              </a:rPr>
              <a:t>Batalha</a:t>
            </a:r>
            <a:r>
              <a:rPr lang="en-US" sz="1200" dirty="0">
                <a:solidFill>
                  <a:schemeClr val="bg2"/>
                </a:solidFill>
                <a:latin typeface="Helvetica" pitchFamily="2" charset="0"/>
              </a:rPr>
              <a:t> (SST) and Natalie </a:t>
            </a:r>
            <a:r>
              <a:rPr lang="en-US" sz="1200" dirty="0" err="1">
                <a:solidFill>
                  <a:schemeClr val="bg2"/>
                </a:solidFill>
                <a:latin typeface="Helvetica" pitchFamily="2" charset="0"/>
              </a:rPr>
              <a:t>Batalha</a:t>
            </a:r>
            <a:r>
              <a:rPr lang="en-US" sz="1200" dirty="0">
                <a:solidFill>
                  <a:schemeClr val="bg2"/>
                </a:solidFill>
                <a:latin typeface="Helvetica" pitchFamily="2" charset="0"/>
              </a:rPr>
              <a:t> (University of Santa Cruz and formerly SST). The mother-daughter interview on April 1 can be viewed at: https://</a:t>
            </a:r>
            <a:r>
              <a:rPr lang="en-US" sz="1200" dirty="0" err="1">
                <a:solidFill>
                  <a:schemeClr val="bg2"/>
                </a:solidFill>
                <a:latin typeface="Helvetica" pitchFamily="2" charset="0"/>
              </a:rPr>
              <a:t>ww.youtube.com</a:t>
            </a:r>
            <a:r>
              <a:rPr lang="en-US" sz="1200" dirty="0">
                <a:solidFill>
                  <a:schemeClr val="bg2"/>
                </a:solidFill>
                <a:latin typeface="Helvetica" pitchFamily="2" charset="0"/>
              </a:rPr>
              <a:t>/</a:t>
            </a:r>
            <a:r>
              <a:rPr lang="en-US" sz="1200" dirty="0" err="1">
                <a:solidFill>
                  <a:schemeClr val="bg2"/>
                </a:solidFill>
                <a:latin typeface="Helvetica" pitchFamily="2" charset="0"/>
              </a:rPr>
              <a:t>watch?v</a:t>
            </a:r>
            <a:r>
              <a:rPr lang="en-US" sz="1200" dirty="0">
                <a:solidFill>
                  <a:schemeClr val="bg2"/>
                </a:solidFill>
                <a:latin typeface="Helvetica" pitchFamily="2" charset="0"/>
              </a:rPr>
              <a:t>=HD_02wsYlyU </a:t>
            </a:r>
          </a:p>
          <a:p>
            <a:endParaRPr lang="en-US" sz="1200" dirty="0">
              <a:solidFill>
                <a:schemeClr val="bg2"/>
              </a:solidFill>
              <a:latin typeface="Helvetica" pitchFamily="2" charset="0"/>
            </a:endParaRPr>
          </a:p>
          <a:p>
            <a:r>
              <a:rPr lang="en-US" sz="1200" dirty="0">
                <a:solidFill>
                  <a:schemeClr val="bg2"/>
                </a:solidFill>
                <a:latin typeface="Helvetica" pitchFamily="2" charset="0"/>
              </a:rPr>
              <a:t>National Public Radio’s </a:t>
            </a:r>
            <a:r>
              <a:rPr lang="en-US" sz="1200" i="1" dirty="0">
                <a:solidFill>
                  <a:schemeClr val="bg2"/>
                </a:solidFill>
                <a:latin typeface="Helvetica" pitchFamily="2" charset="0"/>
              </a:rPr>
              <a:t>Share Your Science </a:t>
            </a:r>
            <a:r>
              <a:rPr lang="en-US" sz="1200" dirty="0">
                <a:solidFill>
                  <a:schemeClr val="bg2"/>
                </a:solidFill>
                <a:latin typeface="Helvetica" pitchFamily="2" charset="0"/>
              </a:rPr>
              <a:t>StoryCorps program (Science Directorate) interviewed Diana Gentry (SGE) about her work studying survival and dispersal of microbes in Earth’s atmosphere and the possibility of life in the clouds of Venus. For this and 16 more interviews of Code S personnel, go to: </a:t>
            </a:r>
            <a:r>
              <a:rPr lang="en-US" sz="1200" dirty="0">
                <a:solidFill>
                  <a:schemeClr val="bg1"/>
                </a:solidFill>
                <a:latin typeface="Helvetica" pitchFamily="2" charset="0"/>
              </a:rPr>
              <a:t>https://</a:t>
            </a:r>
            <a:r>
              <a:rPr lang="en-US" sz="1200" dirty="0" err="1">
                <a:solidFill>
                  <a:schemeClr val="bg1"/>
                </a:solidFill>
                <a:latin typeface="Helvetica" pitchFamily="2" charset="0"/>
              </a:rPr>
              <a:t>archive.storycorps.org</a:t>
            </a:r>
            <a:r>
              <a:rPr lang="en-US" sz="1200" dirty="0">
                <a:solidFill>
                  <a:schemeClr val="bg1"/>
                </a:solidFill>
                <a:latin typeface="Helvetica" pitchFamily="2" charset="0"/>
              </a:rPr>
              <a:t>/interviews/i-believe-the-future-of-humanity-lies-beyond-the-surface-of-the-earth-iwant-to-help-make-this-possible-an-interview-with-diana-gentry</a:t>
            </a:r>
            <a:endParaRPr lang="en-US" sz="1200" dirty="0">
              <a:solidFill>
                <a:schemeClr val="bg2"/>
              </a:solidFill>
              <a:latin typeface="Helvetica" pitchFamily="2" charset="0"/>
            </a:endParaRPr>
          </a:p>
          <a:p>
            <a:endParaRPr lang="en-US" sz="1200" dirty="0">
              <a:solidFill>
                <a:schemeClr val="bg2"/>
              </a:solidFill>
              <a:latin typeface="Helvetica" pitchFamily="2" charset="0"/>
            </a:endParaRPr>
          </a:p>
          <a:p>
            <a:r>
              <a:rPr lang="en-US" sz="1200" dirty="0">
                <a:solidFill>
                  <a:schemeClr val="bg2"/>
                </a:solidFill>
                <a:latin typeface="Helvetica" pitchFamily="2" charset="0"/>
              </a:rPr>
              <a:t>Jeff Moore (SST) spoke at the Mount Diablo Astronomical Society meeting on </a:t>
            </a:r>
            <a:r>
              <a:rPr lang="en-US" sz="1200" i="1" dirty="0">
                <a:solidFill>
                  <a:schemeClr val="bg2"/>
                </a:solidFill>
                <a:latin typeface="Helvetica" pitchFamily="2" charset="0"/>
              </a:rPr>
              <a:t>The Ocean World Europa and NASA’s Europa Clipper Mission: Exploring a Potentially Habitable World </a:t>
            </a:r>
            <a:r>
              <a:rPr lang="en-US" sz="1200" dirty="0">
                <a:solidFill>
                  <a:schemeClr val="bg2"/>
                </a:solidFill>
                <a:latin typeface="Helvetica" pitchFamily="2" charset="0"/>
              </a:rPr>
              <a:t>as an overview of the geology of Europa and its ice-covered ocean ,and why it’s possible that it could be an abode for life. Over 70 people attended on Zoom.</a:t>
            </a:r>
          </a:p>
          <a:p>
            <a:endParaRPr lang="en-US" sz="1200" dirty="0">
              <a:solidFill>
                <a:schemeClr val="bg1"/>
              </a:solidFill>
              <a:latin typeface="Helvetica" pitchFamily="2" charset="0"/>
            </a:endParaRPr>
          </a:p>
          <a:p>
            <a:r>
              <a:rPr lang="en-US" sz="1200" dirty="0">
                <a:solidFill>
                  <a:schemeClr val="bg1"/>
                </a:solidFill>
                <a:latin typeface="Helvetica" pitchFamily="2" charset="0"/>
              </a:rPr>
              <a:t>Mixed reality technologies, like virtual reality headsets or augmented reality apps, aren’t just for entertainment – they can also help make discoveries on other worlds like the Moon and Mars. In a r</a:t>
            </a:r>
            <a:r>
              <a:rPr lang="en-US" sz="1200" dirty="0">
                <a:solidFill>
                  <a:schemeClr val="bg2"/>
                </a:solidFill>
                <a:latin typeface="Helvetica" pitchFamily="2" charset="0"/>
              </a:rPr>
              <a:t>ecent NASA Science Live Broadcast, Darlene Lim (SST) starred in </a:t>
            </a:r>
            <a:r>
              <a:rPr lang="en-US" sz="1200" i="1" dirty="0">
                <a:solidFill>
                  <a:schemeClr val="bg1"/>
                </a:solidFill>
                <a:latin typeface="Helvetica" pitchFamily="2" charset="0"/>
              </a:rPr>
              <a:t>Episode 30- Modern-day Explorers Search for Life Beyond Earth </a:t>
            </a:r>
            <a:r>
              <a:rPr lang="en-US" sz="1200" dirty="0">
                <a:solidFill>
                  <a:schemeClr val="bg1"/>
                </a:solidFill>
                <a:latin typeface="Helvetica" pitchFamily="2" charset="0"/>
              </a:rPr>
              <a:t>and spoke about how NASA scientists are testing technologies and tools to gain insight into how they can be used to make valuable contributions to science. Check out: </a:t>
            </a:r>
            <a:r>
              <a:rPr lang="en-US" sz="1200" u="sng" dirty="0">
                <a:solidFill>
                  <a:schemeClr val="bg1"/>
                </a:solidFill>
                <a:latin typeface="Helvetica" pitchFamily="2" charset="0"/>
                <a:hlinkClick r:id="rId2">
                  <a:extLst>
                    <a:ext uri="{A12FA001-AC4F-418D-AE19-62706E023703}">
                      <ahyp:hlinkClr xmlns:ahyp="http://schemas.microsoft.com/office/drawing/2018/hyperlinkcolor" val="tx"/>
                    </a:ext>
                  </a:extLst>
                </a:hlinkClick>
              </a:rPr>
              <a:t>https://www.nasa.gov/feature/ames/analog-missions-mixed-reality</a:t>
            </a:r>
            <a:r>
              <a:rPr lang="en-US" sz="1200" dirty="0">
                <a:solidFill>
                  <a:schemeClr val="bg1"/>
                </a:solidFill>
                <a:latin typeface="Helvetica" pitchFamily="2" charset="0"/>
              </a:rPr>
              <a:t>  </a:t>
            </a:r>
          </a:p>
          <a:p>
            <a:pPr algn="just"/>
            <a:endParaRPr lang="en-US" sz="1200" dirty="0">
              <a:solidFill>
                <a:schemeClr val="bg1"/>
              </a:solidFill>
              <a:latin typeface="Helvetica" pitchFamily="2" charset="0"/>
            </a:endParaRPr>
          </a:p>
          <a:p>
            <a:pPr algn="just"/>
            <a:endParaRPr lang="en-US" sz="1200" dirty="0">
              <a:solidFill>
                <a:schemeClr val="bg1"/>
              </a:solidFill>
              <a:latin typeface="Helvetica" pitchFamily="2" charset="0"/>
            </a:endParaRPr>
          </a:p>
          <a:p>
            <a:pPr algn="just"/>
            <a:endParaRPr lang="en-US" sz="1400" dirty="0">
              <a:solidFill>
                <a:schemeClr val="bg1"/>
              </a:solidFill>
              <a:latin typeface="Helvetica" pitchFamily="2" charset="0"/>
            </a:endParaRPr>
          </a:p>
        </p:txBody>
      </p:sp>
      <p:pic>
        <p:nvPicPr>
          <p:cNvPr id="3" name="Picture 2">
            <a:extLst>
              <a:ext uri="{FF2B5EF4-FFF2-40B4-BE49-F238E27FC236}">
                <a16:creationId xmlns:a16="http://schemas.microsoft.com/office/drawing/2014/main" id="{33556FE4-18F7-1747-9C9D-62F444316039}"/>
              </a:ext>
            </a:extLst>
          </p:cNvPr>
          <p:cNvPicPr>
            <a:picLocks noChangeAspect="1"/>
          </p:cNvPicPr>
          <p:nvPr/>
        </p:nvPicPr>
        <p:blipFill>
          <a:blip r:embed="rId3"/>
          <a:stretch>
            <a:fillRect/>
          </a:stretch>
        </p:blipFill>
        <p:spPr>
          <a:xfrm>
            <a:off x="9997998" y="283040"/>
            <a:ext cx="1814556" cy="783124"/>
          </a:xfrm>
          <a:prstGeom prst="rect">
            <a:avLst/>
          </a:prstGeom>
        </p:spPr>
      </p:pic>
      <p:cxnSp>
        <p:nvCxnSpPr>
          <p:cNvPr id="9" name="Straight Connector 8">
            <a:extLst>
              <a:ext uri="{FF2B5EF4-FFF2-40B4-BE49-F238E27FC236}">
                <a16:creationId xmlns:a16="http://schemas.microsoft.com/office/drawing/2014/main" id="{2576289E-7555-EB43-8873-E9A152E544FA}"/>
              </a:ext>
            </a:extLst>
          </p:cNvPr>
          <p:cNvCxnSpPr/>
          <p:nvPr/>
        </p:nvCxnSpPr>
        <p:spPr>
          <a:xfrm>
            <a:off x="119680" y="1157201"/>
            <a:ext cx="11788346" cy="0"/>
          </a:xfrm>
          <a:prstGeom prst="line">
            <a:avLst/>
          </a:prstGeom>
        </p:spPr>
        <p:style>
          <a:lnRef idx="3">
            <a:schemeClr val="accent5"/>
          </a:lnRef>
          <a:fillRef idx="0">
            <a:schemeClr val="accent5"/>
          </a:fillRef>
          <a:effectRef idx="2">
            <a:schemeClr val="accent5"/>
          </a:effectRef>
          <a:fontRef idx="minor">
            <a:schemeClr val="tx1"/>
          </a:fontRef>
        </p:style>
      </p:cxnSp>
      <p:pic>
        <p:nvPicPr>
          <p:cNvPr id="4" name="Picture 3">
            <a:extLst>
              <a:ext uri="{FF2B5EF4-FFF2-40B4-BE49-F238E27FC236}">
                <a16:creationId xmlns:a16="http://schemas.microsoft.com/office/drawing/2014/main" id="{4426CDD1-0360-114A-9654-4052A201791C}"/>
              </a:ext>
            </a:extLst>
          </p:cNvPr>
          <p:cNvPicPr>
            <a:picLocks noChangeAspect="1"/>
          </p:cNvPicPr>
          <p:nvPr/>
        </p:nvPicPr>
        <p:blipFill>
          <a:blip r:embed="rId4"/>
          <a:stretch>
            <a:fillRect/>
          </a:stretch>
        </p:blipFill>
        <p:spPr>
          <a:xfrm>
            <a:off x="6807159" y="1476989"/>
            <a:ext cx="5095043" cy="3249013"/>
          </a:xfrm>
          <a:prstGeom prst="rect">
            <a:avLst/>
          </a:prstGeom>
        </p:spPr>
      </p:pic>
    </p:spTree>
    <p:extLst>
      <p:ext uri="{BB962C8B-B14F-4D97-AF65-F5344CB8AC3E}">
        <p14:creationId xmlns:p14="http://schemas.microsoft.com/office/powerpoint/2010/main" val="137235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819EA105161447A50F0657B89EB09A" ma:contentTypeVersion="2" ma:contentTypeDescription="Create a new document." ma:contentTypeScope="" ma:versionID="33b68feadc01e7e919457186f2c5db24">
  <xsd:schema xmlns:xsd="http://www.w3.org/2001/XMLSchema" xmlns:xs="http://www.w3.org/2001/XMLSchema" xmlns:p="http://schemas.microsoft.com/office/2006/metadata/properties" xmlns:ns2="dc580985-2ac0-4b83-9782-36bcf4b44f14" targetNamespace="http://schemas.microsoft.com/office/2006/metadata/properties" ma:root="true" ma:fieldsID="b1f685cfed0a6cc7770abc0cbb282280" ns2:_="">
    <xsd:import namespace="dc580985-2ac0-4b83-9782-36bcf4b44f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80985-2ac0-4b83-9782-36bcf4b44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B1B7C7-AC12-4672-94EF-FE96E27678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4833A1-9E1D-4105-A5A6-E2456DBA42B7}">
  <ds:schemaRefs>
    <ds:schemaRef ds:uri="http://schemas.microsoft.com/sharepoint/v3/contenttype/forms"/>
  </ds:schemaRefs>
</ds:datastoreItem>
</file>

<file path=customXml/itemProps3.xml><?xml version="1.0" encoding="utf-8"?>
<ds:datastoreItem xmlns:ds="http://schemas.openxmlformats.org/officeDocument/2006/customXml" ds:itemID="{1910914A-6F08-4C59-9B7E-B491A187FB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80985-2ac0-4b83-9782-36bcf4b44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270</TotalTime>
  <Words>669</Words>
  <Application>Microsoft Office PowerPoint</Application>
  <PresentationFormat>Widescreen</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Perlongo, Kassandra M. (ARC-SG)[Bay Area Environmental Research Institute]</dc:creator>
  <cp:lastModifiedBy>Perlongo, Kassandra M. (ARC-SG)[Bay Area Environmental Research Institute]</cp:lastModifiedBy>
  <cp:revision>36</cp:revision>
  <dcterms:created xsi:type="dcterms:W3CDTF">2021-02-23T18:28:37Z</dcterms:created>
  <dcterms:modified xsi:type="dcterms:W3CDTF">2021-06-29T23:32:10Z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0x010100DE819EA105161447A50F0657B89EB09A</vt:lpwstr>
  </property>
</Properties>
</file>