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18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F818-E3D9-F34A-A6EC-82072C61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8E8AD-C9E8-BF47-8711-722817EF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48B5D-812E-9044-8C00-58B0B791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23EA4-3BD6-A74F-91E6-BE876803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534E2-1C28-9C4B-AF45-25181A69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FDAE-D4AD-9C4C-9E2A-5BE7F64D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D1B02-E930-BC40-A8CA-3A2CC7B7D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D700-35D9-A942-8C1E-F795CC42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91A2-2274-114B-9916-0B63FC68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0A7F-4BD0-AA4C-BF7C-ED29B611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284C4-3D8B-B24E-935C-55BE916BB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61851-CF56-0E46-9717-4AD2AC565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FEFE-8C52-0B47-B3EC-FAD3B0D7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0F905-A1C0-BC46-BA0A-1E7719D4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DBEAE-FF45-B649-A74A-F0F2C8D4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7621-0987-9B44-BD42-4913C764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0948-4098-F84C-B8FA-979DDF0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E3970-BFED-9F49-9520-A01516B9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CC6F-F4DB-7145-B2D7-4056842D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BBF50-434F-C84B-8F27-CCA75F03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9926-65DD-8945-BC47-CF890959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81C14-42AB-E04B-9D3D-384DB2BE1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EFE9C-7488-4549-B9AA-F064E3FF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27625-BE50-814A-A243-D45BC487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7797-96CA-2A45-BDC4-7C873AAC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36C1-90FB-6E4E-AEE1-B8F1078E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5370-ACFF-DF4C-9C98-311406CD0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073DE-8F71-264F-9BB5-E48236FC7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6CF82-6A73-1243-AB5B-8198727E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97972-94CA-1341-B025-31E50FD3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A7CF-5753-C743-9EBF-B5493E1E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91B5-BEA7-2B40-BE3F-74350C81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D5CEF-2A9E-0048-8AAC-A3E3B3CA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D7107-0160-2945-B1FB-890625F0B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C2E2E-9687-2648-9E1F-22738E984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33FCF-F397-234D-81BD-25E018EE7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C39B8-122D-2D4A-8CE5-0A65BB80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86156-2CFA-6D49-8C7C-A7F05E7E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DEF4E-F7AB-554A-AE58-DF49FB49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8A8C-03F1-C94C-9619-3868D94C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13D53-71BE-2F43-B08A-AFE49AF5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C6739-27B5-634B-A3FD-3A71490E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E7578-0464-4F41-A775-42FF96E3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7114A-696A-F24B-84ED-2CF64943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E7B5F-1057-BD44-AE74-F4D6B403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ADBE7-8769-3B40-B6D0-776C40D7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702D-2C1B-034F-A003-66ABA888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6010-F815-EB4C-AF4A-8E92702E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B941B-3BFB-AD48-8FEB-E202EB5C2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7FF66-B1A3-2D47-B484-27BB9BE9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3F281-58EB-824B-9ABB-5C4BA7A5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76C4A-F936-394B-8FBE-A83930D6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8EEA-07DD-9346-94B3-713995D7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23407-EC33-DB4C-A170-62667F6C8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C2358-4FDD-8B41-A4E5-51ED9E042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F2F3A-1C8B-A04F-BF44-DF62407F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E80BE-B5D9-B94F-B7A9-452EF2FE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F22B0-9345-A040-B878-4E446471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DC56C-9987-F046-9BFA-A177924E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34588-E537-7A4B-9C00-439539A6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B043F-1EFC-0C42-B3D1-DFA776F17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D33-4153-074E-9584-6D4AE8EDAE7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7F6B-9AE6-8545-A7A0-408C95898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D7CB-1DEA-564B-AA92-A3C676079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D7865B-A0B6-B640-8B2F-013F8BAE1A20}"/>
              </a:ext>
            </a:extLst>
          </p:cNvPr>
          <p:cNvSpPr txBox="1"/>
          <p:nvPr/>
        </p:nvSpPr>
        <p:spPr>
          <a:xfrm>
            <a:off x="230841" y="493951"/>
            <a:ext cx="943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 Light" panose="020B0403020202020204" pitchFamily="34" charset="0"/>
              </a:rPr>
              <a:t>Ice Volcanoes Emerge from Flooding in Viking Terra on Pluto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7ABCF-2714-5E42-B876-EB3045FD7898}"/>
              </a:ext>
            </a:extLst>
          </p:cNvPr>
          <p:cNvSpPr txBox="1"/>
          <p:nvPr/>
        </p:nvSpPr>
        <p:spPr>
          <a:xfrm>
            <a:off x="230841" y="1345217"/>
            <a:ext cx="67973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Helvetica Light" panose="020B0403020202020204" pitchFamily="34" charset="0"/>
              </a:rPr>
              <a:t>Science Background. </a:t>
            </a:r>
            <a:r>
              <a:rPr lang="en-US" sz="1600" dirty="0">
                <a:solidFill>
                  <a:schemeClr val="bg2"/>
                </a:solidFill>
                <a:latin typeface="Helvetica Light" panose="020B0403020202020204" pitchFamily="34" charset="0"/>
              </a:rPr>
              <a:t>A </a:t>
            </a:r>
            <a:r>
              <a:rPr lang="en-US" sz="16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cryolava</a:t>
            </a:r>
            <a:r>
              <a:rPr lang="en-US" sz="1600" dirty="0">
                <a:solidFill>
                  <a:schemeClr val="bg2"/>
                </a:solidFill>
                <a:latin typeface="Helvetica Light" panose="020B0403020202020204" pitchFamily="34" charset="0"/>
              </a:rPr>
              <a:t> erupted from a fluid reservoir or global ocean in Pluto’s interior. We wanted to investigate this discovery and its chemical clues regarding its origin and evolution of the dwarf planet. </a:t>
            </a:r>
            <a:endParaRPr lang="en-US" sz="1600" dirty="0">
              <a:solidFill>
                <a:srgbClr val="00B0F0"/>
              </a:solidFill>
              <a:latin typeface="Helvetica Light" panose="020B0403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r>
              <a:rPr lang="en-US" sz="1600" dirty="0">
                <a:solidFill>
                  <a:srgbClr val="00B0F0"/>
                </a:solidFill>
                <a:latin typeface="Helvetica Light" panose="020B0403020202020204" pitchFamily="34" charset="0"/>
              </a:rPr>
              <a:t>Findings. </a:t>
            </a:r>
            <a:r>
              <a:rPr lang="en-US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The flood crater has (a) a tectonic trough (b) fractured crust of Viking Terra, west of Sputnik </a:t>
            </a:r>
            <a:r>
              <a:rPr lang="en-US" sz="160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Planitia</a:t>
            </a:r>
            <a:r>
              <a:rPr lang="en-US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. The material consists of water ice that carries a red-brown pigment and an ammonia compound, discovered in New Horizons data. A nearby fissure (d) may be the site of a fountaining volcanic eruption.</a:t>
            </a:r>
          </a:p>
          <a:p>
            <a:endParaRPr lang="en-US" sz="16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r>
              <a:rPr lang="en-US" sz="1600" dirty="0">
                <a:solidFill>
                  <a:srgbClr val="00B0F0"/>
                </a:solidFill>
                <a:latin typeface="Helvetica Light" panose="020B0403020202020204" pitchFamily="34" charset="0"/>
              </a:rPr>
              <a:t>Impact. </a:t>
            </a:r>
            <a:r>
              <a:rPr lang="en-US" sz="1600" dirty="0">
                <a:solidFill>
                  <a:schemeClr val="bg2"/>
                </a:solidFill>
                <a:latin typeface="Helvetica Light" panose="020B0403020202020204" pitchFamily="34" charset="0"/>
              </a:rPr>
              <a:t>The flooding in Viking Terra is a manifestation of past episodes of cryovolcanic activity that is also seen in other nearby structures, such as Virgil Fossa and Elliot crater, shown in the second picture to the right. </a:t>
            </a:r>
            <a:r>
              <a:rPr lang="en-US" sz="1600" dirty="0">
                <a:solidFill>
                  <a:schemeClr val="bg2"/>
                </a:solidFill>
                <a:latin typeface="Helvetica" pitchFamily="2" charset="0"/>
              </a:rPr>
              <a:t>The morphology and composition in this region are indicative of </a:t>
            </a:r>
            <a:r>
              <a:rPr lang="en-US" sz="1600" dirty="0" err="1">
                <a:solidFill>
                  <a:schemeClr val="bg2"/>
                </a:solidFill>
                <a:latin typeface="Helvetica" pitchFamily="2" charset="0"/>
              </a:rPr>
              <a:t>cryovolcanism</a:t>
            </a:r>
            <a:r>
              <a:rPr lang="en-US" sz="1600" dirty="0">
                <a:solidFill>
                  <a:schemeClr val="bg2"/>
                </a:solidFill>
                <a:latin typeface="Helvetica" pitchFamily="2" charset="0"/>
              </a:rPr>
              <a:t>.</a:t>
            </a:r>
          </a:p>
          <a:p>
            <a:endParaRPr lang="en-US" sz="16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Publication citation:</a:t>
            </a:r>
          </a:p>
          <a:p>
            <a:r>
              <a:rPr lang="en-US" altLang="en-US" sz="1200" dirty="0">
                <a:solidFill>
                  <a:schemeClr val="bg2"/>
                </a:solidFill>
                <a:latin typeface="Helvetica" pitchFamily="2" charset="0"/>
              </a:rPr>
              <a:t>Cruikshank et al. Cryovolcanic flooding in Viking Terra on Pluto,. </a:t>
            </a:r>
            <a:r>
              <a:rPr lang="en-US" altLang="en-US" sz="1200" i="1" dirty="0">
                <a:solidFill>
                  <a:schemeClr val="bg2"/>
                </a:solidFill>
                <a:latin typeface="Helvetica" pitchFamily="2" charset="0"/>
              </a:rPr>
              <a:t>Icarus</a:t>
            </a:r>
            <a:r>
              <a:rPr lang="en-US" altLang="en-US" sz="1200" dirty="0">
                <a:solidFill>
                  <a:schemeClr val="bg2"/>
                </a:solidFill>
                <a:latin typeface="Helvetica" pitchFamily="2" charset="0"/>
              </a:rPr>
              <a:t>. Volume 356, 2021, 113786.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56FE4-18F7-1747-9C9D-62F44431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998" y="216198"/>
            <a:ext cx="1744727" cy="7529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76289E-7555-EB43-8873-E9A152E544FA}"/>
              </a:ext>
            </a:extLst>
          </p:cNvPr>
          <p:cNvCxnSpPr/>
          <p:nvPr/>
        </p:nvCxnSpPr>
        <p:spPr>
          <a:xfrm>
            <a:off x="197708" y="1157201"/>
            <a:ext cx="1178834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Group 2">
            <a:extLst>
              <a:ext uri="{FF2B5EF4-FFF2-40B4-BE49-F238E27FC236}">
                <a16:creationId xmlns:a16="http://schemas.microsoft.com/office/drawing/2014/main" id="{4663F37C-016E-8348-8FBC-E7D03616B71D}"/>
              </a:ext>
            </a:extLst>
          </p:cNvPr>
          <p:cNvGrpSpPr>
            <a:grpSpLocks/>
          </p:cNvGrpSpPr>
          <p:nvPr/>
        </p:nvGrpSpPr>
        <p:grpSpPr bwMode="auto">
          <a:xfrm>
            <a:off x="7239366" y="1283671"/>
            <a:ext cx="3985229" cy="2692709"/>
            <a:chOff x="5105400" y="2362200"/>
            <a:chExt cx="4038600" cy="3123828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B2CB0185-5C84-624E-B658-99A384A20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4" r="4716"/>
            <a:stretch>
              <a:fillRect/>
            </a:stretch>
          </p:blipFill>
          <p:spPr bwMode="auto">
            <a:xfrm>
              <a:off x="5105400" y="2362200"/>
              <a:ext cx="4038600" cy="312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BF0A1BB7-5171-8640-95D4-F12F8F855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3314894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rgbClr val="FFC000"/>
                  </a:solidFill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9BBD7712-1C35-3347-B61C-2E62F0714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4700" y="2879258"/>
              <a:ext cx="287258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rgbClr val="FFC000"/>
                  </a:solidFill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4859E6AF-8A74-734B-8ABC-D8F4C8D26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775" y="469777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rgbClr val="FFC000"/>
                  </a:solidFill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DEBAA3D6-0E9F-4847-9D08-1E32C46CA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0575" y="3782397"/>
              <a:ext cx="287258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rgbClr val="FFC000"/>
                  </a:solidFill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</p:grpSp>
      <p:grpSp>
        <p:nvGrpSpPr>
          <p:cNvPr id="16" name="Group 1">
            <a:extLst>
              <a:ext uri="{FF2B5EF4-FFF2-40B4-BE49-F238E27FC236}">
                <a16:creationId xmlns:a16="http://schemas.microsoft.com/office/drawing/2014/main" id="{CF59782F-C6AF-F84C-B742-2E79AA713960}"/>
              </a:ext>
            </a:extLst>
          </p:cNvPr>
          <p:cNvGrpSpPr>
            <a:grpSpLocks/>
          </p:cNvGrpSpPr>
          <p:nvPr/>
        </p:nvGrpSpPr>
        <p:grpSpPr bwMode="auto">
          <a:xfrm>
            <a:off x="7739130" y="4102849"/>
            <a:ext cx="4003595" cy="2607653"/>
            <a:chOff x="394571" y="3314894"/>
            <a:chExt cx="3614803" cy="2144204"/>
          </a:xfrm>
        </p:grpSpPr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108446AE-5BBA-8649-9079-41B12CCFB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71" y="3314894"/>
              <a:ext cx="3614803" cy="214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F3C1351F-BEDD-5C4C-BE18-7DB0F220F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084810">
              <a:off x="759508" y="3884631"/>
              <a:ext cx="113402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rgbClr val="FFC000"/>
                  </a:solidFill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ＭＳ Ｐゴシック" charset="0"/>
                  <a:cs typeface="ＭＳ Ｐゴシック" charset="0"/>
                </a:rPr>
                <a:t>Virgil Fossae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E41C01A0-9CEE-4A44-9D6F-AE3922107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343400"/>
              <a:ext cx="1035861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rgbClr val="FFC000"/>
                  </a:solidFill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ＭＳ Ｐゴシック" charset="0"/>
                  <a:cs typeface="ＭＳ Ｐゴシック" charset="0"/>
                </a:rPr>
                <a:t>Elliot crater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35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snuggets-templates1" id="{646DC78C-DA27-3B40-9E59-FE8FCAE08B4E}" vid="{8EF9F707-F6F4-694D-BCAE-EB4971908A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9EA105161447A50F0657B89EB09A" ma:contentTypeVersion="2" ma:contentTypeDescription="Create a new document." ma:contentTypeScope="" ma:versionID="33b68feadc01e7e919457186f2c5db24">
  <xsd:schema xmlns:xsd="http://www.w3.org/2001/XMLSchema" xmlns:xs="http://www.w3.org/2001/XMLSchema" xmlns:p="http://schemas.microsoft.com/office/2006/metadata/properties" xmlns:ns2="dc580985-2ac0-4b83-9782-36bcf4b44f14" targetNamespace="http://schemas.microsoft.com/office/2006/metadata/properties" ma:root="true" ma:fieldsID="b1f685cfed0a6cc7770abc0cbb282280" ns2:_="">
    <xsd:import namespace="dc580985-2ac0-4b83-9782-36bcf4b44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80985-2ac0-4b83-9782-36bcf4b44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2010FC-D08C-4074-B4AF-CD43A879DE0D}"/>
</file>

<file path=customXml/itemProps2.xml><?xml version="1.0" encoding="utf-8"?>
<ds:datastoreItem xmlns:ds="http://schemas.openxmlformats.org/officeDocument/2006/customXml" ds:itemID="{8FCBBC8D-4E9C-4A20-9D6A-BE29F5F90F96}"/>
</file>

<file path=customXml/itemProps3.xml><?xml version="1.0" encoding="utf-8"?>
<ds:datastoreItem xmlns:ds="http://schemas.openxmlformats.org/officeDocument/2006/customXml" ds:itemID="{FC73FE0A-D9B1-48CC-A6F3-41F801A4621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197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Perlongo, Kassandra M. (ARC-SG)[Bay Area Environmental Research Institute]</dc:creator>
  <cp:lastModifiedBy>Perlongo, Kassandra M. (ARC-SG)[Bay Area Environmental Research Institute]</cp:lastModifiedBy>
  <cp:revision>7</cp:revision>
  <dcterms:created xsi:type="dcterms:W3CDTF">2021-02-23T18:28:37Z</dcterms:created>
  <dcterms:modified xsi:type="dcterms:W3CDTF">2021-04-09T16:05:46Z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0x010100DE819EA105161447A50F0657B89EB09A</vt:lpwstr>
  </property>
</Properties>
</file>