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p:restoredTop sz="96327"/>
  </p:normalViewPr>
  <p:slideViewPr>
    <p:cSldViewPr snapToGrid="0" snapToObjects="1">
      <p:cViewPr varScale="1">
        <p:scale>
          <a:sx n="128" d="100"/>
          <a:sy n="128"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3/5/21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3/5/21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7865B-A0B6-B640-8B2F-013F8BAE1A20}"/>
              </a:ext>
            </a:extLst>
          </p:cNvPr>
          <p:cNvSpPr txBox="1"/>
          <p:nvPr/>
        </p:nvSpPr>
        <p:spPr>
          <a:xfrm>
            <a:off x="197708" y="336200"/>
            <a:ext cx="8615573" cy="707886"/>
          </a:xfrm>
          <a:prstGeom prst="rect">
            <a:avLst/>
          </a:prstGeom>
          <a:noFill/>
        </p:spPr>
        <p:txBody>
          <a:bodyPr wrap="square" rtlCol="0">
            <a:spAutoFit/>
          </a:bodyPr>
          <a:lstStyle/>
          <a:p>
            <a:r>
              <a:rPr lang="en-US" sz="2000" dirty="0">
                <a:solidFill>
                  <a:schemeClr val="bg1"/>
                </a:solidFill>
                <a:latin typeface="Helvetica Light" panose="020B0403020202020204" pitchFamily="34" charset="0"/>
              </a:rPr>
              <a:t>Are Martian Landslides Caused by Microscale Melting Ice and Underground Salts?</a:t>
            </a:r>
          </a:p>
        </p:txBody>
      </p:sp>
      <p:sp>
        <p:nvSpPr>
          <p:cNvPr id="7" name="TextBox 6">
            <a:extLst>
              <a:ext uri="{FF2B5EF4-FFF2-40B4-BE49-F238E27FC236}">
                <a16:creationId xmlns:a16="http://schemas.microsoft.com/office/drawing/2014/main" id="{DEB7A078-1603-8745-B047-26EB7629F976}"/>
              </a:ext>
            </a:extLst>
          </p:cNvPr>
          <p:cNvSpPr txBox="1"/>
          <p:nvPr/>
        </p:nvSpPr>
        <p:spPr>
          <a:xfrm>
            <a:off x="7196946" y="6060135"/>
            <a:ext cx="4405855" cy="461665"/>
          </a:xfrm>
          <a:prstGeom prst="rect">
            <a:avLst/>
          </a:prstGeom>
          <a:noFill/>
        </p:spPr>
        <p:txBody>
          <a:bodyPr wrap="square" rtlCol="0">
            <a:spAutoFit/>
          </a:bodyPr>
          <a:lstStyle/>
          <a:p>
            <a:pPr>
              <a:spcBef>
                <a:spcPts val="800"/>
              </a:spcBef>
            </a:pPr>
            <a:r>
              <a:rPr lang="en-US" sz="1200" dirty="0">
                <a:solidFill>
                  <a:schemeClr val="bg1"/>
                </a:solidFill>
                <a:ea typeface="Arial Unicode MS" panose="020B0604020202020204" pitchFamily="34" charset="-128"/>
                <a:cs typeface="Arial Unicode MS" panose="020B0604020202020204" pitchFamily="34" charset="-128"/>
              </a:rPr>
              <a:t>View of gullies along the rim and relative sea level lower on the wall of </a:t>
            </a:r>
            <a:r>
              <a:rPr lang="en-US" sz="1200" dirty="0" err="1">
                <a:solidFill>
                  <a:schemeClr val="bg1"/>
                </a:solidFill>
                <a:ea typeface="Arial Unicode MS" panose="020B0604020202020204" pitchFamily="34" charset="-128"/>
                <a:cs typeface="Arial Unicode MS" panose="020B0604020202020204" pitchFamily="34" charset="-128"/>
              </a:rPr>
              <a:t>Krupac</a:t>
            </a:r>
            <a:r>
              <a:rPr lang="en-US" sz="1200" dirty="0">
                <a:solidFill>
                  <a:schemeClr val="bg1"/>
                </a:solidFill>
                <a:ea typeface="Arial Unicode MS" panose="020B0604020202020204" pitchFamily="34" charset="-128"/>
                <a:cs typeface="Arial Unicode MS" panose="020B0604020202020204" pitchFamily="34" charset="-128"/>
              </a:rPr>
              <a:t> crater on Mars. Credit: NASA/JPL/</a:t>
            </a:r>
            <a:r>
              <a:rPr lang="en-US" sz="1200" dirty="0" err="1">
                <a:solidFill>
                  <a:schemeClr val="bg1"/>
                </a:solidFill>
                <a:ea typeface="Arial Unicode MS" panose="020B0604020202020204" pitchFamily="34" charset="-128"/>
                <a:cs typeface="Arial Unicode MS" panose="020B0604020202020204" pitchFamily="34" charset="-128"/>
              </a:rPr>
              <a:t>UArizona</a:t>
            </a:r>
            <a:r>
              <a:rPr lang="en-US" sz="1200" dirty="0">
                <a:solidFill>
                  <a:schemeClr val="bg1"/>
                </a:solidFill>
                <a:ea typeface="Arial Unicode MS" panose="020B0604020202020204" pitchFamily="34" charset="-128"/>
                <a:cs typeface="Arial Unicode MS" panose="020B0604020202020204" pitchFamily="34" charset="-128"/>
              </a:rPr>
              <a:t>.</a:t>
            </a:r>
          </a:p>
        </p:txBody>
      </p:sp>
      <p:sp>
        <p:nvSpPr>
          <p:cNvPr id="8" name="TextBox 7">
            <a:extLst>
              <a:ext uri="{FF2B5EF4-FFF2-40B4-BE49-F238E27FC236}">
                <a16:creationId xmlns:a16="http://schemas.microsoft.com/office/drawing/2014/main" id="{C457ABCF-2714-5E42-B876-EB3045FD7898}"/>
              </a:ext>
            </a:extLst>
          </p:cNvPr>
          <p:cNvSpPr txBox="1"/>
          <p:nvPr/>
        </p:nvSpPr>
        <p:spPr>
          <a:xfrm>
            <a:off x="197708" y="1323156"/>
            <a:ext cx="6588897" cy="5047536"/>
          </a:xfrm>
          <a:prstGeom prst="rect">
            <a:avLst/>
          </a:prstGeom>
          <a:noFill/>
        </p:spPr>
        <p:txBody>
          <a:bodyPr wrap="square" rtlCol="0">
            <a:spAutoFit/>
          </a:bodyPr>
          <a:lstStyle/>
          <a:p>
            <a:pPr marL="49213" indent="0">
              <a:buNone/>
            </a:pPr>
            <a:r>
              <a:rPr lang="en-US" sz="1600" dirty="0">
                <a:solidFill>
                  <a:srgbClr val="00B0F0"/>
                </a:solidFill>
              </a:rPr>
              <a:t>What is the science question?</a:t>
            </a:r>
            <a:r>
              <a:rPr lang="en-US" sz="1600" dirty="0">
                <a:solidFill>
                  <a:schemeClr val="bg2"/>
                </a:solidFill>
              </a:rPr>
              <a:t> </a:t>
            </a:r>
            <a:r>
              <a:rPr lang="en-US" altLang="en-US" sz="1200" dirty="0">
                <a:solidFill>
                  <a:schemeClr val="bg1"/>
                </a:solidFill>
              </a:rPr>
              <a:t>Different theories have been proposed for landslides and seasonal flows of material on the Martian surface, but none completely explain these intriguing features. Chloride (Cl) salts and melting ice have been considered previously, but those scenarios were not fully consistent with Martian environments.</a:t>
            </a:r>
          </a:p>
          <a:p>
            <a:endParaRPr lang="en-US" sz="1600" dirty="0">
              <a:solidFill>
                <a:schemeClr val="bg1"/>
              </a:solidFill>
              <a:latin typeface="Helvetica Light" panose="020B0403020202020204" pitchFamily="34" charset="0"/>
            </a:endParaRPr>
          </a:p>
          <a:p>
            <a:pPr marL="49213" indent="0">
              <a:buNone/>
            </a:pPr>
            <a:r>
              <a:rPr lang="en-US" sz="1600" dirty="0">
                <a:solidFill>
                  <a:srgbClr val="00B0F0"/>
                </a:solidFill>
              </a:rPr>
              <a:t>What were your findings? </a:t>
            </a:r>
            <a:r>
              <a:rPr lang="en-US" altLang="en-US" sz="1200" dirty="0">
                <a:solidFill>
                  <a:schemeClr val="bg1"/>
                </a:solidFill>
              </a:rPr>
              <a:t>Bishop et al. recently proposed a new theory based on field studies, geochemical models and lab experiments, demonstrating that melting of near-surface ice imbedded in permafrost occurs at cold temperatures through interactions with salts. This </a:t>
            </a:r>
            <a:r>
              <a:rPr lang="en-US" sz="1200" dirty="0">
                <a:solidFill>
                  <a:schemeClr val="bg1"/>
                </a:solidFill>
              </a:rPr>
              <a:t>creates a liquid-like slush that further facilitates migration of salts in the regolith and produces unstable surfaces </a:t>
            </a:r>
            <a:r>
              <a:rPr lang="en-US" altLang="en-US" sz="1200" dirty="0">
                <a:solidFill>
                  <a:schemeClr val="bg1"/>
                </a:solidFill>
              </a:rPr>
              <a:t>that can be shifted by dust storms and wind. This hypothesis arose from observations of gypsum voids in the </a:t>
            </a:r>
            <a:r>
              <a:rPr lang="en-US" altLang="en-US" sz="1200" dirty="0" err="1">
                <a:solidFill>
                  <a:schemeClr val="bg1"/>
                </a:solidFill>
              </a:rPr>
              <a:t>Salar</a:t>
            </a:r>
            <a:r>
              <a:rPr lang="en-US" altLang="en-US" sz="1200" dirty="0">
                <a:solidFill>
                  <a:schemeClr val="bg1"/>
                </a:solidFill>
              </a:rPr>
              <a:t> de </a:t>
            </a:r>
            <a:r>
              <a:rPr lang="en-US" altLang="en-US" sz="1200" dirty="0" err="1">
                <a:solidFill>
                  <a:schemeClr val="bg1"/>
                </a:solidFill>
              </a:rPr>
              <a:t>Pajonales</a:t>
            </a:r>
            <a:r>
              <a:rPr lang="en-US" altLang="en-US" sz="1200" dirty="0">
                <a:solidFill>
                  <a:schemeClr val="bg1"/>
                </a:solidFill>
              </a:rPr>
              <a:t>, sink holes near the Dead Sea in Israel, cave collapse in sulfate karst systems, and migration of salts below the surface in Antarctic sediments. Lab experiments with Cl salts and gypsum imbedded in Mars analog volcanic soil further clarified migration of these salts and the power of interactions of Cl salts with sulfates in this matrix.</a:t>
            </a:r>
          </a:p>
          <a:p>
            <a:endParaRPr lang="en-US" sz="1600" dirty="0">
              <a:solidFill>
                <a:schemeClr val="bg1"/>
              </a:solidFill>
              <a:latin typeface="Helvetica Light" panose="020B0403020202020204" pitchFamily="34" charset="0"/>
            </a:endParaRPr>
          </a:p>
          <a:p>
            <a:pPr marL="49213" indent="0">
              <a:buNone/>
            </a:pPr>
            <a:r>
              <a:rPr lang="en-US" sz="1600" dirty="0">
                <a:solidFill>
                  <a:srgbClr val="00B0F0"/>
                </a:solidFill>
              </a:rPr>
              <a:t>Why does this matter? </a:t>
            </a:r>
            <a:r>
              <a:rPr lang="en-US" altLang="en-US" sz="1200" dirty="0">
                <a:solidFill>
                  <a:schemeClr val="bg1"/>
                </a:solidFill>
              </a:rPr>
              <a:t>This new theory suggests that Mars’ subsurface continues to evolve and may contain thin films of water,  with opportunities for the field of astrobiology and human exploration.</a:t>
            </a:r>
          </a:p>
          <a:p>
            <a:pPr marL="49213" indent="0">
              <a:buNone/>
            </a:pPr>
            <a:endParaRPr lang="en-US" sz="1400" dirty="0">
              <a:solidFill>
                <a:schemeClr val="bg1"/>
              </a:solidFill>
              <a:latin typeface="Helvetica" pitchFamily="2" charset="0"/>
            </a:endParaRPr>
          </a:p>
          <a:p>
            <a:pPr marL="49213" indent="0">
              <a:buNone/>
            </a:pPr>
            <a:endParaRPr lang="en-US" sz="1400" dirty="0">
              <a:solidFill>
                <a:schemeClr val="bg1"/>
              </a:solidFill>
              <a:latin typeface="Helvetica" pitchFamily="2" charset="0"/>
            </a:endParaRPr>
          </a:p>
          <a:p>
            <a:pPr marL="49213" indent="0">
              <a:buNone/>
            </a:pPr>
            <a:endParaRPr lang="en-US" sz="1600" dirty="0">
              <a:solidFill>
                <a:schemeClr val="bg1"/>
              </a:solidFill>
              <a:latin typeface="Helvetica Light" panose="020B0403020202020204" pitchFamily="34" charset="0"/>
            </a:endParaRPr>
          </a:p>
          <a:p>
            <a:r>
              <a:rPr lang="en-US" sz="1400" dirty="0">
                <a:solidFill>
                  <a:schemeClr val="bg1"/>
                </a:solidFill>
              </a:rPr>
              <a:t>Publication citation: </a:t>
            </a:r>
          </a:p>
          <a:p>
            <a:r>
              <a:rPr lang="en-US" altLang="en-US" sz="1200" b="1" dirty="0">
                <a:solidFill>
                  <a:schemeClr val="bg1"/>
                </a:solidFill>
              </a:rPr>
              <a:t>Bishop, J.L. et al. (2021) Martian Subsurface </a:t>
            </a:r>
            <a:r>
              <a:rPr lang="en-US" altLang="en-US" sz="1200" b="1" dirty="0" err="1">
                <a:solidFill>
                  <a:schemeClr val="bg1"/>
                </a:solidFill>
              </a:rPr>
              <a:t>Cryosalt</a:t>
            </a:r>
            <a:r>
              <a:rPr lang="en-US" altLang="en-US" sz="1200" b="1" dirty="0">
                <a:solidFill>
                  <a:schemeClr val="bg1"/>
                </a:solidFill>
              </a:rPr>
              <a:t> Expansion and Collapse as Trigger for Landslides. </a:t>
            </a:r>
            <a:r>
              <a:rPr lang="en-US" altLang="en-US" sz="1200" b="1" i="1" dirty="0">
                <a:solidFill>
                  <a:schemeClr val="bg1"/>
                </a:solidFill>
              </a:rPr>
              <a:t>Science Advances,</a:t>
            </a:r>
            <a:r>
              <a:rPr lang="en-US" altLang="en-US" sz="1200" b="1" dirty="0">
                <a:solidFill>
                  <a:schemeClr val="bg1"/>
                </a:solidFill>
              </a:rPr>
              <a:t> Feb. 3</a:t>
            </a:r>
            <a:r>
              <a:rPr lang="en-US" altLang="en-US" sz="1200" b="1" baseline="30000" dirty="0">
                <a:solidFill>
                  <a:schemeClr val="bg1"/>
                </a:solidFill>
              </a:rPr>
              <a:t>rd</a:t>
            </a:r>
            <a:r>
              <a:rPr lang="en-US" altLang="en-US" sz="1200" b="1" dirty="0">
                <a:solidFill>
                  <a:schemeClr val="bg1"/>
                </a:solidFill>
              </a:rPr>
              <a:t>.</a:t>
            </a:r>
            <a:endParaRPr lang="en-US" altLang="en-US" sz="1200" b="1" baseline="-25000" dirty="0">
              <a:solidFill>
                <a:schemeClr val="bg1"/>
              </a:solidFill>
            </a:endParaRPr>
          </a:p>
        </p:txBody>
      </p:sp>
      <p:pic>
        <p:nvPicPr>
          <p:cNvPr id="3" name="Picture 2">
            <a:extLst>
              <a:ext uri="{FF2B5EF4-FFF2-40B4-BE49-F238E27FC236}">
                <a16:creationId xmlns:a16="http://schemas.microsoft.com/office/drawing/2014/main" id="{33556FE4-18F7-1747-9C9D-62F444316039}"/>
              </a:ext>
            </a:extLst>
          </p:cNvPr>
          <p:cNvPicPr>
            <a:picLocks noChangeAspect="1"/>
          </p:cNvPicPr>
          <p:nvPr/>
        </p:nvPicPr>
        <p:blipFill>
          <a:blip r:embed="rId2"/>
          <a:stretch>
            <a:fillRect/>
          </a:stretch>
        </p:blipFill>
        <p:spPr>
          <a:xfrm>
            <a:off x="10034092" y="258347"/>
            <a:ext cx="1714541" cy="739960"/>
          </a:xfrm>
          <a:prstGeom prst="rect">
            <a:avLst/>
          </a:prstGeom>
        </p:spPr>
      </p:pic>
      <p:cxnSp>
        <p:nvCxnSpPr>
          <p:cNvPr id="9" name="Straight Connector 8">
            <a:extLst>
              <a:ext uri="{FF2B5EF4-FFF2-40B4-BE49-F238E27FC236}">
                <a16:creationId xmlns:a16="http://schemas.microsoft.com/office/drawing/2014/main" id="{2576289E-7555-EB43-8873-E9A152E544FA}"/>
              </a:ext>
            </a:extLst>
          </p:cNvPr>
          <p:cNvCxnSpPr/>
          <p:nvPr/>
        </p:nvCxnSpPr>
        <p:spPr>
          <a:xfrm>
            <a:off x="197708" y="1157201"/>
            <a:ext cx="11788346" cy="0"/>
          </a:xfrm>
          <a:prstGeom prst="line">
            <a:avLst/>
          </a:prstGeom>
        </p:spPr>
        <p:style>
          <a:lnRef idx="3">
            <a:schemeClr val="accent5"/>
          </a:lnRef>
          <a:fillRef idx="0">
            <a:schemeClr val="accent5"/>
          </a:fillRef>
          <a:effectRef idx="2">
            <a:schemeClr val="accent5"/>
          </a:effectRef>
          <a:fontRef idx="minor">
            <a:schemeClr val="tx1"/>
          </a:fontRef>
        </p:style>
      </p:cxnSp>
      <p:pic>
        <p:nvPicPr>
          <p:cNvPr id="10" name="officeArt object">
            <a:extLst>
              <a:ext uri="{FF2B5EF4-FFF2-40B4-BE49-F238E27FC236}">
                <a16:creationId xmlns:a16="http://schemas.microsoft.com/office/drawing/2014/main" id="{AEB69CA7-95DE-EB42-9C87-97914A9B0D06}"/>
              </a:ext>
            </a:extLst>
          </p:cNvPr>
          <p:cNvPicPr/>
          <p:nvPr/>
        </p:nvPicPr>
        <p:blipFill>
          <a:blip r:embed="rId3"/>
          <a:stretch>
            <a:fillRect/>
          </a:stretch>
        </p:blipFill>
        <p:spPr>
          <a:xfrm>
            <a:off x="7196946" y="1312591"/>
            <a:ext cx="4405855" cy="4592155"/>
          </a:xfrm>
          <a:prstGeom prst="rect">
            <a:avLst/>
          </a:prstGeom>
          <a:ln w="12700" cap="flat">
            <a:solidFill>
              <a:schemeClr val="accent1"/>
            </a:solidFill>
            <a:miter lim="400000"/>
          </a:ln>
          <a:effectLst/>
        </p:spPr>
      </p:pic>
    </p:spTree>
    <p:extLst>
      <p:ext uri="{BB962C8B-B14F-4D97-AF65-F5344CB8AC3E}">
        <p14:creationId xmlns:p14="http://schemas.microsoft.com/office/powerpoint/2010/main" val="137235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19EA105161447A50F0657B89EB09A" ma:contentTypeVersion="2" ma:contentTypeDescription="Create a new document." ma:contentTypeScope="" ma:versionID="33b68feadc01e7e919457186f2c5db24">
  <xsd:schema xmlns:xsd="http://www.w3.org/2001/XMLSchema" xmlns:xs="http://www.w3.org/2001/XMLSchema" xmlns:p="http://schemas.microsoft.com/office/2006/metadata/properties" xmlns:ns2="dc580985-2ac0-4b83-9782-36bcf4b44f14" targetNamespace="http://schemas.microsoft.com/office/2006/metadata/properties" ma:root="true" ma:fieldsID="b1f685cfed0a6cc7770abc0cbb282280" ns2:_="">
    <xsd:import namespace="dc580985-2ac0-4b83-9782-36bcf4b44f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80985-2ac0-4b83-9782-36bcf4b44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DFF988-D422-40ED-8470-40D4BE03B4C2}"/>
</file>

<file path=customXml/itemProps2.xml><?xml version="1.0" encoding="utf-8"?>
<ds:datastoreItem xmlns:ds="http://schemas.openxmlformats.org/officeDocument/2006/customXml" ds:itemID="{3A1CFFF7-0CB5-4E5A-A109-EC26AE955A4A}"/>
</file>

<file path=customXml/itemProps3.xml><?xml version="1.0" encoding="utf-8"?>
<ds:datastoreItem xmlns:ds="http://schemas.openxmlformats.org/officeDocument/2006/customXml" ds:itemID="{49352347-9711-42E6-B0D2-04BE5D373486}"/>
</file>

<file path=docProps/app.xml><?xml version="1.0" encoding="utf-8"?>
<Properties xmlns="http://schemas.openxmlformats.org/officeDocument/2006/extended-properties" xmlns:vt="http://schemas.openxmlformats.org/officeDocument/2006/docPropsVTypes">
  <Template>Office Theme</Template>
  <TotalTime>55</TotalTime>
  <Words>308</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Helvetica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Perlongo, Kassandra M. (ARC-SG)[Bay Area Environmental Research Institute]</dc:creator>
  <cp:lastModifiedBy>Perlongo, Kassandra M. (ARC-SG)[Bay Area Environmental Research Institute]</cp:lastModifiedBy>
  <cp:revision>11</cp:revision>
  <dcterms:created xsi:type="dcterms:W3CDTF">2021-02-23T18:28:37Z</dcterms:created>
  <dcterms:modified xsi:type="dcterms:W3CDTF">2021-03-06T00:48:20Z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0x010100DE819EA105161447A50F0657B89EB09A</vt:lpwstr>
  </property>
</Properties>
</file>