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microsoft.com/office/2020/02/relationships/classificationlabels" Target="docMetadata/LabelInfo.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handoutMasterIdLst>
    <p:handoutMasterId r:id="rId32"/>
  </p:handoutMasterIdLst>
  <p:sldIdLst>
    <p:sldId id="257" r:id="rId2"/>
    <p:sldId id="1663" r:id="rId3"/>
    <p:sldId id="2266" r:id="rId4"/>
    <p:sldId id="1930" r:id="rId5"/>
    <p:sldId id="1929" r:id="rId6"/>
    <p:sldId id="2271" r:id="rId7"/>
    <p:sldId id="1941" r:id="rId8"/>
    <p:sldId id="1943" r:id="rId9"/>
    <p:sldId id="263" r:id="rId10"/>
    <p:sldId id="321" r:id="rId11"/>
    <p:sldId id="2264" r:id="rId12"/>
    <p:sldId id="2252" r:id="rId13"/>
    <p:sldId id="2253" r:id="rId14"/>
    <p:sldId id="2254" r:id="rId15"/>
    <p:sldId id="2267" r:id="rId16"/>
    <p:sldId id="2265" r:id="rId17"/>
    <p:sldId id="258" r:id="rId18"/>
    <p:sldId id="266" r:id="rId19"/>
    <p:sldId id="2268" r:id="rId20"/>
    <p:sldId id="1916" r:id="rId21"/>
    <p:sldId id="1917" r:id="rId22"/>
    <p:sldId id="2251" r:id="rId23"/>
    <p:sldId id="1922" r:id="rId24"/>
    <p:sldId id="2310" r:id="rId25"/>
    <p:sldId id="2309" r:id="rId26"/>
    <p:sldId id="1603" r:id="rId27"/>
    <p:sldId id="1602" r:id="rId28"/>
    <p:sldId id="1260" r:id="rId29"/>
    <p:sldId id="1940"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4BEF753-53FE-43D9-8849-919A52236D3F}" v="4" dt="2023-06-01T17:08:59.242"/>
    <p1510:client id="{94909CDF-9D8F-40CD-BB1B-BAB7647F4B66}" v="8" dt="2023-05-31T09:00:50.75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248" autoAdjust="0"/>
    <p:restoredTop sz="94558"/>
  </p:normalViewPr>
  <p:slideViewPr>
    <p:cSldViewPr snapToGrid="0" snapToObjects="1">
      <p:cViewPr varScale="1">
        <p:scale>
          <a:sx n="108" d="100"/>
          <a:sy n="108" d="100"/>
        </p:scale>
        <p:origin x="1044" y="78"/>
      </p:cViewPr>
      <p:guideLst>
        <p:guide orient="horz" pos="2160"/>
        <p:guide pos="3840"/>
      </p:guideLst>
    </p:cSldViewPr>
  </p:slideViewPr>
  <p:notesTextViewPr>
    <p:cViewPr>
      <p:scale>
        <a:sx n="1" d="1"/>
        <a:sy n="1" d="1"/>
      </p:scale>
      <p:origin x="0" y="0"/>
    </p:cViewPr>
  </p:notesTextViewPr>
  <p:sorterViewPr>
    <p:cViewPr>
      <p:scale>
        <a:sx n="100" d="100"/>
        <a:sy n="100" d="100"/>
      </p:scale>
      <p:origin x="0" y="-220"/>
    </p:cViewPr>
  </p:sorterViewPr>
  <p:notesViewPr>
    <p:cSldViewPr snapToGrid="0" snapToObject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navides, Jose V. (ARC-TI)" userId="ed39611d-2e96-49c2-b509-1b4004ff9fc4" providerId="ADAL" clId="{8E01971A-BABF-49F6-8145-82C1B5A76812}"/>
    <pc:docChg chg="custSel addSld delSld modSld">
      <pc:chgData name="Benavides, Jose V. (ARC-TI)" userId="ed39611d-2e96-49c2-b509-1b4004ff9fc4" providerId="ADAL" clId="{8E01971A-BABF-49F6-8145-82C1B5A76812}" dt="2022-11-10T06:59:42.101" v="65" actId="122"/>
      <pc:docMkLst>
        <pc:docMk/>
      </pc:docMkLst>
      <pc:sldChg chg="modSp add mod">
        <pc:chgData name="Benavides, Jose V. (ARC-TI)" userId="ed39611d-2e96-49c2-b509-1b4004ff9fc4" providerId="ADAL" clId="{8E01971A-BABF-49F6-8145-82C1B5A76812}" dt="2022-11-10T06:59:16.366" v="61" actId="122"/>
        <pc:sldMkLst>
          <pc:docMk/>
          <pc:sldMk cId="1384303282" sldId="258"/>
        </pc:sldMkLst>
        <pc:spChg chg="mod">
          <ac:chgData name="Benavides, Jose V. (ARC-TI)" userId="ed39611d-2e96-49c2-b509-1b4004ff9fc4" providerId="ADAL" clId="{8E01971A-BABF-49F6-8145-82C1B5A76812}" dt="2022-11-10T06:59:16.366" v="61" actId="122"/>
          <ac:spMkLst>
            <pc:docMk/>
            <pc:sldMk cId="1384303282" sldId="258"/>
            <ac:spMk id="2" creationId="{00000000-0000-0000-0000-000000000000}"/>
          </ac:spMkLst>
        </pc:spChg>
      </pc:sldChg>
      <pc:sldChg chg="add">
        <pc:chgData name="Benavides, Jose V. (ARC-TI)" userId="ed39611d-2e96-49c2-b509-1b4004ff9fc4" providerId="ADAL" clId="{8E01971A-BABF-49F6-8145-82C1B5A76812}" dt="2022-11-10T06:58:58.140" v="59"/>
        <pc:sldMkLst>
          <pc:docMk/>
          <pc:sldMk cId="209169474" sldId="259"/>
        </pc:sldMkLst>
      </pc:sldChg>
      <pc:sldChg chg="modSp add mod">
        <pc:chgData name="Benavides, Jose V. (ARC-TI)" userId="ed39611d-2e96-49c2-b509-1b4004ff9fc4" providerId="ADAL" clId="{8E01971A-BABF-49F6-8145-82C1B5A76812}" dt="2022-11-10T06:59:26.745" v="62" actId="122"/>
        <pc:sldMkLst>
          <pc:docMk/>
          <pc:sldMk cId="2865718908" sldId="260"/>
        </pc:sldMkLst>
        <pc:spChg chg="mod">
          <ac:chgData name="Benavides, Jose V. (ARC-TI)" userId="ed39611d-2e96-49c2-b509-1b4004ff9fc4" providerId="ADAL" clId="{8E01971A-BABF-49F6-8145-82C1B5A76812}" dt="2022-11-10T06:59:26.745" v="62" actId="122"/>
          <ac:spMkLst>
            <pc:docMk/>
            <pc:sldMk cId="2865718908" sldId="260"/>
            <ac:spMk id="2" creationId="{00000000-0000-0000-0000-000000000000}"/>
          </ac:spMkLst>
        </pc:spChg>
      </pc:sldChg>
      <pc:sldChg chg="modSp add mod">
        <pc:chgData name="Benavides, Jose V. (ARC-TI)" userId="ed39611d-2e96-49c2-b509-1b4004ff9fc4" providerId="ADAL" clId="{8E01971A-BABF-49F6-8145-82C1B5A76812}" dt="2022-11-10T06:59:31.090" v="63" actId="122"/>
        <pc:sldMkLst>
          <pc:docMk/>
          <pc:sldMk cId="1285048759" sldId="261"/>
        </pc:sldMkLst>
        <pc:spChg chg="mod">
          <ac:chgData name="Benavides, Jose V. (ARC-TI)" userId="ed39611d-2e96-49c2-b509-1b4004ff9fc4" providerId="ADAL" clId="{8E01971A-BABF-49F6-8145-82C1B5A76812}" dt="2022-11-10T06:59:31.090" v="63" actId="122"/>
          <ac:spMkLst>
            <pc:docMk/>
            <pc:sldMk cId="1285048759" sldId="261"/>
            <ac:spMk id="2" creationId="{00000000-0000-0000-0000-000000000000}"/>
          </ac:spMkLst>
        </pc:spChg>
      </pc:sldChg>
      <pc:sldChg chg="modSp add mod">
        <pc:chgData name="Benavides, Jose V. (ARC-TI)" userId="ed39611d-2e96-49c2-b509-1b4004ff9fc4" providerId="ADAL" clId="{8E01971A-BABF-49F6-8145-82C1B5A76812}" dt="2022-11-10T06:59:36.295" v="64" actId="122"/>
        <pc:sldMkLst>
          <pc:docMk/>
          <pc:sldMk cId="283272309" sldId="262"/>
        </pc:sldMkLst>
        <pc:spChg chg="mod">
          <ac:chgData name="Benavides, Jose V. (ARC-TI)" userId="ed39611d-2e96-49c2-b509-1b4004ff9fc4" providerId="ADAL" clId="{8E01971A-BABF-49F6-8145-82C1B5A76812}" dt="2022-11-10T06:59:36.295" v="64" actId="122"/>
          <ac:spMkLst>
            <pc:docMk/>
            <pc:sldMk cId="283272309" sldId="262"/>
            <ac:spMk id="2" creationId="{00000000-0000-0000-0000-000000000000}"/>
          </ac:spMkLst>
        </pc:spChg>
      </pc:sldChg>
      <pc:sldChg chg="modSp mod">
        <pc:chgData name="Benavides, Jose V. (ARC-TI)" userId="ed39611d-2e96-49c2-b509-1b4004ff9fc4" providerId="ADAL" clId="{8E01971A-BABF-49F6-8145-82C1B5A76812}" dt="2022-11-10T06:50:55.325" v="58" actId="20577"/>
        <pc:sldMkLst>
          <pc:docMk/>
          <pc:sldMk cId="2614895009" sldId="1671"/>
        </pc:sldMkLst>
        <pc:spChg chg="mod">
          <ac:chgData name="Benavides, Jose V. (ARC-TI)" userId="ed39611d-2e96-49c2-b509-1b4004ff9fc4" providerId="ADAL" clId="{8E01971A-BABF-49F6-8145-82C1B5A76812}" dt="2022-11-10T06:50:55.325" v="58" actId="20577"/>
          <ac:spMkLst>
            <pc:docMk/>
            <pc:sldMk cId="2614895009" sldId="1671"/>
            <ac:spMk id="3" creationId="{4A8F30D7-DD71-AEE7-F68A-8970BE051904}"/>
          </ac:spMkLst>
        </pc:spChg>
      </pc:sldChg>
      <pc:sldChg chg="modSp mod">
        <pc:chgData name="Benavides, Jose V. (ARC-TI)" userId="ed39611d-2e96-49c2-b509-1b4004ff9fc4" providerId="ADAL" clId="{8E01971A-BABF-49F6-8145-82C1B5A76812}" dt="2022-11-10T06:48:52.658" v="25" actId="20577"/>
        <pc:sldMkLst>
          <pc:docMk/>
          <pc:sldMk cId="3178002582" sldId="2252"/>
        </pc:sldMkLst>
        <pc:graphicFrameChg chg="mod modGraphic">
          <ac:chgData name="Benavides, Jose V. (ARC-TI)" userId="ed39611d-2e96-49c2-b509-1b4004ff9fc4" providerId="ADAL" clId="{8E01971A-BABF-49F6-8145-82C1B5A76812}" dt="2022-11-10T06:48:52.658" v="25" actId="20577"/>
          <ac:graphicFrameMkLst>
            <pc:docMk/>
            <pc:sldMk cId="3178002582" sldId="2252"/>
            <ac:graphicFrameMk id="14" creationId="{7F41B56A-1F7E-D241-87A4-9D59D17FD624}"/>
          </ac:graphicFrameMkLst>
        </pc:graphicFrameChg>
      </pc:sldChg>
      <pc:sldChg chg="del">
        <pc:chgData name="Benavides, Jose V. (ARC-TI)" userId="ed39611d-2e96-49c2-b509-1b4004ff9fc4" providerId="ADAL" clId="{8E01971A-BABF-49F6-8145-82C1B5A76812}" dt="2022-11-09T23:26:37.729" v="14" actId="47"/>
        <pc:sldMkLst>
          <pc:docMk/>
          <pc:sldMk cId="99476623" sldId="2256"/>
        </pc:sldMkLst>
      </pc:sldChg>
      <pc:sldChg chg="modSp mod">
        <pc:chgData name="Benavides, Jose V. (ARC-TI)" userId="ed39611d-2e96-49c2-b509-1b4004ff9fc4" providerId="ADAL" clId="{8E01971A-BABF-49F6-8145-82C1B5A76812}" dt="2022-11-09T23:32:44.557" v="16" actId="27636"/>
        <pc:sldMkLst>
          <pc:docMk/>
          <pc:sldMk cId="3177022988" sldId="2265"/>
        </pc:sldMkLst>
        <pc:spChg chg="mod">
          <ac:chgData name="Benavides, Jose V. (ARC-TI)" userId="ed39611d-2e96-49c2-b509-1b4004ff9fc4" providerId="ADAL" clId="{8E01971A-BABF-49F6-8145-82C1B5A76812}" dt="2022-11-09T23:32:44.557" v="16" actId="27636"/>
          <ac:spMkLst>
            <pc:docMk/>
            <pc:sldMk cId="3177022988" sldId="2265"/>
            <ac:spMk id="3" creationId="{CD292E85-05DE-B14D-B60A-E06B8146E87F}"/>
          </ac:spMkLst>
        </pc:spChg>
      </pc:sldChg>
      <pc:sldChg chg="modSp del mod">
        <pc:chgData name="Benavides, Jose V. (ARC-TI)" userId="ed39611d-2e96-49c2-b509-1b4004ff9fc4" providerId="ADAL" clId="{8E01971A-BABF-49F6-8145-82C1B5A76812}" dt="2022-11-09T23:25:54.626" v="13" actId="2696"/>
        <pc:sldMkLst>
          <pc:docMk/>
          <pc:sldMk cId="1374015371" sldId="2305"/>
        </pc:sldMkLst>
        <pc:spChg chg="mod">
          <ac:chgData name="Benavides, Jose V. (ARC-TI)" userId="ed39611d-2e96-49c2-b509-1b4004ff9fc4" providerId="ADAL" clId="{8E01971A-BABF-49F6-8145-82C1B5A76812}" dt="2022-11-09T23:25:33.148" v="12" actId="122"/>
          <ac:spMkLst>
            <pc:docMk/>
            <pc:sldMk cId="1374015371" sldId="2305"/>
            <ac:spMk id="2" creationId="{17FDDA8C-2885-1043-9BDD-621578F97B60}"/>
          </ac:spMkLst>
        </pc:spChg>
      </pc:sldChg>
      <pc:sldChg chg="modSp add mod">
        <pc:chgData name="Benavides, Jose V. (ARC-TI)" userId="ed39611d-2e96-49c2-b509-1b4004ff9fc4" providerId="ADAL" clId="{8E01971A-BABF-49F6-8145-82C1B5A76812}" dt="2022-11-10T06:59:04.019" v="60" actId="122"/>
        <pc:sldMkLst>
          <pc:docMk/>
          <pc:sldMk cId="1144552954" sldId="2309"/>
        </pc:sldMkLst>
        <pc:spChg chg="mod">
          <ac:chgData name="Benavides, Jose V. (ARC-TI)" userId="ed39611d-2e96-49c2-b509-1b4004ff9fc4" providerId="ADAL" clId="{8E01971A-BABF-49F6-8145-82C1B5A76812}" dt="2022-11-10T06:59:04.019" v="60" actId="122"/>
          <ac:spMkLst>
            <pc:docMk/>
            <pc:sldMk cId="1144552954" sldId="2309"/>
            <ac:spMk id="2" creationId="{00000000-0000-0000-0000-000000000000}"/>
          </ac:spMkLst>
        </pc:spChg>
      </pc:sldChg>
      <pc:sldChg chg="modSp add mod">
        <pc:chgData name="Benavides, Jose V. (ARC-TI)" userId="ed39611d-2e96-49c2-b509-1b4004ff9fc4" providerId="ADAL" clId="{8E01971A-BABF-49F6-8145-82C1B5A76812}" dt="2022-11-10T06:59:42.101" v="65" actId="122"/>
        <pc:sldMkLst>
          <pc:docMk/>
          <pc:sldMk cId="633657977" sldId="2310"/>
        </pc:sldMkLst>
        <pc:spChg chg="mod">
          <ac:chgData name="Benavides, Jose V. (ARC-TI)" userId="ed39611d-2e96-49c2-b509-1b4004ff9fc4" providerId="ADAL" clId="{8E01971A-BABF-49F6-8145-82C1B5A76812}" dt="2022-11-10T06:59:42.101" v="65" actId="122"/>
          <ac:spMkLst>
            <pc:docMk/>
            <pc:sldMk cId="633657977" sldId="2310"/>
            <ac:spMk id="2" creationId="{00000000-0000-0000-0000-000000000000}"/>
          </ac:spMkLst>
        </pc:spChg>
      </pc:sldChg>
    </pc:docChg>
  </pc:docChgLst>
  <pc:docChgLst>
    <pc:chgData name="Benavides, Jose V. (ARC-TI)" userId="ed39611d-2e96-49c2-b509-1b4004ff9fc4" providerId="ADAL" clId="{94909CDF-9D8F-40CD-BB1B-BAB7647F4B66}"/>
    <pc:docChg chg="custSel addSld delSld modSld sldOrd">
      <pc:chgData name="Benavides, Jose V. (ARC-TI)" userId="ed39611d-2e96-49c2-b509-1b4004ff9fc4" providerId="ADAL" clId="{94909CDF-9D8F-40CD-BB1B-BAB7647F4B66}" dt="2023-05-31T09:01:52.589" v="160" actId="1076"/>
      <pc:docMkLst>
        <pc:docMk/>
      </pc:docMkLst>
      <pc:sldChg chg="modSp add mod">
        <pc:chgData name="Benavides, Jose V. (ARC-TI)" userId="ed39611d-2e96-49c2-b509-1b4004ff9fc4" providerId="ADAL" clId="{94909CDF-9D8F-40CD-BB1B-BAB7647F4B66}" dt="2023-05-31T08:11:14.467" v="84" actId="20577"/>
        <pc:sldMkLst>
          <pc:docMk/>
          <pc:sldMk cId="2631500784" sldId="257"/>
        </pc:sldMkLst>
        <pc:spChg chg="mod">
          <ac:chgData name="Benavides, Jose V. (ARC-TI)" userId="ed39611d-2e96-49c2-b509-1b4004ff9fc4" providerId="ADAL" clId="{94909CDF-9D8F-40CD-BB1B-BAB7647F4B66}" dt="2023-05-31T08:11:14.467" v="84" actId="20577"/>
          <ac:spMkLst>
            <pc:docMk/>
            <pc:sldMk cId="2631500784" sldId="257"/>
            <ac:spMk id="7" creationId="{00000000-0000-0000-0000-000000000000}"/>
          </ac:spMkLst>
        </pc:spChg>
      </pc:sldChg>
      <pc:sldChg chg="addSp delSp modSp add mod">
        <pc:chgData name="Benavides, Jose V. (ARC-TI)" userId="ed39611d-2e96-49c2-b509-1b4004ff9fc4" providerId="ADAL" clId="{94909CDF-9D8F-40CD-BB1B-BAB7647F4B66}" dt="2023-05-31T08:54:51.772" v="153" actId="12788"/>
        <pc:sldMkLst>
          <pc:docMk/>
          <pc:sldMk cId="4059974067" sldId="263"/>
        </pc:sldMkLst>
        <pc:spChg chg="add del mod">
          <ac:chgData name="Benavides, Jose V. (ARC-TI)" userId="ed39611d-2e96-49c2-b509-1b4004ff9fc4" providerId="ADAL" clId="{94909CDF-9D8F-40CD-BB1B-BAB7647F4B66}" dt="2023-05-31T08:54:19.975" v="148"/>
          <ac:spMkLst>
            <pc:docMk/>
            <pc:sldMk cId="4059974067" sldId="263"/>
            <ac:spMk id="4" creationId="{4FFD0C27-9F34-4C60-B7E8-306F86202699}"/>
          </ac:spMkLst>
        </pc:spChg>
        <pc:picChg chg="del">
          <ac:chgData name="Benavides, Jose V. (ARC-TI)" userId="ed39611d-2e96-49c2-b509-1b4004ff9fc4" providerId="ADAL" clId="{94909CDF-9D8F-40CD-BB1B-BAB7647F4B66}" dt="2023-05-31T08:18:43.600" v="145" actId="478"/>
          <ac:picMkLst>
            <pc:docMk/>
            <pc:sldMk cId="4059974067" sldId="263"/>
            <ac:picMk id="5" creationId="{A9AA3DDA-3972-1A36-E69D-1F974EFFC4D5}"/>
          </ac:picMkLst>
        </pc:picChg>
        <pc:picChg chg="add mod">
          <ac:chgData name="Benavides, Jose V. (ARC-TI)" userId="ed39611d-2e96-49c2-b509-1b4004ff9fc4" providerId="ADAL" clId="{94909CDF-9D8F-40CD-BB1B-BAB7647F4B66}" dt="2023-05-31T08:54:51.772" v="153" actId="12788"/>
          <ac:picMkLst>
            <pc:docMk/>
            <pc:sldMk cId="4059974067" sldId="263"/>
            <ac:picMk id="7" creationId="{B0267597-C3B1-464B-A633-C5F63B9D8E30}"/>
          </ac:picMkLst>
        </pc:picChg>
      </pc:sldChg>
      <pc:sldChg chg="addSp delSp modSp add mod">
        <pc:chgData name="Benavides, Jose V. (ARC-TI)" userId="ed39611d-2e96-49c2-b509-1b4004ff9fc4" providerId="ADAL" clId="{94909CDF-9D8F-40CD-BB1B-BAB7647F4B66}" dt="2023-05-31T09:01:52.589" v="160" actId="1076"/>
        <pc:sldMkLst>
          <pc:docMk/>
          <pc:sldMk cId="0" sldId="321"/>
        </pc:sldMkLst>
        <pc:spChg chg="mod">
          <ac:chgData name="Benavides, Jose V. (ARC-TI)" userId="ed39611d-2e96-49c2-b509-1b4004ff9fc4" providerId="ADAL" clId="{94909CDF-9D8F-40CD-BB1B-BAB7647F4B66}" dt="2023-05-31T08:54:03.576" v="147" actId="1076"/>
          <ac:spMkLst>
            <pc:docMk/>
            <pc:sldMk cId="0" sldId="321"/>
            <ac:spMk id="2" creationId="{90A02AED-C5EA-73F5-DC6F-47D84974F945}"/>
          </ac:spMkLst>
        </pc:spChg>
        <pc:spChg chg="add del mod">
          <ac:chgData name="Benavides, Jose V. (ARC-TI)" userId="ed39611d-2e96-49c2-b509-1b4004ff9fc4" providerId="ADAL" clId="{94909CDF-9D8F-40CD-BB1B-BAB7647F4B66}" dt="2023-05-31T09:00:50.758" v="154"/>
          <ac:spMkLst>
            <pc:docMk/>
            <pc:sldMk cId="0" sldId="321"/>
            <ac:spMk id="4" creationId="{F17A25D8-0E33-41F8-9D30-FE931C02FEEF}"/>
          </ac:spMkLst>
        </pc:spChg>
        <pc:picChg chg="del">
          <ac:chgData name="Benavides, Jose V. (ARC-TI)" userId="ed39611d-2e96-49c2-b509-1b4004ff9fc4" providerId="ADAL" clId="{94909CDF-9D8F-40CD-BB1B-BAB7647F4B66}" dt="2023-05-31T08:18:39.012" v="144" actId="478"/>
          <ac:picMkLst>
            <pc:docMk/>
            <pc:sldMk cId="0" sldId="321"/>
            <ac:picMk id="6" creationId="{997B0B5F-1F37-5908-F3F0-84F0D5A77D98}"/>
          </ac:picMkLst>
        </pc:picChg>
        <pc:picChg chg="add mod">
          <ac:chgData name="Benavides, Jose V. (ARC-TI)" userId="ed39611d-2e96-49c2-b509-1b4004ff9fc4" providerId="ADAL" clId="{94909CDF-9D8F-40CD-BB1B-BAB7647F4B66}" dt="2023-05-31T09:01:52.589" v="160" actId="1076"/>
          <ac:picMkLst>
            <pc:docMk/>
            <pc:sldMk cId="0" sldId="321"/>
            <ac:picMk id="7" creationId="{02101829-6121-4D70-977D-EB3F6B07527E}"/>
          </ac:picMkLst>
        </pc:picChg>
      </pc:sldChg>
      <pc:sldChg chg="add">
        <pc:chgData name="Benavides, Jose V. (ARC-TI)" userId="ed39611d-2e96-49c2-b509-1b4004ff9fc4" providerId="ADAL" clId="{94909CDF-9D8F-40CD-BB1B-BAB7647F4B66}" dt="2023-05-31T08:00:22.097" v="0"/>
        <pc:sldMkLst>
          <pc:docMk/>
          <pc:sldMk cId="3844318933" sldId="1260"/>
        </pc:sldMkLst>
      </pc:sldChg>
      <pc:sldChg chg="modSp add mod">
        <pc:chgData name="Benavides, Jose V. (ARC-TI)" userId="ed39611d-2e96-49c2-b509-1b4004ff9fc4" providerId="ADAL" clId="{94909CDF-9D8F-40CD-BB1B-BAB7647F4B66}" dt="2023-05-31T08:07:56.386" v="57" actId="20577"/>
        <pc:sldMkLst>
          <pc:docMk/>
          <pc:sldMk cId="1009315743" sldId="1602"/>
        </pc:sldMkLst>
        <pc:spChg chg="mod">
          <ac:chgData name="Benavides, Jose V. (ARC-TI)" userId="ed39611d-2e96-49c2-b509-1b4004ff9fc4" providerId="ADAL" clId="{94909CDF-9D8F-40CD-BB1B-BAB7647F4B66}" dt="2023-05-31T08:07:56.386" v="57" actId="20577"/>
          <ac:spMkLst>
            <pc:docMk/>
            <pc:sldMk cId="1009315743" sldId="1602"/>
            <ac:spMk id="3" creationId="{00000000-0000-0000-0000-000000000000}"/>
          </ac:spMkLst>
        </pc:spChg>
        <pc:spChg chg="mod">
          <ac:chgData name="Benavides, Jose V. (ARC-TI)" userId="ed39611d-2e96-49c2-b509-1b4004ff9fc4" providerId="ADAL" clId="{94909CDF-9D8F-40CD-BB1B-BAB7647F4B66}" dt="2023-05-31T08:07:33.009" v="24" actId="20577"/>
          <ac:spMkLst>
            <pc:docMk/>
            <pc:sldMk cId="1009315743" sldId="1602"/>
            <ac:spMk id="4" creationId="{00000000-0000-0000-0000-000000000000}"/>
          </ac:spMkLst>
        </pc:spChg>
      </pc:sldChg>
      <pc:sldChg chg="add">
        <pc:chgData name="Benavides, Jose V. (ARC-TI)" userId="ed39611d-2e96-49c2-b509-1b4004ff9fc4" providerId="ADAL" clId="{94909CDF-9D8F-40CD-BB1B-BAB7647F4B66}" dt="2023-05-31T08:00:22.097" v="0"/>
        <pc:sldMkLst>
          <pc:docMk/>
          <pc:sldMk cId="1181165452" sldId="1603"/>
        </pc:sldMkLst>
      </pc:sldChg>
      <pc:sldChg chg="modSp add mod">
        <pc:chgData name="Benavides, Jose V. (ARC-TI)" userId="ed39611d-2e96-49c2-b509-1b4004ff9fc4" providerId="ADAL" clId="{94909CDF-9D8F-40CD-BB1B-BAB7647F4B66}" dt="2023-05-31T08:11:34.001" v="97" actId="20577"/>
        <pc:sldMkLst>
          <pc:docMk/>
          <pc:sldMk cId="3144244726" sldId="1663"/>
        </pc:sldMkLst>
        <pc:spChg chg="mod">
          <ac:chgData name="Benavides, Jose V. (ARC-TI)" userId="ed39611d-2e96-49c2-b509-1b4004ff9fc4" providerId="ADAL" clId="{94909CDF-9D8F-40CD-BB1B-BAB7647F4B66}" dt="2023-05-31T08:11:34.001" v="97" actId="20577"/>
          <ac:spMkLst>
            <pc:docMk/>
            <pc:sldMk cId="3144244726" sldId="1663"/>
            <ac:spMk id="16" creationId="{00000000-0000-0000-0000-000000000000}"/>
          </ac:spMkLst>
        </pc:spChg>
      </pc:sldChg>
      <pc:sldChg chg="add">
        <pc:chgData name="Benavides, Jose V. (ARC-TI)" userId="ed39611d-2e96-49c2-b509-1b4004ff9fc4" providerId="ADAL" clId="{94909CDF-9D8F-40CD-BB1B-BAB7647F4B66}" dt="2023-05-31T08:00:22.097" v="0"/>
        <pc:sldMkLst>
          <pc:docMk/>
          <pc:sldMk cId="673968742" sldId="1916"/>
        </pc:sldMkLst>
      </pc:sldChg>
      <pc:sldChg chg="add">
        <pc:chgData name="Benavides, Jose V. (ARC-TI)" userId="ed39611d-2e96-49c2-b509-1b4004ff9fc4" providerId="ADAL" clId="{94909CDF-9D8F-40CD-BB1B-BAB7647F4B66}" dt="2023-05-31T08:00:22.097" v="0"/>
        <pc:sldMkLst>
          <pc:docMk/>
          <pc:sldMk cId="664129472" sldId="1917"/>
        </pc:sldMkLst>
      </pc:sldChg>
      <pc:sldChg chg="add">
        <pc:chgData name="Benavides, Jose V. (ARC-TI)" userId="ed39611d-2e96-49c2-b509-1b4004ff9fc4" providerId="ADAL" clId="{94909CDF-9D8F-40CD-BB1B-BAB7647F4B66}" dt="2023-05-31T08:00:22.097" v="0"/>
        <pc:sldMkLst>
          <pc:docMk/>
          <pc:sldMk cId="3704788503" sldId="1922"/>
        </pc:sldMkLst>
      </pc:sldChg>
      <pc:sldChg chg="add">
        <pc:chgData name="Benavides, Jose V. (ARC-TI)" userId="ed39611d-2e96-49c2-b509-1b4004ff9fc4" providerId="ADAL" clId="{94909CDF-9D8F-40CD-BB1B-BAB7647F4B66}" dt="2023-05-31T08:10:30.452" v="61"/>
        <pc:sldMkLst>
          <pc:docMk/>
          <pc:sldMk cId="3834637895" sldId="1929"/>
        </pc:sldMkLst>
      </pc:sldChg>
      <pc:sldChg chg="add">
        <pc:chgData name="Benavides, Jose V. (ARC-TI)" userId="ed39611d-2e96-49c2-b509-1b4004ff9fc4" providerId="ADAL" clId="{94909CDF-9D8F-40CD-BB1B-BAB7647F4B66}" dt="2023-05-31T08:10:30.452" v="61"/>
        <pc:sldMkLst>
          <pc:docMk/>
          <pc:sldMk cId="3459388233" sldId="1930"/>
        </pc:sldMkLst>
      </pc:sldChg>
      <pc:sldChg chg="add">
        <pc:chgData name="Benavides, Jose V. (ARC-TI)" userId="ed39611d-2e96-49c2-b509-1b4004ff9fc4" providerId="ADAL" clId="{94909CDF-9D8F-40CD-BB1B-BAB7647F4B66}" dt="2023-05-31T08:20:03.625" v="146"/>
        <pc:sldMkLst>
          <pc:docMk/>
          <pc:sldMk cId="3242336575" sldId="1940"/>
        </pc:sldMkLst>
      </pc:sldChg>
      <pc:sldChg chg="modSp add mod">
        <pc:chgData name="Benavides, Jose V. (ARC-TI)" userId="ed39611d-2e96-49c2-b509-1b4004ff9fc4" providerId="ADAL" clId="{94909CDF-9D8F-40CD-BB1B-BAB7647F4B66}" dt="2023-05-31T08:14:18.482" v="106" actId="20577"/>
        <pc:sldMkLst>
          <pc:docMk/>
          <pc:sldMk cId="1982557017" sldId="1941"/>
        </pc:sldMkLst>
        <pc:spChg chg="mod">
          <ac:chgData name="Benavides, Jose V. (ARC-TI)" userId="ed39611d-2e96-49c2-b509-1b4004ff9fc4" providerId="ADAL" clId="{94909CDF-9D8F-40CD-BB1B-BAB7647F4B66}" dt="2023-05-31T08:14:18.482" v="106" actId="20577"/>
          <ac:spMkLst>
            <pc:docMk/>
            <pc:sldMk cId="1982557017" sldId="1941"/>
            <ac:spMk id="3" creationId="{B8CC8D22-919A-7F47-8599-47CEC0D5DC59}"/>
          </ac:spMkLst>
        </pc:spChg>
      </pc:sldChg>
      <pc:sldChg chg="addSp delSp modSp add mod">
        <pc:chgData name="Benavides, Jose V. (ARC-TI)" userId="ed39611d-2e96-49c2-b509-1b4004ff9fc4" providerId="ADAL" clId="{94909CDF-9D8F-40CD-BB1B-BAB7647F4B66}" dt="2023-05-31T08:17:39.280" v="142" actId="20577"/>
        <pc:sldMkLst>
          <pc:docMk/>
          <pc:sldMk cId="4109832289" sldId="1943"/>
        </pc:sldMkLst>
        <pc:spChg chg="mod">
          <ac:chgData name="Benavides, Jose V. (ARC-TI)" userId="ed39611d-2e96-49c2-b509-1b4004ff9fc4" providerId="ADAL" clId="{94909CDF-9D8F-40CD-BB1B-BAB7647F4B66}" dt="2023-05-31T08:17:39.280" v="142" actId="20577"/>
          <ac:spMkLst>
            <pc:docMk/>
            <pc:sldMk cId="4109832289" sldId="1943"/>
            <ac:spMk id="19" creationId="{C7BBDB1C-3141-D74B-A250-68902FE52840}"/>
          </ac:spMkLst>
        </pc:spChg>
        <pc:picChg chg="add mod modCrop">
          <ac:chgData name="Benavides, Jose V. (ARC-TI)" userId="ed39611d-2e96-49c2-b509-1b4004ff9fc4" providerId="ADAL" clId="{94909CDF-9D8F-40CD-BB1B-BAB7647F4B66}" dt="2023-05-31T08:17:19.638" v="127" actId="1076"/>
          <ac:picMkLst>
            <pc:docMk/>
            <pc:sldMk cId="4109832289" sldId="1943"/>
            <ac:picMk id="4" creationId="{6C0E1D69-5DD0-4F79-8B79-13845043380E}"/>
          </ac:picMkLst>
        </pc:picChg>
        <pc:picChg chg="del">
          <ac:chgData name="Benavides, Jose V. (ARC-TI)" userId="ed39611d-2e96-49c2-b509-1b4004ff9fc4" providerId="ADAL" clId="{94909CDF-9D8F-40CD-BB1B-BAB7647F4B66}" dt="2023-05-31T08:14:27.197" v="107" actId="478"/>
          <ac:picMkLst>
            <pc:docMk/>
            <pc:sldMk cId="4109832289" sldId="1943"/>
            <ac:picMk id="5" creationId="{C90B5E32-0765-BB3D-C3C7-32FAE62E2C64}"/>
          </ac:picMkLst>
        </pc:picChg>
        <pc:picChg chg="add mod modCrop">
          <ac:chgData name="Benavides, Jose V. (ARC-TI)" userId="ed39611d-2e96-49c2-b509-1b4004ff9fc4" providerId="ADAL" clId="{94909CDF-9D8F-40CD-BB1B-BAB7647F4B66}" dt="2023-05-31T08:17:23.697" v="128" actId="1076"/>
          <ac:picMkLst>
            <pc:docMk/>
            <pc:sldMk cId="4109832289" sldId="1943"/>
            <ac:picMk id="7" creationId="{B3E16E70-F552-4F9A-AC86-A243F29B9516}"/>
          </ac:picMkLst>
        </pc:picChg>
      </pc:sldChg>
      <pc:sldChg chg="add del">
        <pc:chgData name="Benavides, Jose V. (ARC-TI)" userId="ed39611d-2e96-49c2-b509-1b4004ff9fc4" providerId="ADAL" clId="{94909CDF-9D8F-40CD-BB1B-BAB7647F4B66}" dt="2023-05-31T08:08:20.254" v="58" actId="47"/>
        <pc:sldMkLst>
          <pc:docMk/>
          <pc:sldMk cId="839639835" sldId="1974"/>
        </pc:sldMkLst>
      </pc:sldChg>
      <pc:sldChg chg="add">
        <pc:chgData name="Benavides, Jose V. (ARC-TI)" userId="ed39611d-2e96-49c2-b509-1b4004ff9fc4" providerId="ADAL" clId="{94909CDF-9D8F-40CD-BB1B-BAB7647F4B66}" dt="2023-05-31T08:00:22.097" v="0"/>
        <pc:sldMkLst>
          <pc:docMk/>
          <pc:sldMk cId="2768415122" sldId="2251"/>
        </pc:sldMkLst>
      </pc:sldChg>
      <pc:sldChg chg="modSp mod ord">
        <pc:chgData name="Benavides, Jose V. (ARC-TI)" userId="ed39611d-2e96-49c2-b509-1b4004ff9fc4" providerId="ADAL" clId="{94909CDF-9D8F-40CD-BB1B-BAB7647F4B66}" dt="2023-05-31T08:10:27.904" v="60"/>
        <pc:sldMkLst>
          <pc:docMk/>
          <pc:sldMk cId="3178002582" sldId="2252"/>
        </pc:sldMkLst>
        <pc:graphicFrameChg chg="modGraphic">
          <ac:chgData name="Benavides, Jose V. (ARC-TI)" userId="ed39611d-2e96-49c2-b509-1b4004ff9fc4" providerId="ADAL" clId="{94909CDF-9D8F-40CD-BB1B-BAB7647F4B66}" dt="2023-05-31T08:01:21.237" v="12" actId="20577"/>
          <ac:graphicFrameMkLst>
            <pc:docMk/>
            <pc:sldMk cId="3178002582" sldId="2252"/>
            <ac:graphicFrameMk id="14" creationId="{7F41B56A-1F7E-D241-87A4-9D59D17FD624}"/>
          </ac:graphicFrameMkLst>
        </pc:graphicFrameChg>
      </pc:sldChg>
      <pc:sldChg chg="add">
        <pc:chgData name="Benavides, Jose V. (ARC-TI)" userId="ed39611d-2e96-49c2-b509-1b4004ff9fc4" providerId="ADAL" clId="{94909CDF-9D8F-40CD-BB1B-BAB7647F4B66}" dt="2023-05-31T08:10:38.595" v="63"/>
        <pc:sldMkLst>
          <pc:docMk/>
          <pc:sldMk cId="2478664056" sldId="2264"/>
        </pc:sldMkLst>
      </pc:sldChg>
      <pc:sldChg chg="del">
        <pc:chgData name="Benavides, Jose V. (ARC-TI)" userId="ed39611d-2e96-49c2-b509-1b4004ff9fc4" providerId="ADAL" clId="{94909CDF-9D8F-40CD-BB1B-BAB7647F4B66}" dt="2023-05-31T08:10:35.530" v="62" actId="2696"/>
        <pc:sldMkLst>
          <pc:docMk/>
          <pc:sldMk cId="3860805395" sldId="2264"/>
        </pc:sldMkLst>
      </pc:sldChg>
      <pc:sldChg chg="addSp delSp modSp add mod">
        <pc:chgData name="Benavides, Jose V. (ARC-TI)" userId="ed39611d-2e96-49c2-b509-1b4004ff9fc4" providerId="ADAL" clId="{94909CDF-9D8F-40CD-BB1B-BAB7647F4B66}" dt="2023-05-31T08:13:58.634" v="102" actId="1076"/>
        <pc:sldMkLst>
          <pc:docMk/>
          <pc:sldMk cId="1477671712" sldId="2266"/>
        </pc:sldMkLst>
        <pc:picChg chg="add mod">
          <ac:chgData name="Benavides, Jose V. (ARC-TI)" userId="ed39611d-2e96-49c2-b509-1b4004ff9fc4" providerId="ADAL" clId="{94909CDF-9D8F-40CD-BB1B-BAB7647F4B66}" dt="2023-05-31T08:13:58.634" v="102" actId="1076"/>
          <ac:picMkLst>
            <pc:docMk/>
            <pc:sldMk cId="1477671712" sldId="2266"/>
            <ac:picMk id="4" creationId="{D9DFC6CD-E1C7-4D4D-9D11-ACFA51CCE797}"/>
          </ac:picMkLst>
        </pc:picChg>
        <pc:picChg chg="del">
          <ac:chgData name="Benavides, Jose V. (ARC-TI)" userId="ed39611d-2e96-49c2-b509-1b4004ff9fc4" providerId="ADAL" clId="{94909CDF-9D8F-40CD-BB1B-BAB7647F4B66}" dt="2023-05-31T08:11:39.269" v="98" actId="478"/>
          <ac:picMkLst>
            <pc:docMk/>
            <pc:sldMk cId="1477671712" sldId="2266"/>
            <ac:picMk id="7" creationId="{3877092F-CCDC-B3E4-F526-C8AD9605B507}"/>
          </ac:picMkLst>
        </pc:picChg>
      </pc:sldChg>
      <pc:sldChg chg="add">
        <pc:chgData name="Benavides, Jose V. (ARC-TI)" userId="ed39611d-2e96-49c2-b509-1b4004ff9fc4" providerId="ADAL" clId="{94909CDF-9D8F-40CD-BB1B-BAB7647F4B66}" dt="2023-05-31T08:10:30.452" v="61"/>
        <pc:sldMkLst>
          <pc:docMk/>
          <pc:sldMk cId="3723211162" sldId="2271"/>
        </pc:sldMkLst>
      </pc:sldChg>
      <pc:sldChg chg="add">
        <pc:chgData name="Benavides, Jose V. (ARC-TI)" userId="ed39611d-2e96-49c2-b509-1b4004ff9fc4" providerId="ADAL" clId="{94909CDF-9D8F-40CD-BB1B-BAB7647F4B66}" dt="2023-05-31T08:00:22.097" v="0"/>
        <pc:sldMkLst>
          <pc:docMk/>
          <pc:sldMk cId="2753279075" sldId="2309"/>
        </pc:sldMkLst>
      </pc:sldChg>
      <pc:sldChg chg="add">
        <pc:chgData name="Benavides, Jose V. (ARC-TI)" userId="ed39611d-2e96-49c2-b509-1b4004ff9fc4" providerId="ADAL" clId="{94909CDF-9D8F-40CD-BB1B-BAB7647F4B66}" dt="2023-05-31T08:00:22.097" v="0"/>
        <pc:sldMkLst>
          <pc:docMk/>
          <pc:sldMk cId="2124484740" sldId="2310"/>
        </pc:sldMkLst>
      </pc:sldChg>
      <pc:sldChg chg="add del">
        <pc:chgData name="Benavides, Jose V. (ARC-TI)" userId="ed39611d-2e96-49c2-b509-1b4004ff9fc4" providerId="ADAL" clId="{94909CDF-9D8F-40CD-BB1B-BAB7647F4B66}" dt="2023-05-31T08:17:59.484" v="143" actId="47"/>
        <pc:sldMkLst>
          <pc:docMk/>
          <pc:sldMk cId="1110673164" sldId="2311"/>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C:\Users\amoravar\OneDrive%20-%20NASA\2023\Astrobee\Map_Coverage\stdTrajectory_Maps_Comparison.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Localized Images from Std Trajectory</a:t>
            </a:r>
            <a:r>
              <a:rPr lang="en-US" baseline="0"/>
              <a:t> (%)</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'Summary DockBag'!$A$7</c:f>
              <c:strCache>
                <c:ptCount val="1"/>
                <c:pt idx="0">
                  <c:v>dali</c:v>
                </c:pt>
              </c:strCache>
            </c:strRef>
          </c:tx>
          <c:spPr>
            <a:solidFill>
              <a:schemeClr val="accent1"/>
            </a:solidFill>
            <a:ln>
              <a:noFill/>
            </a:ln>
            <a:effectLst/>
          </c:spPr>
          <c:invertIfNegative val="0"/>
          <c:cat>
            <c:strRef>
              <c:f>'Summary DockBag'!$B$3:$E$3</c:f>
              <c:strCache>
                <c:ptCount val="4"/>
                <c:pt idx="0">
                  <c:v>CM-S7</c:v>
                </c:pt>
                <c:pt idx="1">
                  <c:v>CM-S8</c:v>
                </c:pt>
                <c:pt idx="2">
                  <c:v>CM-S09</c:v>
                </c:pt>
                <c:pt idx="3">
                  <c:v>CM-S10</c:v>
                </c:pt>
              </c:strCache>
            </c:strRef>
          </c:cat>
          <c:val>
            <c:numRef>
              <c:f>'Summary DockBag'!$B$7:$E$7</c:f>
              <c:numCache>
                <c:formatCode>General</c:formatCode>
                <c:ptCount val="4"/>
                <c:pt idx="0">
                  <c:v>23.541666666666668</c:v>
                </c:pt>
                <c:pt idx="1">
                  <c:v>17.5</c:v>
                </c:pt>
                <c:pt idx="2">
                  <c:v>40.022675736961446</c:v>
                </c:pt>
                <c:pt idx="3">
                  <c:v>21.258341277407055</c:v>
                </c:pt>
              </c:numCache>
            </c:numRef>
          </c:val>
          <c:extLst>
            <c:ext xmlns:c16="http://schemas.microsoft.com/office/drawing/2014/chart" uri="{C3380CC4-5D6E-409C-BE32-E72D297353CC}">
              <c16:uniqueId val="{00000000-7323-4524-BFE5-004ACEB063B9}"/>
            </c:ext>
          </c:extLst>
        </c:ser>
        <c:ser>
          <c:idx val="1"/>
          <c:order val="1"/>
          <c:tx>
            <c:strRef>
              <c:f>'Summary DockBag'!$A$6</c:f>
              <c:strCache>
                <c:ptCount val="1"/>
                <c:pt idx="0">
                  <c:v>eisen</c:v>
                </c:pt>
              </c:strCache>
            </c:strRef>
          </c:tx>
          <c:spPr>
            <a:solidFill>
              <a:schemeClr val="accent2"/>
            </a:solidFill>
            <a:ln>
              <a:noFill/>
            </a:ln>
            <a:effectLst/>
          </c:spPr>
          <c:invertIfNegative val="0"/>
          <c:cat>
            <c:strRef>
              <c:f>'Summary DockBag'!$B$3:$E$3</c:f>
              <c:strCache>
                <c:ptCount val="4"/>
                <c:pt idx="0">
                  <c:v>CM-S7</c:v>
                </c:pt>
                <c:pt idx="1">
                  <c:v>CM-S8</c:v>
                </c:pt>
                <c:pt idx="2">
                  <c:v>CM-S09</c:v>
                </c:pt>
                <c:pt idx="3">
                  <c:v>CM-S10</c:v>
                </c:pt>
              </c:strCache>
            </c:strRef>
          </c:cat>
          <c:val>
            <c:numRef>
              <c:f>'Summary DockBag'!$B$6:$E$6</c:f>
              <c:numCache>
                <c:formatCode>General</c:formatCode>
                <c:ptCount val="4"/>
                <c:pt idx="0">
                  <c:v>24.6875</c:v>
                </c:pt>
                <c:pt idx="1">
                  <c:v>16.120689655172413</c:v>
                </c:pt>
                <c:pt idx="2">
                  <c:v>36.167800453514737</c:v>
                </c:pt>
                <c:pt idx="3">
                  <c:v>21.544327931363203</c:v>
                </c:pt>
              </c:numCache>
            </c:numRef>
          </c:val>
          <c:extLst>
            <c:ext xmlns:c16="http://schemas.microsoft.com/office/drawing/2014/chart" uri="{C3380CC4-5D6E-409C-BE32-E72D297353CC}">
              <c16:uniqueId val="{00000001-7323-4524-BFE5-004ACEB063B9}"/>
            </c:ext>
          </c:extLst>
        </c:ser>
        <c:ser>
          <c:idx val="2"/>
          <c:order val="2"/>
          <c:tx>
            <c:strRef>
              <c:f>'Summary DockBag'!$A$5</c:f>
              <c:strCache>
                <c:ptCount val="1"/>
                <c:pt idx="0">
                  <c:v>goya</c:v>
                </c:pt>
              </c:strCache>
            </c:strRef>
          </c:tx>
          <c:spPr>
            <a:solidFill>
              <a:schemeClr val="accent3"/>
            </a:solidFill>
            <a:ln>
              <a:noFill/>
            </a:ln>
            <a:effectLst/>
          </c:spPr>
          <c:invertIfNegative val="0"/>
          <c:cat>
            <c:strRef>
              <c:f>'Summary DockBag'!$B$3:$E$3</c:f>
              <c:strCache>
                <c:ptCount val="4"/>
                <c:pt idx="0">
                  <c:v>CM-S7</c:v>
                </c:pt>
                <c:pt idx="1">
                  <c:v>CM-S8</c:v>
                </c:pt>
                <c:pt idx="2">
                  <c:v>CM-S09</c:v>
                </c:pt>
                <c:pt idx="3">
                  <c:v>CM-S10</c:v>
                </c:pt>
              </c:strCache>
            </c:strRef>
          </c:cat>
          <c:val>
            <c:numRef>
              <c:f>'Summary DockBag'!$B$5:$E$5</c:f>
              <c:numCache>
                <c:formatCode>General</c:formatCode>
                <c:ptCount val="4"/>
                <c:pt idx="0">
                  <c:v>33.020833333333336</c:v>
                </c:pt>
                <c:pt idx="1">
                  <c:v>21.810344827586206</c:v>
                </c:pt>
                <c:pt idx="2">
                  <c:v>46.598639455782312</c:v>
                </c:pt>
                <c:pt idx="3">
                  <c:v>22.211630123927549</c:v>
                </c:pt>
              </c:numCache>
            </c:numRef>
          </c:val>
          <c:extLst>
            <c:ext xmlns:c16="http://schemas.microsoft.com/office/drawing/2014/chart" uri="{C3380CC4-5D6E-409C-BE32-E72D297353CC}">
              <c16:uniqueId val="{00000002-7323-4524-BFE5-004ACEB063B9}"/>
            </c:ext>
          </c:extLst>
        </c:ser>
        <c:ser>
          <c:idx val="3"/>
          <c:order val="3"/>
          <c:tx>
            <c:strRef>
              <c:f>'Summary DockBag'!$A$4</c:f>
              <c:strCache>
                <c:ptCount val="1"/>
                <c:pt idx="0">
                  <c:v>hamilton</c:v>
                </c:pt>
              </c:strCache>
            </c:strRef>
          </c:tx>
          <c:spPr>
            <a:solidFill>
              <a:schemeClr val="accent4"/>
            </a:solidFill>
            <a:ln>
              <a:noFill/>
            </a:ln>
            <a:effectLst/>
          </c:spPr>
          <c:invertIfNegative val="0"/>
          <c:cat>
            <c:strRef>
              <c:f>'Summary DockBag'!$B$3:$E$3</c:f>
              <c:strCache>
                <c:ptCount val="4"/>
                <c:pt idx="0">
                  <c:v>CM-S7</c:v>
                </c:pt>
                <c:pt idx="1">
                  <c:v>CM-S8</c:v>
                </c:pt>
                <c:pt idx="2">
                  <c:v>CM-S09</c:v>
                </c:pt>
                <c:pt idx="3">
                  <c:v>CM-S10</c:v>
                </c:pt>
              </c:strCache>
            </c:strRef>
          </c:cat>
          <c:val>
            <c:numRef>
              <c:f>'Summary DockBag'!$B$4:$E$4</c:f>
              <c:numCache>
                <c:formatCode>General</c:formatCode>
                <c:ptCount val="4"/>
                <c:pt idx="0">
                  <c:v>65.625</c:v>
                </c:pt>
                <c:pt idx="1">
                  <c:v>31.637931034482758</c:v>
                </c:pt>
                <c:pt idx="2">
                  <c:v>62.585034013605444</c:v>
                </c:pt>
                <c:pt idx="3">
                  <c:v>22.688274547187799</c:v>
                </c:pt>
              </c:numCache>
            </c:numRef>
          </c:val>
          <c:extLst>
            <c:ext xmlns:c16="http://schemas.microsoft.com/office/drawing/2014/chart" uri="{C3380CC4-5D6E-409C-BE32-E72D297353CC}">
              <c16:uniqueId val="{00000003-7323-4524-BFE5-004ACEB063B9}"/>
            </c:ext>
          </c:extLst>
        </c:ser>
        <c:dLbls>
          <c:showLegendKey val="0"/>
          <c:showVal val="0"/>
          <c:showCatName val="0"/>
          <c:showSerName val="0"/>
          <c:showPercent val="0"/>
          <c:showBubbleSize val="0"/>
        </c:dLbls>
        <c:gapWidth val="219"/>
        <c:overlap val="-27"/>
        <c:axId val="524429240"/>
        <c:axId val="524424976"/>
      </c:barChart>
      <c:catAx>
        <c:axId val="524429240"/>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ISS Activity</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24424976"/>
        <c:crosses val="autoZero"/>
        <c:auto val="1"/>
        <c:lblAlgn val="ctr"/>
        <c:lblOffset val="100"/>
        <c:noMultiLvlLbl val="0"/>
      </c:catAx>
      <c:valAx>
        <c:axId val="52442497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Localized</a:t>
                </a:r>
                <a:r>
                  <a:rPr lang="en-US" baseline="0"/>
                  <a:t> images (%)</a:t>
                </a:r>
                <a:endParaRPr lang="en-US"/>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244292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2911303-9338-4497-ADB4-33BF2DF57400}" type="datetimeFigureOut">
              <a:rPr lang="en-US" smtClean="0"/>
              <a:t>6/1/2023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9CE6599-6A3E-4B9B-AD59-7E2009739402}" type="slidenum">
              <a:rPr lang="en-US" smtClean="0"/>
              <a:t>‹#›</a:t>
            </a:fld>
            <a:endParaRPr lang="en-US"/>
          </a:p>
        </p:txBody>
      </p:sp>
    </p:spTree>
    <p:extLst>
      <p:ext uri="{BB962C8B-B14F-4D97-AF65-F5344CB8AC3E}">
        <p14:creationId xmlns:p14="http://schemas.microsoft.com/office/powerpoint/2010/main" val="20197312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5A2FAC-343E-41A9-BB85-DDE22E21CAFE}" type="datetimeFigureOut">
              <a:rPr lang="en-US" smtClean="0"/>
              <a:t>6/1/2023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B44F641-7FE3-4A30-AF3D-F38172315C83}" type="slidenum">
              <a:rPr lang="en-US" smtClean="0"/>
              <a:t>‹#›</a:t>
            </a:fld>
            <a:endParaRPr lang="en-US"/>
          </a:p>
        </p:txBody>
      </p:sp>
    </p:spTree>
    <p:extLst>
      <p:ext uri="{BB962C8B-B14F-4D97-AF65-F5344CB8AC3E}">
        <p14:creationId xmlns:p14="http://schemas.microsoft.com/office/powerpoint/2010/main" val="42674685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2000" kern="0"/>
          </a:p>
        </p:txBody>
      </p:sp>
      <p:sp>
        <p:nvSpPr>
          <p:cNvPr id="4" name="Slide Number Placeholder 3"/>
          <p:cNvSpPr>
            <a:spLocks noGrp="1"/>
          </p:cNvSpPr>
          <p:nvPr>
            <p:ph type="sldNum" sz="quarter" idx="10"/>
          </p:nvPr>
        </p:nvSpPr>
        <p:spPr/>
        <p:txBody>
          <a:bodyPr/>
          <a:lstStyle/>
          <a:p>
            <a:fld id="{46A89208-19D7-9E47-969D-1A76A4CEEE29}" type="slidenum">
              <a:rPr lang="en-US" smtClean="0"/>
              <a:t>5</a:t>
            </a:fld>
            <a:endParaRPr lang="en-US"/>
          </a:p>
        </p:txBody>
      </p:sp>
    </p:spTree>
    <p:extLst>
      <p:ext uri="{BB962C8B-B14F-4D97-AF65-F5344CB8AC3E}">
        <p14:creationId xmlns:p14="http://schemas.microsoft.com/office/powerpoint/2010/main" val="32036114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7038" y="708025"/>
            <a:ext cx="6289675" cy="3538538"/>
          </a:xfrm>
        </p:spPr>
      </p:sp>
      <p:sp>
        <p:nvSpPr>
          <p:cNvPr id="3" name="Notes Placeholder 2"/>
          <p:cNvSpPr>
            <a:spLocks noGrp="1"/>
          </p:cNvSpPr>
          <p:nvPr>
            <p:ph type="body" idx="1"/>
          </p:nvPr>
        </p:nvSpPr>
        <p:spPr/>
        <p:txBody>
          <a:bodyPr/>
          <a:lstStyle/>
          <a:p>
            <a:endParaRPr lang="en-US" sz="100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50AFF7-80E1-4B2F-8FF5-E87FA85F30A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728197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1F1DF45-5D59-554B-A1B7-ADC3C583CA15}" type="slidenum">
              <a:rPr lang="en-US" smtClean="0"/>
              <a:t>23</a:t>
            </a:fld>
            <a:endParaRPr lang="en-US" dirty="0"/>
          </a:p>
        </p:txBody>
      </p:sp>
    </p:spTree>
    <p:extLst>
      <p:ext uri="{BB962C8B-B14F-4D97-AF65-F5344CB8AC3E}">
        <p14:creationId xmlns:p14="http://schemas.microsoft.com/office/powerpoint/2010/main" val="31304894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C4FBDB7F-60AF-470D-B51A-3061A722EDBE}" type="datetimeFigureOut">
              <a:rPr lang="en-US" smtClean="0"/>
              <a:t>6/1/2023</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0419370C-8A98-461A-8927-407E76165674}" type="slidenum">
              <a:rPr lang="en-US" smtClean="0"/>
              <a:t>‹#›</a:t>
            </a:fld>
            <a:endParaRPr lang="en-US"/>
          </a:p>
        </p:txBody>
      </p:sp>
    </p:spTree>
    <p:extLst>
      <p:ext uri="{BB962C8B-B14F-4D97-AF65-F5344CB8AC3E}">
        <p14:creationId xmlns:p14="http://schemas.microsoft.com/office/powerpoint/2010/main" val="34063325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42901"/>
            <a:ext cx="10515600" cy="1347788"/>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C4FBDB7F-60AF-470D-B51A-3061A722EDBE}" type="datetimeFigureOut">
              <a:rPr lang="en-US" smtClean="0"/>
              <a:t>6/1/2023</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0419370C-8A98-461A-8927-407E76165674}" type="slidenum">
              <a:rPr lang="en-US" smtClean="0"/>
              <a:t>‹#›</a:t>
            </a:fld>
            <a:endParaRPr lang="en-US"/>
          </a:p>
        </p:txBody>
      </p:sp>
    </p:spTree>
    <p:extLst>
      <p:ext uri="{BB962C8B-B14F-4D97-AF65-F5344CB8AC3E}">
        <p14:creationId xmlns:p14="http://schemas.microsoft.com/office/powerpoint/2010/main" val="32614202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C4FBDB7F-60AF-470D-B51A-3061A722EDBE}" type="datetimeFigureOut">
              <a:rPr lang="en-US" smtClean="0"/>
              <a:t>6/1/2023</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0419370C-8A98-461A-8927-407E76165674}" type="slidenum">
              <a:rPr lang="en-US" smtClean="0"/>
              <a:t>‹#›</a:t>
            </a:fld>
            <a:endParaRPr lang="en-US"/>
          </a:p>
        </p:txBody>
      </p:sp>
    </p:spTree>
    <p:extLst>
      <p:ext uri="{BB962C8B-B14F-4D97-AF65-F5344CB8AC3E}">
        <p14:creationId xmlns:p14="http://schemas.microsoft.com/office/powerpoint/2010/main" val="28903328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42901"/>
            <a:ext cx="10515600" cy="1347788"/>
          </a:xfrm>
          <a:prstGeom prst="rect">
            <a:avLst/>
          </a:prstGeo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C4FBDB7F-60AF-470D-B51A-3061A722EDBE}" type="datetimeFigureOut">
              <a:rPr lang="en-US" smtClean="0"/>
              <a:t>6/1/2023</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0419370C-8A98-461A-8927-407E76165674}" type="slidenum">
              <a:rPr lang="en-US" smtClean="0"/>
              <a:t>‹#›</a:t>
            </a:fld>
            <a:endParaRPr lang="en-US"/>
          </a:p>
        </p:txBody>
      </p:sp>
    </p:spTree>
    <p:extLst>
      <p:ext uri="{BB962C8B-B14F-4D97-AF65-F5344CB8AC3E}">
        <p14:creationId xmlns:p14="http://schemas.microsoft.com/office/powerpoint/2010/main" val="1793219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C4FBDB7F-60AF-470D-B51A-3061A722EDBE}" type="datetimeFigureOut">
              <a:rPr lang="en-US" smtClean="0"/>
              <a:t>6/1/2023</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0419370C-8A98-461A-8927-407E76165674}" type="slidenum">
              <a:rPr lang="en-US" smtClean="0"/>
              <a:t>‹#›</a:t>
            </a:fld>
            <a:endParaRPr lang="en-US"/>
          </a:p>
        </p:txBody>
      </p:sp>
    </p:spTree>
    <p:extLst>
      <p:ext uri="{BB962C8B-B14F-4D97-AF65-F5344CB8AC3E}">
        <p14:creationId xmlns:p14="http://schemas.microsoft.com/office/powerpoint/2010/main" val="28314289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42901"/>
            <a:ext cx="10515600" cy="1347788"/>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C4FBDB7F-60AF-470D-B51A-3061A722EDBE}" type="datetimeFigureOut">
              <a:rPr lang="en-US" smtClean="0"/>
              <a:t>6/1/2023</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0419370C-8A98-461A-8927-407E76165674}" type="slidenum">
              <a:rPr lang="en-US" smtClean="0"/>
              <a:t>‹#›</a:t>
            </a:fld>
            <a:endParaRPr lang="en-US"/>
          </a:p>
        </p:txBody>
      </p:sp>
    </p:spTree>
    <p:extLst>
      <p:ext uri="{BB962C8B-B14F-4D97-AF65-F5344CB8AC3E}">
        <p14:creationId xmlns:p14="http://schemas.microsoft.com/office/powerpoint/2010/main" val="34588996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C4FBDB7F-60AF-470D-B51A-3061A722EDBE}" type="datetimeFigureOut">
              <a:rPr lang="en-US" smtClean="0"/>
              <a:t>6/1/2023</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0419370C-8A98-461A-8927-407E76165674}" type="slidenum">
              <a:rPr lang="en-US" smtClean="0"/>
              <a:t>‹#›</a:t>
            </a:fld>
            <a:endParaRPr lang="en-US"/>
          </a:p>
        </p:txBody>
      </p:sp>
    </p:spTree>
    <p:extLst>
      <p:ext uri="{BB962C8B-B14F-4D97-AF65-F5344CB8AC3E}">
        <p14:creationId xmlns:p14="http://schemas.microsoft.com/office/powerpoint/2010/main" val="9605178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42901"/>
            <a:ext cx="10515600" cy="1347788"/>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C4FBDB7F-60AF-470D-B51A-3061A722EDBE}" type="datetimeFigureOut">
              <a:rPr lang="en-US" smtClean="0"/>
              <a:t>6/1/2023</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0419370C-8A98-461A-8927-407E76165674}" type="slidenum">
              <a:rPr lang="en-US" smtClean="0"/>
              <a:t>‹#›</a:t>
            </a:fld>
            <a:endParaRPr lang="en-US"/>
          </a:p>
        </p:txBody>
      </p:sp>
    </p:spTree>
    <p:extLst>
      <p:ext uri="{BB962C8B-B14F-4D97-AF65-F5344CB8AC3E}">
        <p14:creationId xmlns:p14="http://schemas.microsoft.com/office/powerpoint/2010/main" val="14520211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C4FBDB7F-60AF-470D-B51A-3061A722EDBE}" type="datetimeFigureOut">
              <a:rPr lang="en-US" smtClean="0"/>
              <a:t>6/1/2023</a:t>
            </a:fld>
            <a:endParaRPr 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0419370C-8A98-461A-8927-407E76165674}" type="slidenum">
              <a:rPr lang="en-US" smtClean="0"/>
              <a:t>‹#›</a:t>
            </a:fld>
            <a:endParaRPr lang="en-US"/>
          </a:p>
        </p:txBody>
      </p:sp>
    </p:spTree>
    <p:extLst>
      <p:ext uri="{BB962C8B-B14F-4D97-AF65-F5344CB8AC3E}">
        <p14:creationId xmlns:p14="http://schemas.microsoft.com/office/powerpoint/2010/main" val="1909487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C4FBDB7F-60AF-470D-B51A-3061A722EDBE}" type="datetimeFigureOut">
              <a:rPr lang="en-US" smtClean="0"/>
              <a:t>6/1/2023</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0419370C-8A98-461A-8927-407E76165674}" type="slidenum">
              <a:rPr lang="en-US" smtClean="0"/>
              <a:t>‹#›</a:t>
            </a:fld>
            <a:endParaRPr lang="en-US"/>
          </a:p>
        </p:txBody>
      </p:sp>
    </p:spTree>
    <p:extLst>
      <p:ext uri="{BB962C8B-B14F-4D97-AF65-F5344CB8AC3E}">
        <p14:creationId xmlns:p14="http://schemas.microsoft.com/office/powerpoint/2010/main" val="23500113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C4FBDB7F-60AF-470D-B51A-3061A722EDBE}" type="datetimeFigureOut">
              <a:rPr lang="en-US" smtClean="0"/>
              <a:t>6/1/2023</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0419370C-8A98-461A-8927-407E76165674}" type="slidenum">
              <a:rPr lang="en-US" smtClean="0"/>
              <a:t>‹#›</a:t>
            </a:fld>
            <a:endParaRPr lang="en-US"/>
          </a:p>
        </p:txBody>
      </p:sp>
    </p:spTree>
    <p:extLst>
      <p:ext uri="{BB962C8B-B14F-4D97-AF65-F5344CB8AC3E}">
        <p14:creationId xmlns:p14="http://schemas.microsoft.com/office/powerpoint/2010/main" val="23943038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9" descr="image001"/>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223617" y="184484"/>
            <a:ext cx="139065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0512926" y="184484"/>
            <a:ext cx="14097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Line 12"/>
          <p:cNvSpPr>
            <a:spLocks noChangeShapeType="1"/>
          </p:cNvSpPr>
          <p:nvPr userDrawn="1"/>
        </p:nvSpPr>
        <p:spPr bwMode="auto">
          <a:xfrm flipV="1">
            <a:off x="1884363" y="1119188"/>
            <a:ext cx="8434387" cy="1587"/>
          </a:xfrm>
          <a:prstGeom prst="line">
            <a:avLst/>
          </a:prstGeom>
          <a:noFill/>
          <a:ln w="47625" cmpd="thickThin">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10" name="Rectangle 20"/>
          <p:cNvSpPr>
            <a:spLocks noChangeArrowheads="1"/>
          </p:cNvSpPr>
          <p:nvPr userDrawn="1"/>
        </p:nvSpPr>
        <p:spPr bwMode="auto">
          <a:xfrm>
            <a:off x="0" y="6705600"/>
            <a:ext cx="20320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88" tIns="44450" rIns="90488" bIns="44450">
            <a:spAutoFit/>
          </a:bodyPr>
          <a:lstStyle>
            <a:lvl1pPr eaLnBrk="0" hangingPunct="0">
              <a:tabLst>
                <a:tab pos="8912225" algn="r"/>
              </a:tabLst>
              <a:defRPr>
                <a:solidFill>
                  <a:schemeClr val="tx1"/>
                </a:solidFill>
                <a:latin typeface="Arial" panose="020B0604020202020204" pitchFamily="34" charset="0"/>
              </a:defRPr>
            </a:lvl1pPr>
            <a:lvl2pPr marL="742950" indent="-285750" eaLnBrk="0" hangingPunct="0">
              <a:tabLst>
                <a:tab pos="8912225" algn="r"/>
              </a:tabLst>
              <a:defRPr>
                <a:solidFill>
                  <a:schemeClr val="tx1"/>
                </a:solidFill>
                <a:latin typeface="Arial" panose="020B0604020202020204" pitchFamily="34" charset="0"/>
              </a:defRPr>
            </a:lvl2pPr>
            <a:lvl3pPr marL="1143000" indent="-228600" eaLnBrk="0" hangingPunct="0">
              <a:tabLst>
                <a:tab pos="8912225" algn="r"/>
              </a:tabLst>
              <a:defRPr>
                <a:solidFill>
                  <a:schemeClr val="tx1"/>
                </a:solidFill>
                <a:latin typeface="Arial" panose="020B0604020202020204" pitchFamily="34" charset="0"/>
              </a:defRPr>
            </a:lvl3pPr>
            <a:lvl4pPr marL="1600200" indent="-228600" eaLnBrk="0" hangingPunct="0">
              <a:tabLst>
                <a:tab pos="8912225" algn="r"/>
              </a:tabLst>
              <a:defRPr>
                <a:solidFill>
                  <a:schemeClr val="tx1"/>
                </a:solidFill>
                <a:latin typeface="Arial" panose="020B0604020202020204" pitchFamily="34" charset="0"/>
              </a:defRPr>
            </a:lvl4pPr>
            <a:lvl5pPr marL="2057400" indent="-228600" eaLnBrk="0" hangingPunct="0">
              <a:tabLst>
                <a:tab pos="8912225" algn="r"/>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8912225" algn="r"/>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8912225" algn="r"/>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8912225" algn="r"/>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8912225" algn="r"/>
              </a:tabLst>
              <a:defRPr>
                <a:solidFill>
                  <a:schemeClr val="tx1"/>
                </a:solidFill>
                <a:latin typeface="Arial" panose="020B0604020202020204" pitchFamily="34" charset="0"/>
              </a:defRPr>
            </a:lvl9pPr>
          </a:lstStyle>
          <a:p>
            <a:pPr>
              <a:defRPr/>
            </a:pPr>
            <a:r>
              <a:rPr lang="en-US" altLang="en-US" sz="800"/>
              <a:t>ISS_CM_019 (Rev 05/2018)     </a:t>
            </a:r>
            <a:r>
              <a:rPr lang="en-US" altLang="en-US" sz="800">
                <a:solidFill>
                  <a:schemeClr val="hlink"/>
                </a:solidFill>
              </a:rPr>
              <a:t>	</a:t>
            </a:r>
            <a:endParaRPr lang="en-US" altLang="en-US" sz="800"/>
          </a:p>
        </p:txBody>
      </p:sp>
      <p:sp>
        <p:nvSpPr>
          <p:cNvPr id="11" name="Rectangle 19"/>
          <p:cNvSpPr>
            <a:spLocks noChangeArrowheads="1"/>
          </p:cNvSpPr>
          <p:nvPr userDrawn="1"/>
        </p:nvSpPr>
        <p:spPr bwMode="auto">
          <a:xfrm>
            <a:off x="242888" y="6554788"/>
            <a:ext cx="8509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488" tIns="44450" rIns="90488" bIns="44450">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en-US" sz="900" b="1"/>
              <a:t>Page No. </a:t>
            </a:r>
            <a:fld id="{A4C70D3C-87DE-4BD3-A827-687FBBBDD873}" type="slidenum">
              <a:rPr lang="en-US" altLang="en-US" sz="900" b="1" smtClean="0"/>
              <a:pPr>
                <a:defRPr/>
              </a:pPr>
              <a:t>‹#›</a:t>
            </a:fld>
            <a:endParaRPr lang="en-US" altLang="en-US" sz="900" b="1"/>
          </a:p>
        </p:txBody>
      </p:sp>
      <p:sp>
        <p:nvSpPr>
          <p:cNvPr id="12" name="Line 18"/>
          <p:cNvSpPr>
            <a:spLocks noChangeShapeType="1"/>
          </p:cNvSpPr>
          <p:nvPr userDrawn="1"/>
        </p:nvSpPr>
        <p:spPr bwMode="auto">
          <a:xfrm flipH="1">
            <a:off x="1357313" y="6705600"/>
            <a:ext cx="10517187" cy="0"/>
          </a:xfrm>
          <a:prstGeom prst="line">
            <a:avLst/>
          </a:prstGeom>
          <a:noFill/>
          <a:ln w="254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Tree>
    <p:extLst>
      <p:ext uri="{BB962C8B-B14F-4D97-AF65-F5344CB8AC3E}">
        <p14:creationId xmlns:p14="http://schemas.microsoft.com/office/powerpoint/2010/main" val="9719341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www.nasa.gov/spheres"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973304"/>
          </a:xfrm>
        </p:spPr>
        <p:txBody>
          <a:bodyPr lIns="91440" tIns="45720" rIns="91440" bIns="45720" anchor="b"/>
          <a:lstStyle/>
          <a:p>
            <a:pPr algn="ctr"/>
            <a:r>
              <a:rPr lang="en-US" sz="3200" b="1" i="1">
                <a:latin typeface="Arial"/>
                <a:cs typeface="Arial"/>
              </a:rPr>
              <a:t>ISS Astrobee Facility </a:t>
            </a:r>
            <a:endParaRPr lang="en-US" sz="3200" b="1" i="1">
              <a:latin typeface="Arial" panose="020B0604020202020204" pitchFamily="34" charset="0"/>
              <a:cs typeface="Arial" panose="020B0604020202020204" pitchFamily="34" charset="0"/>
            </a:endParaRPr>
          </a:p>
        </p:txBody>
      </p:sp>
      <p:sp>
        <p:nvSpPr>
          <p:cNvPr id="6" name="Line 5"/>
          <p:cNvSpPr>
            <a:spLocks noChangeShapeType="1"/>
          </p:cNvSpPr>
          <p:nvPr/>
        </p:nvSpPr>
        <p:spPr bwMode="auto">
          <a:xfrm>
            <a:off x="1484313" y="3754104"/>
            <a:ext cx="8701087" cy="0"/>
          </a:xfrm>
          <a:prstGeom prst="line">
            <a:avLst/>
          </a:prstGeom>
          <a:noFill/>
          <a:ln w="508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7" name="Rectangle 4"/>
          <p:cNvSpPr>
            <a:spLocks noChangeArrowheads="1"/>
          </p:cNvSpPr>
          <p:nvPr/>
        </p:nvSpPr>
        <p:spPr bwMode="auto">
          <a:xfrm>
            <a:off x="6357353" y="3809238"/>
            <a:ext cx="5184104" cy="828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488" tIns="44450" rIns="90488" bIns="44450" anchor="t">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600" b="1" i="1" dirty="0"/>
              <a:t>Sponsoring Org/Office Code:</a:t>
            </a:r>
            <a:r>
              <a:rPr lang="en-US" altLang="en-US" sz="1600" i="1" dirty="0"/>
              <a:t> ISS Program, OZ3</a:t>
            </a:r>
          </a:p>
          <a:p>
            <a:pPr>
              <a:spcBef>
                <a:spcPct val="0"/>
              </a:spcBef>
              <a:buFontTx/>
              <a:buNone/>
            </a:pPr>
            <a:r>
              <a:rPr lang="en-US" altLang="en-US" sz="1600" b="1" i="1" dirty="0">
                <a:latin typeface="Arial"/>
                <a:cs typeface="Arial"/>
              </a:rPr>
              <a:t>Name of Forum: </a:t>
            </a:r>
            <a:r>
              <a:rPr lang="en-US" altLang="en-US" sz="1600" i="1" dirty="0">
                <a:latin typeface="Arial"/>
                <a:cs typeface="Arial"/>
              </a:rPr>
              <a:t>Astrobee Working Group June 2023</a:t>
            </a:r>
          </a:p>
          <a:p>
            <a:pPr>
              <a:spcBef>
                <a:spcPct val="0"/>
              </a:spcBef>
              <a:buFontTx/>
              <a:buNone/>
            </a:pPr>
            <a:r>
              <a:rPr lang="en-US" altLang="en-US" sz="1600" b="1" i="1" dirty="0">
                <a:latin typeface="Arial"/>
                <a:cs typeface="Arial"/>
              </a:rPr>
              <a:t>Date:</a:t>
            </a:r>
            <a:r>
              <a:rPr lang="en-US" altLang="en-US" sz="1600" i="1" dirty="0">
                <a:latin typeface="Arial"/>
                <a:cs typeface="Arial"/>
              </a:rPr>
              <a:t> June 1</a:t>
            </a:r>
            <a:r>
              <a:rPr lang="en-US" altLang="en-US" sz="1600" i="1" baseline="30000" dirty="0">
                <a:latin typeface="Arial"/>
                <a:cs typeface="Arial"/>
              </a:rPr>
              <a:t>st</a:t>
            </a:r>
            <a:r>
              <a:rPr lang="en-US" altLang="en-US" sz="1600" i="1" dirty="0">
                <a:latin typeface="Arial"/>
                <a:cs typeface="Arial"/>
              </a:rPr>
              <a:t>, 2023</a:t>
            </a:r>
            <a:endParaRPr lang="en-US" altLang="en-US" sz="2000" i="1" dirty="0">
              <a:cs typeface="Arial" panose="020B0604020202020204" pitchFamily="34" charset="0"/>
            </a:endParaRPr>
          </a:p>
        </p:txBody>
      </p:sp>
      <p:pic>
        <p:nvPicPr>
          <p:cNvPr id="9" name="Picture 8">
            <a:extLst>
              <a:ext uri="{FF2B5EF4-FFF2-40B4-BE49-F238E27FC236}">
                <a16:creationId xmlns:a16="http://schemas.microsoft.com/office/drawing/2014/main" id="{FC27CE75-3C8D-A04E-96D5-25BB7E1FB5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9852" y="5036768"/>
            <a:ext cx="1250348" cy="1382840"/>
          </a:xfrm>
          <a:prstGeom prst="rect">
            <a:avLst/>
          </a:prstGeom>
        </p:spPr>
      </p:pic>
      <p:sp>
        <p:nvSpPr>
          <p:cNvPr id="3" name="Rectangle 2">
            <a:extLst>
              <a:ext uri="{FF2B5EF4-FFF2-40B4-BE49-F238E27FC236}">
                <a16:creationId xmlns:a16="http://schemas.microsoft.com/office/drawing/2014/main" id="{6E547095-4C4B-2EA6-4052-CA52F6E26419}"/>
              </a:ext>
            </a:extLst>
          </p:cNvPr>
          <p:cNvSpPr>
            <a:spLocks noChangeArrowheads="1"/>
          </p:cNvSpPr>
          <p:nvPr/>
        </p:nvSpPr>
        <p:spPr bwMode="auto">
          <a:xfrm>
            <a:off x="8266112" y="5343879"/>
            <a:ext cx="3838575" cy="1567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488" tIns="44450" rIns="90488" bIns="44450">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600" b="1" i="1" dirty="0"/>
              <a:t>Jose V. Benavides</a:t>
            </a:r>
          </a:p>
          <a:p>
            <a:pPr>
              <a:spcBef>
                <a:spcPct val="0"/>
              </a:spcBef>
              <a:buFontTx/>
              <a:buNone/>
            </a:pPr>
            <a:r>
              <a:rPr lang="en-US" altLang="en-US" sz="1600" b="1" i="1" dirty="0"/>
              <a:t>NASA Ames Research Center</a:t>
            </a:r>
          </a:p>
          <a:p>
            <a:pPr>
              <a:spcBef>
                <a:spcPct val="0"/>
              </a:spcBef>
              <a:buFontTx/>
              <a:buNone/>
            </a:pPr>
            <a:r>
              <a:rPr lang="en-US" altLang="en-US" sz="1600" b="1" i="1" dirty="0"/>
              <a:t>Intelligent Systems Division (Code TI)</a:t>
            </a:r>
          </a:p>
          <a:p>
            <a:pPr>
              <a:spcBef>
                <a:spcPct val="0"/>
              </a:spcBef>
              <a:buFontTx/>
              <a:buNone/>
            </a:pPr>
            <a:r>
              <a:rPr lang="en-US" altLang="en-US" sz="1600" b="1" i="1" dirty="0"/>
              <a:t>Henry Orosco</a:t>
            </a:r>
          </a:p>
          <a:p>
            <a:pPr>
              <a:spcBef>
                <a:spcPct val="0"/>
              </a:spcBef>
              <a:buFontTx/>
              <a:buNone/>
            </a:pPr>
            <a:r>
              <a:rPr lang="en-US" altLang="en-US" sz="1600" b="1" i="1" dirty="0"/>
              <a:t>ISS Research Portfolio Manager</a:t>
            </a:r>
          </a:p>
          <a:p>
            <a:pPr>
              <a:spcBef>
                <a:spcPct val="0"/>
              </a:spcBef>
              <a:buFontTx/>
              <a:buNone/>
            </a:pPr>
            <a:endParaRPr lang="en-US" altLang="en-US" sz="1600" b="1" i="1" dirty="0"/>
          </a:p>
        </p:txBody>
      </p:sp>
    </p:spTree>
    <p:extLst>
      <p:ext uri="{BB962C8B-B14F-4D97-AF65-F5344CB8AC3E}">
        <p14:creationId xmlns:p14="http://schemas.microsoft.com/office/powerpoint/2010/main" val="26315007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A02AED-C5EA-73F5-DC6F-47D84974F945}"/>
              </a:ext>
            </a:extLst>
          </p:cNvPr>
          <p:cNvSpPr>
            <a:spLocks noGrp="1"/>
          </p:cNvSpPr>
          <p:nvPr>
            <p:ph type="title"/>
          </p:nvPr>
        </p:nvSpPr>
        <p:spPr>
          <a:xfrm>
            <a:off x="1556011" y="500062"/>
            <a:ext cx="9574876" cy="1325563"/>
          </a:xfrm>
        </p:spPr>
        <p:txBody>
          <a:bodyPr/>
          <a:lstStyle/>
          <a:p>
            <a:pPr algn="ctr"/>
            <a:r>
              <a:rPr lang="en-US" dirty="0"/>
              <a:t>Astrobee 12-month forward plan</a:t>
            </a:r>
          </a:p>
        </p:txBody>
      </p:sp>
      <p:pic>
        <p:nvPicPr>
          <p:cNvPr id="7" name="Content Placeholder 6" descr="Timeline&#10;&#10;Description automatically generated">
            <a:extLst>
              <a:ext uri="{FF2B5EF4-FFF2-40B4-BE49-F238E27FC236}">
                <a16:creationId xmlns:a16="http://schemas.microsoft.com/office/drawing/2014/main" id="{02101829-6121-4D70-977D-EB3F6B07527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4834" y="1297086"/>
            <a:ext cx="12103298" cy="5306597"/>
          </a:xfr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B946B3-E1F6-A84E-8504-B250DEEF2E06}"/>
              </a:ext>
            </a:extLst>
          </p:cNvPr>
          <p:cNvSpPr>
            <a:spLocks noGrp="1"/>
          </p:cNvSpPr>
          <p:nvPr>
            <p:ph type="title"/>
          </p:nvPr>
        </p:nvSpPr>
        <p:spPr/>
        <p:txBody>
          <a:bodyPr lIns="91440" tIns="45720" rIns="91440" bIns="45720" anchor="b"/>
          <a:lstStyle/>
          <a:p>
            <a:r>
              <a:rPr lang="en-US" dirty="0">
                <a:cs typeface="Calibri Light"/>
              </a:rPr>
              <a:t>Facility Status</a:t>
            </a:r>
            <a:endParaRPr lang="en-US" dirty="0"/>
          </a:p>
        </p:txBody>
      </p:sp>
      <p:sp>
        <p:nvSpPr>
          <p:cNvPr id="3" name="Text Placeholder 2">
            <a:extLst>
              <a:ext uri="{FF2B5EF4-FFF2-40B4-BE49-F238E27FC236}">
                <a16:creationId xmlns:a16="http://schemas.microsoft.com/office/drawing/2014/main" id="{5681F5CB-E047-E84A-969F-EB58F24640C7}"/>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4786640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93769-41C2-6342-981F-843B20EF2372}"/>
              </a:ext>
            </a:extLst>
          </p:cNvPr>
          <p:cNvSpPr>
            <a:spLocks noGrp="1"/>
          </p:cNvSpPr>
          <p:nvPr>
            <p:ph type="title"/>
          </p:nvPr>
        </p:nvSpPr>
        <p:spPr/>
        <p:txBody>
          <a:bodyPr/>
          <a:lstStyle/>
          <a:p>
            <a:pPr algn="ctr"/>
            <a:r>
              <a:rPr lang="en-US" dirty="0"/>
              <a:t>Hardware and Lab Status</a:t>
            </a:r>
          </a:p>
        </p:txBody>
      </p:sp>
      <p:pic>
        <p:nvPicPr>
          <p:cNvPr id="4" name="Picture 3" descr="A picture containing indoor, computer, table, man&#10;&#10;Description automatically generated">
            <a:extLst>
              <a:ext uri="{FF2B5EF4-FFF2-40B4-BE49-F238E27FC236}">
                <a16:creationId xmlns:a16="http://schemas.microsoft.com/office/drawing/2014/main" id="{EAECDD33-CD12-A746-B277-469D8425BFD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905465" y="1463359"/>
            <a:ext cx="3440937" cy="2438400"/>
          </a:xfrm>
          <a:prstGeom prst="rect">
            <a:avLst/>
          </a:prstGeom>
        </p:spPr>
      </p:pic>
      <p:sp>
        <p:nvSpPr>
          <p:cNvPr id="5" name="Slide Number Placeholder 3">
            <a:extLst>
              <a:ext uri="{FF2B5EF4-FFF2-40B4-BE49-F238E27FC236}">
                <a16:creationId xmlns:a16="http://schemas.microsoft.com/office/drawing/2014/main" id="{2FB0BD53-8170-E740-B59A-F0B8592779C0}"/>
              </a:ext>
            </a:extLst>
          </p:cNvPr>
          <p:cNvSpPr>
            <a:spLocks noGrp="1"/>
          </p:cNvSpPr>
          <p:nvPr>
            <p:ph type="sldNum" sz="quarter" idx="12"/>
          </p:nvPr>
        </p:nvSpPr>
        <p:spPr>
          <a:xfrm>
            <a:off x="7986499" y="6129021"/>
            <a:ext cx="2057400" cy="365125"/>
          </a:xfrm>
        </p:spPr>
        <p:txBody>
          <a:bodyPr/>
          <a:lstStyle/>
          <a:p>
            <a:fld id="{106146B4-6D85-3547-ADC6-3580939EF640}" type="slidenum">
              <a:rPr lang="en-US" smtClean="0"/>
              <a:t>12</a:t>
            </a:fld>
            <a:endParaRPr lang="en-US"/>
          </a:p>
        </p:txBody>
      </p:sp>
      <p:sp>
        <p:nvSpPr>
          <p:cNvPr id="6" name="Content Placeholder 2">
            <a:extLst>
              <a:ext uri="{FF2B5EF4-FFF2-40B4-BE49-F238E27FC236}">
                <a16:creationId xmlns:a16="http://schemas.microsoft.com/office/drawing/2014/main" id="{9E51B74A-0A16-0343-807E-D9DB941C3ECF}"/>
              </a:ext>
            </a:extLst>
          </p:cNvPr>
          <p:cNvSpPr txBox="1">
            <a:spLocks/>
          </p:cNvSpPr>
          <p:nvPr/>
        </p:nvSpPr>
        <p:spPr>
          <a:xfrm>
            <a:off x="2080342" y="1200553"/>
            <a:ext cx="1856812" cy="416470"/>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a:buChar char="•"/>
              <a:defRPr sz="32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a:buChar char="•"/>
              <a:defRPr sz="2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a:buChar char="•"/>
              <a:defRPr sz="20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lvl="1" algn="ctr"/>
            <a:r>
              <a:rPr lang="en-US" sz="1050"/>
              <a:t>Granite Lab: Online</a:t>
            </a:r>
          </a:p>
          <a:p>
            <a:pPr marL="285750" lvl="1" indent="0" algn="ctr">
              <a:buFont typeface="Arial"/>
              <a:buNone/>
            </a:pPr>
            <a:endParaRPr lang="en-US"/>
          </a:p>
          <a:p>
            <a:pPr marL="0" indent="0" algn="ctr">
              <a:buFont typeface="Arial"/>
              <a:buNone/>
            </a:pPr>
            <a:endParaRPr lang="en-US" dirty="0"/>
          </a:p>
        </p:txBody>
      </p:sp>
      <p:sp>
        <p:nvSpPr>
          <p:cNvPr id="7" name="Content Placeholder 7">
            <a:extLst>
              <a:ext uri="{FF2B5EF4-FFF2-40B4-BE49-F238E27FC236}">
                <a16:creationId xmlns:a16="http://schemas.microsoft.com/office/drawing/2014/main" id="{FCED1FF2-CB5B-E744-BAEA-462CF8F64F0C}"/>
              </a:ext>
            </a:extLst>
          </p:cNvPr>
          <p:cNvSpPr txBox="1">
            <a:spLocks/>
          </p:cNvSpPr>
          <p:nvPr/>
        </p:nvSpPr>
        <p:spPr>
          <a:xfrm>
            <a:off x="7685050" y="1252238"/>
            <a:ext cx="1961642" cy="448838"/>
          </a:xfrm>
          <a:prstGeom prst="rect">
            <a:avLst/>
          </a:prstGeom>
        </p:spPr>
        <p:txBody>
          <a:bodyPr/>
          <a:lstStyle>
            <a:lvl1pPr marL="171450" indent="-171450" algn="l" defTabSz="685800" rtl="0" eaLnBrk="1" latinLnBrk="0" hangingPunct="1">
              <a:lnSpc>
                <a:spcPct val="90000"/>
              </a:lnSpc>
              <a:spcBef>
                <a:spcPts val="750"/>
              </a:spcBef>
              <a:buFont typeface="Arial"/>
              <a:buChar char="•"/>
              <a:defRPr sz="32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a:buChar char="•"/>
              <a:defRPr sz="2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a:buChar char="•"/>
              <a:defRPr sz="20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lvl="1"/>
            <a:r>
              <a:rPr lang="en-US" sz="1050"/>
              <a:t>Flight Lab: Online</a:t>
            </a:r>
            <a:endParaRPr lang="en-US" sz="1050" dirty="0"/>
          </a:p>
        </p:txBody>
      </p:sp>
      <p:pic>
        <p:nvPicPr>
          <p:cNvPr id="8" name="Picture 7" descr="IMG_3722.JPG">
            <a:extLst>
              <a:ext uri="{FF2B5EF4-FFF2-40B4-BE49-F238E27FC236}">
                <a16:creationId xmlns:a16="http://schemas.microsoft.com/office/drawing/2014/main" id="{29B9A942-1FFD-9C4A-B4A4-B9A006687EA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869400" y="1476657"/>
            <a:ext cx="3592942" cy="2425102"/>
          </a:xfrm>
          <a:prstGeom prst="rect">
            <a:avLst/>
          </a:prstGeom>
        </p:spPr>
      </p:pic>
      <p:pic>
        <p:nvPicPr>
          <p:cNvPr id="9" name="Picture 8">
            <a:extLst>
              <a:ext uri="{FF2B5EF4-FFF2-40B4-BE49-F238E27FC236}">
                <a16:creationId xmlns:a16="http://schemas.microsoft.com/office/drawing/2014/main" id="{9D933D40-A13B-BE47-B3FF-CF43F45DD06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69400" y="4079832"/>
            <a:ext cx="3587711" cy="2376277"/>
          </a:xfrm>
          <a:prstGeom prst="rect">
            <a:avLst/>
          </a:prstGeom>
        </p:spPr>
      </p:pic>
      <p:sp>
        <p:nvSpPr>
          <p:cNvPr id="13" name="Content Placeholder 7">
            <a:extLst>
              <a:ext uri="{FF2B5EF4-FFF2-40B4-BE49-F238E27FC236}">
                <a16:creationId xmlns:a16="http://schemas.microsoft.com/office/drawing/2014/main" id="{FC4A58D9-0A04-E642-8019-268910C72448}"/>
              </a:ext>
            </a:extLst>
          </p:cNvPr>
          <p:cNvSpPr txBox="1">
            <a:spLocks/>
          </p:cNvSpPr>
          <p:nvPr/>
        </p:nvSpPr>
        <p:spPr bwMode="auto">
          <a:xfrm>
            <a:off x="6594470" y="6435377"/>
            <a:ext cx="4876800" cy="29942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60000"/>
              </a:spcBef>
              <a:spcAft>
                <a:spcPct val="0"/>
              </a:spcAft>
              <a:defRPr sz="2800" b="1">
                <a:solidFill>
                  <a:schemeClr val="accent2"/>
                </a:solidFill>
                <a:latin typeface="+mn-lt"/>
                <a:ea typeface="ＭＳ Ｐゴシック" charset="-128"/>
                <a:cs typeface="ＭＳ Ｐゴシック" charset="-128"/>
              </a:defRPr>
            </a:lvl1pPr>
            <a:lvl2pPr marL="476250" indent="-190500" algn="l" rtl="0" eaLnBrk="0" fontAlgn="base" hangingPunct="0">
              <a:spcBef>
                <a:spcPct val="20000"/>
              </a:spcBef>
              <a:spcAft>
                <a:spcPct val="0"/>
              </a:spcAft>
              <a:buChar char="•"/>
              <a:defRPr sz="2400">
                <a:solidFill>
                  <a:schemeClr val="tx1"/>
                </a:solidFill>
                <a:latin typeface="+mn-lt"/>
                <a:ea typeface="ＭＳ Ｐゴシック" charset="-128"/>
              </a:defRPr>
            </a:lvl2pPr>
            <a:lvl3pPr marL="857250" indent="-190500" algn="l" rtl="0" eaLnBrk="0" fontAlgn="base" hangingPunct="0">
              <a:spcBef>
                <a:spcPct val="20000"/>
              </a:spcBef>
              <a:spcAft>
                <a:spcPct val="0"/>
              </a:spcAft>
              <a:buSzPct val="80000"/>
              <a:buFont typeface="Wingdings" pitchFamily="-108" charset="2"/>
              <a:buChar char="§"/>
              <a:defRPr sz="20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18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1800">
                <a:solidFill>
                  <a:schemeClr val="tx1"/>
                </a:solidFill>
                <a:latin typeface="+mn-lt"/>
                <a:ea typeface="ＭＳ Ｐゴシック" charset="-128"/>
              </a:defRPr>
            </a:lvl5pPr>
            <a:lvl6pPr marL="2514600" indent="-228600" algn="l" rtl="0" fontAlgn="base">
              <a:spcBef>
                <a:spcPct val="20000"/>
              </a:spcBef>
              <a:spcAft>
                <a:spcPct val="0"/>
              </a:spcAft>
              <a:buChar char="»"/>
              <a:defRPr sz="1800">
                <a:solidFill>
                  <a:schemeClr val="tx1"/>
                </a:solidFill>
                <a:latin typeface="+mn-lt"/>
                <a:ea typeface="ＭＳ Ｐゴシック" charset="-128"/>
              </a:defRPr>
            </a:lvl6pPr>
            <a:lvl7pPr marL="2971800" indent="-228600" algn="l" rtl="0" fontAlgn="base">
              <a:spcBef>
                <a:spcPct val="20000"/>
              </a:spcBef>
              <a:spcAft>
                <a:spcPct val="0"/>
              </a:spcAft>
              <a:buChar char="»"/>
              <a:defRPr sz="1800">
                <a:solidFill>
                  <a:schemeClr val="tx1"/>
                </a:solidFill>
                <a:latin typeface="+mn-lt"/>
                <a:ea typeface="ＭＳ Ｐゴシック" charset="-128"/>
              </a:defRPr>
            </a:lvl7pPr>
            <a:lvl8pPr marL="3429000" indent="-228600" algn="l" rtl="0" fontAlgn="base">
              <a:spcBef>
                <a:spcPct val="20000"/>
              </a:spcBef>
              <a:spcAft>
                <a:spcPct val="0"/>
              </a:spcAft>
              <a:buChar char="»"/>
              <a:defRPr sz="1800">
                <a:solidFill>
                  <a:schemeClr val="tx1"/>
                </a:solidFill>
                <a:latin typeface="+mn-lt"/>
                <a:ea typeface="ＭＳ Ｐゴシック" charset="-128"/>
              </a:defRPr>
            </a:lvl8pPr>
            <a:lvl9pPr marL="3886200" indent="-228600" algn="l" rtl="0" fontAlgn="base">
              <a:spcBef>
                <a:spcPct val="20000"/>
              </a:spcBef>
              <a:spcAft>
                <a:spcPct val="0"/>
              </a:spcAft>
              <a:buChar char="»"/>
              <a:defRPr sz="1800">
                <a:solidFill>
                  <a:schemeClr val="tx1"/>
                </a:solidFill>
                <a:latin typeface="+mn-lt"/>
                <a:ea typeface="ＭＳ Ｐゴシック" charset="-128"/>
              </a:defRPr>
            </a:lvl9pPr>
          </a:lstStyle>
          <a:p>
            <a:pPr lvl="1"/>
            <a:r>
              <a:rPr lang="en-US" sz="1050" b="0" kern="0" baseline="0" dirty="0"/>
              <a:t>Engineering Evaluation Lab (EEL): Available upon request</a:t>
            </a:r>
          </a:p>
        </p:txBody>
      </p:sp>
      <p:graphicFrame>
        <p:nvGraphicFramePr>
          <p:cNvPr id="14" name="Content Placeholder 5">
            <a:extLst>
              <a:ext uri="{FF2B5EF4-FFF2-40B4-BE49-F238E27FC236}">
                <a16:creationId xmlns:a16="http://schemas.microsoft.com/office/drawing/2014/main" id="{7F41B56A-1F7E-D241-87A4-9D59D17FD624}"/>
              </a:ext>
            </a:extLst>
          </p:cNvPr>
          <p:cNvGraphicFramePr>
            <a:graphicFrameLocks/>
          </p:cNvGraphicFramePr>
          <p:nvPr>
            <p:extLst>
              <p:ext uri="{D42A27DB-BD31-4B8C-83A1-F6EECF244321}">
                <p14:modId xmlns:p14="http://schemas.microsoft.com/office/powerpoint/2010/main" val="1397324306"/>
              </p:ext>
            </p:extLst>
          </p:nvPr>
        </p:nvGraphicFramePr>
        <p:xfrm>
          <a:off x="657396" y="3947330"/>
          <a:ext cx="5937074" cy="2883325"/>
        </p:xfrm>
        <a:graphic>
          <a:graphicData uri="http://schemas.openxmlformats.org/drawingml/2006/table">
            <a:tbl>
              <a:tblPr firstRow="1" bandRow="1">
                <a:tableStyleId>{B301B821-A1FF-4177-AEE7-76D212191A09}</a:tableStyleId>
              </a:tblPr>
              <a:tblGrid>
                <a:gridCol w="2995331">
                  <a:extLst>
                    <a:ext uri="{9D8B030D-6E8A-4147-A177-3AD203B41FA5}">
                      <a16:colId xmlns:a16="http://schemas.microsoft.com/office/drawing/2014/main" val="20000"/>
                    </a:ext>
                  </a:extLst>
                </a:gridCol>
                <a:gridCol w="2941743">
                  <a:extLst>
                    <a:ext uri="{9D8B030D-6E8A-4147-A177-3AD203B41FA5}">
                      <a16:colId xmlns:a16="http://schemas.microsoft.com/office/drawing/2014/main" val="20001"/>
                    </a:ext>
                  </a:extLst>
                </a:gridCol>
              </a:tblGrid>
              <a:tr h="375497">
                <a:tc>
                  <a:txBody>
                    <a:bodyPr/>
                    <a:lstStyle/>
                    <a:p>
                      <a:r>
                        <a:rPr lang="en-US" dirty="0"/>
                        <a:t>Name</a:t>
                      </a:r>
                    </a:p>
                  </a:txBody>
                  <a:tcPr marL="189530" marR="189530"/>
                </a:tc>
                <a:tc>
                  <a:txBody>
                    <a:bodyPr/>
                    <a:lstStyle/>
                    <a:p>
                      <a:r>
                        <a:rPr lang="en-US" dirty="0"/>
                        <a:t>Status</a:t>
                      </a:r>
                    </a:p>
                  </a:txBody>
                  <a:tcPr marL="189530" marR="189530"/>
                </a:tc>
                <a:extLst>
                  <a:ext uri="{0D108BD9-81ED-4DB2-BD59-A6C34878D82A}">
                    <a16:rowId xmlns:a16="http://schemas.microsoft.com/office/drawing/2014/main" val="10000"/>
                  </a:ext>
                </a:extLst>
              </a:tr>
              <a:tr h="375497">
                <a:tc>
                  <a:txBody>
                    <a:bodyPr/>
                    <a:lstStyle/>
                    <a:p>
                      <a:r>
                        <a:rPr lang="en-US" dirty="0"/>
                        <a:t>Flat Sat A</a:t>
                      </a:r>
                    </a:p>
                  </a:txBody>
                  <a:tcPr marL="189530" marR="189530"/>
                </a:tc>
                <a:tc>
                  <a:txBody>
                    <a:bodyPr/>
                    <a:lstStyle/>
                    <a:p>
                      <a:r>
                        <a:rPr lang="en-US" dirty="0"/>
                        <a:t>Operational</a:t>
                      </a:r>
                    </a:p>
                  </a:txBody>
                  <a:tcPr marL="189530" marR="189530"/>
                </a:tc>
                <a:extLst>
                  <a:ext uri="{0D108BD9-81ED-4DB2-BD59-A6C34878D82A}">
                    <a16:rowId xmlns:a16="http://schemas.microsoft.com/office/drawing/2014/main" val="10002"/>
                  </a:ext>
                </a:extLst>
              </a:tr>
              <a:tr h="375497">
                <a:tc>
                  <a:txBody>
                    <a:bodyPr/>
                    <a:lstStyle/>
                    <a:p>
                      <a:r>
                        <a:rPr lang="en-US" sz="1800" kern="1200" dirty="0">
                          <a:solidFill>
                            <a:schemeClr val="dk1"/>
                          </a:solidFill>
                          <a:effectLst/>
                          <a:latin typeface="+mn-lt"/>
                          <a:ea typeface="+mn-ea"/>
                          <a:cs typeface="+mn-cs"/>
                        </a:rPr>
                        <a:t>Flight 1 (Bumble), </a:t>
                      </a:r>
                    </a:p>
                    <a:p>
                      <a:r>
                        <a:rPr lang="en-US" sz="1800" kern="1200" dirty="0">
                          <a:solidFill>
                            <a:schemeClr val="dk1"/>
                          </a:solidFill>
                          <a:effectLst/>
                          <a:latin typeface="+mn-lt"/>
                          <a:ea typeface="+mn-ea"/>
                          <a:cs typeface="+mn-cs"/>
                        </a:rPr>
                        <a:t>Flight 3 (Queen)</a:t>
                      </a:r>
                      <a:endParaRPr lang="en-US" dirty="0"/>
                    </a:p>
                  </a:txBody>
                  <a:tcPr marL="189530" marR="189530"/>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dirty="0"/>
                        <a:t>In Space, Operational</a:t>
                      </a:r>
                    </a:p>
                  </a:txBody>
                  <a:tcPr marL="189530" marR="189530"/>
                </a:tc>
                <a:extLst>
                  <a:ext uri="{0D108BD9-81ED-4DB2-BD59-A6C34878D82A}">
                    <a16:rowId xmlns:a16="http://schemas.microsoft.com/office/drawing/2014/main" val="10004"/>
                  </a:ext>
                </a:extLst>
              </a:tr>
              <a:tr h="375497">
                <a:tc>
                  <a:txBody>
                    <a:bodyPr/>
                    <a:lstStyle/>
                    <a:p>
                      <a:r>
                        <a:rPr lang="en-US" dirty="0"/>
                        <a:t>Flight 2 (Honey)</a:t>
                      </a:r>
                    </a:p>
                  </a:txBody>
                  <a:tcPr marL="189530" marR="189530"/>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dirty="0"/>
                        <a:t>On Ground, Ready</a:t>
                      </a:r>
                    </a:p>
                  </a:txBody>
                  <a:tcPr marL="189530" marR="189530"/>
                </a:tc>
                <a:extLst>
                  <a:ext uri="{0D108BD9-81ED-4DB2-BD59-A6C34878D82A}">
                    <a16:rowId xmlns:a16="http://schemas.microsoft.com/office/drawing/2014/main" val="10005"/>
                  </a:ext>
                </a:extLst>
              </a:tr>
              <a:tr h="332315">
                <a:tc>
                  <a:txBody>
                    <a:bodyPr/>
                    <a:lstStyle/>
                    <a:p>
                      <a:r>
                        <a:rPr lang="en-US" dirty="0"/>
                        <a:t>Flight Spare</a:t>
                      </a:r>
                    </a:p>
                  </a:txBody>
                  <a:tcPr marL="189530" marR="189530"/>
                </a:tc>
                <a:tc>
                  <a:txBody>
                    <a:bodyPr/>
                    <a:lstStyle/>
                    <a:p>
                      <a:r>
                        <a:rPr lang="en-US" dirty="0"/>
                        <a:t>Operational</a:t>
                      </a:r>
                    </a:p>
                  </a:txBody>
                  <a:tcPr marL="189530" marR="189530"/>
                </a:tc>
                <a:extLst>
                  <a:ext uri="{0D108BD9-81ED-4DB2-BD59-A6C34878D82A}">
                    <a16:rowId xmlns:a16="http://schemas.microsoft.com/office/drawing/2014/main" val="2853346962"/>
                  </a:ext>
                </a:extLst>
              </a:tr>
              <a:tr h="375497">
                <a:tc>
                  <a:txBody>
                    <a:bodyPr/>
                    <a:lstStyle/>
                    <a:p>
                      <a:r>
                        <a:rPr lang="en-US" dirty="0"/>
                        <a:t>Cert </a:t>
                      </a:r>
                      <a:r>
                        <a:rPr lang="en-US"/>
                        <a:t>(B#)</a:t>
                      </a:r>
                      <a:endParaRPr lang="en-US" dirty="0"/>
                    </a:p>
                  </a:txBody>
                  <a:tcPr marL="189530" marR="189530"/>
                </a:tc>
                <a:tc>
                  <a:txBody>
                    <a:bodyPr/>
                    <a:lstStyle/>
                    <a:p>
                      <a:r>
                        <a:rPr lang="en-US" dirty="0"/>
                        <a:t>Operational</a:t>
                      </a:r>
                    </a:p>
                  </a:txBody>
                  <a:tcPr marL="189530" marR="189530"/>
                </a:tc>
                <a:extLst>
                  <a:ext uri="{0D108BD9-81ED-4DB2-BD59-A6C34878D82A}">
                    <a16:rowId xmlns:a16="http://schemas.microsoft.com/office/drawing/2014/main" val="3254530524"/>
                  </a:ext>
                </a:extLst>
              </a:tr>
              <a:tr h="375497">
                <a:tc>
                  <a:txBody>
                    <a:bodyPr/>
                    <a:lstStyle/>
                    <a:p>
                      <a:r>
                        <a:rPr lang="en-US" dirty="0"/>
                        <a:t>Ground (Wannabee)</a:t>
                      </a:r>
                    </a:p>
                  </a:txBody>
                  <a:tcPr marL="189530" marR="189530"/>
                </a:tc>
                <a:tc>
                  <a:txBody>
                    <a:bodyPr/>
                    <a:lstStyle/>
                    <a:p>
                      <a:r>
                        <a:rPr lang="en-US" dirty="0"/>
                        <a:t>Operational</a:t>
                      </a:r>
                    </a:p>
                  </a:txBody>
                  <a:tcPr marL="189530" marR="189530"/>
                </a:tc>
                <a:extLst>
                  <a:ext uri="{0D108BD9-81ED-4DB2-BD59-A6C34878D82A}">
                    <a16:rowId xmlns:a16="http://schemas.microsoft.com/office/drawing/2014/main" val="755088361"/>
                  </a:ext>
                </a:extLst>
              </a:tr>
            </a:tbl>
          </a:graphicData>
        </a:graphic>
      </p:graphicFrame>
    </p:spTree>
    <p:extLst>
      <p:ext uri="{BB962C8B-B14F-4D97-AF65-F5344CB8AC3E}">
        <p14:creationId xmlns:p14="http://schemas.microsoft.com/office/powerpoint/2010/main" val="31780025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lIns="91440" tIns="45720" rIns="91440" bIns="45720" anchor="t"/>
          <a:lstStyle/>
          <a:p>
            <a:pPr algn="ctr"/>
            <a:r>
              <a:rPr lang="en-US" dirty="0"/>
              <a:t>Honey Repair</a:t>
            </a:r>
          </a:p>
        </p:txBody>
      </p:sp>
      <p:sp>
        <p:nvSpPr>
          <p:cNvPr id="4" name="Content Placeholder 3">
            <a:extLst>
              <a:ext uri="{FF2B5EF4-FFF2-40B4-BE49-F238E27FC236}">
                <a16:creationId xmlns:a16="http://schemas.microsoft.com/office/drawing/2014/main" id="{164B33B9-E51B-4B4C-92DD-31D9398C5680}"/>
              </a:ext>
            </a:extLst>
          </p:cNvPr>
          <p:cNvSpPr>
            <a:spLocks noGrp="1"/>
          </p:cNvSpPr>
          <p:nvPr>
            <p:ph idx="1"/>
          </p:nvPr>
        </p:nvSpPr>
        <p:spPr>
          <a:xfrm>
            <a:off x="838200" y="1825625"/>
            <a:ext cx="5997498" cy="4351338"/>
          </a:xfrm>
        </p:spPr>
        <p:txBody>
          <a:bodyPr vert="horz" lIns="91440" tIns="45720" rIns="91440" bIns="45720" rtlCol="0" anchor="t">
            <a:normAutofit/>
          </a:bodyPr>
          <a:lstStyle/>
          <a:p>
            <a:r>
              <a:rPr lang="en-US" dirty="0"/>
              <a:t>SD card was configured</a:t>
            </a:r>
          </a:p>
          <a:p>
            <a:r>
              <a:rPr lang="en-US" dirty="0"/>
              <a:t>New SD card replaced LLP, MLP, and HLP SD cards</a:t>
            </a:r>
          </a:p>
          <a:p>
            <a:pPr lvl="1"/>
            <a:r>
              <a:rPr lang="en-US" dirty="0"/>
              <a:t>Successful replacement of SD cards</a:t>
            </a:r>
          </a:p>
          <a:p>
            <a:r>
              <a:rPr lang="en-US" dirty="0"/>
              <a:t>Performed (ground) Honey Checkout</a:t>
            </a:r>
          </a:p>
          <a:p>
            <a:pPr lvl="1"/>
            <a:r>
              <a:rPr lang="en-US" dirty="0"/>
              <a:t>Successful checkout complete</a:t>
            </a:r>
          </a:p>
          <a:p>
            <a:r>
              <a:rPr lang="en-US" dirty="0"/>
              <a:t>Next Steps:</a:t>
            </a:r>
          </a:p>
          <a:p>
            <a:pPr lvl="1"/>
            <a:r>
              <a:rPr lang="en-US" dirty="0"/>
              <a:t>Ready to ship if needed anytime in the near future</a:t>
            </a:r>
          </a:p>
        </p:txBody>
      </p:sp>
      <p:pic>
        <p:nvPicPr>
          <p:cNvPr id="3" name="Picture 2" descr="A picture containing indoor, equipment, cluttered&#10;&#10;Description automatically generated">
            <a:extLst>
              <a:ext uri="{FF2B5EF4-FFF2-40B4-BE49-F238E27FC236}">
                <a16:creationId xmlns:a16="http://schemas.microsoft.com/office/drawing/2014/main" id="{7596B958-FDE3-7E47-84A3-E0C965097A7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129948" y="1825625"/>
            <a:ext cx="4572784" cy="3561149"/>
          </a:xfrm>
          <a:prstGeom prst="rect">
            <a:avLst/>
          </a:prstGeom>
        </p:spPr>
      </p:pic>
    </p:spTree>
    <p:extLst>
      <p:ext uri="{BB962C8B-B14F-4D97-AF65-F5344CB8AC3E}">
        <p14:creationId xmlns:p14="http://schemas.microsoft.com/office/powerpoint/2010/main" val="3075697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lIns="91440" tIns="45720" rIns="91440" bIns="45720" anchor="t"/>
          <a:lstStyle/>
          <a:p>
            <a:pPr algn="ctr"/>
            <a:r>
              <a:rPr lang="en-US" dirty="0" err="1"/>
              <a:t>Astrobee</a:t>
            </a:r>
            <a:r>
              <a:rPr lang="en-US" dirty="0"/>
              <a:t> Ops Room</a:t>
            </a:r>
          </a:p>
        </p:txBody>
      </p:sp>
      <p:sp>
        <p:nvSpPr>
          <p:cNvPr id="4" name="Content Placeholder 3">
            <a:extLst>
              <a:ext uri="{FF2B5EF4-FFF2-40B4-BE49-F238E27FC236}">
                <a16:creationId xmlns:a16="http://schemas.microsoft.com/office/drawing/2014/main" id="{164B33B9-E51B-4B4C-92DD-31D9398C5680}"/>
              </a:ext>
            </a:extLst>
          </p:cNvPr>
          <p:cNvSpPr>
            <a:spLocks noGrp="1"/>
          </p:cNvSpPr>
          <p:nvPr>
            <p:ph idx="1"/>
          </p:nvPr>
        </p:nvSpPr>
        <p:spPr>
          <a:xfrm>
            <a:off x="838200" y="1825625"/>
            <a:ext cx="5997498" cy="4351338"/>
          </a:xfrm>
        </p:spPr>
        <p:txBody>
          <a:bodyPr vert="horz" lIns="91440" tIns="45720" rIns="91440" bIns="45720" rtlCol="0" anchor="t">
            <a:normAutofit/>
          </a:bodyPr>
          <a:lstStyle/>
          <a:p>
            <a:r>
              <a:rPr lang="en-US" dirty="0"/>
              <a:t>Converted MGTF to </a:t>
            </a:r>
            <a:r>
              <a:rPr lang="en-US" dirty="0" err="1"/>
              <a:t>Astrobee</a:t>
            </a:r>
            <a:r>
              <a:rPr lang="en-US" dirty="0"/>
              <a:t> Ops room/ support ISS activities </a:t>
            </a:r>
          </a:p>
          <a:p>
            <a:r>
              <a:rPr lang="en-US" dirty="0"/>
              <a:t>Replicate previous ops room(MMOC)</a:t>
            </a:r>
          </a:p>
          <a:p>
            <a:r>
              <a:rPr lang="en-US" dirty="0"/>
              <a:t>Current status:</a:t>
            </a:r>
          </a:p>
          <a:p>
            <a:pPr lvl="1"/>
            <a:r>
              <a:rPr lang="en-US" dirty="0"/>
              <a:t>Computers are up and running</a:t>
            </a:r>
          </a:p>
          <a:p>
            <a:pPr lvl="1"/>
            <a:r>
              <a:rPr lang="en-US" dirty="0"/>
              <a:t>Running operations software</a:t>
            </a:r>
          </a:p>
          <a:p>
            <a:pPr lvl="2"/>
            <a:r>
              <a:rPr lang="en-US" dirty="0"/>
              <a:t>IVODs, VLC, Putty, HOSC VPN Client, etc.</a:t>
            </a:r>
          </a:p>
          <a:p>
            <a:pPr lvl="1"/>
            <a:r>
              <a:rPr lang="en-US" dirty="0"/>
              <a:t>Future work</a:t>
            </a:r>
          </a:p>
          <a:p>
            <a:pPr lvl="2"/>
            <a:r>
              <a:rPr lang="en-US" dirty="0"/>
              <a:t>Installing </a:t>
            </a:r>
            <a:r>
              <a:rPr lang="en-US" dirty="0" err="1"/>
              <a:t>astrobee</a:t>
            </a:r>
            <a:r>
              <a:rPr lang="en-US" dirty="0"/>
              <a:t> GDS, git repository</a:t>
            </a:r>
          </a:p>
          <a:p>
            <a:pPr lvl="2"/>
            <a:r>
              <a:rPr lang="en-US" dirty="0"/>
              <a:t>End to end testing</a:t>
            </a:r>
          </a:p>
        </p:txBody>
      </p:sp>
      <p:pic>
        <p:nvPicPr>
          <p:cNvPr id="5" name="Picture 4">
            <a:extLst>
              <a:ext uri="{FF2B5EF4-FFF2-40B4-BE49-F238E27FC236}">
                <a16:creationId xmlns:a16="http://schemas.microsoft.com/office/drawing/2014/main" id="{FD491270-5F39-D57B-90E7-E90CC3288CE6}"/>
              </a:ext>
            </a:extLst>
          </p:cNvPr>
          <p:cNvPicPr>
            <a:picLocks noChangeAspect="1"/>
          </p:cNvPicPr>
          <p:nvPr/>
        </p:nvPicPr>
        <p:blipFill>
          <a:blip r:embed="rId2"/>
          <a:stretch>
            <a:fillRect/>
          </a:stretch>
        </p:blipFill>
        <p:spPr>
          <a:xfrm>
            <a:off x="6940761" y="1923936"/>
            <a:ext cx="4748198" cy="3561149"/>
          </a:xfrm>
          <a:prstGeom prst="rect">
            <a:avLst/>
          </a:prstGeom>
        </p:spPr>
      </p:pic>
    </p:spTree>
    <p:extLst>
      <p:ext uri="{BB962C8B-B14F-4D97-AF65-F5344CB8AC3E}">
        <p14:creationId xmlns:p14="http://schemas.microsoft.com/office/powerpoint/2010/main" val="10353567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54364" y="1421406"/>
            <a:ext cx="10128510" cy="1918998"/>
          </a:xfrm>
        </p:spPr>
        <p:txBody>
          <a:bodyPr>
            <a:normAutofit fontScale="92500" lnSpcReduction="10000"/>
          </a:bodyPr>
          <a:lstStyle/>
          <a:p>
            <a:r>
              <a:rPr lang="en-US" sz="1800" dirty="0">
                <a:cs typeface="Calibri" panose="020F0502020204030204" pitchFamily="34" charset="0"/>
              </a:rPr>
              <a:t>On 10-11-22, during the prep activity for the </a:t>
            </a:r>
            <a:r>
              <a:rPr lang="en-US" sz="1800" dirty="0" err="1">
                <a:cs typeface="Calibri" panose="020F0502020204030204" pitchFamily="34" charset="0"/>
              </a:rPr>
              <a:t>Kibo</a:t>
            </a:r>
            <a:r>
              <a:rPr lang="en-US" sz="1800" dirty="0">
                <a:cs typeface="Calibri" panose="020F0502020204030204" pitchFamily="34" charset="0"/>
              </a:rPr>
              <a:t> RPC Finals 3, the dock processor presented multiple read-only errors.</a:t>
            </a:r>
          </a:p>
          <a:p>
            <a:r>
              <a:rPr lang="en-US" sz="1800" dirty="0">
                <a:cs typeface="Calibri" panose="020F0502020204030204" pitchFamily="34" charset="0"/>
              </a:rPr>
              <a:t>After crew performed a power cycle, the Dock Processor restarted into rescue mode.</a:t>
            </a:r>
          </a:p>
          <a:p>
            <a:r>
              <a:rPr lang="en-US" sz="1800" dirty="0">
                <a:cs typeface="Calibri" panose="020F0502020204030204" pitchFamily="34" charset="0"/>
              </a:rPr>
              <a:t>The Dock controller is unaffected – still able to charge </a:t>
            </a:r>
            <a:r>
              <a:rPr lang="en-US" sz="1800" dirty="0" err="1">
                <a:cs typeface="Calibri" panose="020F0502020204030204" pitchFamily="34" charset="0"/>
              </a:rPr>
              <a:t>Astrobee’s</a:t>
            </a:r>
            <a:r>
              <a:rPr lang="en-US" sz="1800" dirty="0">
                <a:cs typeface="Calibri" panose="020F0502020204030204" pitchFamily="34" charset="0"/>
              </a:rPr>
              <a:t> batteries.</a:t>
            </a:r>
          </a:p>
          <a:p>
            <a:r>
              <a:rPr lang="en-US" sz="1800" dirty="0">
                <a:cs typeface="Calibri" panose="020F0502020204030204" pitchFamily="34" charset="0"/>
              </a:rPr>
              <a:t>Attempt to recover the Dock Processor remotely was unsuccessful.</a:t>
            </a:r>
          </a:p>
          <a:p>
            <a:r>
              <a:rPr lang="en-US" sz="1800" dirty="0">
                <a:cs typeface="Calibri" panose="020F0502020204030204" pitchFamily="34" charset="0"/>
              </a:rPr>
              <a:t>New, more robust SD cards are being setup and prepared for launch to replace </a:t>
            </a:r>
            <a:r>
              <a:rPr lang="en-US" sz="1800">
                <a:cs typeface="Calibri" panose="020F0502020204030204" pitchFamily="34" charset="0"/>
              </a:rPr>
              <a:t>the corrupted </a:t>
            </a:r>
            <a:r>
              <a:rPr lang="en-US" sz="1800" dirty="0">
                <a:cs typeface="Calibri" panose="020F0502020204030204" pitchFamily="34" charset="0"/>
              </a:rPr>
              <a:t>one on the Dock</a:t>
            </a:r>
          </a:p>
        </p:txBody>
      </p:sp>
      <p:pic>
        <p:nvPicPr>
          <p:cNvPr id="4" name="Picture 3">
            <a:extLst>
              <a:ext uri="{FF2B5EF4-FFF2-40B4-BE49-F238E27FC236}">
                <a16:creationId xmlns:a16="http://schemas.microsoft.com/office/drawing/2014/main" id="{F11E623B-264C-1B29-25A5-5926C9335A3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9852" y="5036768"/>
            <a:ext cx="1250348" cy="1382840"/>
          </a:xfrm>
          <a:prstGeom prst="rect">
            <a:avLst/>
          </a:prstGeom>
        </p:spPr>
      </p:pic>
      <p:grpSp>
        <p:nvGrpSpPr>
          <p:cNvPr id="39" name="Group 38">
            <a:extLst>
              <a:ext uri="{FF2B5EF4-FFF2-40B4-BE49-F238E27FC236}">
                <a16:creationId xmlns:a16="http://schemas.microsoft.com/office/drawing/2014/main" id="{35C3D50C-C2A2-C86F-7160-25D33BC4086D}"/>
              </a:ext>
            </a:extLst>
          </p:cNvPr>
          <p:cNvGrpSpPr/>
          <p:nvPr/>
        </p:nvGrpSpPr>
        <p:grpSpPr>
          <a:xfrm>
            <a:off x="7638804" y="3333771"/>
            <a:ext cx="3856051" cy="2532295"/>
            <a:chOff x="4443643" y="2636353"/>
            <a:chExt cx="3856051" cy="2532295"/>
          </a:xfrm>
        </p:grpSpPr>
        <p:sp>
          <p:nvSpPr>
            <p:cNvPr id="31" name="Rounded Rectangle 30">
              <a:extLst>
                <a:ext uri="{FF2B5EF4-FFF2-40B4-BE49-F238E27FC236}">
                  <a16:creationId xmlns:a16="http://schemas.microsoft.com/office/drawing/2014/main" id="{FC48F87C-3F40-C2C9-59E5-842A824E3ABB}"/>
                </a:ext>
              </a:extLst>
            </p:cNvPr>
            <p:cNvSpPr/>
            <p:nvPr/>
          </p:nvSpPr>
          <p:spPr>
            <a:xfrm>
              <a:off x="4443643" y="2706253"/>
              <a:ext cx="1457000" cy="93143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29073A28-103D-A5C2-4539-AF6E775AB4AB}"/>
                </a:ext>
              </a:extLst>
            </p:cNvPr>
            <p:cNvSpPr/>
            <p:nvPr/>
          </p:nvSpPr>
          <p:spPr>
            <a:xfrm>
              <a:off x="6291358" y="2636353"/>
              <a:ext cx="1584251" cy="109528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39E5AFA0-D9C6-52D9-2A15-78276BCC6434}"/>
                </a:ext>
              </a:extLst>
            </p:cNvPr>
            <p:cNvCxnSpPr>
              <a:cxnSpLocks/>
            </p:cNvCxnSpPr>
            <p:nvPr/>
          </p:nvCxnSpPr>
          <p:spPr>
            <a:xfrm flipH="1" flipV="1">
              <a:off x="7485027" y="3731635"/>
              <a:ext cx="5501" cy="121726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5C0A0DE-0DD6-735A-22AA-030CD75806DB}"/>
                </a:ext>
              </a:extLst>
            </p:cNvPr>
            <p:cNvCxnSpPr>
              <a:cxnSpLocks/>
            </p:cNvCxnSpPr>
            <p:nvPr/>
          </p:nvCxnSpPr>
          <p:spPr>
            <a:xfrm flipH="1" flipV="1">
              <a:off x="6113850" y="4221510"/>
              <a:ext cx="1" cy="52280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B2075D40-6D02-DBFA-83A1-793EDB46953C}"/>
                </a:ext>
              </a:extLst>
            </p:cNvPr>
            <p:cNvCxnSpPr>
              <a:cxnSpLocks/>
            </p:cNvCxnSpPr>
            <p:nvPr/>
          </p:nvCxnSpPr>
          <p:spPr>
            <a:xfrm flipH="1">
              <a:off x="6106090" y="4230442"/>
              <a:ext cx="660492"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74EB1167-29D6-4D0A-4B03-0EB7B6A8F158}"/>
                </a:ext>
              </a:extLst>
            </p:cNvPr>
            <p:cNvCxnSpPr>
              <a:cxnSpLocks/>
            </p:cNvCxnSpPr>
            <p:nvPr/>
          </p:nvCxnSpPr>
          <p:spPr>
            <a:xfrm flipH="1" flipV="1">
              <a:off x="5417490" y="3137391"/>
              <a:ext cx="1377200" cy="737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C399DB92-B8AA-59C3-D722-3DAC29AA99AC}"/>
                </a:ext>
              </a:extLst>
            </p:cNvPr>
            <p:cNvCxnSpPr>
              <a:cxnSpLocks/>
            </p:cNvCxnSpPr>
            <p:nvPr/>
          </p:nvCxnSpPr>
          <p:spPr>
            <a:xfrm flipH="1" flipV="1">
              <a:off x="6766583" y="3710738"/>
              <a:ext cx="1" cy="522809"/>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CAC042A8-A43E-2272-03EA-ED7B58E1C12F}"/>
                </a:ext>
              </a:extLst>
            </p:cNvPr>
            <p:cNvSpPr txBox="1"/>
            <p:nvPr/>
          </p:nvSpPr>
          <p:spPr>
            <a:xfrm>
              <a:off x="6314633" y="4029747"/>
              <a:ext cx="644489" cy="191763"/>
            </a:xfrm>
            <a:prstGeom prst="rect">
              <a:avLst/>
            </a:prstGeom>
            <a:noFill/>
          </p:spPr>
          <p:txBody>
            <a:bodyPr wrap="square" rtlCol="0">
              <a:spAutoFit/>
            </a:bodyPr>
            <a:lstStyle/>
            <a:p>
              <a:r>
                <a:rPr lang="en-US" sz="1000" dirty="0"/>
                <a:t>I2C</a:t>
              </a:r>
            </a:p>
          </p:txBody>
        </p:sp>
        <p:sp>
          <p:nvSpPr>
            <p:cNvPr id="16" name="TextBox 15">
              <a:extLst>
                <a:ext uri="{FF2B5EF4-FFF2-40B4-BE49-F238E27FC236}">
                  <a16:creationId xmlns:a16="http://schemas.microsoft.com/office/drawing/2014/main" id="{ECB14637-4042-8692-24FD-2A666322ABC7}"/>
                </a:ext>
              </a:extLst>
            </p:cNvPr>
            <p:cNvSpPr txBox="1"/>
            <p:nvPr/>
          </p:nvSpPr>
          <p:spPr>
            <a:xfrm>
              <a:off x="5846978" y="2902579"/>
              <a:ext cx="705583" cy="191763"/>
            </a:xfrm>
            <a:prstGeom prst="rect">
              <a:avLst/>
            </a:prstGeom>
            <a:noFill/>
          </p:spPr>
          <p:txBody>
            <a:bodyPr wrap="square" rtlCol="0">
              <a:spAutoFit/>
            </a:bodyPr>
            <a:lstStyle/>
            <a:p>
              <a:r>
                <a:rPr lang="en-US" sz="1000" dirty="0"/>
                <a:t>I2C</a:t>
              </a:r>
            </a:p>
          </p:txBody>
        </p:sp>
        <p:sp>
          <p:nvSpPr>
            <p:cNvPr id="17" name="TextBox 16">
              <a:extLst>
                <a:ext uri="{FF2B5EF4-FFF2-40B4-BE49-F238E27FC236}">
                  <a16:creationId xmlns:a16="http://schemas.microsoft.com/office/drawing/2014/main" id="{24104ECB-B457-F21F-899C-57A3BFC6A930}"/>
                </a:ext>
              </a:extLst>
            </p:cNvPr>
            <p:cNvSpPr txBox="1"/>
            <p:nvPr/>
          </p:nvSpPr>
          <p:spPr>
            <a:xfrm>
              <a:off x="7433118" y="3794902"/>
              <a:ext cx="554595" cy="191763"/>
            </a:xfrm>
            <a:prstGeom prst="rect">
              <a:avLst/>
            </a:prstGeom>
            <a:noFill/>
          </p:spPr>
          <p:txBody>
            <a:bodyPr wrap="square" rtlCol="0">
              <a:spAutoFit/>
            </a:bodyPr>
            <a:lstStyle/>
            <a:p>
              <a:r>
                <a:rPr lang="en-US" sz="1000" dirty="0"/>
                <a:t>I2C</a:t>
              </a:r>
            </a:p>
          </p:txBody>
        </p:sp>
        <p:sp>
          <p:nvSpPr>
            <p:cNvPr id="18" name="TextBox 17">
              <a:extLst>
                <a:ext uri="{FF2B5EF4-FFF2-40B4-BE49-F238E27FC236}">
                  <a16:creationId xmlns:a16="http://schemas.microsoft.com/office/drawing/2014/main" id="{15A0BBD9-D09B-2B16-899D-80D4032D28AC}"/>
                </a:ext>
              </a:extLst>
            </p:cNvPr>
            <p:cNvSpPr txBox="1"/>
            <p:nvPr/>
          </p:nvSpPr>
          <p:spPr>
            <a:xfrm>
              <a:off x="4496939" y="3026261"/>
              <a:ext cx="1319146" cy="584775"/>
            </a:xfrm>
            <a:prstGeom prst="rect">
              <a:avLst/>
            </a:prstGeom>
            <a:noFill/>
          </p:spPr>
          <p:txBody>
            <a:bodyPr wrap="square" rtlCol="0">
              <a:spAutoFit/>
            </a:bodyPr>
            <a:lstStyle/>
            <a:p>
              <a:pPr algn="ctr"/>
              <a:r>
                <a:rPr lang="en-US" sz="1200" b="1" dirty="0"/>
                <a:t>Rescue mode:</a:t>
              </a:r>
              <a:r>
                <a:rPr lang="en-US" sz="1000" b="1" dirty="0"/>
                <a:t> </a:t>
              </a:r>
            </a:p>
            <a:p>
              <a:pPr algn="ctr"/>
              <a:r>
                <a:rPr lang="en-US" sz="1000" b="1" dirty="0"/>
                <a:t>very limited functionalities</a:t>
              </a:r>
            </a:p>
          </p:txBody>
        </p:sp>
        <p:sp>
          <p:nvSpPr>
            <p:cNvPr id="22" name="TextBox 21">
              <a:extLst>
                <a:ext uri="{FF2B5EF4-FFF2-40B4-BE49-F238E27FC236}">
                  <a16:creationId xmlns:a16="http://schemas.microsoft.com/office/drawing/2014/main" id="{43AA312A-32C0-31A0-99BE-9A768696FDC1}"/>
                </a:ext>
              </a:extLst>
            </p:cNvPr>
            <p:cNvSpPr txBox="1"/>
            <p:nvPr/>
          </p:nvSpPr>
          <p:spPr>
            <a:xfrm>
              <a:off x="6392980" y="2743378"/>
              <a:ext cx="1906714" cy="239704"/>
            </a:xfrm>
            <a:prstGeom prst="rect">
              <a:avLst/>
            </a:prstGeom>
            <a:noFill/>
          </p:spPr>
          <p:txBody>
            <a:bodyPr wrap="square" rtlCol="0">
              <a:spAutoFit/>
            </a:bodyPr>
            <a:lstStyle/>
            <a:p>
              <a:r>
                <a:rPr lang="en-US" sz="1400" b="1" dirty="0">
                  <a:solidFill>
                    <a:schemeClr val="bg1"/>
                  </a:solidFill>
                </a:rPr>
                <a:t>Dock Controller</a:t>
              </a:r>
            </a:p>
          </p:txBody>
        </p:sp>
        <p:sp>
          <p:nvSpPr>
            <p:cNvPr id="23" name="TextBox 22">
              <a:extLst>
                <a:ext uri="{FF2B5EF4-FFF2-40B4-BE49-F238E27FC236}">
                  <a16:creationId xmlns:a16="http://schemas.microsoft.com/office/drawing/2014/main" id="{3A7DF5FF-4EDC-27DF-91D6-36A6E4E393C4}"/>
                </a:ext>
              </a:extLst>
            </p:cNvPr>
            <p:cNvSpPr txBox="1"/>
            <p:nvPr/>
          </p:nvSpPr>
          <p:spPr>
            <a:xfrm>
              <a:off x="4507680" y="2727519"/>
              <a:ext cx="1502288" cy="307777"/>
            </a:xfrm>
            <a:prstGeom prst="rect">
              <a:avLst/>
            </a:prstGeom>
            <a:noFill/>
          </p:spPr>
          <p:txBody>
            <a:bodyPr wrap="square" rtlCol="0">
              <a:spAutoFit/>
            </a:bodyPr>
            <a:lstStyle/>
            <a:p>
              <a:r>
                <a:rPr lang="en-US" sz="1400" b="1" dirty="0">
                  <a:solidFill>
                    <a:schemeClr val="bg1"/>
                  </a:solidFill>
                </a:rPr>
                <a:t>Dock Processor</a:t>
              </a:r>
            </a:p>
          </p:txBody>
        </p:sp>
        <p:sp>
          <p:nvSpPr>
            <p:cNvPr id="24" name="Rectangle 23">
              <a:extLst>
                <a:ext uri="{FF2B5EF4-FFF2-40B4-BE49-F238E27FC236}">
                  <a16:creationId xmlns:a16="http://schemas.microsoft.com/office/drawing/2014/main" id="{CFB46146-118E-4C2F-F543-E57E1F6F5EB1}"/>
                </a:ext>
              </a:extLst>
            </p:cNvPr>
            <p:cNvSpPr/>
            <p:nvPr/>
          </p:nvSpPr>
          <p:spPr>
            <a:xfrm>
              <a:off x="6329184" y="3159767"/>
              <a:ext cx="1492198" cy="37520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25" name="Rectangle 24">
              <a:extLst>
                <a:ext uri="{FF2B5EF4-FFF2-40B4-BE49-F238E27FC236}">
                  <a16:creationId xmlns:a16="http://schemas.microsoft.com/office/drawing/2014/main" id="{51D30F26-F0A0-F63C-6D63-3368C055463D}"/>
                </a:ext>
              </a:extLst>
            </p:cNvPr>
            <p:cNvSpPr/>
            <p:nvPr/>
          </p:nvSpPr>
          <p:spPr>
            <a:xfrm>
              <a:off x="4618172" y="3045929"/>
              <a:ext cx="1059616" cy="56510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p>
          </p:txBody>
        </p:sp>
        <p:grpSp>
          <p:nvGrpSpPr>
            <p:cNvPr id="34" name="Group 33">
              <a:extLst>
                <a:ext uri="{FF2B5EF4-FFF2-40B4-BE49-F238E27FC236}">
                  <a16:creationId xmlns:a16="http://schemas.microsoft.com/office/drawing/2014/main" id="{958972E1-82CD-D62A-356A-DDCD91B7F091}"/>
                </a:ext>
              </a:extLst>
            </p:cNvPr>
            <p:cNvGrpSpPr/>
            <p:nvPr/>
          </p:nvGrpSpPr>
          <p:grpSpPr>
            <a:xfrm>
              <a:off x="7129673" y="4437128"/>
              <a:ext cx="731520" cy="731520"/>
              <a:chOff x="6791407" y="4890803"/>
              <a:chExt cx="731520" cy="731520"/>
            </a:xfrm>
          </p:grpSpPr>
          <p:sp>
            <p:nvSpPr>
              <p:cNvPr id="33" name="Rounded Rectangle 32">
                <a:extLst>
                  <a:ext uri="{FF2B5EF4-FFF2-40B4-BE49-F238E27FC236}">
                    <a16:creationId xmlns:a16="http://schemas.microsoft.com/office/drawing/2014/main" id="{335D718C-80FD-3F26-DB59-5E62BE9B8DBF}"/>
                  </a:ext>
                </a:extLst>
              </p:cNvPr>
              <p:cNvSpPr/>
              <p:nvPr/>
            </p:nvSpPr>
            <p:spPr>
              <a:xfrm>
                <a:off x="6791407" y="4890803"/>
                <a:ext cx="731520" cy="7315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71EED8D0-E408-CD90-F3B9-57B0515081BF}"/>
                  </a:ext>
                </a:extLst>
              </p:cNvPr>
              <p:cNvSpPr txBox="1"/>
              <p:nvPr/>
            </p:nvSpPr>
            <p:spPr>
              <a:xfrm>
                <a:off x="6878411" y="5083013"/>
                <a:ext cx="557512" cy="338554"/>
              </a:xfrm>
              <a:prstGeom prst="rect">
                <a:avLst/>
              </a:prstGeom>
              <a:noFill/>
            </p:spPr>
            <p:txBody>
              <a:bodyPr wrap="square" rtlCol="0">
                <a:spAutoFit/>
              </a:bodyPr>
              <a:lstStyle/>
              <a:p>
                <a:r>
                  <a:rPr lang="en-US" sz="1600" b="1" dirty="0">
                    <a:solidFill>
                      <a:schemeClr val="bg1"/>
                    </a:solidFill>
                  </a:rPr>
                  <a:t>AB2</a:t>
                </a:r>
              </a:p>
            </p:txBody>
          </p:sp>
        </p:grpSp>
        <p:sp>
          <p:nvSpPr>
            <p:cNvPr id="27" name="TextBox 26">
              <a:extLst>
                <a:ext uri="{FF2B5EF4-FFF2-40B4-BE49-F238E27FC236}">
                  <a16:creationId xmlns:a16="http://schemas.microsoft.com/office/drawing/2014/main" id="{3E054470-F2FB-E48A-722B-AAE3F35E5FDD}"/>
                </a:ext>
              </a:extLst>
            </p:cNvPr>
            <p:cNvSpPr txBox="1"/>
            <p:nvPr/>
          </p:nvSpPr>
          <p:spPr>
            <a:xfrm>
              <a:off x="6236093" y="3136690"/>
              <a:ext cx="1678380" cy="415498"/>
            </a:xfrm>
            <a:prstGeom prst="rect">
              <a:avLst/>
            </a:prstGeom>
            <a:noFill/>
          </p:spPr>
          <p:txBody>
            <a:bodyPr wrap="square" rtlCol="0">
              <a:spAutoFit/>
            </a:bodyPr>
            <a:lstStyle/>
            <a:p>
              <a:pPr algn="ctr"/>
              <a:r>
                <a:rPr lang="en-US" sz="1100" b="1" dirty="0"/>
                <a:t>Nominal functionalities:</a:t>
              </a:r>
            </a:p>
            <a:p>
              <a:pPr algn="ctr"/>
              <a:r>
                <a:rPr lang="en-US" sz="1000" b="1" dirty="0"/>
                <a:t>Charging AB batteries</a:t>
              </a:r>
            </a:p>
          </p:txBody>
        </p:sp>
        <p:grpSp>
          <p:nvGrpSpPr>
            <p:cNvPr id="35" name="Group 34">
              <a:extLst>
                <a:ext uri="{FF2B5EF4-FFF2-40B4-BE49-F238E27FC236}">
                  <a16:creationId xmlns:a16="http://schemas.microsoft.com/office/drawing/2014/main" id="{17403509-10B2-5CC0-2227-C6B17652764F}"/>
                </a:ext>
              </a:extLst>
            </p:cNvPr>
            <p:cNvGrpSpPr/>
            <p:nvPr/>
          </p:nvGrpSpPr>
          <p:grpSpPr>
            <a:xfrm>
              <a:off x="5740330" y="4428983"/>
              <a:ext cx="731520" cy="731520"/>
              <a:chOff x="6791407" y="4890803"/>
              <a:chExt cx="731520" cy="731520"/>
            </a:xfrm>
          </p:grpSpPr>
          <p:sp>
            <p:nvSpPr>
              <p:cNvPr id="36" name="Rounded Rectangle 35">
                <a:extLst>
                  <a:ext uri="{FF2B5EF4-FFF2-40B4-BE49-F238E27FC236}">
                    <a16:creationId xmlns:a16="http://schemas.microsoft.com/office/drawing/2014/main" id="{12777B0F-4EE6-DB74-C399-1917CC96F8B6}"/>
                  </a:ext>
                </a:extLst>
              </p:cNvPr>
              <p:cNvSpPr/>
              <p:nvPr/>
            </p:nvSpPr>
            <p:spPr>
              <a:xfrm>
                <a:off x="6791407" y="4890803"/>
                <a:ext cx="731520" cy="7315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0E6AAB50-BFE8-B27C-B4F8-05B6046DD8A7}"/>
                  </a:ext>
                </a:extLst>
              </p:cNvPr>
              <p:cNvSpPr txBox="1"/>
              <p:nvPr/>
            </p:nvSpPr>
            <p:spPr>
              <a:xfrm>
                <a:off x="6878411" y="5083013"/>
                <a:ext cx="557512" cy="338554"/>
              </a:xfrm>
              <a:prstGeom prst="rect">
                <a:avLst/>
              </a:prstGeom>
              <a:noFill/>
            </p:spPr>
            <p:txBody>
              <a:bodyPr wrap="square" rtlCol="0">
                <a:spAutoFit/>
              </a:bodyPr>
              <a:lstStyle/>
              <a:p>
                <a:r>
                  <a:rPr lang="en-US" sz="1600" b="1" dirty="0">
                    <a:solidFill>
                      <a:schemeClr val="bg1"/>
                    </a:solidFill>
                  </a:rPr>
                  <a:t>AB1</a:t>
                </a:r>
              </a:p>
            </p:txBody>
          </p:sp>
        </p:grpSp>
      </p:grpSp>
      <p:pic>
        <p:nvPicPr>
          <p:cNvPr id="5" name="Picture 4">
            <a:extLst>
              <a:ext uri="{FF2B5EF4-FFF2-40B4-BE49-F238E27FC236}">
                <a16:creationId xmlns:a16="http://schemas.microsoft.com/office/drawing/2014/main" id="{9118010A-CF25-66B3-16D8-87056C52E39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62418" y="3677976"/>
            <a:ext cx="4469996" cy="1962604"/>
          </a:xfrm>
          <a:prstGeom prst="rect">
            <a:avLst/>
          </a:prstGeom>
        </p:spPr>
      </p:pic>
      <p:sp>
        <p:nvSpPr>
          <p:cNvPr id="6" name="Title 1">
            <a:extLst>
              <a:ext uri="{FF2B5EF4-FFF2-40B4-BE49-F238E27FC236}">
                <a16:creationId xmlns:a16="http://schemas.microsoft.com/office/drawing/2014/main" id="{8AF9762F-B9E0-3F5F-4147-08A4BC64CB98}"/>
              </a:ext>
            </a:extLst>
          </p:cNvPr>
          <p:cNvSpPr txBox="1">
            <a:spLocks/>
          </p:cNvSpPr>
          <p:nvPr/>
        </p:nvSpPr>
        <p:spPr>
          <a:xfrm>
            <a:off x="838200" y="342901"/>
            <a:ext cx="10515600" cy="1347788"/>
          </a:xfrm>
          <a:prstGeom prst="rect">
            <a:avLst/>
          </a:prstGeom>
        </p:spPr>
        <p:txBody>
          <a:bodyPr lIns="91440" tIns="45720" rIns="91440" bIns="45720" anchor="t"/>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t>ISS Dock Station: Status</a:t>
            </a:r>
          </a:p>
        </p:txBody>
      </p:sp>
    </p:spTree>
    <p:extLst>
      <p:ext uri="{BB962C8B-B14F-4D97-AF65-F5344CB8AC3E}">
        <p14:creationId xmlns:p14="http://schemas.microsoft.com/office/powerpoint/2010/main" val="7766786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Ubuntu 20.04 Transition</a:t>
            </a:r>
          </a:p>
        </p:txBody>
      </p:sp>
      <p:sp>
        <p:nvSpPr>
          <p:cNvPr id="3" name="Content Placeholder 2">
            <a:extLst>
              <a:ext uri="{FF2B5EF4-FFF2-40B4-BE49-F238E27FC236}">
                <a16:creationId xmlns:a16="http://schemas.microsoft.com/office/drawing/2014/main" id="{CD292E85-05DE-B14D-B60A-E06B8146E87F}"/>
              </a:ext>
            </a:extLst>
          </p:cNvPr>
          <p:cNvSpPr>
            <a:spLocks noGrp="1"/>
          </p:cNvSpPr>
          <p:nvPr>
            <p:ph idx="1"/>
          </p:nvPr>
        </p:nvSpPr>
        <p:spPr>
          <a:xfrm>
            <a:off x="838200" y="1825625"/>
            <a:ext cx="7086600" cy="4351338"/>
          </a:xfrm>
        </p:spPr>
        <p:txBody>
          <a:bodyPr>
            <a:normAutofit fontScale="92500" lnSpcReduction="20000"/>
          </a:bodyPr>
          <a:lstStyle/>
          <a:p>
            <a:r>
              <a:rPr lang="en-US" dirty="0"/>
              <a:t>Current status</a:t>
            </a:r>
          </a:p>
          <a:p>
            <a:pPr lvl="1"/>
            <a:r>
              <a:rPr lang="en-US" dirty="0"/>
              <a:t>All Ubuntu 20 images operational (root, rescue, custom)</a:t>
            </a:r>
          </a:p>
          <a:p>
            <a:pPr lvl="1"/>
            <a:r>
              <a:rPr lang="en-US" dirty="0"/>
              <a:t>All FSW products (Astrobee </a:t>
            </a:r>
            <a:r>
              <a:rPr lang="en-US" dirty="0" err="1"/>
              <a:t>debians</a:t>
            </a:r>
            <a:r>
              <a:rPr lang="en-US" dirty="0"/>
              <a:t>) ready for Ubuntu 20 </a:t>
            </a:r>
            <a:r>
              <a:rPr lang="en-US" dirty="0" err="1"/>
              <a:t>armhf</a:t>
            </a:r>
            <a:endParaRPr lang="en-US" dirty="0"/>
          </a:p>
          <a:p>
            <a:pPr lvl="1"/>
            <a:r>
              <a:rPr lang="en-US" dirty="0"/>
              <a:t>First official FSW release supporting Ubuntu 20 </a:t>
            </a:r>
            <a:r>
              <a:rPr lang="en-US" dirty="0" err="1"/>
              <a:t>armhf</a:t>
            </a:r>
            <a:r>
              <a:rPr lang="en-US" dirty="0"/>
              <a:t> available (0.17.0)</a:t>
            </a:r>
          </a:p>
          <a:p>
            <a:pPr lvl="1"/>
            <a:r>
              <a:rPr lang="en-US" dirty="0"/>
              <a:t>FSW 0.17.0 installed to ground unit (wannabee) and tested since February 17th</a:t>
            </a:r>
          </a:p>
          <a:p>
            <a:r>
              <a:rPr lang="en-US" dirty="0"/>
              <a:t>Next Steps</a:t>
            </a:r>
          </a:p>
          <a:p>
            <a:pPr lvl="1"/>
            <a:r>
              <a:rPr lang="en-US" dirty="0"/>
              <a:t>Continue image and FSW testing.</a:t>
            </a:r>
          </a:p>
          <a:p>
            <a:pPr lvl="1"/>
            <a:r>
              <a:rPr lang="en-US" dirty="0"/>
              <a:t>Documentation</a:t>
            </a:r>
          </a:p>
          <a:p>
            <a:pPr lvl="1"/>
            <a:r>
              <a:rPr lang="en-US" dirty="0"/>
              <a:t>Prepare deployment to ISS (procedures, testing, approvals)</a:t>
            </a:r>
          </a:p>
          <a:p>
            <a:pPr lvl="1"/>
            <a:endParaRPr lang="en-US" dirty="0"/>
          </a:p>
        </p:txBody>
      </p:sp>
    </p:spTree>
    <p:extLst>
      <p:ext uri="{BB962C8B-B14F-4D97-AF65-F5344CB8AC3E}">
        <p14:creationId xmlns:p14="http://schemas.microsoft.com/office/powerpoint/2010/main" val="31770229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Coverage Analysis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838201" y="1825625"/>
                <a:ext cx="4427482" cy="4705804"/>
              </a:xfrm>
            </p:spPr>
            <p:txBody>
              <a:bodyPr>
                <a:normAutofit fontScale="70000" lnSpcReduction="20000"/>
              </a:bodyPr>
              <a:lstStyle/>
              <a:p>
                <a:r>
                  <a:rPr lang="en-US" dirty="0"/>
                  <a:t>Software tool helps visualize the coverage of a given map or Astrobee trajectory </a:t>
                </a:r>
              </a:p>
              <a:p>
                <a:r>
                  <a:rPr lang="en-US" dirty="0"/>
                  <a:t>Coverage of a map: the number of ML features in a volume of </a:t>
                </a:r>
                <a14:m>
                  <m:oMath xmlns:m="http://schemas.openxmlformats.org/officeDocument/2006/math">
                    <m:r>
                      <a:rPr lang="en-US" i="1">
                        <a:latin typeface="Cambria Math" panose="02040503050406030204" pitchFamily="18" charset="0"/>
                      </a:rPr>
                      <m:t>30</m:t>
                    </m:r>
                    <m:r>
                      <a:rPr lang="en-US" i="1">
                        <a:latin typeface="Cambria Math" panose="02040503050406030204" pitchFamily="18" charset="0"/>
                      </a:rPr>
                      <m:t>𝑐</m:t>
                    </m:r>
                    <m:sSup>
                      <m:sSupPr>
                        <m:ctrlPr>
                          <a:rPr lang="en-US" i="1">
                            <a:latin typeface="Cambria Math" panose="02040503050406030204" pitchFamily="18" charset="0"/>
                          </a:rPr>
                        </m:ctrlPr>
                      </m:sSupPr>
                      <m:e>
                        <m:r>
                          <a:rPr lang="en-US" i="1">
                            <a:latin typeface="Cambria Math" panose="02040503050406030204" pitchFamily="18" charset="0"/>
                          </a:rPr>
                          <m:t>𝑚</m:t>
                        </m:r>
                      </m:e>
                      <m:sup>
                        <m:r>
                          <a:rPr lang="en-US" i="1">
                            <a:latin typeface="Cambria Math" panose="02040503050406030204" pitchFamily="18" charset="0"/>
                          </a:rPr>
                          <m:t>3</m:t>
                        </m:r>
                      </m:sup>
                    </m:sSup>
                  </m:oMath>
                </a14:m>
                <a:r>
                  <a:rPr lang="en-US" dirty="0"/>
                  <a:t> along an imaginary grid on the overhead, aft, forward, deck walls and the front of the airlock throughout the JEM</a:t>
                </a:r>
              </a:p>
              <a:p>
                <a:r>
                  <a:rPr lang="en-US" dirty="0"/>
                  <a:t>Coverage of an Astrobee trajectory: the number of ML features the robot registered at a given pose of the trajectory.</a:t>
                </a:r>
              </a:p>
              <a:p>
                <a:r>
                  <a:rPr lang="en-US" dirty="0"/>
                  <a:t>The more ML features, the more stable Astrobee localization will be.</a:t>
                </a:r>
              </a:p>
              <a:p>
                <a:r>
                  <a:rPr lang="en-US" dirty="0"/>
                  <a:t>Three possible outputs:</a:t>
                </a:r>
              </a:p>
              <a:p>
                <a:pPr lvl="1"/>
                <a:r>
                  <a:rPr lang="en-US" dirty="0"/>
                  <a:t>3D JEM heat map</a:t>
                </a:r>
              </a:p>
              <a:p>
                <a:pPr lvl="1"/>
                <a:r>
                  <a:rPr lang="en-US" dirty="0"/>
                  <a:t>3D Astrobee trajectory heat map</a:t>
                </a:r>
              </a:p>
              <a:p>
                <a:pPr lvl="1"/>
                <a:r>
                  <a:rPr lang="en-US" dirty="0"/>
                  <a:t>PDF report</a:t>
                </a:r>
              </a:p>
              <a:p>
                <a:pPr marL="0" indent="0">
                  <a:buNone/>
                </a:pPr>
                <a:endParaRPr lang="en-US" dirty="0"/>
              </a:p>
              <a:p>
                <a:pPr marL="0" indent="0">
                  <a:buNone/>
                </a:pPr>
                <a:endParaRPr lang="en-US" dirty="0"/>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838201" y="1825625"/>
                <a:ext cx="4427482" cy="4705804"/>
              </a:xfrm>
              <a:blipFill>
                <a:blip r:embed="rId2"/>
                <a:stretch>
                  <a:fillRect l="-1240" t="-2332" r="-551"/>
                </a:stretch>
              </a:blipFill>
            </p:spPr>
            <p:txBody>
              <a:bodyPr/>
              <a:lstStyle/>
              <a:p>
                <a:r>
                  <a:rPr lang="en-US">
                    <a:noFill/>
                  </a:rPr>
                  <a:t> </a:t>
                </a:r>
              </a:p>
            </p:txBody>
          </p:sp>
        </mc:Fallback>
      </mc:AlternateContent>
      <p:pic>
        <p:nvPicPr>
          <p:cNvPr id="4" name="Picture 3"/>
          <p:cNvPicPr>
            <a:picLocks noChangeAspect="1"/>
          </p:cNvPicPr>
          <p:nvPr/>
        </p:nvPicPr>
        <p:blipFill>
          <a:blip r:embed="rId3"/>
          <a:stretch>
            <a:fillRect/>
          </a:stretch>
        </p:blipFill>
        <p:spPr>
          <a:xfrm>
            <a:off x="5129077" y="5005414"/>
            <a:ext cx="1933845" cy="1619476"/>
          </a:xfrm>
          <a:prstGeom prst="rect">
            <a:avLst/>
          </a:prstGeom>
        </p:spPr>
      </p:pic>
      <p:pic>
        <p:nvPicPr>
          <p:cNvPr id="5" name="Picture 4"/>
          <p:cNvPicPr>
            <a:picLocks noChangeAspect="1"/>
          </p:cNvPicPr>
          <p:nvPr/>
        </p:nvPicPr>
        <p:blipFill>
          <a:blip r:embed="rId4"/>
          <a:stretch>
            <a:fillRect/>
          </a:stretch>
        </p:blipFill>
        <p:spPr>
          <a:xfrm>
            <a:off x="7245067" y="109317"/>
            <a:ext cx="4763165" cy="3162741"/>
          </a:xfrm>
          <a:prstGeom prst="rect">
            <a:avLst/>
          </a:prstGeom>
        </p:spPr>
      </p:pic>
      <p:pic>
        <p:nvPicPr>
          <p:cNvPr id="6" name="Picture 5"/>
          <p:cNvPicPr>
            <a:picLocks noChangeAspect="1"/>
          </p:cNvPicPr>
          <p:nvPr/>
        </p:nvPicPr>
        <p:blipFill>
          <a:blip r:embed="rId5"/>
          <a:stretch>
            <a:fillRect/>
          </a:stretch>
        </p:blipFill>
        <p:spPr>
          <a:xfrm>
            <a:off x="7245067" y="3527866"/>
            <a:ext cx="4848902" cy="3191320"/>
          </a:xfrm>
          <a:prstGeom prst="rect">
            <a:avLst/>
          </a:prstGeom>
        </p:spPr>
      </p:pic>
    </p:spTree>
    <p:extLst>
      <p:ext uri="{BB962C8B-B14F-4D97-AF65-F5344CB8AC3E}">
        <p14:creationId xmlns:p14="http://schemas.microsoft.com/office/powerpoint/2010/main" val="15287013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a:graphicFrameLocks/>
          </p:cNvGraphicFramePr>
          <p:nvPr/>
        </p:nvGraphicFramePr>
        <p:xfrm>
          <a:off x="5227321" y="1527809"/>
          <a:ext cx="6614160" cy="5021580"/>
        </p:xfrm>
        <a:graphic>
          <a:graphicData uri="http://schemas.openxmlformats.org/drawingml/2006/chart">
            <c:chart xmlns:c="http://schemas.openxmlformats.org/drawingml/2006/chart" xmlns:r="http://schemas.openxmlformats.org/officeDocument/2006/relationships" r:id="rId2"/>
          </a:graphicData>
        </a:graphic>
      </p:graphicFrame>
      <p:sp>
        <p:nvSpPr>
          <p:cNvPr id="5" name="Content Placeholder 2"/>
          <p:cNvSpPr>
            <a:spLocks noGrp="1"/>
          </p:cNvSpPr>
          <p:nvPr>
            <p:ph idx="1"/>
          </p:nvPr>
        </p:nvSpPr>
        <p:spPr>
          <a:xfrm>
            <a:off x="838200" y="1825625"/>
            <a:ext cx="4389121" cy="4705804"/>
          </a:xfrm>
        </p:spPr>
        <p:txBody>
          <a:bodyPr>
            <a:normAutofit fontScale="85000" lnSpcReduction="20000"/>
          </a:bodyPr>
          <a:lstStyle/>
          <a:p>
            <a:r>
              <a:rPr lang="en-US" dirty="0"/>
              <a:t>Astrobee Facility requires a method to determine when a new map or update should be done</a:t>
            </a:r>
          </a:p>
          <a:p>
            <a:r>
              <a:rPr lang="en-US" dirty="0"/>
              <a:t>Standard Trajectory: Large image collection trajectory performed at every Crew Minimal activity.</a:t>
            </a:r>
          </a:p>
          <a:p>
            <a:r>
              <a:rPr lang="en-US" dirty="0"/>
              <a:t>Only portion from dock to face airlock to move backwards to Bay 1.</a:t>
            </a:r>
          </a:p>
          <a:p>
            <a:r>
              <a:rPr lang="en-US" dirty="0"/>
              <a:t>Historical data is compared across multiple maps</a:t>
            </a:r>
          </a:p>
          <a:p>
            <a:r>
              <a:rPr lang="en-US" dirty="0"/>
              <a:t>When current map has &lt;10% localized images than previous one, update/new map required</a:t>
            </a:r>
          </a:p>
          <a:p>
            <a:pPr marL="0" indent="0">
              <a:buNone/>
            </a:pPr>
            <a:endParaRPr lang="en-US" dirty="0"/>
          </a:p>
          <a:p>
            <a:pPr marL="0" indent="0">
              <a:buNone/>
            </a:pPr>
            <a:endParaRPr lang="en-US" dirty="0"/>
          </a:p>
          <a:p>
            <a:endParaRPr lang="en-US" dirty="0"/>
          </a:p>
        </p:txBody>
      </p:sp>
      <p:sp>
        <p:nvSpPr>
          <p:cNvPr id="3" name="Title 1">
            <a:extLst>
              <a:ext uri="{FF2B5EF4-FFF2-40B4-BE49-F238E27FC236}">
                <a16:creationId xmlns:a16="http://schemas.microsoft.com/office/drawing/2014/main" id="{325B45AA-3C3A-7FC8-14A4-6089783BF729}"/>
              </a:ext>
            </a:extLst>
          </p:cNvPr>
          <p:cNvSpPr txBox="1">
            <a:spLocks/>
          </p:cNvSpPr>
          <p:nvPr/>
        </p:nvSpPr>
        <p:spPr>
          <a:xfrm>
            <a:off x="838200" y="308611"/>
            <a:ext cx="10515600" cy="1347788"/>
          </a:xfrm>
          <a:prstGeom prst="rect">
            <a:avLst/>
          </a:prstGeom>
        </p:spPr>
        <p:txBody>
          <a:bodyPr lIns="91440" tIns="45720" rIns="91440" bIns="45720" anchor="t"/>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CR" dirty="0" err="1"/>
              <a:t>Map</a:t>
            </a:r>
            <a:r>
              <a:rPr lang="es-CR" dirty="0"/>
              <a:t> </a:t>
            </a:r>
            <a:r>
              <a:rPr lang="es-CR" dirty="0" err="1"/>
              <a:t>Update</a:t>
            </a:r>
            <a:r>
              <a:rPr lang="es-CR" dirty="0"/>
              <a:t> </a:t>
            </a:r>
            <a:r>
              <a:rPr lang="es-CR" dirty="0" err="1"/>
              <a:t>Decision</a:t>
            </a:r>
            <a:r>
              <a:rPr lang="es-CR" dirty="0"/>
              <a:t> Tool
</a:t>
            </a:r>
            <a:endParaRPr lang="en-US" dirty="0"/>
          </a:p>
        </p:txBody>
      </p:sp>
      <p:sp>
        <p:nvSpPr>
          <p:cNvPr id="8" name="TextBox 7">
            <a:extLst>
              <a:ext uri="{FF2B5EF4-FFF2-40B4-BE49-F238E27FC236}">
                <a16:creationId xmlns:a16="http://schemas.microsoft.com/office/drawing/2014/main" id="{31726881-61C1-E7C3-00EA-11AEE2009213}"/>
              </a:ext>
            </a:extLst>
          </p:cNvPr>
          <p:cNvSpPr txBox="1"/>
          <p:nvPr/>
        </p:nvSpPr>
        <p:spPr>
          <a:xfrm>
            <a:off x="12055366" y="5444359"/>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642969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File Checksum</a:t>
            </a:r>
          </a:p>
        </p:txBody>
      </p:sp>
      <p:sp>
        <p:nvSpPr>
          <p:cNvPr id="3" name="Content Placeholder 2">
            <a:extLst>
              <a:ext uri="{FF2B5EF4-FFF2-40B4-BE49-F238E27FC236}">
                <a16:creationId xmlns:a16="http://schemas.microsoft.com/office/drawing/2014/main" id="{CD292E85-05DE-B14D-B60A-E06B8146E87F}"/>
              </a:ext>
            </a:extLst>
          </p:cNvPr>
          <p:cNvSpPr>
            <a:spLocks noGrp="1"/>
          </p:cNvSpPr>
          <p:nvPr>
            <p:ph idx="1"/>
          </p:nvPr>
        </p:nvSpPr>
        <p:spPr>
          <a:xfrm>
            <a:off x="838200" y="1825625"/>
            <a:ext cx="10365828" cy="4351338"/>
          </a:xfrm>
        </p:spPr>
        <p:txBody>
          <a:bodyPr>
            <a:normAutofit lnSpcReduction="10000"/>
          </a:bodyPr>
          <a:lstStyle/>
          <a:p>
            <a:r>
              <a:rPr lang="en-US" dirty="0"/>
              <a:t>Background:</a:t>
            </a:r>
          </a:p>
          <a:p>
            <a:pPr lvl="1"/>
            <a:r>
              <a:rPr lang="en-US" dirty="0"/>
              <a:t>On 05/02,  an </a:t>
            </a:r>
            <a:r>
              <a:rPr lang="en-US" dirty="0" err="1"/>
              <a:t>Astrobee</a:t>
            </a:r>
            <a:r>
              <a:rPr lang="en-US" dirty="0"/>
              <a:t> Facility error resulted in the installation of an outdated version of the APK.</a:t>
            </a:r>
          </a:p>
          <a:p>
            <a:pPr lvl="1"/>
            <a:r>
              <a:rPr lang="en-US" dirty="0"/>
              <a:t>The updated file had fixes implemented during granite lab testing of the previous APK.</a:t>
            </a:r>
          </a:p>
          <a:p>
            <a:pPr lvl="1"/>
            <a:r>
              <a:rPr lang="en-US" dirty="0"/>
              <a:t>About 15 minutes of testing time were used to diagnose and correct the issue.</a:t>
            </a:r>
          </a:p>
          <a:p>
            <a:r>
              <a:rPr lang="en-US" dirty="0"/>
              <a:t>Process Change:</a:t>
            </a:r>
          </a:p>
          <a:p>
            <a:pPr lvl="1"/>
            <a:r>
              <a:rPr lang="en-US" dirty="0"/>
              <a:t>Previously checksums of files were requested from Guest Scientists as good practice</a:t>
            </a:r>
          </a:p>
          <a:p>
            <a:pPr lvl="1"/>
            <a:r>
              <a:rPr lang="en-US" dirty="0"/>
              <a:t>Checksums will now be required for all software deliveries</a:t>
            </a:r>
          </a:p>
          <a:p>
            <a:pPr lvl="1"/>
            <a:r>
              <a:rPr lang="en-US" dirty="0"/>
              <a:t>Checksums will be added as an item to review during the TRR</a:t>
            </a:r>
          </a:p>
        </p:txBody>
      </p:sp>
    </p:spTree>
    <p:extLst>
      <p:ext uri="{BB962C8B-B14F-4D97-AF65-F5344CB8AC3E}">
        <p14:creationId xmlns:p14="http://schemas.microsoft.com/office/powerpoint/2010/main" val="26182228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bwMode="auto">
          <a:xfrm>
            <a:off x="4448175" y="390525"/>
            <a:ext cx="3265488" cy="4968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000" b="1" i="0" u="none" strike="noStrike" kern="0" cap="none" spc="0" normalizeH="0" baseline="0" noProof="0">
                <a:ln>
                  <a:noFill/>
                </a:ln>
                <a:solidFill>
                  <a:srgbClr val="000000"/>
                </a:solidFill>
                <a:effectLst/>
                <a:uLnTx/>
                <a:uFillTx/>
                <a:latin typeface="Arial"/>
                <a:ea typeface="+mj-ea"/>
                <a:cs typeface="+mj-cs"/>
              </a:rPr>
              <a:t>Purpose</a:t>
            </a:r>
          </a:p>
        </p:txBody>
      </p:sp>
      <p:sp>
        <p:nvSpPr>
          <p:cNvPr id="16" name="Rectangle 3"/>
          <p:cNvSpPr txBox="1">
            <a:spLocks noChangeArrowheads="1"/>
          </p:cNvSpPr>
          <p:nvPr/>
        </p:nvSpPr>
        <p:spPr bwMode="auto">
          <a:xfrm>
            <a:off x="1313411" y="1175417"/>
            <a:ext cx="9777577" cy="4970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eaLnBrk="1" hangingPunct="1">
              <a:defRPr/>
            </a:pPr>
            <a:r>
              <a:rPr kumimoji="0" lang="en-US" altLang="en-US" sz="1800" b="1" i="0" u="none" strike="noStrike" kern="0" cap="none" spc="0" normalizeH="0" baseline="0" noProof="0" dirty="0">
                <a:ln>
                  <a:noFill/>
                </a:ln>
                <a:solidFill>
                  <a:srgbClr val="000000"/>
                </a:solidFill>
                <a:effectLst/>
                <a:uLnTx/>
                <a:uFillTx/>
                <a:latin typeface="Arial"/>
                <a:ea typeface="+mn-ea"/>
                <a:cs typeface="+mn-cs"/>
              </a:rPr>
              <a:t>Purpose: </a:t>
            </a:r>
            <a:r>
              <a:rPr lang="en-US" altLang="en-US" sz="1800" kern="0" dirty="0">
                <a:solidFill>
                  <a:srgbClr val="000000"/>
                </a:solidFill>
                <a:latin typeface="Arial"/>
              </a:rPr>
              <a:t>Provide</a:t>
            </a:r>
            <a:r>
              <a:rPr kumimoji="0" lang="en-US" altLang="en-US" sz="1800" i="0" u="none" strike="noStrike" kern="0" cap="none" spc="0" normalizeH="0" baseline="0" noProof="0" dirty="0">
                <a:ln>
                  <a:noFill/>
                </a:ln>
                <a:solidFill>
                  <a:srgbClr val="000000"/>
                </a:solidFill>
                <a:effectLst/>
                <a:uLnTx/>
                <a:uFillTx/>
                <a:latin typeface="Arial"/>
                <a:ea typeface="+mn-ea"/>
                <a:cs typeface="+mn-cs"/>
              </a:rPr>
              <a:t> Astrobee Facility</a:t>
            </a:r>
            <a:r>
              <a:rPr lang="en-US" altLang="en-US" sz="1800" kern="0" dirty="0">
                <a:solidFill>
                  <a:srgbClr val="000000"/>
                </a:solidFill>
                <a:latin typeface="Arial"/>
              </a:rPr>
              <a:t> overview,</a:t>
            </a:r>
            <a:r>
              <a:rPr kumimoji="0" lang="en-US" altLang="en-US" sz="1800" i="0" u="none" strike="noStrike" kern="0" cap="none" spc="0" normalizeH="0" baseline="0" noProof="0" dirty="0">
                <a:ln>
                  <a:noFill/>
                </a:ln>
                <a:solidFill>
                  <a:srgbClr val="000000"/>
                </a:solidFill>
                <a:effectLst/>
                <a:uLnTx/>
                <a:uFillTx/>
                <a:latin typeface="Arial"/>
                <a:ea typeface="+mn-ea"/>
                <a:cs typeface="+mn-cs"/>
              </a:rPr>
              <a:t> </a:t>
            </a:r>
            <a:r>
              <a:rPr lang="en-US" altLang="en-US" sz="1800" kern="0" dirty="0">
                <a:solidFill>
                  <a:srgbClr val="000000"/>
                </a:solidFill>
                <a:latin typeface="Arial"/>
              </a:rPr>
              <a:t>status and near-term plan</a:t>
            </a:r>
            <a:endParaRPr kumimoji="0" lang="en-US" altLang="en-US" sz="1800" i="0" u="none" strike="noStrike" kern="0" cap="none" spc="0" normalizeH="0" baseline="0" noProof="0" dirty="0">
              <a:ln>
                <a:noFill/>
              </a:ln>
              <a:solidFill>
                <a:srgbClr val="000000"/>
              </a:solidFill>
              <a:effectLst/>
              <a:uLnTx/>
              <a:uFillTx/>
              <a:latin typeface="Arial"/>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Char char="•"/>
              <a:tabLst/>
              <a:defRPr/>
            </a:pPr>
            <a:endParaRPr kumimoji="0" lang="en-US" altLang="en-US" sz="1600" b="1" i="0" u="none" strike="noStrike" kern="0" cap="none" spc="0" normalizeH="0" baseline="0" noProof="0" dirty="0">
              <a:ln>
                <a:noFill/>
              </a:ln>
              <a:solidFill>
                <a:srgbClr val="000000"/>
              </a:solidFill>
              <a:effectLst/>
              <a:uLnTx/>
              <a:uFillTx/>
              <a:latin typeface="Arial"/>
              <a:ea typeface="+mn-ea"/>
              <a:cs typeface="+mn-cs"/>
            </a:endParaRPr>
          </a:p>
          <a:p>
            <a:pPr eaLnBrk="1" hangingPunct="1">
              <a:lnSpc>
                <a:spcPts val="1900"/>
              </a:lnSpc>
              <a:defRPr/>
            </a:pPr>
            <a:r>
              <a:rPr kumimoji="0" lang="en-US" altLang="en-US" sz="1800" b="1" i="0" u="none" strike="noStrike" kern="0" cap="none" spc="0" normalizeH="0" baseline="0" noProof="0" dirty="0">
                <a:ln>
                  <a:noFill/>
                </a:ln>
                <a:solidFill>
                  <a:srgbClr val="000000"/>
                </a:solidFill>
                <a:effectLst/>
                <a:uLnTx/>
                <a:uFillTx/>
                <a:latin typeface="Arial"/>
                <a:ea typeface="+mn-ea"/>
                <a:cs typeface="+mn-cs"/>
              </a:rPr>
              <a:t>Select the appropriate box below:</a:t>
            </a:r>
            <a:r>
              <a:rPr lang="en-US" altLang="en-US" sz="1800" b="1" kern="0" dirty="0">
                <a:solidFill>
                  <a:srgbClr val="000000"/>
                </a:solidFill>
                <a:latin typeface="Arial"/>
              </a:rPr>
              <a:t> </a:t>
            </a:r>
            <a:endParaRPr lang="en-US" altLang="en-US" sz="1800" b="1" kern="0" dirty="0">
              <a:solidFill>
                <a:srgbClr val="FF0000"/>
              </a:solidFill>
              <a:latin typeface="Arial"/>
            </a:endParaRPr>
          </a:p>
          <a:p>
            <a:pPr marL="400050" lvl="1" indent="0" eaLnBrk="1" hangingPunct="1">
              <a:lnSpc>
                <a:spcPts val="1900"/>
              </a:lnSpc>
              <a:buNone/>
              <a:defRPr/>
            </a:pPr>
            <a:r>
              <a:rPr lang="en-US" altLang="en-US" sz="1400" b="1" kern="0" dirty="0">
                <a:solidFill>
                  <a:srgbClr val="000000"/>
                </a:solidFill>
                <a:latin typeface="Arial"/>
              </a:rPr>
              <a:t> □</a:t>
            </a:r>
            <a:r>
              <a:rPr lang="en-US" altLang="en-US" sz="1400" kern="0" dirty="0">
                <a:solidFill>
                  <a:srgbClr val="000000"/>
                </a:solidFill>
                <a:latin typeface="Arial"/>
              </a:rPr>
              <a:t>  Request </a:t>
            </a:r>
            <a:r>
              <a:rPr kumimoji="0" lang="en-US" altLang="en-US" sz="1400" b="0" i="0" u="none" strike="noStrike" kern="0" cap="none" spc="0" normalizeH="0" baseline="0" noProof="0" dirty="0">
                <a:ln>
                  <a:noFill/>
                </a:ln>
                <a:solidFill>
                  <a:srgbClr val="000000"/>
                </a:solidFill>
                <a:effectLst/>
                <a:uLnTx/>
                <a:uFillTx/>
                <a:latin typeface="Arial"/>
                <a:ea typeface="+mn-ea"/>
                <a:cs typeface="+mn-cs"/>
              </a:rPr>
              <a:t>for Technical Concurrence</a:t>
            </a:r>
            <a:endParaRPr lang="en-US" altLang="en-US" sz="1400" b="0" i="0" u="none" strike="noStrike" kern="0" cap="none" spc="0" normalizeH="0" baseline="0" noProof="0" dirty="0">
              <a:ln>
                <a:noFill/>
              </a:ln>
              <a:solidFill>
                <a:srgbClr val="000000"/>
              </a:solidFill>
              <a:effectLst/>
              <a:uLnTx/>
              <a:uFillTx/>
              <a:latin typeface="Arial"/>
              <a:cs typeface="Arial"/>
            </a:endParaRPr>
          </a:p>
          <a:p>
            <a:pPr marL="685800" marR="0" lvl="1" indent="-285750" algn="l" defTabSz="914400" rtl="0" eaLnBrk="1" fontAlgn="base" latinLnBrk="0" hangingPunct="1">
              <a:lnSpc>
                <a:spcPts val="1900"/>
              </a:lnSpc>
              <a:spcBef>
                <a:spcPct val="20000"/>
              </a:spcBef>
              <a:spcAft>
                <a:spcPct val="0"/>
              </a:spcAft>
              <a:buClrTx/>
              <a:buSzTx/>
              <a:buFont typeface="Wingdings" panose="05000000000000000000" pitchFamily="2" charset="2"/>
              <a:buChar char="þ"/>
              <a:tabLst/>
              <a:defRPr/>
            </a:pPr>
            <a:r>
              <a:rPr lang="en-US" altLang="en-US" sz="1400" kern="0" dirty="0">
                <a:solidFill>
                  <a:srgbClr val="000000"/>
                </a:solidFill>
                <a:latin typeface="Arial"/>
              </a:rPr>
              <a:t>Information Only</a:t>
            </a:r>
            <a:endParaRPr lang="en-US" altLang="en-US" sz="1400" b="0" i="0" u="none" strike="noStrike" kern="0" cap="none" spc="0" normalizeH="0" baseline="0" noProof="0" dirty="0">
              <a:ln>
                <a:noFill/>
              </a:ln>
              <a:solidFill>
                <a:srgbClr val="000000"/>
              </a:solidFill>
              <a:effectLst/>
              <a:uLnTx/>
              <a:uFillTx/>
              <a:latin typeface="Arial"/>
              <a:cs typeface="Arial"/>
            </a:endParaRPr>
          </a:p>
          <a:p>
            <a:pPr marL="400050" lvl="1" indent="0" eaLnBrk="1" hangingPunct="1">
              <a:lnSpc>
                <a:spcPts val="1900"/>
              </a:lnSpc>
              <a:buNone/>
              <a:defRPr/>
            </a:pPr>
            <a:r>
              <a:rPr lang="en-US" altLang="en-US" sz="1400" b="1" kern="0" dirty="0">
                <a:solidFill>
                  <a:srgbClr val="000000"/>
                </a:solidFill>
                <a:latin typeface="Arial"/>
              </a:rPr>
              <a:t> </a:t>
            </a:r>
            <a:r>
              <a:rPr kumimoji="0" lang="en-US" altLang="en-US" sz="1400" b="1" i="0" u="none" strike="noStrike" kern="0" cap="none" spc="0" normalizeH="0" baseline="0" noProof="0" dirty="0">
                <a:ln>
                  <a:noFill/>
                </a:ln>
                <a:solidFill>
                  <a:srgbClr val="000000"/>
                </a:solidFill>
                <a:effectLst/>
                <a:uLnTx/>
                <a:uFillTx/>
                <a:latin typeface="Arial"/>
                <a:ea typeface="+mn-ea"/>
                <a:cs typeface="+mn-cs"/>
              </a:rPr>
              <a:t>□</a:t>
            </a:r>
            <a:r>
              <a:rPr lang="en-US" altLang="en-US" sz="1400" kern="0" dirty="0">
                <a:solidFill>
                  <a:srgbClr val="000000"/>
                </a:solidFill>
                <a:latin typeface="Arial"/>
              </a:rPr>
              <a:t> </a:t>
            </a:r>
            <a:r>
              <a:rPr kumimoji="0" lang="en-US" altLang="en-US" sz="1400" b="0" i="0" u="none" strike="noStrike" kern="0" cap="none" spc="0" normalizeH="0" baseline="0" noProof="0" dirty="0">
                <a:ln>
                  <a:noFill/>
                </a:ln>
                <a:solidFill>
                  <a:srgbClr val="000000"/>
                </a:solidFill>
                <a:effectLst/>
                <a:uLnTx/>
                <a:uFillTx/>
                <a:latin typeface="Arial"/>
                <a:ea typeface="+mn-ea"/>
                <a:cs typeface="+mn-cs"/>
              </a:rPr>
              <a:t> Management Direction</a:t>
            </a:r>
            <a:endParaRPr lang="en-US" altLang="en-US" sz="1400" b="0" i="0" u="none" strike="noStrike" kern="0" cap="none" spc="0" normalizeH="0" baseline="0" noProof="0" dirty="0">
              <a:ln>
                <a:noFill/>
              </a:ln>
              <a:solidFill>
                <a:srgbClr val="000000"/>
              </a:solidFill>
              <a:effectLst/>
              <a:uLnTx/>
              <a:uFillTx/>
              <a:latin typeface="Arial"/>
              <a:cs typeface="Arial"/>
            </a:endParaRPr>
          </a:p>
          <a:p>
            <a:pPr marL="457200" lvl="1" indent="0" eaLnBrk="1" hangingPunct="1">
              <a:lnSpc>
                <a:spcPts val="1900"/>
              </a:lnSpc>
              <a:buNone/>
              <a:defRPr/>
            </a:pPr>
            <a:r>
              <a:rPr kumimoji="0" lang="en-US" altLang="en-US" sz="1400" b="1" i="0" u="none" strike="noStrike" kern="0" cap="none" spc="0" normalizeH="0" baseline="0" noProof="0" dirty="0">
                <a:ln>
                  <a:noFill/>
                </a:ln>
                <a:solidFill>
                  <a:srgbClr val="000000"/>
                </a:solidFill>
                <a:effectLst/>
                <a:uLnTx/>
                <a:uFillTx/>
                <a:latin typeface="Arial"/>
                <a:ea typeface="+mn-ea"/>
                <a:cs typeface="+mn-cs"/>
              </a:rPr>
              <a:t>□</a:t>
            </a:r>
            <a:r>
              <a:rPr lang="en-US" altLang="en-US" sz="1400" kern="0" dirty="0">
                <a:solidFill>
                  <a:srgbClr val="000000"/>
                </a:solidFill>
                <a:latin typeface="Arial"/>
              </a:rPr>
              <a:t> </a:t>
            </a:r>
            <a:r>
              <a:rPr kumimoji="0" lang="en-US" altLang="en-US" sz="1400" b="0" i="0" u="none" strike="noStrike" kern="0" cap="none" spc="0" normalizeH="0" baseline="0" noProof="0" dirty="0">
                <a:ln>
                  <a:noFill/>
                </a:ln>
                <a:solidFill>
                  <a:srgbClr val="000000"/>
                </a:solidFill>
                <a:effectLst/>
                <a:uLnTx/>
                <a:uFillTx/>
                <a:latin typeface="Arial"/>
                <a:ea typeface="+mn-ea"/>
                <a:cs typeface="+mn-cs"/>
              </a:rPr>
              <a:t> Response to an Action Item</a:t>
            </a:r>
            <a:endParaRPr lang="en-US" altLang="en-US" sz="1400" b="0" i="0" u="none" strike="noStrike" kern="0" cap="none" spc="0" normalizeH="0" baseline="0" noProof="0" dirty="0">
              <a:ln>
                <a:noFill/>
              </a:ln>
              <a:solidFill>
                <a:srgbClr val="000000"/>
              </a:solidFill>
              <a:effectLst/>
              <a:uLnTx/>
              <a:uFillTx/>
              <a:latin typeface="Arial"/>
              <a:cs typeface="Arial"/>
            </a:endParaRPr>
          </a:p>
          <a:p>
            <a:pPr marL="457200" marR="0" lvl="1" indent="0" algn="l" defTabSz="914400" rtl="0" eaLnBrk="1" fontAlgn="base" latinLnBrk="0" hangingPunct="1">
              <a:lnSpc>
                <a:spcPts val="1900"/>
              </a:lnSpc>
              <a:spcBef>
                <a:spcPct val="20000"/>
              </a:spcBef>
              <a:spcAft>
                <a:spcPct val="0"/>
              </a:spcAft>
              <a:buClrTx/>
              <a:buSzTx/>
              <a:buFontTx/>
              <a:buNone/>
              <a:tabLst/>
              <a:defRPr/>
            </a:pPr>
            <a:endParaRPr kumimoji="0" lang="en-US" altLang="en-US" sz="1600" b="1" i="0" u="none" strike="noStrike" kern="0" cap="none" spc="0" normalizeH="0" baseline="0" noProof="0" dirty="0">
              <a:ln>
                <a:noFill/>
              </a:ln>
              <a:solidFill>
                <a:srgbClr val="000000"/>
              </a:solidFill>
              <a:effectLst/>
              <a:uLnTx/>
              <a:uFillTx/>
              <a:latin typeface="Arial"/>
              <a:ea typeface="+mn-ea"/>
              <a:cs typeface="+mn-cs"/>
            </a:endParaRPr>
          </a:p>
          <a:p>
            <a:pPr eaLnBrk="1" hangingPunct="1">
              <a:defRPr/>
            </a:pPr>
            <a:r>
              <a:rPr kumimoji="0" lang="en-US" altLang="en-US" sz="1800" b="1" i="0" u="none" strike="noStrike" kern="0" cap="none" spc="0" normalizeH="0" baseline="0" noProof="0" dirty="0">
                <a:ln>
                  <a:noFill/>
                </a:ln>
                <a:solidFill>
                  <a:srgbClr val="000000"/>
                </a:solidFill>
                <a:effectLst/>
                <a:uLnTx/>
                <a:uFillTx/>
                <a:latin typeface="Arial"/>
                <a:ea typeface="+mn-ea"/>
                <a:cs typeface="+mn-cs"/>
              </a:rPr>
              <a:t>Agenda:</a:t>
            </a:r>
            <a:r>
              <a:rPr lang="en-US" altLang="en-US" sz="1800" b="1" kern="0" dirty="0">
                <a:solidFill>
                  <a:srgbClr val="000000"/>
                </a:solidFill>
                <a:latin typeface="Arial"/>
              </a:rPr>
              <a:t> </a:t>
            </a:r>
            <a:endParaRPr lang="en-US" altLang="en-US" sz="1800" b="1" i="0" u="none" strike="noStrike" kern="0" cap="none" spc="0" normalizeH="0" baseline="0" noProof="0" dirty="0">
              <a:ln>
                <a:noFill/>
              </a:ln>
              <a:solidFill>
                <a:srgbClr val="000000"/>
              </a:solidFill>
              <a:effectLst/>
              <a:uLnTx/>
              <a:uFillTx/>
              <a:latin typeface="Arial"/>
              <a:cs typeface="Arial"/>
            </a:endParaRPr>
          </a:p>
          <a:p>
            <a:pPr lvl="1" eaLnBrk="1" hangingPunct="1">
              <a:defRPr/>
            </a:pPr>
            <a:r>
              <a:rPr lang="en-US" altLang="en-US" sz="1400" b="1" kern="0" dirty="0">
                <a:solidFill>
                  <a:srgbClr val="000000"/>
                </a:solidFill>
                <a:latin typeface="Arial"/>
              </a:rPr>
              <a:t>Overview</a:t>
            </a:r>
            <a:endParaRPr lang="en-US" altLang="en-US" sz="1400" b="1" kern="0" dirty="0">
              <a:solidFill>
                <a:srgbClr val="000000"/>
              </a:solidFill>
              <a:latin typeface="Arial"/>
              <a:cs typeface="Arial"/>
            </a:endParaRPr>
          </a:p>
          <a:p>
            <a:pPr lvl="1" eaLnBrk="1" hangingPunct="1">
              <a:defRPr/>
            </a:pPr>
            <a:r>
              <a:rPr lang="en-US" altLang="en-US" sz="1400" b="1" kern="0" dirty="0">
                <a:solidFill>
                  <a:srgbClr val="000000"/>
                </a:solidFill>
                <a:latin typeface="Arial"/>
                <a:cs typeface="Arial"/>
              </a:rPr>
              <a:t>Facility Status</a:t>
            </a:r>
          </a:p>
          <a:p>
            <a:pPr lvl="1" eaLnBrk="1" hangingPunct="1">
              <a:defRPr/>
            </a:pPr>
            <a:r>
              <a:rPr lang="en-US" altLang="en-US" sz="1400" b="1" i="0" u="none" strike="noStrike" kern="0" cap="none" spc="0" normalizeH="0" baseline="0" noProof="0" dirty="0">
                <a:ln>
                  <a:noFill/>
                </a:ln>
                <a:solidFill>
                  <a:srgbClr val="000000"/>
                </a:solidFill>
                <a:effectLst/>
                <a:uLnTx/>
                <a:uFillTx/>
                <a:latin typeface="Arial"/>
                <a:cs typeface="Arial"/>
              </a:rPr>
              <a:t>Engineering</a:t>
            </a:r>
          </a:p>
          <a:p>
            <a:pPr lvl="1" eaLnBrk="1" hangingPunct="1">
              <a:defRPr/>
            </a:pPr>
            <a:r>
              <a:rPr lang="en-US" altLang="en-US" sz="1400" b="1" kern="0" dirty="0">
                <a:solidFill>
                  <a:srgbClr val="000000"/>
                </a:solidFill>
                <a:latin typeface="Arial"/>
                <a:cs typeface="Arial"/>
              </a:rPr>
              <a:t>Operations</a:t>
            </a:r>
          </a:p>
        </p:txBody>
      </p:sp>
    </p:spTree>
    <p:extLst>
      <p:ext uri="{BB962C8B-B14F-4D97-AF65-F5344CB8AC3E}">
        <p14:creationId xmlns:p14="http://schemas.microsoft.com/office/powerpoint/2010/main" val="31442447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69E414-C0B1-3E45-85C2-E4E2791E9C61}"/>
              </a:ext>
            </a:extLst>
          </p:cNvPr>
          <p:cNvSpPr>
            <a:spLocks noGrp="1"/>
          </p:cNvSpPr>
          <p:nvPr>
            <p:ph type="title"/>
          </p:nvPr>
        </p:nvSpPr>
        <p:spPr/>
        <p:txBody>
          <a:bodyPr/>
          <a:lstStyle/>
          <a:p>
            <a:pPr algn="ctr"/>
            <a:r>
              <a:rPr lang="en-US" dirty="0"/>
              <a:t>Operations: Functions</a:t>
            </a:r>
          </a:p>
        </p:txBody>
      </p:sp>
      <p:sp>
        <p:nvSpPr>
          <p:cNvPr id="3" name="Content Placeholder 2">
            <a:extLst>
              <a:ext uri="{FF2B5EF4-FFF2-40B4-BE49-F238E27FC236}">
                <a16:creationId xmlns:a16="http://schemas.microsoft.com/office/drawing/2014/main" id="{3F2E413A-1E3B-AF4F-BCEF-6BCB16FF21A5}"/>
              </a:ext>
            </a:extLst>
          </p:cNvPr>
          <p:cNvSpPr>
            <a:spLocks noGrp="1"/>
          </p:cNvSpPr>
          <p:nvPr>
            <p:ph idx="1"/>
          </p:nvPr>
        </p:nvSpPr>
        <p:spPr>
          <a:xfrm>
            <a:off x="1836924" y="1237045"/>
            <a:ext cx="8518151" cy="5278054"/>
          </a:xfrm>
        </p:spPr>
        <p:txBody>
          <a:bodyPr>
            <a:normAutofit fontScale="25000" lnSpcReduction="20000"/>
          </a:bodyPr>
          <a:lstStyle/>
          <a:p>
            <a:r>
              <a:rPr lang="en-US" sz="8000" dirty="0"/>
              <a:t>Ensure Facility Readiness for ISS Test Sessions</a:t>
            </a:r>
          </a:p>
          <a:p>
            <a:pPr lvl="1">
              <a:buFont typeface="Wingdings" panose="05000000000000000000" pitchFamily="2" charset="2"/>
              <a:buChar char="§"/>
            </a:pPr>
            <a:r>
              <a:rPr lang="en-US" sz="7600" dirty="0"/>
              <a:t>All crew training is handled via Onboard Training (OBT).</a:t>
            </a:r>
          </a:p>
          <a:p>
            <a:pPr lvl="1">
              <a:buFont typeface="Wingdings" panose="05000000000000000000" pitchFamily="2" charset="2"/>
              <a:buChar char="§"/>
            </a:pPr>
            <a:r>
              <a:rPr lang="en-US" sz="7600" dirty="0"/>
              <a:t>Manage crew procedure and all planning products updates via OCR/ECR system</a:t>
            </a:r>
          </a:p>
          <a:p>
            <a:pPr lvl="1">
              <a:buFont typeface="Wingdings" panose="05000000000000000000" pitchFamily="2" charset="2"/>
              <a:buChar char="§"/>
            </a:pPr>
            <a:r>
              <a:rPr lang="en-US" sz="7600" dirty="0"/>
              <a:t>Coordinate crew time with ISS Lead Increment Scientist and POIC Cadre </a:t>
            </a:r>
          </a:p>
          <a:p>
            <a:pPr lvl="1">
              <a:buFont typeface="Wingdings" panose="05000000000000000000" pitchFamily="2" charset="2"/>
              <a:buChar char="§"/>
            </a:pPr>
            <a:r>
              <a:rPr lang="en-US" sz="7600" dirty="0"/>
              <a:t>Assist Astrobee team &amp; PDs in acquiring proper access to ops systems as required for real-time ops support</a:t>
            </a:r>
          </a:p>
          <a:p>
            <a:pPr lvl="1">
              <a:buFont typeface="Wingdings" panose="05000000000000000000" pitchFamily="2" charset="2"/>
              <a:buChar char="§"/>
            </a:pPr>
            <a:r>
              <a:rPr lang="en-US" sz="7600" dirty="0"/>
              <a:t>Coordinate with investigators for product development and delivery</a:t>
            </a:r>
          </a:p>
          <a:p>
            <a:pPr lvl="1">
              <a:buFont typeface="Wingdings" panose="05000000000000000000" pitchFamily="2" charset="2"/>
              <a:buChar char="§"/>
            </a:pPr>
            <a:r>
              <a:rPr lang="en-US" sz="7600" dirty="0"/>
              <a:t>Help investigators set up remote communication capabilities as needed</a:t>
            </a:r>
          </a:p>
          <a:p>
            <a:r>
              <a:rPr lang="en-US" sz="8000" dirty="0"/>
              <a:t>Real-Time ISS Test Session support</a:t>
            </a:r>
          </a:p>
          <a:p>
            <a:pPr lvl="1">
              <a:buFont typeface="Wingdings" panose="05000000000000000000" pitchFamily="2" charset="2"/>
              <a:buChar char="§"/>
            </a:pPr>
            <a:r>
              <a:rPr lang="en-US" sz="7600" dirty="0"/>
              <a:t>Coordinate with MSFC and POIS (POIC Specialist) all deltas to real-time ops and products</a:t>
            </a:r>
          </a:p>
          <a:p>
            <a:pPr lvl="1">
              <a:buFont typeface="Wingdings" panose="05000000000000000000" pitchFamily="2" charset="2"/>
              <a:buChar char="§"/>
            </a:pPr>
            <a:r>
              <a:rPr lang="en-US" sz="7600" dirty="0"/>
              <a:t>Support crew &amp; POIC cadre with real-time ops – plan and conduct crew conferences as needed</a:t>
            </a:r>
          </a:p>
          <a:p>
            <a:pPr lvl="1">
              <a:buFont typeface="Wingdings" panose="05000000000000000000" pitchFamily="2" charset="2"/>
              <a:buChar char="§"/>
            </a:pPr>
            <a:r>
              <a:rPr lang="en-US" sz="7600" dirty="0"/>
              <a:t>Coordinate commanding and data download window requirements and planning</a:t>
            </a:r>
          </a:p>
          <a:p>
            <a:pPr lvl="1">
              <a:buFont typeface="Wingdings" panose="05000000000000000000" pitchFamily="2" charset="2"/>
              <a:buChar char="§"/>
            </a:pPr>
            <a:r>
              <a:rPr lang="en-US" sz="7600" dirty="0"/>
              <a:t>Test session data and video management</a:t>
            </a:r>
          </a:p>
          <a:p>
            <a:pPr lvl="1">
              <a:buFont typeface="Wingdings" panose="05000000000000000000" pitchFamily="2" charset="2"/>
              <a:buChar char="§"/>
            </a:pPr>
            <a:r>
              <a:rPr lang="en-US" sz="7600" dirty="0"/>
              <a:t>Real-time commanding support</a:t>
            </a:r>
          </a:p>
          <a:p>
            <a:r>
              <a:rPr lang="en-US" sz="8000" dirty="0"/>
              <a:t>Public Relations</a:t>
            </a:r>
          </a:p>
          <a:p>
            <a:pPr lvl="1">
              <a:buFont typeface="Wingdings" panose="05000000000000000000" pitchFamily="2" charset="2"/>
              <a:buChar char="§"/>
            </a:pPr>
            <a:r>
              <a:rPr lang="en-US" sz="8000" dirty="0"/>
              <a:t>Maintain website, work with ARC PAO office to publish material on site</a:t>
            </a:r>
          </a:p>
          <a:p>
            <a:endParaRPr lang="en-US" dirty="0"/>
          </a:p>
          <a:p>
            <a:endParaRPr lang="en-US" dirty="0"/>
          </a:p>
        </p:txBody>
      </p:sp>
      <p:sp>
        <p:nvSpPr>
          <p:cNvPr id="4" name="Slide Number Placeholder 3">
            <a:extLst>
              <a:ext uri="{FF2B5EF4-FFF2-40B4-BE49-F238E27FC236}">
                <a16:creationId xmlns:a16="http://schemas.microsoft.com/office/drawing/2014/main" id="{C6CD40CD-C6D1-1544-9E9D-19938549C9FA}"/>
              </a:ext>
            </a:extLst>
          </p:cNvPr>
          <p:cNvSpPr>
            <a:spLocks noGrp="1"/>
          </p:cNvSpPr>
          <p:nvPr>
            <p:ph type="sldNum" sz="quarter" idx="12"/>
          </p:nvPr>
        </p:nvSpPr>
        <p:spPr/>
        <p:txBody>
          <a:bodyPr/>
          <a:lstStyle/>
          <a:p>
            <a:fld id="{106146B4-6D85-3547-ADC6-3580939EF640}" type="slidenum">
              <a:rPr lang="en-US" smtClean="0"/>
              <a:t>20</a:t>
            </a:fld>
            <a:endParaRPr lang="en-US" dirty="0"/>
          </a:p>
        </p:txBody>
      </p:sp>
    </p:spTree>
    <p:extLst>
      <p:ext uri="{BB962C8B-B14F-4D97-AF65-F5344CB8AC3E}">
        <p14:creationId xmlns:p14="http://schemas.microsoft.com/office/powerpoint/2010/main" val="6739687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69E414-C0B1-3E45-85C2-E4E2791E9C61}"/>
              </a:ext>
            </a:extLst>
          </p:cNvPr>
          <p:cNvSpPr>
            <a:spLocks noGrp="1"/>
          </p:cNvSpPr>
          <p:nvPr>
            <p:ph type="title"/>
          </p:nvPr>
        </p:nvSpPr>
        <p:spPr/>
        <p:txBody>
          <a:bodyPr/>
          <a:lstStyle/>
          <a:p>
            <a:pPr algn="ctr"/>
            <a:r>
              <a:rPr lang="en-US" dirty="0"/>
              <a:t>Operations: Functions</a:t>
            </a:r>
          </a:p>
        </p:txBody>
      </p:sp>
      <p:sp>
        <p:nvSpPr>
          <p:cNvPr id="3" name="Content Placeholder 2">
            <a:extLst>
              <a:ext uri="{FF2B5EF4-FFF2-40B4-BE49-F238E27FC236}">
                <a16:creationId xmlns:a16="http://schemas.microsoft.com/office/drawing/2014/main" id="{3F2E413A-1E3B-AF4F-BCEF-6BCB16FF21A5}"/>
              </a:ext>
            </a:extLst>
          </p:cNvPr>
          <p:cNvSpPr>
            <a:spLocks noGrp="1"/>
          </p:cNvSpPr>
          <p:nvPr>
            <p:ph idx="1"/>
          </p:nvPr>
        </p:nvSpPr>
        <p:spPr>
          <a:xfrm>
            <a:off x="1963464" y="1698080"/>
            <a:ext cx="8109997" cy="4351338"/>
          </a:xfrm>
        </p:spPr>
        <p:txBody>
          <a:bodyPr>
            <a:normAutofit fontScale="62500" lnSpcReduction="20000"/>
          </a:bodyPr>
          <a:lstStyle/>
          <a:p>
            <a:r>
              <a:rPr lang="en-US" dirty="0"/>
              <a:t>Increment Planning</a:t>
            </a:r>
          </a:p>
          <a:p>
            <a:pPr lvl="1">
              <a:buFont typeface="Wingdings" panose="05000000000000000000" pitchFamily="2" charset="2"/>
              <a:buChar char="§"/>
            </a:pPr>
            <a:r>
              <a:rPr lang="en-US" sz="3000" dirty="0"/>
              <a:t>2-pager development and submittal, updates as needed throughout increment </a:t>
            </a:r>
          </a:p>
          <a:p>
            <a:pPr lvl="1">
              <a:buFont typeface="Wingdings" panose="05000000000000000000" pitchFamily="2" charset="2"/>
              <a:buChar char="§"/>
            </a:pPr>
            <a:r>
              <a:rPr lang="en-US" sz="3000" dirty="0"/>
              <a:t>Assist PIM (Payload Integration Manager) with CEF inputs as needed</a:t>
            </a:r>
          </a:p>
          <a:p>
            <a:pPr lvl="1">
              <a:buFont typeface="Wingdings" panose="05000000000000000000" pitchFamily="2" charset="2"/>
              <a:buChar char="§"/>
            </a:pPr>
            <a:r>
              <a:rPr lang="en-US" sz="3000" dirty="0"/>
              <a:t>Regular timeline planning with Lead PPM (Payload Planning Manager), PPM planning team and MSFC POIS/PARC team</a:t>
            </a:r>
          </a:p>
          <a:p>
            <a:r>
              <a:rPr lang="en-US" dirty="0"/>
              <a:t>Safety and Verification Assessments</a:t>
            </a:r>
          </a:p>
          <a:p>
            <a:pPr lvl="1">
              <a:buFont typeface="Wingdings" panose="05000000000000000000" pitchFamily="2" charset="2"/>
              <a:buChar char="§"/>
            </a:pPr>
            <a:r>
              <a:rPr lang="en-US" sz="3000" dirty="0"/>
              <a:t>Integrated Safety &amp; Verification Assessments as needed for Astrobee Facility and Guest Science Payload Developers (PDs)</a:t>
            </a:r>
          </a:p>
          <a:p>
            <a:pPr lvl="1">
              <a:buFont typeface="Wingdings" panose="05000000000000000000" pitchFamily="2" charset="2"/>
              <a:buChar char="§"/>
            </a:pPr>
            <a:r>
              <a:rPr lang="en-US" sz="3000" dirty="0"/>
              <a:t>Continued SPHERES Safety &amp; Verification focuses on return of hardware.</a:t>
            </a:r>
          </a:p>
          <a:p>
            <a:pPr lvl="1">
              <a:buFont typeface="Wingdings" panose="05000000000000000000" pitchFamily="2" charset="2"/>
              <a:buChar char="§"/>
            </a:pPr>
            <a:r>
              <a:rPr lang="en-US" sz="3000" dirty="0"/>
              <a:t>Complete CoFR (Certification of Flight Readiness) for ground systems and on-orbit hardware and operations products</a:t>
            </a:r>
          </a:p>
          <a:p>
            <a:r>
              <a:rPr lang="en-US" dirty="0"/>
              <a:t>Astrobee Ground Ops Development </a:t>
            </a:r>
          </a:p>
          <a:p>
            <a:pPr lvl="1">
              <a:buFont typeface="Wingdings" panose="05000000000000000000" pitchFamily="2" charset="2"/>
              <a:buChar char="§"/>
            </a:pPr>
            <a:r>
              <a:rPr lang="en-US" sz="3000" dirty="0"/>
              <a:t>Coordinate ground Engineering and Operations Readiness Tests (ERTs/ORTs) in preparation for real-time ops</a:t>
            </a:r>
          </a:p>
          <a:p>
            <a:pPr lvl="1">
              <a:buFont typeface="Wingdings" panose="05000000000000000000" pitchFamily="2" charset="2"/>
              <a:buChar char="§"/>
            </a:pPr>
            <a:r>
              <a:rPr lang="en-US" sz="3000" dirty="0"/>
              <a:t>Work with Astrobee team and PDs to develop flight procedures, coordinate reviews with MSFC for final delivery and formal ECR review</a:t>
            </a:r>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C6CD40CD-C6D1-1544-9E9D-19938549C9FA}"/>
              </a:ext>
            </a:extLst>
          </p:cNvPr>
          <p:cNvSpPr>
            <a:spLocks noGrp="1"/>
          </p:cNvSpPr>
          <p:nvPr>
            <p:ph type="sldNum" sz="quarter" idx="12"/>
          </p:nvPr>
        </p:nvSpPr>
        <p:spPr/>
        <p:txBody>
          <a:bodyPr/>
          <a:lstStyle/>
          <a:p>
            <a:fld id="{106146B4-6D85-3547-ADC6-3580939EF640}" type="slidenum">
              <a:rPr lang="en-US" smtClean="0"/>
              <a:t>21</a:t>
            </a:fld>
            <a:endParaRPr lang="en-US" dirty="0"/>
          </a:p>
        </p:txBody>
      </p:sp>
    </p:spTree>
    <p:extLst>
      <p:ext uri="{BB962C8B-B14F-4D97-AF65-F5344CB8AC3E}">
        <p14:creationId xmlns:p14="http://schemas.microsoft.com/office/powerpoint/2010/main" val="6641294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5BD35C-3A4F-423B-B0A8-9B486EE4ED0B}"/>
              </a:ext>
            </a:extLst>
          </p:cNvPr>
          <p:cNvSpPr>
            <a:spLocks noGrp="1"/>
          </p:cNvSpPr>
          <p:nvPr>
            <p:ph type="title"/>
          </p:nvPr>
        </p:nvSpPr>
        <p:spPr/>
        <p:txBody>
          <a:bodyPr/>
          <a:lstStyle/>
          <a:p>
            <a:pPr algn="ctr"/>
            <a:r>
              <a:rPr lang="en-US" dirty="0"/>
              <a:t>Ops Stats</a:t>
            </a:r>
          </a:p>
        </p:txBody>
      </p:sp>
      <p:sp>
        <p:nvSpPr>
          <p:cNvPr id="3" name="Content Placeholder 2">
            <a:extLst>
              <a:ext uri="{FF2B5EF4-FFF2-40B4-BE49-F238E27FC236}">
                <a16:creationId xmlns:a16="http://schemas.microsoft.com/office/drawing/2014/main" id="{BCA61958-81A2-4B40-9A8F-37081D751055}"/>
              </a:ext>
            </a:extLst>
          </p:cNvPr>
          <p:cNvSpPr>
            <a:spLocks noGrp="1"/>
          </p:cNvSpPr>
          <p:nvPr>
            <p:ph idx="1"/>
          </p:nvPr>
        </p:nvSpPr>
        <p:spPr>
          <a:xfrm>
            <a:off x="1193202" y="1263050"/>
            <a:ext cx="10515600" cy="5446546"/>
          </a:xfrm>
        </p:spPr>
        <p:txBody>
          <a:bodyPr>
            <a:normAutofit lnSpcReduction="10000"/>
          </a:bodyPr>
          <a:lstStyle/>
          <a:p>
            <a:pPr marL="0" marR="0">
              <a:spcBef>
                <a:spcPts val="0"/>
              </a:spcBef>
              <a:spcAft>
                <a:spcPts val="0"/>
              </a:spcAft>
            </a:pPr>
            <a:r>
              <a:rPr lang="en-US" sz="3200" dirty="0">
                <a:effectLst/>
                <a:highlight>
                  <a:srgbClr val="FFFF00"/>
                </a:highlight>
                <a:latin typeface="Calibri" panose="020F0502020204030204" pitchFamily="34" charset="0"/>
                <a:ea typeface="Calibri" panose="020F0502020204030204" pitchFamily="34" charset="0"/>
              </a:rPr>
              <a:t>From the last AWG (11.10.22) to date</a:t>
            </a:r>
            <a:endParaRPr lang="en-US" sz="3200" dirty="0">
              <a:highlight>
                <a:srgbClr val="FFFF00"/>
              </a:highlight>
              <a:latin typeface="Calibri" panose="020F0502020204030204" pitchFamily="34" charset="0"/>
              <a:ea typeface="Calibri" panose="020F0502020204030204" pitchFamily="34" charset="0"/>
            </a:endParaRPr>
          </a:p>
          <a:p>
            <a:pPr marL="457200" lvl="1">
              <a:spcBef>
                <a:spcPts val="0"/>
              </a:spcBef>
            </a:pPr>
            <a:r>
              <a:rPr lang="en-US" b="1" dirty="0">
                <a:latin typeface="Calibri" panose="020F0502020204030204" pitchFamily="34" charset="0"/>
                <a:ea typeface="Calibri" panose="020F0502020204030204" pitchFamily="34" charset="0"/>
              </a:rPr>
              <a:t>8</a:t>
            </a:r>
            <a:r>
              <a:rPr lang="en-US" b="1" dirty="0">
                <a:effectLst/>
                <a:latin typeface="Calibri" panose="020F0502020204030204" pitchFamily="34" charset="0"/>
                <a:ea typeface="Calibri" panose="020F0502020204030204" pitchFamily="34" charset="0"/>
              </a:rPr>
              <a:t> Test Sessions over 33 weeks (1+ Test Session/month)</a:t>
            </a:r>
            <a:endParaRPr lang="en-US" dirty="0">
              <a:effectLst/>
              <a:latin typeface="Calibri" panose="020F0502020204030204" pitchFamily="34" charset="0"/>
              <a:ea typeface="Calibri" panose="020F0502020204030204" pitchFamily="34" charset="0"/>
            </a:endParaRPr>
          </a:p>
          <a:p>
            <a:pPr marL="457200" lvl="1">
              <a:spcBef>
                <a:spcPts val="0"/>
              </a:spcBef>
            </a:pPr>
            <a:r>
              <a:rPr lang="en-US" b="1" dirty="0">
                <a:latin typeface="Calibri" panose="020F0502020204030204" pitchFamily="34" charset="0"/>
                <a:ea typeface="Calibri" panose="020F0502020204030204" pitchFamily="34" charset="0"/>
              </a:rPr>
              <a:t>3</a:t>
            </a:r>
            <a:r>
              <a:rPr lang="en-US" b="1" dirty="0">
                <a:effectLst/>
                <a:latin typeface="Calibri" panose="020F0502020204030204" pitchFamily="34" charset="0"/>
                <a:ea typeface="Calibri" panose="020F0502020204030204" pitchFamily="34" charset="0"/>
              </a:rPr>
              <a:t> unique crew (~9 crew hours total)</a:t>
            </a:r>
            <a:endParaRPr lang="en-US" dirty="0">
              <a:effectLst/>
              <a:latin typeface="Calibri" panose="020F0502020204030204" pitchFamily="34" charset="0"/>
              <a:ea typeface="Calibri" panose="020F0502020204030204" pitchFamily="34" charset="0"/>
            </a:endParaRPr>
          </a:p>
          <a:p>
            <a:pPr marL="457200" lvl="1">
              <a:spcBef>
                <a:spcPts val="0"/>
              </a:spcBef>
            </a:pPr>
            <a:r>
              <a:rPr lang="en-US" b="1" dirty="0">
                <a:effectLst/>
                <a:latin typeface="Calibri" panose="020F0502020204030204" pitchFamily="34" charset="0"/>
                <a:ea typeface="Calibri" panose="020F0502020204030204" pitchFamily="34" charset="0"/>
              </a:rPr>
              <a:t>~</a:t>
            </a:r>
            <a:r>
              <a:rPr lang="en-US" b="1" dirty="0">
                <a:latin typeface="Calibri" panose="020F0502020204030204" pitchFamily="34" charset="0"/>
                <a:ea typeface="Calibri" panose="020F0502020204030204" pitchFamily="34" charset="0"/>
              </a:rPr>
              <a:t>70</a:t>
            </a:r>
            <a:r>
              <a:rPr lang="en-US" b="1" dirty="0">
                <a:effectLst/>
                <a:latin typeface="Calibri" panose="020F0502020204030204" pitchFamily="34" charset="0"/>
                <a:ea typeface="Calibri" panose="020F0502020204030204" pitchFamily="34" charset="0"/>
              </a:rPr>
              <a:t> real-time console ops hours (not including data downloading etc.)</a:t>
            </a:r>
          </a:p>
          <a:p>
            <a:pPr marL="0" marR="0">
              <a:spcBef>
                <a:spcPts val="0"/>
              </a:spcBef>
              <a:spcAft>
                <a:spcPts val="0"/>
              </a:spcAft>
            </a:pPr>
            <a:r>
              <a:rPr lang="en-US" sz="3200" dirty="0">
                <a:effectLst/>
                <a:highlight>
                  <a:srgbClr val="FFFF00"/>
                </a:highlight>
                <a:latin typeface="Calibri" panose="020F0502020204030204" pitchFamily="34" charset="0"/>
                <a:ea typeface="Calibri" panose="020F0502020204030204" pitchFamily="34" charset="0"/>
              </a:rPr>
              <a:t>Fiscal year (Oct 2022 through </a:t>
            </a:r>
            <a:r>
              <a:rPr lang="en-US" sz="3200" dirty="0">
                <a:highlight>
                  <a:srgbClr val="FFFF00"/>
                </a:highlight>
                <a:latin typeface="Calibri" panose="020F0502020204030204" pitchFamily="34" charset="0"/>
                <a:ea typeface="Calibri" panose="020F0502020204030204" pitchFamily="34" charset="0"/>
              </a:rPr>
              <a:t>May</a:t>
            </a:r>
            <a:r>
              <a:rPr lang="en-US" sz="3200" dirty="0">
                <a:effectLst/>
                <a:highlight>
                  <a:srgbClr val="FFFF00"/>
                </a:highlight>
                <a:latin typeface="Calibri" panose="020F0502020204030204" pitchFamily="34" charset="0"/>
                <a:ea typeface="Calibri" panose="020F0502020204030204" pitchFamily="34" charset="0"/>
              </a:rPr>
              <a:t> 2023) to date</a:t>
            </a:r>
            <a:endParaRPr lang="en-US" sz="3200" dirty="0">
              <a:effectLst/>
              <a:latin typeface="Calibri" panose="020F0502020204030204" pitchFamily="34" charset="0"/>
              <a:ea typeface="Calibri" panose="020F0502020204030204" pitchFamily="34" charset="0"/>
            </a:endParaRPr>
          </a:p>
          <a:p>
            <a:pPr marL="457200" lvl="1">
              <a:spcBef>
                <a:spcPts val="0"/>
              </a:spcBef>
            </a:pPr>
            <a:r>
              <a:rPr lang="en-US" b="1" dirty="0">
                <a:latin typeface="Calibri" panose="020F0502020204030204" pitchFamily="34" charset="0"/>
                <a:ea typeface="Calibri" panose="020F0502020204030204" pitchFamily="34" charset="0"/>
              </a:rPr>
              <a:t>12</a:t>
            </a:r>
            <a:r>
              <a:rPr lang="en-US" b="1" dirty="0">
                <a:effectLst/>
                <a:latin typeface="Calibri" panose="020F0502020204030204" pitchFamily="34" charset="0"/>
                <a:ea typeface="Calibri" panose="020F0502020204030204" pitchFamily="34" charset="0"/>
              </a:rPr>
              <a:t> Test Sessions (1.5 Test Sessions/month)</a:t>
            </a:r>
            <a:endParaRPr lang="en-US" dirty="0">
              <a:effectLst/>
              <a:latin typeface="Calibri" panose="020F0502020204030204" pitchFamily="34" charset="0"/>
              <a:ea typeface="Calibri" panose="020F0502020204030204" pitchFamily="34" charset="0"/>
            </a:endParaRPr>
          </a:p>
          <a:p>
            <a:pPr marL="457200" lvl="1">
              <a:spcBef>
                <a:spcPts val="0"/>
              </a:spcBef>
            </a:pPr>
            <a:r>
              <a:rPr lang="en-US" b="1" dirty="0">
                <a:latin typeface="Calibri" panose="020F0502020204030204" pitchFamily="34" charset="0"/>
                <a:ea typeface="Calibri" panose="020F0502020204030204" pitchFamily="34" charset="0"/>
              </a:rPr>
              <a:t>5</a:t>
            </a:r>
            <a:r>
              <a:rPr lang="en-US" b="1" dirty="0">
                <a:effectLst/>
                <a:latin typeface="Calibri" panose="020F0502020204030204" pitchFamily="34" charset="0"/>
                <a:ea typeface="Calibri" panose="020F0502020204030204" pitchFamily="34" charset="0"/>
              </a:rPr>
              <a:t> unique crew (~20 crew hours total)</a:t>
            </a:r>
            <a:endParaRPr lang="en-US" dirty="0">
              <a:effectLst/>
              <a:latin typeface="Calibri" panose="020F0502020204030204" pitchFamily="34" charset="0"/>
              <a:ea typeface="Calibri" panose="020F0502020204030204" pitchFamily="34" charset="0"/>
            </a:endParaRPr>
          </a:p>
          <a:p>
            <a:pPr marL="457200" lvl="1">
              <a:spcBef>
                <a:spcPts val="0"/>
              </a:spcBef>
            </a:pPr>
            <a:r>
              <a:rPr lang="en-US" b="1" dirty="0">
                <a:effectLst/>
                <a:latin typeface="Calibri" panose="020F0502020204030204" pitchFamily="34" charset="0"/>
                <a:ea typeface="Calibri" panose="020F0502020204030204" pitchFamily="34" charset="0"/>
              </a:rPr>
              <a:t>~</a:t>
            </a:r>
            <a:r>
              <a:rPr lang="en-US" b="1" dirty="0">
                <a:latin typeface="Calibri" panose="020F0502020204030204" pitchFamily="34" charset="0"/>
                <a:ea typeface="Calibri" panose="020F0502020204030204" pitchFamily="34" charset="0"/>
              </a:rPr>
              <a:t>90</a:t>
            </a:r>
            <a:r>
              <a:rPr lang="en-US" b="1" dirty="0">
                <a:effectLst/>
                <a:latin typeface="Calibri" panose="020F0502020204030204" pitchFamily="34" charset="0"/>
                <a:ea typeface="Calibri" panose="020F0502020204030204" pitchFamily="34" charset="0"/>
              </a:rPr>
              <a:t> real-time console ops hours (not including data downloading etc.)</a:t>
            </a:r>
          </a:p>
          <a:p>
            <a:pPr marL="0" marR="0">
              <a:spcBef>
                <a:spcPts val="0"/>
              </a:spcBef>
              <a:spcAft>
                <a:spcPts val="0"/>
              </a:spcAft>
            </a:pPr>
            <a:r>
              <a:rPr lang="en-US" sz="3200" dirty="0">
                <a:effectLst/>
                <a:highlight>
                  <a:srgbClr val="FFFF00"/>
                </a:highlight>
                <a:latin typeface="Calibri" panose="020F0502020204030204" pitchFamily="34" charset="0"/>
                <a:ea typeface="Calibri" panose="020F0502020204030204" pitchFamily="34" charset="0"/>
              </a:rPr>
              <a:t>From 4/30/20 (our first remote ops Test Session) to date</a:t>
            </a:r>
            <a:endParaRPr lang="en-US" sz="3200" dirty="0">
              <a:effectLst/>
              <a:latin typeface="Calibri" panose="020F0502020204030204" pitchFamily="34" charset="0"/>
              <a:ea typeface="Calibri" panose="020F0502020204030204" pitchFamily="34" charset="0"/>
            </a:endParaRPr>
          </a:p>
          <a:p>
            <a:pPr marL="457200" lvl="1">
              <a:spcBef>
                <a:spcPts val="0"/>
              </a:spcBef>
            </a:pPr>
            <a:r>
              <a:rPr lang="en-US" b="1" dirty="0">
                <a:latin typeface="Calibri" panose="020F0502020204030204" pitchFamily="34" charset="0"/>
                <a:ea typeface="Calibri" panose="020F0502020204030204" pitchFamily="34" charset="0"/>
              </a:rPr>
              <a:t>97 (of 139 total – 70%)</a:t>
            </a:r>
            <a:r>
              <a:rPr lang="en-US" b="1" dirty="0">
                <a:effectLst/>
                <a:latin typeface="Calibri" panose="020F0502020204030204" pitchFamily="34" charset="0"/>
                <a:ea typeface="Calibri" panose="020F0502020204030204" pitchFamily="34" charset="0"/>
              </a:rPr>
              <a:t> remote Test Sessions (2.6 remote Test Sessions/month)</a:t>
            </a:r>
            <a:endParaRPr lang="en-US" dirty="0">
              <a:effectLst/>
              <a:latin typeface="Calibri" panose="020F0502020204030204" pitchFamily="34" charset="0"/>
              <a:ea typeface="Calibri" panose="020F0502020204030204" pitchFamily="34" charset="0"/>
            </a:endParaRPr>
          </a:p>
          <a:p>
            <a:pPr marL="457200" lvl="1">
              <a:spcBef>
                <a:spcPts val="0"/>
              </a:spcBef>
            </a:pPr>
            <a:r>
              <a:rPr lang="en-US" b="1" dirty="0">
                <a:latin typeface="Calibri" panose="020F0502020204030204" pitchFamily="34" charset="0"/>
                <a:ea typeface="Calibri" panose="020F0502020204030204" pitchFamily="34" charset="0"/>
              </a:rPr>
              <a:t>23</a:t>
            </a:r>
            <a:r>
              <a:rPr lang="en-US" b="1" dirty="0">
                <a:effectLst/>
                <a:latin typeface="Calibri" panose="020F0502020204030204" pitchFamily="34" charset="0"/>
                <a:ea typeface="Calibri" panose="020F0502020204030204" pitchFamily="34" charset="0"/>
              </a:rPr>
              <a:t> unique crew (~200 crew hours total)</a:t>
            </a:r>
            <a:endParaRPr lang="en-US" dirty="0">
              <a:effectLst/>
              <a:latin typeface="Calibri" panose="020F0502020204030204" pitchFamily="34" charset="0"/>
              <a:ea typeface="Calibri" panose="020F0502020204030204" pitchFamily="34" charset="0"/>
            </a:endParaRPr>
          </a:p>
          <a:p>
            <a:pPr marL="457200" lvl="1">
              <a:spcBef>
                <a:spcPts val="0"/>
              </a:spcBef>
            </a:pPr>
            <a:r>
              <a:rPr lang="en-US" b="1" dirty="0">
                <a:effectLst/>
                <a:latin typeface="Calibri" panose="020F0502020204030204" pitchFamily="34" charset="0"/>
                <a:ea typeface="Calibri" panose="020F0502020204030204" pitchFamily="34" charset="0"/>
              </a:rPr>
              <a:t>~800 real-time console ops hours (not including data downloading etc.)</a:t>
            </a:r>
          </a:p>
          <a:p>
            <a:pPr marR="0">
              <a:lnSpc>
                <a:spcPct val="100000"/>
              </a:lnSpc>
              <a:spcBef>
                <a:spcPts val="0"/>
              </a:spcBef>
              <a:spcAft>
                <a:spcPts val="0"/>
              </a:spcAft>
              <a:buFont typeface="Arial" panose="020B0604020202020204" pitchFamily="34" charset="0"/>
              <a:buChar char="•"/>
            </a:pPr>
            <a:r>
              <a:rPr lang="en-US" sz="2800" dirty="0">
                <a:highlight>
                  <a:srgbClr val="FFFF00"/>
                </a:highlight>
                <a:ea typeface="Calibri" panose="020F0502020204030204" pitchFamily="34" charset="0"/>
                <a:cs typeface="Times New Roman" panose="02020603050405020304" pitchFamily="18" charset="0"/>
              </a:rPr>
              <a:t>From Dock Install and Checkout (February 11, 2019) to date</a:t>
            </a:r>
          </a:p>
          <a:p>
            <a:pPr marL="457200" lvl="1">
              <a:spcBef>
                <a:spcPts val="0"/>
              </a:spcBef>
            </a:pPr>
            <a:r>
              <a:rPr lang="en-US" b="1" dirty="0">
                <a:latin typeface="Calibri" panose="020F0502020204030204" pitchFamily="34" charset="0"/>
                <a:ea typeface="Calibri" panose="020F0502020204030204" pitchFamily="34" charset="0"/>
              </a:rPr>
              <a:t>139 </a:t>
            </a:r>
            <a:r>
              <a:rPr lang="en-US" b="1" dirty="0">
                <a:effectLst/>
                <a:latin typeface="Calibri" panose="020F0502020204030204" pitchFamily="34" charset="0"/>
                <a:ea typeface="Calibri" panose="020F0502020204030204" pitchFamily="34" charset="0"/>
              </a:rPr>
              <a:t>Test Sessions (2.7 Test Sessions/month)</a:t>
            </a:r>
            <a:endParaRPr lang="en-US" dirty="0">
              <a:effectLst/>
              <a:latin typeface="Calibri" panose="020F0502020204030204" pitchFamily="34" charset="0"/>
              <a:ea typeface="Calibri" panose="020F0502020204030204" pitchFamily="34" charset="0"/>
            </a:endParaRPr>
          </a:p>
          <a:p>
            <a:pPr marL="457200" lvl="1">
              <a:spcBef>
                <a:spcPts val="0"/>
              </a:spcBef>
            </a:pPr>
            <a:r>
              <a:rPr lang="en-US" b="1" dirty="0">
                <a:latin typeface="Calibri" panose="020F0502020204030204" pitchFamily="34" charset="0"/>
                <a:ea typeface="Calibri" panose="020F0502020204030204" pitchFamily="34" charset="0"/>
              </a:rPr>
              <a:t>29</a:t>
            </a:r>
            <a:r>
              <a:rPr lang="en-US" b="1" dirty="0">
                <a:effectLst/>
                <a:latin typeface="Calibri" panose="020F0502020204030204" pitchFamily="34" charset="0"/>
                <a:ea typeface="Calibri" panose="020F0502020204030204" pitchFamily="34" charset="0"/>
              </a:rPr>
              <a:t> unique crew (~230 crew hours total)</a:t>
            </a:r>
            <a:endParaRPr lang="en-US" dirty="0">
              <a:effectLst/>
              <a:latin typeface="Calibri" panose="020F0502020204030204" pitchFamily="34" charset="0"/>
              <a:ea typeface="Calibri" panose="020F0502020204030204" pitchFamily="34" charset="0"/>
            </a:endParaRPr>
          </a:p>
          <a:p>
            <a:pPr marL="457200" lvl="1">
              <a:spcBef>
                <a:spcPts val="0"/>
              </a:spcBef>
            </a:pPr>
            <a:r>
              <a:rPr lang="en-US" b="1" dirty="0">
                <a:effectLst/>
                <a:latin typeface="Calibri" panose="020F0502020204030204" pitchFamily="34" charset="0"/>
                <a:ea typeface="Calibri" panose="020F0502020204030204" pitchFamily="34" charset="0"/>
              </a:rPr>
              <a:t>~1000 real-time console ops hours (not including data downloading etc.)</a:t>
            </a:r>
          </a:p>
        </p:txBody>
      </p:sp>
    </p:spTree>
    <p:extLst>
      <p:ext uri="{BB962C8B-B14F-4D97-AF65-F5344CB8AC3E}">
        <p14:creationId xmlns:p14="http://schemas.microsoft.com/office/powerpoint/2010/main" val="27684151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69E414-C0B1-3E45-85C2-E4E2791E9C61}"/>
              </a:ext>
            </a:extLst>
          </p:cNvPr>
          <p:cNvSpPr>
            <a:spLocks noGrp="1"/>
          </p:cNvSpPr>
          <p:nvPr>
            <p:ph type="title"/>
          </p:nvPr>
        </p:nvSpPr>
        <p:spPr>
          <a:xfrm>
            <a:off x="2865120" y="199891"/>
            <a:ext cx="7399020" cy="902599"/>
          </a:xfrm>
        </p:spPr>
        <p:txBody>
          <a:bodyPr lIns="91440" tIns="45720" rIns="91440" bIns="45720" anchor="t">
            <a:normAutofit fontScale="90000"/>
          </a:bodyPr>
          <a:lstStyle/>
          <a:p>
            <a:pPr algn="ctr"/>
            <a:r>
              <a:rPr lang="en-US" sz="3500" b="1" dirty="0"/>
              <a:t>On-Orbit Activities </a:t>
            </a:r>
            <a:br>
              <a:rPr lang="en-US" sz="3500" b="1" dirty="0"/>
            </a:br>
            <a:r>
              <a:rPr lang="en-US" sz="3100" b="1" dirty="0"/>
              <a:t>(since 11.10.22)</a:t>
            </a:r>
          </a:p>
        </p:txBody>
      </p:sp>
      <p:sp>
        <p:nvSpPr>
          <p:cNvPr id="4" name="Slide Number Placeholder 3">
            <a:extLst>
              <a:ext uri="{FF2B5EF4-FFF2-40B4-BE49-F238E27FC236}">
                <a16:creationId xmlns:a16="http://schemas.microsoft.com/office/drawing/2014/main" id="{C6CD40CD-C6D1-1544-9E9D-19938549C9FA}"/>
              </a:ext>
            </a:extLst>
          </p:cNvPr>
          <p:cNvSpPr>
            <a:spLocks noGrp="1"/>
          </p:cNvSpPr>
          <p:nvPr>
            <p:ph type="sldNum" sz="quarter" idx="12"/>
          </p:nvPr>
        </p:nvSpPr>
        <p:spPr/>
        <p:txBody>
          <a:bodyPr/>
          <a:lstStyle/>
          <a:p>
            <a:fld id="{106146B4-6D85-3547-ADC6-3580939EF640}" type="slidenum">
              <a:rPr lang="en-US" smtClean="0"/>
              <a:t>23</a:t>
            </a:fld>
            <a:endParaRPr lang="en-US" dirty="0"/>
          </a:p>
        </p:txBody>
      </p:sp>
      <p:sp>
        <p:nvSpPr>
          <p:cNvPr id="7" name="TextBox 6">
            <a:extLst>
              <a:ext uri="{FF2B5EF4-FFF2-40B4-BE49-F238E27FC236}">
                <a16:creationId xmlns:a16="http://schemas.microsoft.com/office/drawing/2014/main" id="{D539D18E-23D9-88B4-F19E-B9B181B28460}"/>
              </a:ext>
            </a:extLst>
          </p:cNvPr>
          <p:cNvSpPr txBox="1"/>
          <p:nvPr/>
        </p:nvSpPr>
        <p:spPr>
          <a:xfrm>
            <a:off x="1333949" y="1690006"/>
            <a:ext cx="10209006" cy="3785652"/>
          </a:xfrm>
          <a:prstGeom prst="rect">
            <a:avLst/>
          </a:prstGeom>
          <a:noFill/>
        </p:spPr>
        <p:txBody>
          <a:bodyPr wrap="square">
            <a:spAutoFit/>
          </a:bodyPr>
          <a:lstStyle/>
          <a:p>
            <a:pPr marL="0" marR="0">
              <a:spcBef>
                <a:spcPts val="0"/>
              </a:spcBef>
              <a:spcAft>
                <a:spcPts val="0"/>
              </a:spcAft>
            </a:pPr>
            <a:r>
              <a:rPr lang="en-US" sz="3000" b="1" dirty="0">
                <a:effectLst/>
                <a:ea typeface="Calibri" panose="020F0502020204030204" pitchFamily="34" charset="0"/>
                <a:cs typeface="Calibri" panose="020F0502020204030204" pitchFamily="34" charset="0"/>
              </a:rPr>
              <a:t>AB132: Crew Minimal S9				Feb</a:t>
            </a:r>
            <a:r>
              <a:rPr lang="en-US" sz="3000" b="1" dirty="0">
                <a:ea typeface="Calibri" panose="020F0502020204030204" pitchFamily="34" charset="0"/>
                <a:cs typeface="Calibri" panose="020F0502020204030204" pitchFamily="34" charset="0"/>
              </a:rPr>
              <a:t>ruary</a:t>
            </a:r>
            <a:r>
              <a:rPr lang="en-US" sz="3000" b="1" dirty="0">
                <a:effectLst/>
                <a:ea typeface="Calibri" panose="020F0502020204030204" pitchFamily="34" charset="0"/>
                <a:cs typeface="Calibri" panose="020F0502020204030204" pitchFamily="34" charset="0"/>
              </a:rPr>
              <a:t> 3, 2023</a:t>
            </a:r>
            <a:endParaRPr lang="en-US" sz="3000" b="1" dirty="0">
              <a:effectLst/>
              <a:ea typeface="Calibri" panose="020F0502020204030204" pitchFamily="34" charset="0"/>
              <a:cs typeface="Times New Roman" panose="02020603050405020304" pitchFamily="18" charset="0"/>
            </a:endParaRPr>
          </a:p>
          <a:p>
            <a:pPr marL="0" marR="0">
              <a:spcBef>
                <a:spcPts val="0"/>
              </a:spcBef>
              <a:spcAft>
                <a:spcPts val="0"/>
              </a:spcAft>
            </a:pPr>
            <a:r>
              <a:rPr lang="en-US" sz="3000" b="1" dirty="0">
                <a:effectLst/>
                <a:ea typeface="Calibri" panose="020F0502020204030204" pitchFamily="34" charset="0"/>
                <a:cs typeface="Calibri" panose="020F0502020204030204" pitchFamily="34" charset="0"/>
              </a:rPr>
              <a:t>AB133: SoundSee Science 4 Repeat		Feb</a:t>
            </a:r>
            <a:r>
              <a:rPr lang="en-US" sz="3000" b="1" dirty="0">
                <a:ea typeface="Calibri" panose="020F0502020204030204" pitchFamily="34" charset="0"/>
                <a:cs typeface="Calibri" panose="020F0502020204030204" pitchFamily="34" charset="0"/>
              </a:rPr>
              <a:t>ruary</a:t>
            </a:r>
            <a:r>
              <a:rPr lang="en-US" sz="3000" b="1" dirty="0">
                <a:effectLst/>
                <a:ea typeface="Calibri" panose="020F0502020204030204" pitchFamily="34" charset="0"/>
                <a:cs typeface="Calibri" panose="020F0502020204030204" pitchFamily="34" charset="0"/>
              </a:rPr>
              <a:t> 16</a:t>
            </a:r>
            <a:endParaRPr lang="en-US" sz="3000" b="1" dirty="0">
              <a:effectLst/>
              <a:ea typeface="Calibri" panose="020F0502020204030204" pitchFamily="34" charset="0"/>
              <a:cs typeface="Times New Roman" panose="02020603050405020304" pitchFamily="18" charset="0"/>
            </a:endParaRPr>
          </a:p>
          <a:p>
            <a:pPr marL="0" marR="0">
              <a:spcBef>
                <a:spcPts val="0"/>
              </a:spcBef>
              <a:spcAft>
                <a:spcPts val="0"/>
              </a:spcAft>
            </a:pPr>
            <a:r>
              <a:rPr lang="en-US" sz="3000" b="1" dirty="0">
                <a:effectLst/>
                <a:ea typeface="Calibri" panose="020F0502020204030204" pitchFamily="34" charset="0"/>
                <a:cs typeface="Calibri" panose="020F0502020204030204" pitchFamily="34" charset="0"/>
              </a:rPr>
              <a:t>AB134: Astrobatics Science 4				Feb</a:t>
            </a:r>
            <a:r>
              <a:rPr lang="en-US" sz="3000" b="1" dirty="0">
                <a:ea typeface="Calibri" panose="020F0502020204030204" pitchFamily="34" charset="0"/>
                <a:cs typeface="Calibri" panose="020F0502020204030204" pitchFamily="34" charset="0"/>
              </a:rPr>
              <a:t>ruary</a:t>
            </a:r>
            <a:r>
              <a:rPr lang="en-US" sz="3000" b="1" dirty="0">
                <a:effectLst/>
                <a:ea typeface="Calibri" panose="020F0502020204030204" pitchFamily="34" charset="0"/>
                <a:cs typeface="Calibri" panose="020F0502020204030204" pitchFamily="34" charset="0"/>
              </a:rPr>
              <a:t> 23</a:t>
            </a:r>
            <a:endParaRPr lang="en-US" sz="3000" b="1" dirty="0">
              <a:effectLst/>
              <a:ea typeface="Calibri" panose="020F0502020204030204" pitchFamily="34" charset="0"/>
              <a:cs typeface="Times New Roman" panose="02020603050405020304" pitchFamily="18" charset="0"/>
            </a:endParaRPr>
          </a:p>
          <a:p>
            <a:pPr marL="0" marR="0">
              <a:spcBef>
                <a:spcPts val="0"/>
              </a:spcBef>
              <a:spcAft>
                <a:spcPts val="0"/>
              </a:spcAft>
            </a:pPr>
            <a:r>
              <a:rPr lang="en-US" sz="3000" b="1" dirty="0">
                <a:effectLst/>
                <a:ea typeface="Calibri" panose="020F0502020204030204" pitchFamily="34" charset="0"/>
                <a:cs typeface="Calibri" panose="020F0502020204030204" pitchFamily="34" charset="0"/>
              </a:rPr>
              <a:t>AB135: Crew Minimal S10				Mar</a:t>
            </a:r>
            <a:r>
              <a:rPr lang="en-US" sz="3000" b="1" dirty="0">
                <a:ea typeface="Calibri" panose="020F0502020204030204" pitchFamily="34" charset="0"/>
                <a:cs typeface="Calibri" panose="020F0502020204030204" pitchFamily="34" charset="0"/>
              </a:rPr>
              <a:t>ch</a:t>
            </a:r>
            <a:r>
              <a:rPr lang="en-US" sz="3000" b="1" dirty="0">
                <a:effectLst/>
                <a:ea typeface="Calibri" panose="020F0502020204030204" pitchFamily="34" charset="0"/>
                <a:cs typeface="Calibri" panose="020F0502020204030204" pitchFamily="34" charset="0"/>
              </a:rPr>
              <a:t> 10</a:t>
            </a:r>
            <a:endParaRPr lang="en-US" sz="3000" b="1" dirty="0">
              <a:effectLst/>
              <a:ea typeface="Calibri" panose="020F0502020204030204" pitchFamily="34" charset="0"/>
              <a:cs typeface="Times New Roman" panose="02020603050405020304" pitchFamily="18" charset="0"/>
            </a:endParaRPr>
          </a:p>
          <a:p>
            <a:pPr marL="0" marR="0">
              <a:spcBef>
                <a:spcPts val="0"/>
              </a:spcBef>
              <a:spcAft>
                <a:spcPts val="0"/>
              </a:spcAft>
            </a:pPr>
            <a:r>
              <a:rPr lang="en-US" sz="3000" b="1" dirty="0">
                <a:effectLst/>
                <a:ea typeface="Calibri" panose="020F0502020204030204" pitchFamily="34" charset="0"/>
                <a:cs typeface="Times New Roman" panose="02020603050405020304" pitchFamily="18" charset="0"/>
              </a:rPr>
              <a:t>AB136: Zero Robotics Tech Demo 1			Mar</a:t>
            </a:r>
            <a:r>
              <a:rPr lang="en-US" sz="3000" b="1" dirty="0">
                <a:ea typeface="Calibri" panose="020F0502020204030204" pitchFamily="34" charset="0"/>
                <a:cs typeface="Times New Roman" panose="02020603050405020304" pitchFamily="18" charset="0"/>
              </a:rPr>
              <a:t>ch</a:t>
            </a:r>
            <a:r>
              <a:rPr lang="en-US" sz="3000" b="1" dirty="0">
                <a:effectLst/>
                <a:ea typeface="Calibri" panose="020F0502020204030204" pitchFamily="34" charset="0"/>
                <a:cs typeface="Times New Roman" panose="02020603050405020304" pitchFamily="18" charset="0"/>
              </a:rPr>
              <a:t> 24</a:t>
            </a:r>
          </a:p>
          <a:p>
            <a:pPr marL="0" marR="0">
              <a:spcBef>
                <a:spcPts val="0"/>
              </a:spcBef>
              <a:spcAft>
                <a:spcPts val="0"/>
              </a:spcAft>
            </a:pPr>
            <a:r>
              <a:rPr lang="en-US" sz="3000" b="1" dirty="0">
                <a:effectLst/>
                <a:ea typeface="Calibri" panose="020F0502020204030204" pitchFamily="34" charset="0"/>
                <a:cs typeface="Times New Roman" panose="02020603050405020304" pitchFamily="18" charset="0"/>
              </a:rPr>
              <a:t>AB137: Zero Robotics Tech Demo 2			May 2</a:t>
            </a:r>
          </a:p>
          <a:p>
            <a:pPr marL="0" marR="0">
              <a:spcBef>
                <a:spcPts val="0"/>
              </a:spcBef>
              <a:spcAft>
                <a:spcPts val="0"/>
              </a:spcAft>
            </a:pPr>
            <a:r>
              <a:rPr lang="en-US" sz="3000" b="1" dirty="0">
                <a:effectLst/>
                <a:ea typeface="Calibri" panose="020F0502020204030204" pitchFamily="34" charset="0"/>
                <a:cs typeface="Calibri" panose="020F0502020204030204" pitchFamily="34" charset="0"/>
              </a:rPr>
              <a:t>AB138: UAE Zero Robotics Dry Run			May 16</a:t>
            </a:r>
            <a:endParaRPr lang="en-US" sz="3000" b="1" dirty="0">
              <a:effectLst/>
              <a:ea typeface="Calibri" panose="020F0502020204030204" pitchFamily="34" charset="0"/>
              <a:cs typeface="Times New Roman" panose="02020603050405020304" pitchFamily="18" charset="0"/>
            </a:endParaRPr>
          </a:p>
          <a:p>
            <a:r>
              <a:rPr lang="en-US" sz="3000" b="1" dirty="0">
                <a:effectLst/>
                <a:ea typeface="Calibri" panose="020F0502020204030204" pitchFamily="34" charset="0"/>
                <a:cs typeface="Calibri" panose="020F0502020204030204" pitchFamily="34" charset="0"/>
              </a:rPr>
              <a:t>AB139: Kibo RPC4 Technical Rehearsal 1		May 30</a:t>
            </a:r>
            <a:endParaRPr lang="en-US" sz="3000" b="1" dirty="0"/>
          </a:p>
        </p:txBody>
      </p:sp>
    </p:spTree>
    <p:extLst>
      <p:ext uri="{BB962C8B-B14F-4D97-AF65-F5344CB8AC3E}">
        <p14:creationId xmlns:p14="http://schemas.microsoft.com/office/powerpoint/2010/main" val="37047885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47531F6A-4103-C177-0807-0F97394D2E4B}"/>
              </a:ext>
            </a:extLst>
          </p:cNvPr>
          <p:cNvGraphicFramePr>
            <a:graphicFrameLocks noGrp="1"/>
          </p:cNvGraphicFramePr>
          <p:nvPr/>
        </p:nvGraphicFramePr>
        <p:xfrm>
          <a:off x="1377885" y="1545996"/>
          <a:ext cx="9436230" cy="4788814"/>
        </p:xfrm>
        <a:graphic>
          <a:graphicData uri="http://schemas.openxmlformats.org/drawingml/2006/table">
            <a:tbl>
              <a:tblPr firstRow="1" firstCol="1" bandRow="1">
                <a:tableStyleId>{5C22544A-7EE6-4342-B048-85BDC9FD1C3A}</a:tableStyleId>
              </a:tblPr>
              <a:tblGrid>
                <a:gridCol w="4417566">
                  <a:extLst>
                    <a:ext uri="{9D8B030D-6E8A-4147-A177-3AD203B41FA5}">
                      <a16:colId xmlns:a16="http://schemas.microsoft.com/office/drawing/2014/main" val="1350534901"/>
                    </a:ext>
                  </a:extLst>
                </a:gridCol>
                <a:gridCol w="5018664">
                  <a:extLst>
                    <a:ext uri="{9D8B030D-6E8A-4147-A177-3AD203B41FA5}">
                      <a16:colId xmlns:a16="http://schemas.microsoft.com/office/drawing/2014/main" val="1819799609"/>
                    </a:ext>
                  </a:extLst>
                </a:gridCol>
              </a:tblGrid>
              <a:tr h="420412">
                <a:tc>
                  <a:txBody>
                    <a:bodyPr/>
                    <a:lstStyle/>
                    <a:p>
                      <a:pPr marL="0" marR="0">
                        <a:spcBef>
                          <a:spcPts val="0"/>
                        </a:spcBef>
                        <a:spcAft>
                          <a:spcPts val="0"/>
                        </a:spcAft>
                      </a:pPr>
                      <a:r>
                        <a:rPr lang="en-US" sz="2000" b="1" dirty="0">
                          <a:effectLst/>
                        </a:rPr>
                        <a:t>Milestone</a:t>
                      </a:r>
                      <a:endParaRPr lang="en-US" sz="2000" b="1" dirty="0">
                        <a:effectLst/>
                        <a:latin typeface="Calibri" panose="020F0502020204030204" pitchFamily="34" charset="0"/>
                        <a:ea typeface="Calibri" panose="020F0502020204030204" pitchFamily="34" charset="0"/>
                      </a:endParaRPr>
                    </a:p>
                  </a:txBody>
                  <a:tcPr marL="50800" marR="50800" marT="50800" marB="50800"/>
                </a:tc>
                <a:tc>
                  <a:txBody>
                    <a:bodyPr/>
                    <a:lstStyle/>
                    <a:p>
                      <a:pPr marL="0" marR="0">
                        <a:spcBef>
                          <a:spcPts val="0"/>
                        </a:spcBef>
                        <a:spcAft>
                          <a:spcPts val="0"/>
                        </a:spcAft>
                      </a:pPr>
                      <a:r>
                        <a:rPr lang="en-US" sz="2000" b="1" dirty="0">
                          <a:effectLst/>
                        </a:rPr>
                        <a:t>Deadline</a:t>
                      </a:r>
                      <a:endParaRPr lang="en-US" sz="2000" b="1" dirty="0">
                        <a:effectLst/>
                        <a:latin typeface="Calibri" panose="020F0502020204030204" pitchFamily="34" charset="0"/>
                        <a:ea typeface="Calibri" panose="020F0502020204030204" pitchFamily="34" charset="0"/>
                      </a:endParaRPr>
                    </a:p>
                  </a:txBody>
                  <a:tcPr marL="50800" marR="50800" marT="50800" marB="50800"/>
                </a:tc>
                <a:extLst>
                  <a:ext uri="{0D108BD9-81ED-4DB2-BD59-A6C34878D82A}">
                    <a16:rowId xmlns:a16="http://schemas.microsoft.com/office/drawing/2014/main" val="3848466927"/>
                  </a:ext>
                </a:extLst>
              </a:tr>
              <a:tr h="728067">
                <a:tc>
                  <a:txBody>
                    <a:bodyPr/>
                    <a:lstStyle/>
                    <a:p>
                      <a:pPr marL="0" marR="0">
                        <a:spcBef>
                          <a:spcPts val="0"/>
                        </a:spcBef>
                        <a:spcAft>
                          <a:spcPts val="0"/>
                        </a:spcAft>
                      </a:pPr>
                      <a:r>
                        <a:rPr lang="en-US" sz="1600" b="1" dirty="0">
                          <a:effectLst/>
                        </a:rPr>
                        <a:t>PD inputs (procedures, planning products, Flight Rules, PL Regs)</a:t>
                      </a:r>
                      <a:endParaRPr lang="en-US" sz="1600" b="1" dirty="0">
                        <a:effectLst/>
                        <a:latin typeface="Calibri" panose="020F0502020204030204" pitchFamily="34" charset="0"/>
                        <a:ea typeface="Calibri" panose="020F0502020204030204" pitchFamily="34" charset="0"/>
                      </a:endParaRPr>
                    </a:p>
                  </a:txBody>
                  <a:tcPr marL="50800" marR="50800" marT="50800" marB="50800"/>
                </a:tc>
                <a:tc>
                  <a:txBody>
                    <a:bodyPr/>
                    <a:lstStyle/>
                    <a:p>
                      <a:pPr marL="0" marR="0">
                        <a:spcBef>
                          <a:spcPts val="0"/>
                        </a:spcBef>
                        <a:spcAft>
                          <a:spcPts val="0"/>
                        </a:spcAft>
                      </a:pPr>
                      <a:r>
                        <a:rPr lang="en-US" sz="1600" b="1" dirty="0">
                          <a:effectLst/>
                        </a:rPr>
                        <a:t>L-12 weeks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kern="0" dirty="0">
                          <a:effectLst/>
                        </a:rPr>
                        <a:t>Launch Date/Vehicle (T)</a:t>
                      </a:r>
                      <a:endParaRPr lang="en-US" sz="1600" b="1"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50800" marR="50800" marT="50800" marB="50800"/>
                </a:tc>
                <a:extLst>
                  <a:ext uri="{0D108BD9-81ED-4DB2-BD59-A6C34878D82A}">
                    <a16:rowId xmlns:a16="http://schemas.microsoft.com/office/drawing/2014/main" val="41618949"/>
                  </a:ext>
                </a:extLst>
              </a:tr>
              <a:tr h="728067">
                <a:tc>
                  <a:txBody>
                    <a:bodyPr/>
                    <a:lstStyle/>
                    <a:p>
                      <a:pPr marL="0" marR="0">
                        <a:spcBef>
                          <a:spcPts val="0"/>
                        </a:spcBef>
                        <a:spcAft>
                          <a:spcPts val="0"/>
                        </a:spcAft>
                      </a:pPr>
                      <a:r>
                        <a:rPr lang="en-US" sz="1600" b="1" dirty="0">
                          <a:effectLst/>
                        </a:rPr>
                        <a:t>Pre-ECR Submit</a:t>
                      </a:r>
                      <a:endParaRPr lang="en-US" sz="1600" b="1" dirty="0">
                        <a:effectLst/>
                        <a:latin typeface="Calibri" panose="020F0502020204030204" pitchFamily="34" charset="0"/>
                        <a:ea typeface="Calibri" panose="020F0502020204030204" pitchFamily="34" charset="0"/>
                      </a:endParaRPr>
                    </a:p>
                  </a:txBody>
                  <a:tcPr marL="50800" marR="50800" marT="50800" marB="50800"/>
                </a:tc>
                <a:tc>
                  <a:txBody>
                    <a:bodyPr/>
                    <a:lstStyle/>
                    <a:p>
                      <a:pPr marL="0" marR="0">
                        <a:spcBef>
                          <a:spcPts val="0"/>
                        </a:spcBef>
                        <a:spcAft>
                          <a:spcPts val="0"/>
                        </a:spcAft>
                      </a:pPr>
                      <a:r>
                        <a:rPr lang="en-US" sz="1600" b="1" dirty="0">
                          <a:effectLst/>
                        </a:rPr>
                        <a:t>Count back from ECR submittal, depending on 1 or 2 week ECR review</a:t>
                      </a:r>
                      <a:endParaRPr lang="en-US" sz="1600" b="1" dirty="0">
                        <a:effectLst/>
                        <a:latin typeface="Calibri" panose="020F0502020204030204" pitchFamily="34" charset="0"/>
                        <a:ea typeface="Calibri" panose="020F0502020204030204" pitchFamily="34" charset="0"/>
                      </a:endParaRPr>
                    </a:p>
                  </a:txBody>
                  <a:tcPr marL="50800" marR="50800" marT="50800" marB="50800"/>
                </a:tc>
                <a:extLst>
                  <a:ext uri="{0D108BD9-81ED-4DB2-BD59-A6C34878D82A}">
                    <a16:rowId xmlns:a16="http://schemas.microsoft.com/office/drawing/2014/main" val="1481560601"/>
                  </a:ext>
                </a:extLst>
              </a:tr>
              <a:tr h="728067">
                <a:tc>
                  <a:txBody>
                    <a:bodyPr/>
                    <a:lstStyle/>
                    <a:p>
                      <a:pPr marL="0" marR="0">
                        <a:spcBef>
                          <a:spcPts val="0"/>
                        </a:spcBef>
                        <a:spcAft>
                          <a:spcPts val="0"/>
                        </a:spcAft>
                      </a:pPr>
                      <a:r>
                        <a:rPr lang="en-US" sz="1600" b="1" dirty="0">
                          <a:effectLst/>
                        </a:rPr>
                        <a:t>ECR Submit</a:t>
                      </a:r>
                      <a:endParaRPr lang="en-US" sz="1600" b="1" dirty="0">
                        <a:effectLst/>
                        <a:latin typeface="Calibri" panose="020F0502020204030204" pitchFamily="34" charset="0"/>
                        <a:ea typeface="Calibri" panose="020F0502020204030204" pitchFamily="34" charset="0"/>
                      </a:endParaRPr>
                    </a:p>
                  </a:txBody>
                  <a:tcPr marL="50800" marR="50800" marT="50800" marB="50800"/>
                </a:tc>
                <a:tc>
                  <a:txBody>
                    <a:bodyPr/>
                    <a:lstStyle/>
                    <a:p>
                      <a:pPr marL="0" marR="0">
                        <a:spcBef>
                          <a:spcPts val="0"/>
                        </a:spcBef>
                        <a:spcAft>
                          <a:spcPts val="0"/>
                        </a:spcAft>
                      </a:pPr>
                      <a:r>
                        <a:rPr lang="en-US" sz="1600" b="1" dirty="0">
                          <a:effectLst/>
                        </a:rPr>
                        <a:t>L-6 weeks (for 2-week Impact review)</a:t>
                      </a:r>
                    </a:p>
                    <a:p>
                      <a:pPr marL="0" marR="0">
                        <a:spcBef>
                          <a:spcPts val="0"/>
                        </a:spcBef>
                        <a:spcAft>
                          <a:spcPts val="0"/>
                        </a:spcAft>
                      </a:pPr>
                      <a:r>
                        <a:rPr lang="en-US" sz="1600" b="1" dirty="0">
                          <a:effectLst/>
                        </a:rPr>
                        <a:t>L-5 weeks (for 1-week review)</a:t>
                      </a:r>
                      <a:endParaRPr lang="en-US" sz="1600" b="1" dirty="0">
                        <a:effectLst/>
                        <a:latin typeface="Calibri" panose="020F0502020204030204" pitchFamily="34" charset="0"/>
                        <a:ea typeface="Calibri" panose="020F0502020204030204" pitchFamily="34" charset="0"/>
                      </a:endParaRPr>
                    </a:p>
                  </a:txBody>
                  <a:tcPr marL="50800" marR="50800" marT="50800" marB="50800"/>
                </a:tc>
                <a:extLst>
                  <a:ext uri="{0D108BD9-81ED-4DB2-BD59-A6C34878D82A}">
                    <a16:rowId xmlns:a16="http://schemas.microsoft.com/office/drawing/2014/main" val="2913309738"/>
                  </a:ext>
                </a:extLst>
              </a:tr>
              <a:tr h="728067">
                <a:tc>
                  <a:txBody>
                    <a:bodyPr/>
                    <a:lstStyle/>
                    <a:p>
                      <a:pPr marL="0" marR="0">
                        <a:spcBef>
                          <a:spcPts val="0"/>
                        </a:spcBef>
                        <a:spcAft>
                          <a:spcPts val="0"/>
                        </a:spcAft>
                      </a:pPr>
                      <a:r>
                        <a:rPr lang="en-US" sz="1600" b="1" dirty="0">
                          <a:effectLst/>
                        </a:rPr>
                        <a:t>Team ECR Review</a:t>
                      </a:r>
                      <a:endParaRPr lang="en-US" sz="1600" b="1" dirty="0">
                        <a:effectLst/>
                        <a:latin typeface="Calibri" panose="020F0502020204030204" pitchFamily="34" charset="0"/>
                        <a:ea typeface="Calibri" panose="020F0502020204030204" pitchFamily="34" charset="0"/>
                      </a:endParaRPr>
                    </a:p>
                  </a:txBody>
                  <a:tcPr marL="50800" marR="50800" marT="50800" marB="50800"/>
                </a:tc>
                <a:tc>
                  <a:txBody>
                    <a:bodyPr/>
                    <a:lstStyle/>
                    <a:p>
                      <a:pPr marL="0" marR="0">
                        <a:spcBef>
                          <a:spcPts val="0"/>
                        </a:spcBef>
                        <a:spcAft>
                          <a:spcPts val="0"/>
                        </a:spcAft>
                      </a:pPr>
                      <a:r>
                        <a:rPr lang="en-US" sz="1600" b="1" dirty="0">
                          <a:effectLst/>
                        </a:rPr>
                        <a:t>L-4 weeks (week prior to IMEP with at least 2 days for comment verification)</a:t>
                      </a:r>
                      <a:endParaRPr lang="en-US" sz="1600" b="1" dirty="0">
                        <a:effectLst/>
                        <a:latin typeface="Calibri" panose="020F0502020204030204" pitchFamily="34" charset="0"/>
                        <a:ea typeface="Calibri" panose="020F0502020204030204" pitchFamily="34" charset="0"/>
                      </a:endParaRPr>
                    </a:p>
                  </a:txBody>
                  <a:tcPr marL="50800" marR="50800" marT="50800" marB="50800"/>
                </a:tc>
                <a:extLst>
                  <a:ext uri="{0D108BD9-81ED-4DB2-BD59-A6C34878D82A}">
                    <a16:rowId xmlns:a16="http://schemas.microsoft.com/office/drawing/2014/main" val="3768326605"/>
                  </a:ext>
                </a:extLst>
              </a:tr>
              <a:tr h="448693">
                <a:tc>
                  <a:txBody>
                    <a:bodyPr/>
                    <a:lstStyle/>
                    <a:p>
                      <a:pPr marL="0" marR="0">
                        <a:spcBef>
                          <a:spcPts val="0"/>
                        </a:spcBef>
                        <a:spcAft>
                          <a:spcPts val="0"/>
                        </a:spcAft>
                      </a:pPr>
                      <a:r>
                        <a:rPr lang="en-US" sz="1600" b="1" dirty="0">
                          <a:effectLst/>
                        </a:rPr>
                        <a:t>Board at IMEP (Mondays)</a:t>
                      </a:r>
                      <a:endParaRPr lang="en-US" sz="1600" b="1" dirty="0">
                        <a:effectLst/>
                        <a:latin typeface="Calibri" panose="020F0502020204030204" pitchFamily="34" charset="0"/>
                        <a:ea typeface="Calibri" panose="020F0502020204030204" pitchFamily="34" charset="0"/>
                      </a:endParaRPr>
                    </a:p>
                  </a:txBody>
                  <a:tcPr marL="50800" marR="50800" marT="50800" marB="50800"/>
                </a:tc>
                <a:tc>
                  <a:txBody>
                    <a:bodyPr/>
                    <a:lstStyle/>
                    <a:p>
                      <a:pPr marL="0" marR="0">
                        <a:spcBef>
                          <a:spcPts val="0"/>
                        </a:spcBef>
                        <a:spcAft>
                          <a:spcPts val="0"/>
                        </a:spcAft>
                      </a:pPr>
                      <a:r>
                        <a:rPr lang="en-US" sz="1600" b="1">
                          <a:effectLst/>
                        </a:rPr>
                        <a:t>L-3 weeks (or Ops-3 weeks)</a:t>
                      </a:r>
                      <a:endParaRPr lang="en-US" sz="1600" b="1">
                        <a:effectLst/>
                        <a:latin typeface="Calibri" panose="020F0502020204030204" pitchFamily="34" charset="0"/>
                        <a:ea typeface="Calibri" panose="020F0502020204030204" pitchFamily="34" charset="0"/>
                      </a:endParaRPr>
                    </a:p>
                  </a:txBody>
                  <a:tcPr marL="50800" marR="50800" marT="50800" marB="50800"/>
                </a:tc>
                <a:extLst>
                  <a:ext uri="{0D108BD9-81ED-4DB2-BD59-A6C34878D82A}">
                    <a16:rowId xmlns:a16="http://schemas.microsoft.com/office/drawing/2014/main" val="2544256342"/>
                  </a:ext>
                </a:extLst>
              </a:tr>
              <a:tr h="1007441">
                <a:tc>
                  <a:txBody>
                    <a:bodyPr/>
                    <a:lstStyle/>
                    <a:p>
                      <a:pPr marL="0" marR="0">
                        <a:spcBef>
                          <a:spcPts val="0"/>
                        </a:spcBef>
                        <a:spcAft>
                          <a:spcPts val="0"/>
                        </a:spcAft>
                      </a:pPr>
                      <a:r>
                        <a:rPr lang="en-US" sz="1600" b="1">
                          <a:effectLst/>
                        </a:rPr>
                        <a:t>PL Reg/Flight Rule/OBT/Phase III Self Study Baseline</a:t>
                      </a:r>
                      <a:endParaRPr lang="en-US" sz="1600" b="1">
                        <a:effectLst/>
                        <a:latin typeface="Calibri" panose="020F0502020204030204" pitchFamily="34" charset="0"/>
                        <a:ea typeface="Calibri" panose="020F0502020204030204" pitchFamily="34" charset="0"/>
                      </a:endParaRPr>
                    </a:p>
                  </a:txBody>
                  <a:tcPr marL="50800" marR="50800" marT="50800" marB="50800"/>
                </a:tc>
                <a:tc>
                  <a:txBody>
                    <a:bodyPr/>
                    <a:lstStyle/>
                    <a:p>
                      <a:pPr marL="0" marR="0">
                        <a:spcBef>
                          <a:spcPts val="0"/>
                        </a:spcBef>
                        <a:spcAft>
                          <a:spcPts val="0"/>
                        </a:spcAft>
                      </a:pPr>
                      <a:r>
                        <a:rPr lang="en-US" sz="1600" b="1" dirty="0">
                          <a:effectLst/>
                        </a:rPr>
                        <a:t>Ops-1 week</a:t>
                      </a:r>
                      <a:br>
                        <a:rPr lang="en-US" sz="1600" b="1" dirty="0">
                          <a:effectLst/>
                        </a:rPr>
                      </a:br>
                      <a:r>
                        <a:rPr lang="en-US" sz="1600" b="1" dirty="0">
                          <a:effectLst/>
                        </a:rPr>
                        <a:t>Note: more commonly, Self Study is baselined same time as crew procedures</a:t>
                      </a:r>
                      <a:endParaRPr lang="en-US" sz="1600" b="1" dirty="0">
                        <a:effectLst/>
                        <a:latin typeface="Calibri" panose="020F0502020204030204" pitchFamily="34" charset="0"/>
                        <a:ea typeface="Calibri" panose="020F0502020204030204" pitchFamily="34" charset="0"/>
                      </a:endParaRPr>
                    </a:p>
                  </a:txBody>
                  <a:tcPr marL="50800" marR="50800" marT="50800" marB="50800"/>
                </a:tc>
                <a:extLst>
                  <a:ext uri="{0D108BD9-81ED-4DB2-BD59-A6C34878D82A}">
                    <a16:rowId xmlns:a16="http://schemas.microsoft.com/office/drawing/2014/main" val="4158233615"/>
                  </a:ext>
                </a:extLst>
              </a:tr>
            </a:tbl>
          </a:graphicData>
        </a:graphic>
      </p:graphicFrame>
      <p:sp>
        <p:nvSpPr>
          <p:cNvPr id="5" name="Title 1">
            <a:extLst>
              <a:ext uri="{FF2B5EF4-FFF2-40B4-BE49-F238E27FC236}">
                <a16:creationId xmlns:a16="http://schemas.microsoft.com/office/drawing/2014/main" id="{F3934EE5-99F4-8FAA-900B-C9ADF19E511B}"/>
              </a:ext>
            </a:extLst>
          </p:cNvPr>
          <p:cNvSpPr txBox="1">
            <a:spLocks/>
          </p:cNvSpPr>
          <p:nvPr/>
        </p:nvSpPr>
        <p:spPr>
          <a:xfrm>
            <a:off x="1941922" y="342901"/>
            <a:ext cx="8342721" cy="79774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t>Ops Deliverables/Planning – MSFC </a:t>
            </a:r>
          </a:p>
        </p:txBody>
      </p:sp>
    </p:spTree>
    <p:extLst>
      <p:ext uri="{BB962C8B-B14F-4D97-AF65-F5344CB8AC3E}">
        <p14:creationId xmlns:p14="http://schemas.microsoft.com/office/powerpoint/2010/main" val="21244847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BBEC97-49E4-4AA3-5DCF-50141127A237}"/>
              </a:ext>
            </a:extLst>
          </p:cNvPr>
          <p:cNvSpPr>
            <a:spLocks noGrp="1"/>
          </p:cNvSpPr>
          <p:nvPr>
            <p:ph type="title"/>
          </p:nvPr>
        </p:nvSpPr>
        <p:spPr>
          <a:xfrm>
            <a:off x="1506071" y="342901"/>
            <a:ext cx="9133241" cy="797742"/>
          </a:xfrm>
        </p:spPr>
        <p:txBody>
          <a:bodyPr/>
          <a:lstStyle/>
          <a:p>
            <a:pPr algn="ctr"/>
            <a:r>
              <a:rPr lang="en-US" sz="3800" dirty="0"/>
              <a:t>Ops Deliverables/Planning – Astrobee Internal</a:t>
            </a:r>
          </a:p>
        </p:txBody>
      </p:sp>
      <p:graphicFrame>
        <p:nvGraphicFramePr>
          <p:cNvPr id="7" name="Content Placeholder 6">
            <a:extLst>
              <a:ext uri="{FF2B5EF4-FFF2-40B4-BE49-F238E27FC236}">
                <a16:creationId xmlns:a16="http://schemas.microsoft.com/office/drawing/2014/main" id="{37F2601C-2DBC-AE1C-29AA-5B73D0F4679F}"/>
              </a:ext>
            </a:extLst>
          </p:cNvPr>
          <p:cNvGraphicFramePr>
            <a:graphicFrameLocks noGrp="1"/>
          </p:cNvGraphicFramePr>
          <p:nvPr>
            <p:ph idx="1"/>
          </p:nvPr>
        </p:nvGraphicFramePr>
        <p:xfrm>
          <a:off x="650056" y="1592424"/>
          <a:ext cx="10891887" cy="4875630"/>
        </p:xfrm>
        <a:graphic>
          <a:graphicData uri="http://schemas.openxmlformats.org/drawingml/2006/table">
            <a:tbl>
              <a:tblPr firstRow="1" firstCol="1" bandRow="1">
                <a:tableStyleId>{5C22544A-7EE6-4342-B048-85BDC9FD1C3A}</a:tableStyleId>
              </a:tblPr>
              <a:tblGrid>
                <a:gridCol w="6866481">
                  <a:extLst>
                    <a:ext uri="{9D8B030D-6E8A-4147-A177-3AD203B41FA5}">
                      <a16:colId xmlns:a16="http://schemas.microsoft.com/office/drawing/2014/main" val="3168245640"/>
                    </a:ext>
                  </a:extLst>
                </a:gridCol>
                <a:gridCol w="4025406">
                  <a:extLst>
                    <a:ext uri="{9D8B030D-6E8A-4147-A177-3AD203B41FA5}">
                      <a16:colId xmlns:a16="http://schemas.microsoft.com/office/drawing/2014/main" val="2320147930"/>
                    </a:ext>
                  </a:extLst>
                </a:gridCol>
              </a:tblGrid>
              <a:tr h="209917">
                <a:tc>
                  <a:txBody>
                    <a:bodyPr/>
                    <a:lstStyle/>
                    <a:p>
                      <a:pPr marL="0" marR="0" algn="ctr">
                        <a:lnSpc>
                          <a:spcPct val="107000"/>
                        </a:lnSpc>
                        <a:spcBef>
                          <a:spcPts val="0"/>
                        </a:spcBef>
                        <a:spcAft>
                          <a:spcPts val="0"/>
                        </a:spcAft>
                      </a:pPr>
                      <a:r>
                        <a:rPr lang="en-US" sz="2400" kern="0" dirty="0">
                          <a:effectLst/>
                        </a:rPr>
                        <a:t>Milestone</a:t>
                      </a:r>
                      <a:endParaRPr lang="en-US"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8540" marR="8540" marT="8540" marB="8540" anchor="ctr"/>
                </a:tc>
                <a:tc>
                  <a:txBody>
                    <a:bodyPr/>
                    <a:lstStyle/>
                    <a:p>
                      <a:pPr marL="0" marR="0" algn="ctr">
                        <a:lnSpc>
                          <a:spcPct val="107000"/>
                        </a:lnSpc>
                        <a:spcBef>
                          <a:spcPts val="0"/>
                        </a:spcBef>
                        <a:spcAft>
                          <a:spcPts val="0"/>
                        </a:spcAft>
                      </a:pPr>
                      <a:r>
                        <a:rPr lang="en-US" sz="2400" kern="0" dirty="0">
                          <a:effectLst/>
                        </a:rPr>
                        <a:t>Nominal</a:t>
                      </a:r>
                      <a:endParaRPr lang="en-US"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8540" marR="8540" marT="8540" marB="8540" anchor="ctr"/>
                </a:tc>
                <a:extLst>
                  <a:ext uri="{0D108BD9-81ED-4DB2-BD59-A6C34878D82A}">
                    <a16:rowId xmlns:a16="http://schemas.microsoft.com/office/drawing/2014/main" val="740549179"/>
                  </a:ext>
                </a:extLst>
              </a:tr>
              <a:tr h="61504">
                <a:tc>
                  <a:txBody>
                    <a:bodyPr/>
                    <a:lstStyle/>
                    <a:p>
                      <a:pPr marL="0" marR="0" algn="ctr">
                        <a:lnSpc>
                          <a:spcPct val="107000"/>
                        </a:lnSpc>
                        <a:spcBef>
                          <a:spcPts val="0"/>
                        </a:spcBef>
                        <a:spcAft>
                          <a:spcPts val="800"/>
                        </a:spcAft>
                      </a:pPr>
                      <a:r>
                        <a:rPr lang="en-US" sz="1800" kern="0" dirty="0">
                          <a:effectLst/>
                        </a:rPr>
                        <a:t>ISS OPS (ERD+&gt;1week)</a:t>
                      </a:r>
                      <a:endParaRPr lang="en-US" sz="1800" kern="100" dirty="0">
                        <a:effectLst/>
                      </a:endParaRPr>
                    </a:p>
                    <a:p>
                      <a:pPr marL="0" marR="0" lvl="0" indent="0" algn="ctr">
                        <a:lnSpc>
                          <a:spcPct val="107000"/>
                        </a:lnSpc>
                        <a:spcBef>
                          <a:spcPts val="0"/>
                        </a:spcBef>
                        <a:spcAft>
                          <a:spcPts val="800"/>
                        </a:spcAft>
                        <a:buFont typeface="Arial" panose="020B0604020202020204" pitchFamily="34" charset="0"/>
                        <a:buNone/>
                        <a:tabLst>
                          <a:tab pos="457200" algn="l"/>
                        </a:tabLst>
                      </a:pPr>
                      <a:r>
                        <a:rPr lang="en-US" sz="1800" kern="0" dirty="0">
                          <a:effectLst/>
                        </a:rPr>
                        <a:t>Estimated Readiness Date (ERD)</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8540" marR="8540" marT="8540" marB="8540" anchor="ctr"/>
                </a:tc>
                <a:tc>
                  <a:txBody>
                    <a:bodyPr/>
                    <a:lstStyle/>
                    <a:p>
                      <a:pPr marL="0" marR="0" lvl="0" indent="0" algn="ctr">
                        <a:lnSpc>
                          <a:spcPct val="107000"/>
                        </a:lnSpc>
                        <a:spcBef>
                          <a:spcPts val="0"/>
                        </a:spcBef>
                        <a:spcAft>
                          <a:spcPts val="800"/>
                        </a:spcAft>
                        <a:buFont typeface="Arial" panose="020B0604020202020204" pitchFamily="34" charset="0"/>
                        <a:buNone/>
                        <a:tabLst>
                          <a:tab pos="457200" algn="l"/>
                        </a:tabLst>
                      </a:pPr>
                      <a:r>
                        <a:rPr lang="en-US" sz="1800" kern="0" dirty="0">
                          <a:effectLst/>
                        </a:rPr>
                        <a:t>ERD = MSFC Baseline of Ops/Flight Products </a:t>
                      </a:r>
                    </a:p>
                    <a:p>
                      <a:pPr marL="0" marR="0" lvl="0" indent="0" algn="ctr" defTabSz="914400" rtl="0" eaLnBrk="1" fontAlgn="auto" latinLnBrk="0" hangingPunct="1">
                        <a:lnSpc>
                          <a:spcPct val="107000"/>
                        </a:lnSpc>
                        <a:spcBef>
                          <a:spcPts val="0"/>
                        </a:spcBef>
                        <a:spcAft>
                          <a:spcPts val="800"/>
                        </a:spcAft>
                        <a:buClrTx/>
                        <a:buSzTx/>
                        <a:buFont typeface="Arial" panose="020B0604020202020204" pitchFamily="34" charset="0"/>
                        <a:buNone/>
                        <a:tabLst>
                          <a:tab pos="457200" algn="l"/>
                        </a:tabLst>
                        <a:defRPr/>
                      </a:pPr>
                      <a:r>
                        <a:rPr lang="en-US" sz="1800" kern="0" dirty="0">
                          <a:effectLst/>
                        </a:rPr>
                        <a:t>Launch Date/Vehicle (T)</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8540" marR="8540" marT="8540" marB="8540" anchor="ctr"/>
                </a:tc>
                <a:extLst>
                  <a:ext uri="{0D108BD9-81ED-4DB2-BD59-A6C34878D82A}">
                    <a16:rowId xmlns:a16="http://schemas.microsoft.com/office/drawing/2014/main" val="2582702672"/>
                  </a:ext>
                </a:extLst>
              </a:tr>
              <a:tr h="209917">
                <a:tc>
                  <a:txBody>
                    <a:bodyPr/>
                    <a:lstStyle/>
                    <a:p>
                      <a:pPr marL="0" marR="0" lvl="0" indent="0" algn="ctr">
                        <a:lnSpc>
                          <a:spcPct val="107000"/>
                        </a:lnSpc>
                        <a:spcBef>
                          <a:spcPts val="0"/>
                        </a:spcBef>
                        <a:spcAft>
                          <a:spcPts val="800"/>
                        </a:spcAft>
                        <a:buFont typeface="Arial" panose="020B0604020202020204" pitchFamily="34" charset="0"/>
                        <a:buNone/>
                        <a:tabLst>
                          <a:tab pos="457200" algn="l"/>
                        </a:tabLst>
                      </a:pPr>
                      <a:r>
                        <a:rPr lang="en-US" sz="1800" kern="0" dirty="0">
                          <a:effectLst/>
                        </a:rPr>
                        <a:t>Paper SIM (pre-ECR)</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8540" marR="8540" marT="8540" marB="8540" anchor="ctr"/>
                </a:tc>
                <a:tc>
                  <a:txBody>
                    <a:bodyPr/>
                    <a:lstStyle/>
                    <a:p>
                      <a:pPr marL="0" marR="0" lvl="0" indent="0" algn="ctr">
                        <a:lnSpc>
                          <a:spcPct val="107000"/>
                        </a:lnSpc>
                        <a:spcBef>
                          <a:spcPts val="0"/>
                        </a:spcBef>
                        <a:spcAft>
                          <a:spcPts val="800"/>
                        </a:spcAft>
                        <a:buSzPts val="1000"/>
                        <a:buFont typeface="Symbol" panose="05050102010706020507" pitchFamily="18" charset="2"/>
                        <a:buNone/>
                        <a:tabLst>
                          <a:tab pos="457200" algn="l"/>
                        </a:tabLst>
                      </a:pPr>
                      <a:r>
                        <a:rPr lang="en-US" sz="1800" kern="0" dirty="0">
                          <a:effectLst/>
                        </a:rPr>
                        <a:t>ERD - 7 weeks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8540" marR="8540" marT="8540" marB="8540" anchor="ctr"/>
                </a:tc>
                <a:extLst>
                  <a:ext uri="{0D108BD9-81ED-4DB2-BD59-A6C34878D82A}">
                    <a16:rowId xmlns:a16="http://schemas.microsoft.com/office/drawing/2014/main" val="2645876019"/>
                  </a:ext>
                </a:extLst>
              </a:tr>
              <a:tr h="188794">
                <a:tc>
                  <a:txBody>
                    <a:bodyPr/>
                    <a:lstStyle/>
                    <a:p>
                      <a:pPr marL="0" marR="0" lvl="0" indent="0" algn="ctr">
                        <a:lnSpc>
                          <a:spcPct val="107000"/>
                        </a:lnSpc>
                        <a:spcBef>
                          <a:spcPts val="0"/>
                        </a:spcBef>
                        <a:spcAft>
                          <a:spcPts val="800"/>
                        </a:spcAft>
                        <a:buFont typeface="Arial" panose="020B0604020202020204" pitchFamily="34" charset="0"/>
                        <a:buNone/>
                        <a:tabLst>
                          <a:tab pos="457200" algn="l"/>
                        </a:tabLst>
                      </a:pPr>
                      <a:r>
                        <a:rPr lang="en-US" sz="1800" kern="0" dirty="0">
                          <a:effectLst/>
                        </a:rPr>
                        <a:t>Paper SIM if needed (pre-OCR)</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8540" marR="8540" marT="8540" marB="8540" anchor="ctr"/>
                </a:tc>
                <a:tc>
                  <a:txBody>
                    <a:bodyPr/>
                    <a:lstStyle/>
                    <a:p>
                      <a:pPr marL="0" marR="0" lvl="0" indent="0" algn="ctr">
                        <a:lnSpc>
                          <a:spcPct val="107000"/>
                        </a:lnSpc>
                        <a:spcBef>
                          <a:spcPts val="0"/>
                        </a:spcBef>
                        <a:spcAft>
                          <a:spcPts val="800"/>
                        </a:spcAft>
                        <a:buSzPts val="1000"/>
                        <a:buFont typeface="Symbol" panose="05050102010706020507" pitchFamily="18" charset="2"/>
                        <a:buNone/>
                        <a:tabLst>
                          <a:tab pos="457200" algn="l"/>
                        </a:tabLst>
                      </a:pPr>
                      <a:r>
                        <a:rPr lang="en-US" sz="1800" kern="0" dirty="0">
                          <a:effectLst/>
                        </a:rPr>
                        <a:t>ISS OPS - 3 week</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8540" marR="8540" marT="8540" marB="8540" anchor="ctr"/>
                </a:tc>
                <a:extLst>
                  <a:ext uri="{0D108BD9-81ED-4DB2-BD59-A6C34878D82A}">
                    <a16:rowId xmlns:a16="http://schemas.microsoft.com/office/drawing/2014/main" val="2534328823"/>
                  </a:ext>
                </a:extLst>
              </a:tr>
              <a:tr h="209917">
                <a:tc>
                  <a:txBody>
                    <a:bodyPr/>
                    <a:lstStyle/>
                    <a:p>
                      <a:pPr marL="0" marR="0" lvl="0" indent="0" algn="ctr">
                        <a:lnSpc>
                          <a:spcPct val="107000"/>
                        </a:lnSpc>
                        <a:spcBef>
                          <a:spcPts val="0"/>
                        </a:spcBef>
                        <a:spcAft>
                          <a:spcPts val="800"/>
                        </a:spcAft>
                        <a:buFont typeface="Arial" panose="020B0604020202020204" pitchFamily="34" charset="0"/>
                        <a:buNone/>
                        <a:tabLst>
                          <a:tab pos="457200" algn="l"/>
                        </a:tabLst>
                      </a:pPr>
                      <a:r>
                        <a:rPr lang="en-US" sz="1800" kern="0" dirty="0">
                          <a:effectLst/>
                        </a:rPr>
                        <a:t>PD connectivity test complete</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8540" marR="8540" marT="8540" marB="8540" anchor="ctr"/>
                </a:tc>
                <a:tc>
                  <a:txBody>
                    <a:bodyPr/>
                    <a:lstStyle/>
                    <a:p>
                      <a:pPr marL="0" marR="0" lvl="0" indent="0" algn="ctr">
                        <a:lnSpc>
                          <a:spcPct val="107000"/>
                        </a:lnSpc>
                        <a:spcBef>
                          <a:spcPts val="0"/>
                        </a:spcBef>
                        <a:spcAft>
                          <a:spcPts val="800"/>
                        </a:spcAft>
                        <a:buSzPts val="1000"/>
                        <a:buFont typeface="Symbol" panose="05050102010706020507" pitchFamily="18" charset="2"/>
                        <a:buNone/>
                        <a:tabLst>
                          <a:tab pos="457200" algn="l"/>
                        </a:tabLst>
                      </a:pPr>
                      <a:r>
                        <a:rPr lang="en-US" sz="1800" kern="0" dirty="0">
                          <a:effectLst/>
                        </a:rPr>
                        <a:t>ISS OPS - 2 weeks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8540" marR="8540" marT="8540" marB="8540" anchor="ctr"/>
                </a:tc>
                <a:extLst>
                  <a:ext uri="{0D108BD9-81ED-4DB2-BD59-A6C34878D82A}">
                    <a16:rowId xmlns:a16="http://schemas.microsoft.com/office/drawing/2014/main" val="3224979141"/>
                  </a:ext>
                </a:extLst>
              </a:tr>
              <a:tr h="209917">
                <a:tc>
                  <a:txBody>
                    <a:bodyPr/>
                    <a:lstStyle/>
                    <a:p>
                      <a:pPr marL="0" marR="0" lvl="0" indent="0" algn="ctr">
                        <a:lnSpc>
                          <a:spcPct val="107000"/>
                        </a:lnSpc>
                        <a:spcBef>
                          <a:spcPts val="0"/>
                        </a:spcBef>
                        <a:spcAft>
                          <a:spcPts val="800"/>
                        </a:spcAft>
                        <a:buFont typeface="Arial" panose="020B0604020202020204" pitchFamily="34" charset="0"/>
                        <a:buNone/>
                        <a:tabLst>
                          <a:tab pos="457200" algn="l"/>
                        </a:tabLst>
                      </a:pPr>
                      <a:r>
                        <a:rPr lang="en-US" sz="1800" kern="0" dirty="0">
                          <a:effectLst/>
                        </a:rPr>
                        <a:t>PD software delivery (APK, Debian(s), etc.)</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8540" marR="8540" marT="8540" marB="8540" anchor="ctr"/>
                </a:tc>
                <a:tc>
                  <a:txBody>
                    <a:bodyPr/>
                    <a:lstStyle/>
                    <a:p>
                      <a:pPr marL="0" marR="0" lvl="0" indent="0" algn="ctr">
                        <a:lnSpc>
                          <a:spcPct val="107000"/>
                        </a:lnSpc>
                        <a:spcBef>
                          <a:spcPts val="0"/>
                        </a:spcBef>
                        <a:spcAft>
                          <a:spcPts val="800"/>
                        </a:spcAft>
                        <a:buFont typeface="Arial" panose="020B0604020202020204" pitchFamily="34" charset="0"/>
                        <a:buNone/>
                        <a:tabLst>
                          <a:tab pos="457200" algn="l"/>
                        </a:tabLst>
                      </a:pPr>
                      <a:r>
                        <a:rPr lang="en-US" sz="1800" kern="0" dirty="0">
                          <a:effectLst/>
                        </a:rPr>
                        <a:t>ISS OPS - 2 weeks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8540" marR="8540" marT="8540" marB="8540" anchor="ctr"/>
                </a:tc>
                <a:extLst>
                  <a:ext uri="{0D108BD9-81ED-4DB2-BD59-A6C34878D82A}">
                    <a16:rowId xmlns:a16="http://schemas.microsoft.com/office/drawing/2014/main" val="2090309006"/>
                  </a:ext>
                </a:extLst>
              </a:tr>
              <a:tr h="261020">
                <a:tc>
                  <a:txBody>
                    <a:bodyPr/>
                    <a:lstStyle/>
                    <a:p>
                      <a:pPr marL="0" marR="0" lvl="0" indent="0" algn="ctr">
                        <a:lnSpc>
                          <a:spcPct val="107000"/>
                        </a:lnSpc>
                        <a:spcBef>
                          <a:spcPts val="0"/>
                        </a:spcBef>
                        <a:spcAft>
                          <a:spcPts val="800"/>
                        </a:spcAft>
                        <a:buFont typeface="Arial" panose="020B0604020202020204" pitchFamily="34" charset="0"/>
                        <a:buNone/>
                        <a:tabLst>
                          <a:tab pos="457200" algn="l"/>
                        </a:tabLst>
                      </a:pPr>
                      <a:r>
                        <a:rPr lang="en-US" sz="1800" kern="0" dirty="0">
                          <a:effectLst/>
                        </a:rPr>
                        <a:t>Ground procedure complete</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8540" marR="8540" marT="8540" marB="8540" anchor="ctr"/>
                </a:tc>
                <a:tc>
                  <a:txBody>
                    <a:bodyPr/>
                    <a:lstStyle/>
                    <a:p>
                      <a:pPr marL="0" marR="0" lvl="0" indent="0" algn="ctr">
                        <a:lnSpc>
                          <a:spcPct val="107000"/>
                        </a:lnSpc>
                        <a:spcBef>
                          <a:spcPts val="0"/>
                        </a:spcBef>
                        <a:spcAft>
                          <a:spcPts val="800"/>
                        </a:spcAft>
                        <a:buSzPts val="1000"/>
                        <a:buFont typeface="Symbol" panose="05050102010706020507" pitchFamily="18" charset="2"/>
                        <a:buNone/>
                        <a:tabLst>
                          <a:tab pos="457200" algn="l"/>
                        </a:tabLst>
                      </a:pPr>
                      <a:r>
                        <a:rPr lang="en-US" sz="1800" kern="0" dirty="0">
                          <a:effectLst/>
                        </a:rPr>
                        <a:t>ISS OPS - 2 weeks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8540" marR="8540" marT="8540" marB="8540" anchor="ctr"/>
                </a:tc>
                <a:extLst>
                  <a:ext uri="{0D108BD9-81ED-4DB2-BD59-A6C34878D82A}">
                    <a16:rowId xmlns:a16="http://schemas.microsoft.com/office/drawing/2014/main" val="1029294501"/>
                  </a:ext>
                </a:extLst>
              </a:tr>
              <a:tr h="231279">
                <a:tc>
                  <a:txBody>
                    <a:bodyPr/>
                    <a:lstStyle/>
                    <a:p>
                      <a:pPr marL="0" marR="0" lvl="0" indent="0" algn="ctr">
                        <a:lnSpc>
                          <a:spcPct val="107000"/>
                        </a:lnSpc>
                        <a:spcBef>
                          <a:spcPts val="0"/>
                        </a:spcBef>
                        <a:spcAft>
                          <a:spcPts val="800"/>
                        </a:spcAft>
                        <a:buSzPts val="1000"/>
                        <a:buFont typeface="Symbol" panose="05050102010706020507" pitchFamily="18" charset="2"/>
                        <a:buNone/>
                        <a:tabLst>
                          <a:tab pos="457200" algn="l"/>
                        </a:tabLst>
                      </a:pPr>
                      <a:r>
                        <a:rPr lang="en-US" sz="1800" kern="0" dirty="0">
                          <a:effectLst/>
                        </a:rPr>
                        <a:t>Rehearsal ORT (Operations Readiness Test)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8540" marR="8540" marT="8540" marB="8540" anchor="ctr"/>
                </a:tc>
                <a:tc>
                  <a:txBody>
                    <a:bodyPr/>
                    <a:lstStyle/>
                    <a:p>
                      <a:pPr marL="0" marR="0" lvl="0" indent="0" algn="ctr">
                        <a:lnSpc>
                          <a:spcPct val="107000"/>
                        </a:lnSpc>
                        <a:spcBef>
                          <a:spcPts val="0"/>
                        </a:spcBef>
                        <a:spcAft>
                          <a:spcPts val="800"/>
                        </a:spcAft>
                        <a:buFont typeface="Arial" panose="020B0604020202020204" pitchFamily="34" charset="0"/>
                        <a:buNone/>
                        <a:tabLst>
                          <a:tab pos="457200" algn="l"/>
                        </a:tabLst>
                      </a:pPr>
                      <a:r>
                        <a:rPr lang="en-US" sz="1800" kern="0" dirty="0">
                          <a:effectLst/>
                        </a:rPr>
                        <a:t>ISS OPS - 1 week</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8540" marR="8540" marT="8540" marB="8540" anchor="ctr"/>
                </a:tc>
                <a:extLst>
                  <a:ext uri="{0D108BD9-81ED-4DB2-BD59-A6C34878D82A}">
                    <a16:rowId xmlns:a16="http://schemas.microsoft.com/office/drawing/2014/main" val="850063307"/>
                  </a:ext>
                </a:extLst>
              </a:tr>
              <a:tr h="209917">
                <a:tc>
                  <a:txBody>
                    <a:bodyPr/>
                    <a:lstStyle/>
                    <a:p>
                      <a:pPr marL="0" marR="0" lvl="0" indent="0" algn="ctr">
                        <a:lnSpc>
                          <a:spcPct val="107000"/>
                        </a:lnSpc>
                        <a:spcBef>
                          <a:spcPts val="0"/>
                        </a:spcBef>
                        <a:spcAft>
                          <a:spcPts val="800"/>
                        </a:spcAft>
                        <a:buSzPts val="1000"/>
                        <a:buFont typeface="Symbol" panose="05050102010706020507" pitchFamily="18" charset="2"/>
                        <a:buNone/>
                        <a:tabLst>
                          <a:tab pos="457200" algn="l"/>
                        </a:tabLst>
                      </a:pPr>
                      <a:r>
                        <a:rPr lang="en-US" sz="1800" kern="0" dirty="0">
                          <a:effectLst/>
                        </a:rPr>
                        <a:t>TRR (Test Readiness Review)</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8540" marR="8540" marT="8540" marB="8540" anchor="ctr"/>
                </a:tc>
                <a:tc>
                  <a:txBody>
                    <a:bodyPr/>
                    <a:lstStyle/>
                    <a:p>
                      <a:pPr marL="0" marR="0" lvl="0" indent="0" algn="ctr">
                        <a:lnSpc>
                          <a:spcPct val="107000"/>
                        </a:lnSpc>
                        <a:spcBef>
                          <a:spcPts val="0"/>
                        </a:spcBef>
                        <a:spcAft>
                          <a:spcPts val="800"/>
                        </a:spcAft>
                        <a:buSzPts val="1000"/>
                        <a:buFont typeface="Symbol" panose="05050102010706020507" pitchFamily="18" charset="2"/>
                        <a:buNone/>
                        <a:tabLst>
                          <a:tab pos="457200" algn="l"/>
                        </a:tabLst>
                      </a:pPr>
                      <a:r>
                        <a:rPr lang="en-US" sz="1800" kern="0" dirty="0">
                          <a:effectLst/>
                        </a:rPr>
                        <a:t>ISS OPS - 1-4 days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8540" marR="8540" marT="8540" marB="8540" anchor="ctr"/>
                </a:tc>
                <a:extLst>
                  <a:ext uri="{0D108BD9-81ED-4DB2-BD59-A6C34878D82A}">
                    <a16:rowId xmlns:a16="http://schemas.microsoft.com/office/drawing/2014/main" val="2066561818"/>
                  </a:ext>
                </a:extLst>
              </a:tr>
              <a:tr h="209917">
                <a:tc>
                  <a:txBody>
                    <a:bodyPr/>
                    <a:lstStyle/>
                    <a:p>
                      <a:pPr marL="0" marR="0" lvl="0" indent="0" algn="ctr">
                        <a:lnSpc>
                          <a:spcPct val="107000"/>
                        </a:lnSpc>
                        <a:spcBef>
                          <a:spcPts val="0"/>
                        </a:spcBef>
                        <a:spcAft>
                          <a:spcPts val="800"/>
                        </a:spcAft>
                        <a:buFont typeface="Arial" panose="020B0604020202020204" pitchFamily="34" charset="0"/>
                        <a:buNone/>
                        <a:tabLst>
                          <a:tab pos="457200" algn="l"/>
                        </a:tabLst>
                      </a:pPr>
                      <a:r>
                        <a:rPr lang="en-US" sz="1800" kern="0" dirty="0">
                          <a:effectLst/>
                        </a:rPr>
                        <a:t>ARC completes working draft of Ops Products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8540" marR="8540" marT="8540" marB="8540" anchor="ctr"/>
                </a:tc>
                <a:tc>
                  <a:txBody>
                    <a:bodyPr/>
                    <a:lstStyle/>
                    <a:p>
                      <a:pPr marL="0" marR="0" lvl="0" indent="0" algn="ctr">
                        <a:lnSpc>
                          <a:spcPct val="107000"/>
                        </a:lnSpc>
                        <a:spcBef>
                          <a:spcPts val="0"/>
                        </a:spcBef>
                        <a:spcAft>
                          <a:spcPts val="800"/>
                        </a:spcAft>
                        <a:buFont typeface="Arial" panose="020B0604020202020204" pitchFamily="34" charset="0"/>
                        <a:buNone/>
                        <a:tabLst>
                          <a:tab pos="457200" algn="l"/>
                        </a:tabLst>
                      </a:pPr>
                      <a:r>
                        <a:rPr lang="en-US" sz="1800" kern="0" dirty="0">
                          <a:effectLst/>
                        </a:rPr>
                        <a:t>ERD -  6 weeks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8540" marR="8540" marT="8540" marB="8540" anchor="ctr"/>
                </a:tc>
                <a:extLst>
                  <a:ext uri="{0D108BD9-81ED-4DB2-BD59-A6C34878D82A}">
                    <a16:rowId xmlns:a16="http://schemas.microsoft.com/office/drawing/2014/main" val="238932644"/>
                  </a:ext>
                </a:extLst>
              </a:tr>
              <a:tr h="209917">
                <a:tc>
                  <a:txBody>
                    <a:bodyPr/>
                    <a:lstStyle/>
                    <a:p>
                      <a:pPr marL="0" marR="0" lvl="0" indent="0" algn="ctr">
                        <a:lnSpc>
                          <a:spcPct val="107000"/>
                        </a:lnSpc>
                        <a:spcBef>
                          <a:spcPts val="0"/>
                        </a:spcBef>
                        <a:spcAft>
                          <a:spcPts val="800"/>
                        </a:spcAft>
                        <a:buSzPts val="1000"/>
                        <a:buFont typeface="Symbol" panose="05050102010706020507" pitchFamily="18" charset="2"/>
                        <a:buNone/>
                        <a:tabLst>
                          <a:tab pos="457200" algn="l"/>
                        </a:tabLst>
                      </a:pPr>
                      <a:r>
                        <a:rPr lang="en-US" sz="1800" kern="0" dirty="0">
                          <a:effectLst/>
                        </a:rPr>
                        <a:t>PD submission of planning inputs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8540" marR="8540" marT="8540" marB="8540" anchor="ctr"/>
                </a:tc>
                <a:tc>
                  <a:txBody>
                    <a:bodyPr/>
                    <a:lstStyle/>
                    <a:p>
                      <a:pPr marL="0" marR="0" lvl="0" indent="0" algn="ctr">
                        <a:lnSpc>
                          <a:spcPct val="107000"/>
                        </a:lnSpc>
                        <a:spcBef>
                          <a:spcPts val="0"/>
                        </a:spcBef>
                        <a:spcAft>
                          <a:spcPts val="800"/>
                        </a:spcAft>
                        <a:buSzPts val="1000"/>
                        <a:buFont typeface="Symbol" panose="05050102010706020507" pitchFamily="18" charset="2"/>
                        <a:buNone/>
                        <a:tabLst>
                          <a:tab pos="457200" algn="l"/>
                        </a:tabLst>
                      </a:pPr>
                      <a:r>
                        <a:rPr lang="en-US" sz="1800" kern="0" dirty="0">
                          <a:effectLst/>
                        </a:rPr>
                        <a:t>ERD - 10 weeks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8540" marR="8540" marT="8540" marB="8540" anchor="ctr"/>
                </a:tc>
                <a:extLst>
                  <a:ext uri="{0D108BD9-81ED-4DB2-BD59-A6C34878D82A}">
                    <a16:rowId xmlns:a16="http://schemas.microsoft.com/office/drawing/2014/main" val="3831966872"/>
                  </a:ext>
                </a:extLst>
              </a:tr>
              <a:tr h="0">
                <a:tc>
                  <a:txBody>
                    <a:bodyPr/>
                    <a:lstStyle/>
                    <a:p>
                      <a:pPr marL="0" marR="0" lvl="0" indent="0" algn="ctr">
                        <a:lnSpc>
                          <a:spcPct val="107000"/>
                        </a:lnSpc>
                        <a:spcBef>
                          <a:spcPts val="0"/>
                        </a:spcBef>
                        <a:spcAft>
                          <a:spcPts val="800"/>
                        </a:spcAft>
                        <a:buFont typeface="Arial" panose="020B0604020202020204" pitchFamily="34" charset="0"/>
                        <a:buNone/>
                        <a:tabLst>
                          <a:tab pos="457200" algn="l"/>
                        </a:tabLst>
                      </a:pPr>
                      <a:r>
                        <a:rPr lang="en-US" sz="1800" kern="0" dirty="0">
                          <a:effectLst/>
                        </a:rPr>
                        <a:t>OPS Products Updates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8540" marR="8540" marT="8540" marB="8540" anchor="ctr"/>
                </a:tc>
                <a:tc>
                  <a:txBody>
                    <a:bodyPr/>
                    <a:lstStyle/>
                    <a:p>
                      <a:pPr marL="914400" marR="0" indent="-228600" algn="ctr">
                        <a:lnSpc>
                          <a:spcPct val="107000"/>
                        </a:lnSpc>
                        <a:spcBef>
                          <a:spcPts val="0"/>
                        </a:spcBef>
                        <a:spcAft>
                          <a:spcPts val="800"/>
                        </a:spcAft>
                        <a:tabLst>
                          <a:tab pos="457200" algn="l"/>
                        </a:tabLst>
                      </a:pPr>
                      <a:r>
                        <a:rPr lang="en-US" sz="1800" kern="0" dirty="0">
                          <a:effectLst/>
                        </a:rPr>
                        <a:t>ISS OPS - 2 weeks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8540" marR="8540" marT="8540" marB="8540" anchor="ctr"/>
                </a:tc>
                <a:extLst>
                  <a:ext uri="{0D108BD9-81ED-4DB2-BD59-A6C34878D82A}">
                    <a16:rowId xmlns:a16="http://schemas.microsoft.com/office/drawing/2014/main" val="2331882674"/>
                  </a:ext>
                </a:extLst>
              </a:tr>
              <a:tr h="522781">
                <a:tc>
                  <a:txBody>
                    <a:bodyPr/>
                    <a:lstStyle/>
                    <a:p>
                      <a:pPr marL="0" marR="0" lvl="0" indent="0" algn="ctr">
                        <a:lnSpc>
                          <a:spcPct val="107000"/>
                        </a:lnSpc>
                        <a:spcBef>
                          <a:spcPts val="0"/>
                        </a:spcBef>
                        <a:spcAft>
                          <a:spcPts val="800"/>
                        </a:spcAft>
                        <a:buSzPts val="1000"/>
                        <a:buFont typeface="Symbol" panose="05050102010706020507" pitchFamily="18" charset="2"/>
                        <a:buNone/>
                        <a:tabLst>
                          <a:tab pos="457200" algn="l"/>
                        </a:tabLst>
                      </a:pPr>
                      <a:r>
                        <a:rPr lang="en-US" sz="1800" kern="0" dirty="0">
                          <a:effectLst/>
                        </a:rPr>
                        <a:t> Software (list needed for OCR)</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8540" marR="8540" marT="8540" marB="8540" anchor="ctr"/>
                </a:tc>
                <a:tc>
                  <a:txBody>
                    <a:bodyPr/>
                    <a:lstStyle/>
                    <a:p>
                      <a:pPr marL="457200" marR="0" lvl="1" indent="0" algn="ctr">
                        <a:lnSpc>
                          <a:spcPct val="107000"/>
                        </a:lnSpc>
                        <a:spcBef>
                          <a:spcPts val="0"/>
                        </a:spcBef>
                        <a:spcAft>
                          <a:spcPts val="800"/>
                        </a:spcAft>
                        <a:buFont typeface="Courier New" panose="02070309020205020404" pitchFamily="49" charset="0"/>
                        <a:buNone/>
                        <a:tabLst>
                          <a:tab pos="914400" algn="l"/>
                        </a:tabLst>
                      </a:pPr>
                      <a:r>
                        <a:rPr lang="en-US" sz="1800" kern="0" dirty="0">
                          <a:effectLst/>
                        </a:rPr>
                        <a:t>ISS OPS - 2 weeks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8540" marR="8540" marT="8540" marB="8540" anchor="ctr"/>
                </a:tc>
                <a:extLst>
                  <a:ext uri="{0D108BD9-81ED-4DB2-BD59-A6C34878D82A}">
                    <a16:rowId xmlns:a16="http://schemas.microsoft.com/office/drawing/2014/main" val="2296017463"/>
                  </a:ext>
                </a:extLst>
              </a:tr>
            </a:tbl>
          </a:graphicData>
        </a:graphic>
      </p:graphicFrame>
      <p:sp>
        <p:nvSpPr>
          <p:cNvPr id="8" name="Rectangle 1">
            <a:extLst>
              <a:ext uri="{FF2B5EF4-FFF2-40B4-BE49-F238E27FC236}">
                <a16:creationId xmlns:a16="http://schemas.microsoft.com/office/drawing/2014/main" id="{89A6DAD5-CD6A-F403-86AE-4BB1A481CEFC}"/>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7532790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24A961-74CB-4A45-8A91-3B054B20B2B3}"/>
              </a:ext>
            </a:extLst>
          </p:cNvPr>
          <p:cNvSpPr>
            <a:spLocks noGrp="1"/>
          </p:cNvSpPr>
          <p:nvPr>
            <p:ph type="title"/>
          </p:nvPr>
        </p:nvSpPr>
        <p:spPr>
          <a:xfrm>
            <a:off x="1889202" y="342901"/>
            <a:ext cx="8413595" cy="868811"/>
          </a:xfrm>
        </p:spPr>
        <p:txBody>
          <a:bodyPr/>
          <a:lstStyle/>
          <a:p>
            <a:pPr algn="ctr"/>
            <a:r>
              <a:rPr lang="en-US" dirty="0"/>
              <a:t>Crew Procedures &amp; Safety Status </a:t>
            </a:r>
          </a:p>
        </p:txBody>
      </p:sp>
      <p:sp>
        <p:nvSpPr>
          <p:cNvPr id="3" name="Content Placeholder 2">
            <a:extLst>
              <a:ext uri="{FF2B5EF4-FFF2-40B4-BE49-F238E27FC236}">
                <a16:creationId xmlns:a16="http://schemas.microsoft.com/office/drawing/2014/main" id="{36E31D25-7640-7E44-969D-B568B10412EA}"/>
              </a:ext>
            </a:extLst>
          </p:cNvPr>
          <p:cNvSpPr>
            <a:spLocks noGrp="1"/>
          </p:cNvSpPr>
          <p:nvPr>
            <p:ph idx="1"/>
          </p:nvPr>
        </p:nvSpPr>
        <p:spPr>
          <a:xfrm>
            <a:off x="1705765" y="1018074"/>
            <a:ext cx="8413595" cy="5646288"/>
          </a:xfrm>
        </p:spPr>
        <p:txBody>
          <a:bodyPr>
            <a:normAutofit fontScale="92500" lnSpcReduction="10000"/>
          </a:bodyPr>
          <a:lstStyle/>
          <a:p>
            <a:pPr marL="0" indent="0">
              <a:spcBef>
                <a:spcPts val="0"/>
              </a:spcBef>
              <a:buNone/>
              <a:tabLst>
                <a:tab pos="457200" algn="l"/>
              </a:tabLst>
            </a:pPr>
            <a:r>
              <a:rPr lang="en-US" sz="1200" dirty="0">
                <a:ea typeface="Calibri" panose="020F0502020204030204" pitchFamily="34" charset="0"/>
                <a:cs typeface="Calibri" panose="020F0502020204030204" pitchFamily="34" charset="0"/>
              </a:rPr>
              <a:t>		</a:t>
            </a:r>
            <a:endParaRPr lang="en-US" sz="1200" dirty="0">
              <a:ea typeface="Calibri" panose="020F0502020204030204" pitchFamily="34" charset="0"/>
              <a:cs typeface="Times New Roman" panose="02020603050405020304" pitchFamily="18" charset="0"/>
            </a:endParaRPr>
          </a:p>
          <a:p>
            <a:pPr marL="114300" indent="0">
              <a:spcBef>
                <a:spcPts val="0"/>
              </a:spcBef>
              <a:buNone/>
              <a:tabLst>
                <a:tab pos="914400" algn="l"/>
              </a:tabLst>
            </a:pPr>
            <a:r>
              <a:rPr lang="en-US" sz="2800" b="1" dirty="0"/>
              <a:t>SAFETY</a:t>
            </a:r>
          </a:p>
          <a:p>
            <a:pPr marL="400050" indent="-285750">
              <a:spcBef>
                <a:spcPts val="0"/>
              </a:spcBef>
              <a:tabLst>
                <a:tab pos="914400" algn="l"/>
              </a:tabLst>
            </a:pPr>
            <a:r>
              <a:rPr lang="en-US" sz="2400" dirty="0"/>
              <a:t>Integrated Safety Data Package for Astrobee-Clingers – Submitted 2023-02-08</a:t>
            </a:r>
          </a:p>
          <a:p>
            <a:pPr marL="400050" indent="-285750">
              <a:spcBef>
                <a:spcPts val="0"/>
              </a:spcBef>
              <a:tabLst>
                <a:tab pos="914400" algn="l"/>
              </a:tabLst>
            </a:pPr>
            <a:endParaRPr lang="en-US" sz="2400" b="0" i="0" u="none" strike="noStrike" dirty="0">
              <a:solidFill>
                <a:srgbClr val="000000"/>
              </a:solidFill>
              <a:effectLst/>
            </a:endParaRPr>
          </a:p>
          <a:p>
            <a:pPr marL="114300" indent="0">
              <a:spcBef>
                <a:spcPts val="0"/>
              </a:spcBef>
              <a:buNone/>
              <a:tabLst>
                <a:tab pos="914400" algn="l"/>
              </a:tabLst>
            </a:pPr>
            <a:r>
              <a:rPr lang="en-US" b="1" dirty="0">
                <a:ea typeface="Calibri" panose="020F0502020204030204" pitchFamily="34" charset="0"/>
                <a:cs typeface="Calibri" panose="020F0502020204030204" pitchFamily="34" charset="0"/>
              </a:rPr>
              <a:t>CREW PROCEDURES</a:t>
            </a:r>
          </a:p>
          <a:p>
            <a:pPr marL="400050" indent="-285750">
              <a:spcBef>
                <a:spcPts val="0"/>
              </a:spcBef>
              <a:tabLst>
                <a:tab pos="914400" algn="l"/>
              </a:tabLst>
            </a:pPr>
            <a:r>
              <a:rPr lang="en-US" sz="2400" b="1" dirty="0">
                <a:ea typeface="Calibri" panose="020F0502020204030204" pitchFamily="34" charset="0"/>
                <a:cs typeface="Calibri" panose="020F0502020204030204" pitchFamily="34" charset="0"/>
              </a:rPr>
              <a:t>Baselined</a:t>
            </a:r>
          </a:p>
          <a:p>
            <a:pPr marL="742950" lvl="1" indent="-285750">
              <a:spcBef>
                <a:spcPts val="0"/>
              </a:spcBef>
              <a:tabLst>
                <a:tab pos="914400" algn="l"/>
              </a:tabLst>
            </a:pPr>
            <a:r>
              <a:rPr lang="en-US" sz="2000" dirty="0">
                <a:ea typeface="Calibri" panose="020F0502020204030204" pitchFamily="34" charset="0"/>
                <a:cs typeface="Calibri" panose="020F0502020204030204" pitchFamily="34" charset="0"/>
              </a:rPr>
              <a:t>Astrobatics - Science 4</a:t>
            </a:r>
            <a:endParaRPr lang="en-US" sz="2000" dirty="0">
              <a:ea typeface="Calibri" panose="020F0502020204030204" pitchFamily="34" charset="0"/>
              <a:cs typeface="Times New Roman" panose="02020603050405020304" pitchFamily="18" charset="0"/>
            </a:endParaRPr>
          </a:p>
          <a:p>
            <a:pPr marL="742950" lvl="1" indent="-285750">
              <a:spcBef>
                <a:spcPts val="0"/>
              </a:spcBef>
              <a:tabLst>
                <a:tab pos="914400" algn="l"/>
              </a:tabLst>
            </a:pPr>
            <a:r>
              <a:rPr lang="en-US" sz="2000" dirty="0">
                <a:ea typeface="Calibri" panose="020F0502020204030204" pitchFamily="34" charset="0"/>
                <a:cs typeface="Calibri" panose="020F0502020204030204" pitchFamily="34" charset="0"/>
              </a:rPr>
              <a:t>SoundSee - </a:t>
            </a:r>
            <a:r>
              <a:rPr lang="en-US" sz="2000" dirty="0">
                <a:ea typeface="Calibri" panose="020F0502020204030204" pitchFamily="34" charset="0"/>
                <a:cs typeface="Times New Roman" panose="02020603050405020304" pitchFamily="18" charset="0"/>
              </a:rPr>
              <a:t>Data Collection 4 [Repeat]</a:t>
            </a:r>
          </a:p>
          <a:p>
            <a:pPr marL="742950" lvl="1" indent="-285750">
              <a:spcBef>
                <a:spcPts val="0"/>
              </a:spcBef>
              <a:tabLst>
                <a:tab pos="914400" algn="l"/>
              </a:tabLst>
            </a:pPr>
            <a:r>
              <a:rPr lang="en-US" sz="2000" dirty="0">
                <a:ea typeface="Calibri" panose="020F0502020204030204" pitchFamily="34" charset="0"/>
                <a:cs typeface="Calibri" panose="020F0502020204030204" pitchFamily="34" charset="0"/>
              </a:rPr>
              <a:t>Zero Robotics - Tech Demo 1 and </a:t>
            </a:r>
            <a:r>
              <a:rPr lang="en-US" sz="2000" dirty="0">
                <a:solidFill>
                  <a:srgbClr val="000000"/>
                </a:solidFill>
                <a:ea typeface="Calibri" panose="020F0502020204030204" pitchFamily="34" charset="0"/>
                <a:cs typeface="Calibri" panose="020F0502020204030204" pitchFamily="34" charset="0"/>
              </a:rPr>
              <a:t>Tech Demo 2</a:t>
            </a:r>
            <a:endParaRPr lang="en-US" sz="2000" dirty="0">
              <a:ea typeface="Calibri" panose="020F0502020204030204" pitchFamily="34" charset="0"/>
              <a:cs typeface="Times New Roman" panose="02020603050405020304" pitchFamily="18" charset="0"/>
            </a:endParaRPr>
          </a:p>
          <a:p>
            <a:pPr marL="742950" lvl="1" indent="-285750">
              <a:spcBef>
                <a:spcPts val="0"/>
              </a:spcBef>
              <a:tabLst>
                <a:tab pos="914400" algn="l"/>
              </a:tabLst>
            </a:pPr>
            <a:r>
              <a:rPr lang="en-US" sz="2000" dirty="0">
                <a:solidFill>
                  <a:srgbClr val="000000"/>
                </a:solidFill>
                <a:ea typeface="Calibri" panose="020F0502020204030204" pitchFamily="34" charset="0"/>
                <a:cs typeface="Calibri" panose="020F0502020204030204" pitchFamily="34" charset="0"/>
              </a:rPr>
              <a:t>JAXAs </a:t>
            </a:r>
            <a:r>
              <a:rPr lang="en-US" sz="2000" dirty="0" err="1">
                <a:solidFill>
                  <a:srgbClr val="000000"/>
                </a:solidFill>
                <a:ea typeface="Calibri" panose="020F0502020204030204" pitchFamily="34" charset="0"/>
                <a:cs typeface="Calibri" panose="020F0502020204030204" pitchFamily="34" charset="0"/>
              </a:rPr>
              <a:t>Kibo</a:t>
            </a:r>
            <a:r>
              <a:rPr lang="en-US" sz="2000" dirty="0">
                <a:solidFill>
                  <a:srgbClr val="000000"/>
                </a:solidFill>
                <a:ea typeface="Calibri" panose="020F0502020204030204" pitchFamily="34" charset="0"/>
                <a:cs typeface="Calibri" panose="020F0502020204030204" pitchFamily="34" charset="0"/>
              </a:rPr>
              <a:t> RPC-4 Tech Rehearsal 1</a:t>
            </a:r>
          </a:p>
          <a:p>
            <a:pPr marL="1085850" lvl="2" indent="-285750">
              <a:spcBef>
                <a:spcPts val="0"/>
              </a:spcBef>
              <a:tabLst>
                <a:tab pos="914400" algn="l"/>
              </a:tabLst>
            </a:pPr>
            <a:r>
              <a:rPr lang="en-US" dirty="0">
                <a:solidFill>
                  <a:srgbClr val="000000"/>
                </a:solidFill>
                <a:ea typeface="Calibri" panose="020F0502020204030204" pitchFamily="34" charset="0"/>
                <a:cs typeface="Calibri" panose="020F0502020204030204" pitchFamily="34" charset="0"/>
              </a:rPr>
              <a:t>Review of crew procedure developed by JAXA</a:t>
            </a:r>
          </a:p>
          <a:p>
            <a:pPr marL="400050" indent="-285750">
              <a:spcBef>
                <a:spcPts val="0"/>
              </a:spcBef>
              <a:tabLst>
                <a:tab pos="914400" algn="l"/>
              </a:tabLst>
            </a:pPr>
            <a:r>
              <a:rPr lang="en-US" sz="2400" b="1" dirty="0">
                <a:solidFill>
                  <a:srgbClr val="000000"/>
                </a:solidFill>
                <a:ea typeface="Calibri" panose="020F0502020204030204" pitchFamily="34" charset="0"/>
                <a:cs typeface="Calibri" panose="020F0502020204030204" pitchFamily="34" charset="0"/>
              </a:rPr>
              <a:t>Ready for ECR process for baseline</a:t>
            </a:r>
          </a:p>
          <a:p>
            <a:pPr marL="857250" lvl="1" indent="-285750">
              <a:spcBef>
                <a:spcPts val="0"/>
              </a:spcBef>
              <a:tabLst>
                <a:tab pos="914400" algn="l"/>
              </a:tabLst>
            </a:pPr>
            <a:r>
              <a:rPr lang="en-US" sz="2000" dirty="0">
                <a:ea typeface="Calibri" panose="020F0502020204030204" pitchFamily="34" charset="0"/>
                <a:cs typeface="Calibri" panose="020F0502020204030204" pitchFamily="34" charset="0"/>
              </a:rPr>
              <a:t>Clingers (crew procedures for main activity and software upload)</a:t>
            </a:r>
            <a:endParaRPr lang="en-US" sz="2000" dirty="0">
              <a:ea typeface="Calibri" panose="020F0502020204030204" pitchFamily="34" charset="0"/>
              <a:cs typeface="Times New Roman" panose="02020603050405020304" pitchFamily="18" charset="0"/>
            </a:endParaRPr>
          </a:p>
          <a:p>
            <a:pPr marL="400050" indent="-285750">
              <a:spcBef>
                <a:spcPts val="0"/>
              </a:spcBef>
              <a:tabLst>
                <a:tab pos="914400" algn="l"/>
              </a:tabLst>
            </a:pPr>
            <a:r>
              <a:rPr lang="en-US" sz="2400" b="1" dirty="0">
                <a:ea typeface="Calibri" panose="020F0502020204030204" pitchFamily="34" charset="0"/>
                <a:cs typeface="Times New Roman" panose="02020603050405020304" pitchFamily="18" charset="0"/>
              </a:rPr>
              <a:t>Updated</a:t>
            </a:r>
          </a:p>
          <a:p>
            <a:pPr marL="742950" lvl="1" indent="-285750">
              <a:spcBef>
                <a:spcPts val="0"/>
              </a:spcBef>
              <a:tabLst>
                <a:tab pos="914400" algn="l"/>
              </a:tabLst>
            </a:pPr>
            <a:r>
              <a:rPr lang="en-US" sz="2000" dirty="0"/>
              <a:t>Astrobee Perching Arm Installation</a:t>
            </a:r>
          </a:p>
          <a:p>
            <a:pPr marL="742950" lvl="1" indent="-285750">
              <a:spcBef>
                <a:spcPts val="0"/>
              </a:spcBef>
              <a:tabLst>
                <a:tab pos="914400" algn="l"/>
              </a:tabLst>
            </a:pPr>
            <a:r>
              <a:rPr lang="en-US" sz="2000" dirty="0"/>
              <a:t>Astrobee Perching Arm REMOVAL</a:t>
            </a:r>
          </a:p>
          <a:p>
            <a:pPr marL="742950" lvl="1" indent="-285750">
              <a:spcBef>
                <a:spcPts val="0"/>
              </a:spcBef>
              <a:tabLst>
                <a:tab pos="914400" algn="l"/>
              </a:tabLst>
            </a:pPr>
            <a:r>
              <a:rPr lang="en-US" sz="2000" dirty="0"/>
              <a:t>Astrobee Free Flyer Power On</a:t>
            </a:r>
          </a:p>
          <a:p>
            <a:pPr marL="742950" lvl="1" indent="-285750">
              <a:spcBef>
                <a:spcPts val="0"/>
              </a:spcBef>
              <a:tabLst>
                <a:tab pos="914400" algn="l"/>
              </a:tabLst>
            </a:pPr>
            <a:r>
              <a:rPr lang="en-US" sz="2000" dirty="0"/>
              <a:t>Astrobee Free Flyer Power On with No Dock Power Cycle</a:t>
            </a:r>
          </a:p>
          <a:p>
            <a:pPr marL="742950" lvl="1" indent="-285750">
              <a:spcBef>
                <a:spcPts val="0"/>
              </a:spcBef>
              <a:tabLst>
                <a:tab pos="914400" algn="l"/>
              </a:tabLst>
            </a:pPr>
            <a:r>
              <a:rPr lang="en-US" sz="2000" dirty="0"/>
              <a:t>Astrobee JEM Prep</a:t>
            </a:r>
          </a:p>
          <a:p>
            <a:pPr marL="400050" indent="-285750">
              <a:spcBef>
                <a:spcPts val="0"/>
              </a:spcBef>
              <a:tabLst>
                <a:tab pos="914400" algn="l"/>
              </a:tabLst>
            </a:pPr>
            <a:r>
              <a:rPr lang="en-US" sz="2400" b="1" dirty="0">
                <a:ea typeface="Calibri" panose="020F0502020204030204" pitchFamily="34" charset="0"/>
                <a:cs typeface="Times New Roman" panose="02020603050405020304" pitchFamily="18" charset="0"/>
              </a:rPr>
              <a:t>Upcoming</a:t>
            </a:r>
          </a:p>
          <a:p>
            <a:pPr marL="742950" lvl="1" indent="-285750">
              <a:spcBef>
                <a:spcPts val="0"/>
              </a:spcBef>
              <a:tabLst>
                <a:tab pos="914400" algn="l"/>
              </a:tabLst>
            </a:pPr>
            <a:r>
              <a:rPr lang="en-US" sz="2000" dirty="0">
                <a:ea typeface="Calibri" panose="020F0502020204030204" pitchFamily="34" charset="0"/>
                <a:cs typeface="Times New Roman" panose="02020603050405020304" pitchFamily="18" charset="0"/>
              </a:rPr>
              <a:t>Astrobatics Science 5</a:t>
            </a:r>
            <a:endParaRPr lang="en-US" sz="2100" dirty="0">
              <a:ea typeface="Calibri" panose="020F0502020204030204" pitchFamily="34" charset="0"/>
              <a:cs typeface="Times New Roman" panose="02020603050405020304" pitchFamily="18" charset="0"/>
            </a:endParaRPr>
          </a:p>
          <a:p>
            <a:pPr marL="742950" lvl="1" indent="-285750">
              <a:spcBef>
                <a:spcPts val="0"/>
              </a:spcBef>
              <a:tabLst>
                <a:tab pos="914400" algn="l"/>
              </a:tabLst>
            </a:pPr>
            <a:endParaRPr lang="en-US" sz="21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811654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27442" y="203051"/>
            <a:ext cx="10515600" cy="1347788"/>
          </a:xfrm>
        </p:spPr>
        <p:txBody>
          <a:bodyPr/>
          <a:lstStyle/>
          <a:p>
            <a:pPr algn="ctr"/>
            <a:r>
              <a:rPr lang="en-US" sz="3000" b="1" dirty="0">
                <a:solidFill>
                  <a:srgbClr val="0048A0"/>
                </a:solidFill>
              </a:rPr>
              <a:t>Astrobee</a:t>
            </a:r>
            <a:br>
              <a:rPr lang="en-US" sz="3000" b="1" dirty="0">
                <a:solidFill>
                  <a:srgbClr val="0048A0"/>
                </a:solidFill>
              </a:rPr>
            </a:br>
            <a:r>
              <a:rPr lang="en-US" sz="3000" b="1" dirty="0">
                <a:solidFill>
                  <a:srgbClr val="0048A0"/>
                </a:solidFill>
              </a:rPr>
              <a:t>on Social Media</a:t>
            </a:r>
          </a:p>
        </p:txBody>
      </p:sp>
      <p:sp>
        <p:nvSpPr>
          <p:cNvPr id="3" name="Content Placeholder 2"/>
          <p:cNvSpPr>
            <a:spLocks noGrp="1"/>
          </p:cNvSpPr>
          <p:nvPr>
            <p:ph idx="1"/>
          </p:nvPr>
        </p:nvSpPr>
        <p:spPr>
          <a:xfrm>
            <a:off x="4038600" y="5776458"/>
            <a:ext cx="4114800" cy="1143000"/>
          </a:xfrm>
        </p:spPr>
        <p:txBody>
          <a:bodyPr>
            <a:normAutofit/>
          </a:bodyPr>
          <a:lstStyle/>
          <a:p>
            <a:pPr marL="0" indent="0" algn="ctr">
              <a:buNone/>
            </a:pPr>
            <a:r>
              <a:rPr lang="en-US" sz="1200" dirty="0"/>
              <a:t>Website</a:t>
            </a:r>
            <a:endParaRPr lang="en-US" sz="1200" u="sng" dirty="0"/>
          </a:p>
          <a:p>
            <a:pPr marL="285750" lvl="1" indent="0" algn="ctr">
              <a:buNone/>
            </a:pPr>
            <a:r>
              <a:rPr lang="en-US" sz="1200" u="sng" dirty="0">
                <a:hlinkClick r:id="rId2"/>
              </a:rPr>
              <a:t>http://www.nasa.gov/</a:t>
            </a:r>
            <a:r>
              <a:rPr lang="en-US" sz="1200" u="sng" dirty="0">
                <a:solidFill>
                  <a:srgbClr val="FF0000"/>
                </a:solidFill>
              </a:rPr>
              <a:t>astrobee</a:t>
            </a:r>
          </a:p>
          <a:p>
            <a:pPr marL="0" indent="0" algn="ctr">
              <a:buNone/>
            </a:pPr>
            <a:endParaRPr lang="en-US" sz="2800" dirty="0"/>
          </a:p>
          <a:p>
            <a:pPr marL="285750" lvl="1" indent="0" algn="ctr">
              <a:buNone/>
            </a:pPr>
            <a:endParaRPr lang="en-US" sz="1200" u="sng" dirty="0"/>
          </a:p>
          <a:p>
            <a:pPr marL="285750" lvl="1" indent="0" algn="ctr">
              <a:buNone/>
            </a:pPr>
            <a:endParaRPr lang="en-US" sz="1200" dirty="0"/>
          </a:p>
          <a:p>
            <a:pPr marL="0" indent="0" algn="ctr">
              <a:buNone/>
            </a:pPr>
            <a:endParaRPr lang="en-US" dirty="0"/>
          </a:p>
        </p:txBody>
      </p:sp>
      <p:pic>
        <p:nvPicPr>
          <p:cNvPr id="5" name="Picture 4">
            <a:extLst>
              <a:ext uri="{FF2B5EF4-FFF2-40B4-BE49-F238E27FC236}">
                <a16:creationId xmlns:a16="http://schemas.microsoft.com/office/drawing/2014/main" id="{B0DF276B-580C-8746-AB60-C27977970B46}"/>
              </a:ext>
            </a:extLst>
          </p:cNvPr>
          <p:cNvPicPr>
            <a:picLocks noChangeAspect="1"/>
          </p:cNvPicPr>
          <p:nvPr/>
        </p:nvPicPr>
        <p:blipFill>
          <a:blip r:embed="rId3"/>
          <a:stretch>
            <a:fillRect/>
          </a:stretch>
        </p:blipFill>
        <p:spPr>
          <a:xfrm>
            <a:off x="2806700" y="1453591"/>
            <a:ext cx="6756400" cy="3637317"/>
          </a:xfrm>
          <a:prstGeom prst="rect">
            <a:avLst/>
          </a:prstGeom>
        </p:spPr>
      </p:pic>
      <p:sp>
        <p:nvSpPr>
          <p:cNvPr id="2" name="TextBox 1">
            <a:extLst>
              <a:ext uri="{FF2B5EF4-FFF2-40B4-BE49-F238E27FC236}">
                <a16:creationId xmlns:a16="http://schemas.microsoft.com/office/drawing/2014/main" id="{9635B73C-FA73-A77B-43C2-709B31C37826}"/>
              </a:ext>
            </a:extLst>
          </p:cNvPr>
          <p:cNvSpPr txBox="1"/>
          <p:nvPr/>
        </p:nvSpPr>
        <p:spPr>
          <a:xfrm>
            <a:off x="2152650" y="5110518"/>
            <a:ext cx="8312150" cy="646331"/>
          </a:xfrm>
          <a:prstGeom prst="rect">
            <a:avLst/>
          </a:prstGeom>
          <a:noFill/>
        </p:spPr>
        <p:txBody>
          <a:bodyPr wrap="square" rtlCol="0">
            <a:spAutoFit/>
          </a:bodyPr>
          <a:lstStyle/>
          <a:p>
            <a:r>
              <a:rPr lang="en-US" dirty="0"/>
              <a:t>We are in the process of transitioning to a new Content Management System which will result to new </a:t>
            </a:r>
            <a:r>
              <a:rPr lang="en-US" dirty="0" err="1"/>
              <a:t>Astrobee</a:t>
            </a:r>
            <a:r>
              <a:rPr lang="en-US" dirty="0"/>
              <a:t> webpage layouts by the end of July 2023.</a:t>
            </a:r>
          </a:p>
        </p:txBody>
      </p:sp>
    </p:spTree>
    <p:extLst>
      <p:ext uri="{BB962C8B-B14F-4D97-AF65-F5344CB8AC3E}">
        <p14:creationId xmlns:p14="http://schemas.microsoft.com/office/powerpoint/2010/main" val="10093157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6B51781-D9C6-C540-B742-D5F49AFA092B}"/>
              </a:ext>
            </a:extLst>
          </p:cNvPr>
          <p:cNvPicPr>
            <a:picLocks noChangeAspect="1"/>
          </p:cNvPicPr>
          <p:nvPr/>
        </p:nvPicPr>
        <p:blipFill>
          <a:blip r:embed="rId2"/>
          <a:stretch>
            <a:fillRect/>
          </a:stretch>
        </p:blipFill>
        <p:spPr>
          <a:xfrm>
            <a:off x="0" y="0"/>
            <a:ext cx="12192000" cy="6858000"/>
          </a:xfrm>
          <a:prstGeom prst="rect">
            <a:avLst/>
          </a:prstGeom>
        </p:spPr>
      </p:pic>
      <p:sp>
        <p:nvSpPr>
          <p:cNvPr id="4" name="Slide Number Placeholder 3">
            <a:extLst>
              <a:ext uri="{FF2B5EF4-FFF2-40B4-BE49-F238E27FC236}">
                <a16:creationId xmlns:a16="http://schemas.microsoft.com/office/drawing/2014/main" id="{9B939719-2D00-EE44-9BC5-515778865D41}"/>
              </a:ext>
            </a:extLst>
          </p:cNvPr>
          <p:cNvSpPr>
            <a:spLocks noGrp="1"/>
          </p:cNvSpPr>
          <p:nvPr>
            <p:ph type="sldNum" sz="quarter" idx="4"/>
          </p:nvPr>
        </p:nvSpPr>
        <p:spPr>
          <a:xfrm>
            <a:off x="11244942" y="6547759"/>
            <a:ext cx="947057" cy="310243"/>
          </a:xfrm>
          <a:prstGeom prst="rect">
            <a:avLst/>
          </a:prstGeom>
        </p:spPr>
        <p:txBody>
          <a:bodyPr vert="horz" wrap="square" lIns="91429" tIns="45714" rIns="91429" bIns="45714" numCol="1" anchor="ctr" anchorCtr="0" compatLnSpc="1">
            <a:prstTxWarp prst="textNoShape">
              <a:avLst/>
            </a:prstTxWarp>
          </a:bodyPr>
          <a:lstStyle>
            <a:defPPr>
              <a:defRPr lang="en-US"/>
            </a:defPPr>
            <a:lvl1pPr marL="0" algn="r" defTabSz="914400" rtl="0" eaLnBrk="1" fontAlgn="auto" latinLnBrk="0" hangingPunct="1">
              <a:spcBef>
                <a:spcPts val="0"/>
              </a:spcBef>
              <a:spcAft>
                <a:spcPts val="0"/>
              </a:spcAft>
              <a:defRPr lang="en-US" sz="1400" b="0" kern="1200" baseline="0">
                <a:solidFill>
                  <a:schemeClr val="tx1"/>
                </a:solidFill>
                <a:latin typeface="Arial" charset="0"/>
                <a:ea typeface=""/>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4336D8BB-1FBA-4ECE-B83B-DC345E7EB0EF}" type="slidenum">
              <a:rPr lang="en-US" smtClean="0"/>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400" b="0" i="0" u="none" strike="noStrike" kern="1200" cap="none" spc="0" normalizeH="0" baseline="0" noProof="0">
              <a:ln>
                <a:noFill/>
              </a:ln>
              <a:solidFill>
                <a:prstClr val="black"/>
              </a:solidFill>
              <a:effectLst/>
              <a:uLnTx/>
              <a:uFillTx/>
              <a:latin typeface="Arial" charset="0"/>
              <a:cs typeface="+mn-cs"/>
            </a:endParaRPr>
          </a:p>
        </p:txBody>
      </p:sp>
      <p:sp>
        <p:nvSpPr>
          <p:cNvPr id="6" name="TextBox 5">
            <a:extLst>
              <a:ext uri="{FF2B5EF4-FFF2-40B4-BE49-F238E27FC236}">
                <a16:creationId xmlns:a16="http://schemas.microsoft.com/office/drawing/2014/main" id="{849922BC-574A-1D46-B190-90C3410D7D74}"/>
              </a:ext>
            </a:extLst>
          </p:cNvPr>
          <p:cNvSpPr txBox="1"/>
          <p:nvPr/>
        </p:nvSpPr>
        <p:spPr>
          <a:xfrm>
            <a:off x="6411192" y="3262747"/>
            <a:ext cx="5392881" cy="1200329"/>
          </a:xfrm>
          <a:prstGeom prst="rect">
            <a:avLst/>
          </a:prstGeom>
          <a:solidFill>
            <a:schemeClr val="bg1">
              <a:alpha val="50000"/>
            </a:schemeClr>
          </a:solidFill>
        </p:spPr>
        <p:txBody>
          <a:bodyPr wrap="square" rtlCol="0">
            <a:spAutoFit/>
          </a:bodyPr>
          <a:lstStyle/>
          <a:p>
            <a:pPr algn="ctr"/>
            <a:r>
              <a:rPr lang="en-US" sz="7200" b="1"/>
              <a:t>QUESTIONS?</a:t>
            </a:r>
          </a:p>
        </p:txBody>
      </p:sp>
    </p:spTree>
    <p:extLst>
      <p:ext uri="{BB962C8B-B14F-4D97-AF65-F5344CB8AC3E}">
        <p14:creationId xmlns:p14="http://schemas.microsoft.com/office/powerpoint/2010/main" val="38443189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6D1CAE-B5F9-8348-A76F-6D3B004DE07F}"/>
              </a:ext>
            </a:extLst>
          </p:cNvPr>
          <p:cNvSpPr txBox="1"/>
          <p:nvPr/>
        </p:nvSpPr>
        <p:spPr>
          <a:xfrm>
            <a:off x="351692" y="3462062"/>
            <a:ext cx="11172093" cy="1107996"/>
          </a:xfrm>
          <a:prstGeom prst="rect">
            <a:avLst/>
          </a:prstGeom>
          <a:solidFill>
            <a:schemeClr val="bg1"/>
          </a:solidFill>
          <a:ln>
            <a:solidFill>
              <a:schemeClr val="tx1"/>
            </a:solidFill>
          </a:ln>
        </p:spPr>
        <p:txBody>
          <a:bodyPr wrap="square" rtlCol="0">
            <a:spAutoFit/>
          </a:bodyPr>
          <a:lstStyle/>
          <a:p>
            <a:pPr algn="ctr"/>
            <a:r>
              <a:rPr lang="en-US" sz="6600" dirty="0"/>
              <a:t>On Break, back </a:t>
            </a:r>
            <a:r>
              <a:rPr lang="en-US" sz="6600"/>
              <a:t>at 01:45pm </a:t>
            </a:r>
            <a:r>
              <a:rPr lang="en-US" sz="6600" dirty="0"/>
              <a:t>C</a:t>
            </a:r>
            <a:r>
              <a:rPr lang="en-US" sz="6600"/>
              <a:t>ST</a:t>
            </a:r>
            <a:endParaRPr lang="en-US" sz="6600" dirty="0"/>
          </a:p>
        </p:txBody>
      </p:sp>
    </p:spTree>
    <p:extLst>
      <p:ext uri="{BB962C8B-B14F-4D97-AF65-F5344CB8AC3E}">
        <p14:creationId xmlns:p14="http://schemas.microsoft.com/office/powerpoint/2010/main" val="32423365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1EE7C-02E5-290E-07BB-3755F7B5172C}"/>
              </a:ext>
            </a:extLst>
          </p:cNvPr>
          <p:cNvSpPr>
            <a:spLocks noGrp="1"/>
          </p:cNvSpPr>
          <p:nvPr>
            <p:ph type="title"/>
          </p:nvPr>
        </p:nvSpPr>
        <p:spPr/>
        <p:txBody>
          <a:bodyPr/>
          <a:lstStyle/>
          <a:p>
            <a:pPr algn="ctr"/>
            <a:r>
              <a:rPr lang="en-US" dirty="0"/>
              <a:t>Agenda</a:t>
            </a:r>
          </a:p>
        </p:txBody>
      </p:sp>
      <p:pic>
        <p:nvPicPr>
          <p:cNvPr id="4" name="Picture 3" descr="Graphical user interface, table&#10;&#10;Description automatically generated">
            <a:extLst>
              <a:ext uri="{FF2B5EF4-FFF2-40B4-BE49-F238E27FC236}">
                <a16:creationId xmlns:a16="http://schemas.microsoft.com/office/drawing/2014/main" id="{D9DFC6CD-E1C7-4D4D-9D11-ACFA51CCE7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0674" y="1239008"/>
            <a:ext cx="9830652" cy="5433531"/>
          </a:xfrm>
          <a:prstGeom prst="rect">
            <a:avLst/>
          </a:prstGeom>
        </p:spPr>
      </p:pic>
    </p:spTree>
    <p:extLst>
      <p:ext uri="{BB962C8B-B14F-4D97-AF65-F5344CB8AC3E}">
        <p14:creationId xmlns:p14="http://schemas.microsoft.com/office/powerpoint/2010/main" val="14776717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845E82-4965-244F-B0A3-004C360F7258}"/>
              </a:ext>
            </a:extLst>
          </p:cNvPr>
          <p:cNvSpPr>
            <a:spLocks noGrp="1"/>
          </p:cNvSpPr>
          <p:nvPr>
            <p:ph type="title"/>
          </p:nvPr>
        </p:nvSpPr>
        <p:spPr/>
        <p:txBody>
          <a:bodyPr/>
          <a:lstStyle/>
          <a:p>
            <a:r>
              <a:rPr lang="en-US"/>
              <a:t>Overview</a:t>
            </a:r>
          </a:p>
        </p:txBody>
      </p:sp>
      <p:sp>
        <p:nvSpPr>
          <p:cNvPr id="3" name="Text Placeholder 2">
            <a:extLst>
              <a:ext uri="{FF2B5EF4-FFF2-40B4-BE49-F238E27FC236}">
                <a16:creationId xmlns:a16="http://schemas.microsoft.com/office/drawing/2014/main" id="{BC320AB3-934D-6343-861C-5ED3612A00A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4593882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0317" y="1377500"/>
            <a:ext cx="9911367" cy="4954206"/>
          </a:xfrm>
        </p:spPr>
        <p:txBody>
          <a:bodyPr>
            <a:normAutofit/>
          </a:bodyPr>
          <a:lstStyle/>
          <a:p>
            <a:pPr marL="0" indent="0" algn="just">
              <a:buNone/>
            </a:pPr>
            <a:r>
              <a:rPr lang="en-US" sz="1600"/>
              <a:t>Based at Nasa Ames Research Center, the ISS Astrobee Facility provides a free-flying robotic system for ISS research and ISS STEM outreach. The Astrobee free-flying robotic system consists of three cubed-shaped robots, software, and a docking station used for recharging. The project provides sustaining engineering tasks for ensuring the facility operational readiness on ISS. The project provides payload support to users from academia, private industry, NASA, and other government agencies in the execution of ISS approved research and STEM objectives. </a:t>
            </a:r>
            <a:endParaRPr lang="en-US" sz="1600" b="0"/>
          </a:p>
        </p:txBody>
      </p:sp>
      <p:sp>
        <p:nvSpPr>
          <p:cNvPr id="9" name="Title 1">
            <a:extLst>
              <a:ext uri="{FF2B5EF4-FFF2-40B4-BE49-F238E27FC236}">
                <a16:creationId xmlns:a16="http://schemas.microsoft.com/office/drawing/2014/main" id="{6C480535-BBB9-8546-B30B-B09FDB2492BF}"/>
              </a:ext>
            </a:extLst>
          </p:cNvPr>
          <p:cNvSpPr>
            <a:spLocks noGrp="1"/>
          </p:cNvSpPr>
          <p:nvPr>
            <p:ph type="title"/>
          </p:nvPr>
        </p:nvSpPr>
        <p:spPr>
          <a:xfrm>
            <a:off x="838200" y="342901"/>
            <a:ext cx="10515600" cy="1347788"/>
          </a:xfrm>
        </p:spPr>
        <p:txBody>
          <a:bodyPr/>
          <a:lstStyle/>
          <a:p>
            <a:pPr algn="ctr"/>
            <a:r>
              <a:rPr lang="en-US"/>
              <a:t>Project Description</a:t>
            </a:r>
          </a:p>
        </p:txBody>
      </p:sp>
      <p:pic>
        <p:nvPicPr>
          <p:cNvPr id="7" name="Picture 6">
            <a:extLst>
              <a:ext uri="{FF2B5EF4-FFF2-40B4-BE49-F238E27FC236}">
                <a16:creationId xmlns:a16="http://schemas.microsoft.com/office/drawing/2014/main" id="{B789C26D-AEE5-5040-82F1-709C78E5E5EF}"/>
              </a:ext>
            </a:extLst>
          </p:cNvPr>
          <p:cNvPicPr>
            <a:picLocks noChangeAspect="1"/>
          </p:cNvPicPr>
          <p:nvPr/>
        </p:nvPicPr>
        <p:blipFill rotWithShape="1">
          <a:blip r:embed="rId3">
            <a:extLst>
              <a:ext uri="{28A0092B-C50C-407E-A947-70E740481C1C}">
                <a14:useLocalDpi xmlns:a14="http://schemas.microsoft.com/office/drawing/2010/main" val="0"/>
              </a:ext>
            </a:extLst>
          </a:blip>
          <a:srcRect t="17190" b="27592"/>
          <a:stretch/>
        </p:blipFill>
        <p:spPr>
          <a:xfrm>
            <a:off x="1140316" y="2650736"/>
            <a:ext cx="9917709" cy="3652629"/>
          </a:xfrm>
          <a:prstGeom prst="rect">
            <a:avLst/>
          </a:prstGeom>
        </p:spPr>
      </p:pic>
      <p:sp>
        <p:nvSpPr>
          <p:cNvPr id="2" name="TextBox 1">
            <a:extLst>
              <a:ext uri="{FF2B5EF4-FFF2-40B4-BE49-F238E27FC236}">
                <a16:creationId xmlns:a16="http://schemas.microsoft.com/office/drawing/2014/main" id="{5EEFB2BE-02EB-564C-9DA1-9FD970E60642}"/>
              </a:ext>
            </a:extLst>
          </p:cNvPr>
          <p:cNvSpPr txBox="1"/>
          <p:nvPr/>
        </p:nvSpPr>
        <p:spPr>
          <a:xfrm>
            <a:off x="4688788" y="6294375"/>
            <a:ext cx="2872453" cy="369332"/>
          </a:xfrm>
          <a:prstGeom prst="rect">
            <a:avLst/>
          </a:prstGeom>
          <a:noFill/>
        </p:spPr>
        <p:txBody>
          <a:bodyPr wrap="none" rtlCol="0">
            <a:spAutoFit/>
          </a:bodyPr>
          <a:lstStyle/>
          <a:p>
            <a:r>
              <a:rPr lang="en-US"/>
              <a:t>Chris Cassidy, GMT 248 2020</a:t>
            </a:r>
          </a:p>
        </p:txBody>
      </p:sp>
    </p:spTree>
    <p:extLst>
      <p:ext uri="{BB962C8B-B14F-4D97-AF65-F5344CB8AC3E}">
        <p14:creationId xmlns:p14="http://schemas.microsoft.com/office/powerpoint/2010/main" val="38346378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lIns="91440" tIns="45720" rIns="91440" bIns="45720" anchor="t"/>
          <a:lstStyle/>
          <a:p>
            <a:pPr algn="ctr"/>
            <a:r>
              <a:rPr lang="en-US" dirty="0" err="1"/>
              <a:t>Astrobee</a:t>
            </a:r>
            <a:r>
              <a:rPr lang="en-US" dirty="0"/>
              <a:t> Facility Overview</a:t>
            </a:r>
          </a:p>
        </p:txBody>
      </p:sp>
      <p:sp>
        <p:nvSpPr>
          <p:cNvPr id="7" name="Slide Number Placeholder 6"/>
          <p:cNvSpPr>
            <a:spLocks noGrp="1"/>
          </p:cNvSpPr>
          <p:nvPr>
            <p:ph type="sldNum" sz="quarter" idx="12"/>
          </p:nvPr>
        </p:nvSpPr>
        <p:spPr/>
        <p:txBody>
          <a:bodyPr/>
          <a:lstStyle/>
          <a:p>
            <a:fld id="{84991C2F-0A20-4643-A1A0-963D5BF259D7}" type="slidenum">
              <a:rPr lang="en-US" smtClean="0"/>
              <a:pPr/>
              <a:t>6</a:t>
            </a:fld>
            <a:endParaRPr lang="en-US"/>
          </a:p>
        </p:txBody>
      </p:sp>
      <p:sp>
        <p:nvSpPr>
          <p:cNvPr id="64" name="TextBox 63"/>
          <p:cNvSpPr txBox="1"/>
          <p:nvPr/>
        </p:nvSpPr>
        <p:spPr>
          <a:xfrm>
            <a:off x="1367769" y="1362352"/>
            <a:ext cx="4673093" cy="3693319"/>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en-US" dirty="0"/>
              <a:t>Astrobee research platform ecosystem</a:t>
            </a:r>
          </a:p>
          <a:p>
            <a:pPr marL="742950" lvl="1" indent="-285750">
              <a:buFont typeface="Arial" panose="020B0604020202020204" pitchFamily="34" charset="0"/>
              <a:buChar char="•"/>
            </a:pPr>
            <a:r>
              <a:rPr lang="en-US" dirty="0"/>
              <a:t>Astrobee hardware: Ground and flight units</a:t>
            </a:r>
            <a:endParaRPr lang="en-US" dirty="0">
              <a:cs typeface="Calibri"/>
            </a:endParaRPr>
          </a:p>
          <a:p>
            <a:pPr marL="742950" lvl="1" indent="-285750">
              <a:buFont typeface="Arial" panose="020B0604020202020204" pitchFamily="34" charset="0"/>
              <a:buChar char="•"/>
            </a:pPr>
            <a:r>
              <a:rPr lang="en-US" dirty="0"/>
              <a:t>Ames Research Center Experimental Facilities</a:t>
            </a:r>
            <a:endParaRPr lang="en-US" dirty="0">
              <a:cs typeface="Calibri"/>
            </a:endParaRPr>
          </a:p>
          <a:p>
            <a:pPr marL="742950" lvl="1" indent="-285750">
              <a:buFont typeface="Arial" panose="020B0604020202020204" pitchFamily="34" charset="0"/>
              <a:buChar char="•"/>
            </a:pPr>
            <a:r>
              <a:rPr lang="en-US" dirty="0"/>
              <a:t>Astrobee Robot Software</a:t>
            </a:r>
            <a:endParaRPr lang="en-US" dirty="0">
              <a:cs typeface="Calibri"/>
            </a:endParaRPr>
          </a:p>
          <a:p>
            <a:pPr marL="742950" lvl="1" indent="-285750">
              <a:buFont typeface="Arial" panose="020B0604020202020204" pitchFamily="34" charset="0"/>
              <a:buChar char="•"/>
            </a:pPr>
            <a:r>
              <a:rPr lang="en-US" dirty="0"/>
              <a:t>Access to the International Space Station</a:t>
            </a:r>
          </a:p>
          <a:p>
            <a:pPr marL="742950" lvl="1"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Support different research: Artificial Intelligence, manipulation, computer vision, Human Robotic Interactions, many, many other fields! </a:t>
            </a:r>
            <a:endParaRPr lang="en-US" dirty="0">
              <a:cs typeface="Calibri"/>
            </a:endParaRPr>
          </a:p>
        </p:txBody>
      </p:sp>
      <p:pic>
        <p:nvPicPr>
          <p:cNvPr id="66" name="Picture 65"/>
          <p:cNvPicPr>
            <a:picLocks noChangeAspect="1"/>
          </p:cNvPicPr>
          <p:nvPr/>
        </p:nvPicPr>
        <p:blipFill rotWithShape="1">
          <a:blip r:embed="rId3"/>
          <a:srcRect b="58663"/>
          <a:stretch/>
        </p:blipFill>
        <p:spPr>
          <a:xfrm>
            <a:off x="7391367" y="1362352"/>
            <a:ext cx="4103574" cy="1760406"/>
          </a:xfrm>
          <a:prstGeom prst="rect">
            <a:avLst/>
          </a:prstGeom>
        </p:spPr>
      </p:pic>
      <p:pic>
        <p:nvPicPr>
          <p:cNvPr id="5" name="Picture 4"/>
          <p:cNvPicPr>
            <a:picLocks noChangeAspect="1"/>
          </p:cNvPicPr>
          <p:nvPr/>
        </p:nvPicPr>
        <p:blipFill>
          <a:blip r:embed="rId4"/>
          <a:stretch>
            <a:fillRect/>
          </a:stretch>
        </p:blipFill>
        <p:spPr>
          <a:xfrm>
            <a:off x="6622586" y="3883574"/>
            <a:ext cx="5402744" cy="2223404"/>
          </a:xfrm>
          <a:prstGeom prst="rect">
            <a:avLst/>
          </a:prstGeom>
        </p:spPr>
      </p:pic>
    </p:spTree>
    <p:extLst>
      <p:ext uri="{BB962C8B-B14F-4D97-AF65-F5344CB8AC3E}">
        <p14:creationId xmlns:p14="http://schemas.microsoft.com/office/powerpoint/2010/main" val="37232111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35CAD4-CCD1-7846-9D6C-042EE36F1F92}"/>
              </a:ext>
            </a:extLst>
          </p:cNvPr>
          <p:cNvSpPr>
            <a:spLocks noGrp="1"/>
          </p:cNvSpPr>
          <p:nvPr>
            <p:ph type="title"/>
          </p:nvPr>
        </p:nvSpPr>
        <p:spPr/>
        <p:txBody>
          <a:bodyPr/>
          <a:lstStyle/>
          <a:p>
            <a:pPr algn="ctr"/>
            <a:r>
              <a:rPr lang="en-US" dirty="0"/>
              <a:t>Astrobee Working Group Community</a:t>
            </a:r>
          </a:p>
        </p:txBody>
      </p:sp>
      <p:sp>
        <p:nvSpPr>
          <p:cNvPr id="3" name="Content Placeholder 2">
            <a:extLst>
              <a:ext uri="{FF2B5EF4-FFF2-40B4-BE49-F238E27FC236}">
                <a16:creationId xmlns:a16="http://schemas.microsoft.com/office/drawing/2014/main" id="{B8CC8D22-919A-7F47-8599-47CEC0D5DC59}"/>
              </a:ext>
            </a:extLst>
          </p:cNvPr>
          <p:cNvSpPr>
            <a:spLocks noGrp="1"/>
          </p:cNvSpPr>
          <p:nvPr>
            <p:ph idx="1"/>
          </p:nvPr>
        </p:nvSpPr>
        <p:spPr/>
        <p:txBody>
          <a:bodyPr/>
          <a:lstStyle/>
          <a:p>
            <a:r>
              <a:rPr lang="en-US" dirty="0"/>
              <a:t>Astrobee Working Group (AWG) meeting</a:t>
            </a:r>
          </a:p>
          <a:p>
            <a:pPr lvl="1"/>
            <a:r>
              <a:rPr lang="en-US" dirty="0"/>
              <a:t>Meet twice a year (ideally in-person) </a:t>
            </a:r>
          </a:p>
          <a:p>
            <a:pPr lvl="1"/>
            <a:r>
              <a:rPr lang="en-US" dirty="0"/>
              <a:t>Timed similarly to the POIWG conference </a:t>
            </a:r>
          </a:p>
          <a:p>
            <a:pPr lvl="1"/>
            <a:r>
              <a:rPr lang="en-US" dirty="0"/>
              <a:t>Next: Fall 2023</a:t>
            </a:r>
          </a:p>
          <a:p>
            <a:r>
              <a:rPr lang="en-US" dirty="0"/>
              <a:t>Purpose: </a:t>
            </a:r>
          </a:p>
          <a:p>
            <a:pPr lvl="1"/>
            <a:r>
              <a:rPr lang="en-US" dirty="0"/>
              <a:t>Information sharing across the Astrobee community</a:t>
            </a:r>
          </a:p>
          <a:p>
            <a:pPr lvl="1"/>
            <a:r>
              <a:rPr lang="en-US" dirty="0"/>
              <a:t>Astrobee Facility shares status, updates, overall calendar</a:t>
            </a:r>
          </a:p>
          <a:p>
            <a:pPr lvl="1"/>
            <a:r>
              <a:rPr lang="en-US" dirty="0"/>
              <a:t>Discuss proposed changes/updates</a:t>
            </a:r>
          </a:p>
        </p:txBody>
      </p:sp>
    </p:spTree>
    <p:extLst>
      <p:ext uri="{BB962C8B-B14F-4D97-AF65-F5344CB8AC3E}">
        <p14:creationId xmlns:p14="http://schemas.microsoft.com/office/powerpoint/2010/main" val="19825570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9D254F-73DB-AD43-A179-FEE48474289A}"/>
              </a:ext>
            </a:extLst>
          </p:cNvPr>
          <p:cNvSpPr>
            <a:spLocks noGrp="1"/>
          </p:cNvSpPr>
          <p:nvPr>
            <p:ph type="title"/>
          </p:nvPr>
        </p:nvSpPr>
        <p:spPr/>
        <p:txBody>
          <a:bodyPr/>
          <a:lstStyle/>
          <a:p>
            <a:pPr algn="ctr"/>
            <a:r>
              <a:rPr lang="en-US" dirty="0"/>
              <a:t>Pictures from last AWG</a:t>
            </a:r>
          </a:p>
        </p:txBody>
      </p:sp>
      <p:sp>
        <p:nvSpPr>
          <p:cNvPr id="19" name="TextBox 18">
            <a:extLst>
              <a:ext uri="{FF2B5EF4-FFF2-40B4-BE49-F238E27FC236}">
                <a16:creationId xmlns:a16="http://schemas.microsoft.com/office/drawing/2014/main" id="{C7BBDB1C-3141-D74B-A250-68902FE52840}"/>
              </a:ext>
            </a:extLst>
          </p:cNvPr>
          <p:cNvSpPr txBox="1"/>
          <p:nvPr/>
        </p:nvSpPr>
        <p:spPr>
          <a:xfrm>
            <a:off x="3670939" y="6330433"/>
            <a:ext cx="4675767" cy="369332"/>
          </a:xfrm>
          <a:prstGeom prst="rect">
            <a:avLst/>
          </a:prstGeom>
          <a:noFill/>
        </p:spPr>
        <p:txBody>
          <a:bodyPr wrap="none" rtlCol="0">
            <a:spAutoFit/>
          </a:bodyPr>
          <a:lstStyle/>
          <a:p>
            <a:r>
              <a:rPr lang="en-US" dirty="0"/>
              <a:t>November 11th, 2022, Astrobee Working Group</a:t>
            </a:r>
          </a:p>
        </p:txBody>
      </p:sp>
      <p:pic>
        <p:nvPicPr>
          <p:cNvPr id="4" name="Picture 3" descr="A group of people posing for a photo&#10;&#10;Description automatically generated">
            <a:extLst>
              <a:ext uri="{FF2B5EF4-FFF2-40B4-BE49-F238E27FC236}">
                <a16:creationId xmlns:a16="http://schemas.microsoft.com/office/drawing/2014/main" id="{6C0E1D69-5DD0-4F79-8B79-13845043380E}"/>
              </a:ext>
            </a:extLst>
          </p:cNvPr>
          <p:cNvPicPr>
            <a:picLocks noChangeAspect="1"/>
          </p:cNvPicPr>
          <p:nvPr/>
        </p:nvPicPr>
        <p:blipFill rotWithShape="1">
          <a:blip r:embed="rId2">
            <a:extLst>
              <a:ext uri="{28A0092B-C50C-407E-A947-70E740481C1C}">
                <a14:useLocalDpi xmlns:a14="http://schemas.microsoft.com/office/drawing/2010/main" val="0"/>
              </a:ext>
            </a:extLst>
          </a:blip>
          <a:srcRect t="18580" r="4418"/>
          <a:stretch/>
        </p:blipFill>
        <p:spPr>
          <a:xfrm>
            <a:off x="221975" y="2186052"/>
            <a:ext cx="5711686" cy="3649017"/>
          </a:xfrm>
          <a:prstGeom prst="rect">
            <a:avLst/>
          </a:prstGeom>
        </p:spPr>
      </p:pic>
      <p:pic>
        <p:nvPicPr>
          <p:cNvPr id="7" name="Picture 6" descr="A group of people sitting in a room&#10;&#10;Description automatically generated with low confidence">
            <a:extLst>
              <a:ext uri="{FF2B5EF4-FFF2-40B4-BE49-F238E27FC236}">
                <a16:creationId xmlns:a16="http://schemas.microsoft.com/office/drawing/2014/main" id="{B3E16E70-F552-4F9A-AC86-A243F29B9516}"/>
              </a:ext>
            </a:extLst>
          </p:cNvPr>
          <p:cNvPicPr>
            <a:picLocks noChangeAspect="1"/>
          </p:cNvPicPr>
          <p:nvPr/>
        </p:nvPicPr>
        <p:blipFill rotWithShape="1">
          <a:blip r:embed="rId3">
            <a:extLst>
              <a:ext uri="{28A0092B-C50C-407E-A947-70E740481C1C}">
                <a14:useLocalDpi xmlns:a14="http://schemas.microsoft.com/office/drawing/2010/main" val="0"/>
              </a:ext>
            </a:extLst>
          </a:blip>
          <a:srcRect l="6500" t="2841" r="10401" b="4848"/>
          <a:stretch/>
        </p:blipFill>
        <p:spPr>
          <a:xfrm>
            <a:off x="6096000" y="2186051"/>
            <a:ext cx="5951281" cy="3649017"/>
          </a:xfrm>
          <a:prstGeom prst="rect">
            <a:avLst/>
          </a:prstGeom>
        </p:spPr>
      </p:pic>
    </p:spTree>
    <p:extLst>
      <p:ext uri="{BB962C8B-B14F-4D97-AF65-F5344CB8AC3E}">
        <p14:creationId xmlns:p14="http://schemas.microsoft.com/office/powerpoint/2010/main" val="41098322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78924" y="365127"/>
            <a:ext cx="9574876" cy="1325563"/>
          </a:xfrm>
        </p:spPr>
        <p:txBody>
          <a:bodyPr/>
          <a:lstStyle/>
          <a:p>
            <a:pPr algn="ctr"/>
            <a:r>
              <a:rPr lang="en-US" dirty="0"/>
              <a:t>Astrobee Summary since last AWG</a:t>
            </a:r>
          </a:p>
        </p:txBody>
      </p:sp>
      <p:pic>
        <p:nvPicPr>
          <p:cNvPr id="7" name="Content Placeholder 6" descr="Timeline&#10;&#10;Description automatically generated">
            <a:extLst>
              <a:ext uri="{FF2B5EF4-FFF2-40B4-BE49-F238E27FC236}">
                <a16:creationId xmlns:a16="http://schemas.microsoft.com/office/drawing/2014/main" id="{B0267597-C3B1-464B-A633-C5F63B9D8E3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47441" y="1176734"/>
            <a:ext cx="7297119" cy="5522744"/>
          </a:xfrm>
        </p:spPr>
      </p:pic>
    </p:spTree>
    <p:extLst>
      <p:ext uri="{BB962C8B-B14F-4D97-AF65-F5344CB8AC3E}">
        <p14:creationId xmlns:p14="http://schemas.microsoft.com/office/powerpoint/2010/main" val="405997406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7005d458-45be-48ae-8140-d43da96dd17b}" enabled="0" method="" siteId="{7005d458-45be-48ae-8140-d43da96dd17b}" removed="1"/>
</clbl:labelList>
</file>

<file path=docProps/app.xml><?xml version="1.0" encoding="utf-8"?>
<Properties xmlns="http://schemas.openxmlformats.org/officeDocument/2006/extended-properties" xmlns:vt="http://schemas.openxmlformats.org/officeDocument/2006/docPropsVTypes">
  <TotalTime>1334</TotalTime>
  <Words>1967</Words>
  <Application>Microsoft Office PowerPoint</Application>
  <PresentationFormat>Widescreen</PresentationFormat>
  <Paragraphs>283</Paragraphs>
  <Slides>29</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29</vt:i4>
      </vt:variant>
    </vt:vector>
  </HeadingPairs>
  <TitlesOfParts>
    <vt:vector size="37" baseType="lpstr">
      <vt:lpstr>Arial</vt:lpstr>
      <vt:lpstr>Calibri</vt:lpstr>
      <vt:lpstr>Calibri Light</vt:lpstr>
      <vt:lpstr>Cambria Math</vt:lpstr>
      <vt:lpstr>Courier New</vt:lpstr>
      <vt:lpstr>Symbol</vt:lpstr>
      <vt:lpstr>Wingdings</vt:lpstr>
      <vt:lpstr>Office Theme</vt:lpstr>
      <vt:lpstr>ISS Astrobee Facility </vt:lpstr>
      <vt:lpstr>PowerPoint Presentation</vt:lpstr>
      <vt:lpstr>Agenda</vt:lpstr>
      <vt:lpstr>Overview</vt:lpstr>
      <vt:lpstr>Project Description</vt:lpstr>
      <vt:lpstr>Astrobee Facility Overview</vt:lpstr>
      <vt:lpstr>Astrobee Working Group Community</vt:lpstr>
      <vt:lpstr>Pictures from last AWG</vt:lpstr>
      <vt:lpstr>Astrobee Summary since last AWG</vt:lpstr>
      <vt:lpstr>Astrobee 12-month forward plan</vt:lpstr>
      <vt:lpstr>Facility Status</vt:lpstr>
      <vt:lpstr>Hardware and Lab Status</vt:lpstr>
      <vt:lpstr>Honey Repair</vt:lpstr>
      <vt:lpstr>Astrobee Ops Room</vt:lpstr>
      <vt:lpstr>PowerPoint Presentation</vt:lpstr>
      <vt:lpstr>Ubuntu 20.04 Transition</vt:lpstr>
      <vt:lpstr>   Coverage Analysis</vt:lpstr>
      <vt:lpstr>PowerPoint Presentation</vt:lpstr>
      <vt:lpstr>File Checksum</vt:lpstr>
      <vt:lpstr>Operations: Functions</vt:lpstr>
      <vt:lpstr>Operations: Functions</vt:lpstr>
      <vt:lpstr>Ops Stats</vt:lpstr>
      <vt:lpstr>On-Orbit Activities  (since 11.10.22)</vt:lpstr>
      <vt:lpstr>PowerPoint Presentation</vt:lpstr>
      <vt:lpstr>Ops Deliverables/Planning – Astrobee Internal</vt:lpstr>
      <vt:lpstr>Crew Procedures &amp; Safety Status </vt:lpstr>
      <vt:lpstr>Astrobee on Social Media</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Astrobee Status</dc:title>
  <dc:creator>Benavides, Jose V. (ARC-TI)</dc:creator>
  <cp:lastModifiedBy>Benavides, Jose V. (ARC-TI)</cp:lastModifiedBy>
  <cp:revision>389</cp:revision>
  <dcterms:created xsi:type="dcterms:W3CDTF">2020-05-05T21:11:30Z</dcterms:created>
  <dcterms:modified xsi:type="dcterms:W3CDTF">2023-06-01T17:09:03Z</dcterms:modified>
</cp:coreProperties>
</file>