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 varScale="1">
        <p:scale>
          <a:sx n="86" d="100"/>
          <a:sy n="86" d="100"/>
        </p:scale>
        <p:origin x="128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32FF2-0660-4074-8816-BC2DFFAE5676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1CB1B-2088-48B1-A809-61015E0AC5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35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EAE8BB-651B-4FAA-AAE9-04F2BCD9D0E8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43815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1pPr>
            <a:lvl2pPr marL="729057" indent="-280406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2pPr>
            <a:lvl3pPr marL="112162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3pPr>
            <a:lvl4pPr marL="1570276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4pPr>
            <a:lvl5pPr marL="2018927" indent="-224325" defTabSz="914437" eaLnBrk="0" hangingPunct="0">
              <a:defRPr sz="2700">
                <a:solidFill>
                  <a:schemeClr val="tx1"/>
                </a:solidFill>
                <a:latin typeface="Tahoma" pitchFamily="34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7EAE8BB-651B-4FAA-AAE9-04F2BCD9D0E8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56120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1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1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9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3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6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7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36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8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F866-EAE4-4252-AFE9-099F8B6628A5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BB80B-5D32-48B5-93ED-FBEBF7F31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5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3"/>
          <p:cNvSpPr>
            <a:spLocks noGrp="1"/>
          </p:cNvSpPr>
          <p:nvPr>
            <p:ph type="ctrTitle"/>
          </p:nvPr>
        </p:nvSpPr>
        <p:spPr>
          <a:xfrm>
            <a:off x="130178" y="300048"/>
            <a:ext cx="8535988" cy="685800"/>
          </a:xfrm>
        </p:spPr>
        <p:txBody>
          <a:bodyPr/>
          <a:lstStyle/>
          <a:p>
            <a:pPr algn="ctr"/>
            <a:r>
              <a:rPr lang="en-US" sz="3000" dirty="0" smtClean="0">
                <a:solidFill>
                  <a:srgbClr val="000000"/>
                </a:solidFill>
              </a:rPr>
              <a:t>Overview of SLPT Process (1 of 2)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742124" y="1601548"/>
            <a:ext cx="1371600" cy="917437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Requirements Request for Information (RRFI)</a:t>
            </a:r>
            <a:endParaRPr lang="en-US" sz="1200" dirty="0"/>
          </a:p>
        </p:txBody>
      </p:sp>
      <p:sp>
        <p:nvSpPr>
          <p:cNvPr id="19" name="Flowchart: Process 18"/>
          <p:cNvSpPr/>
          <p:nvPr/>
        </p:nvSpPr>
        <p:spPr>
          <a:xfrm>
            <a:off x="6691576" y="3468878"/>
            <a:ext cx="15240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Industry Day and One-on-one Meetings</a:t>
            </a:r>
            <a:endParaRPr lang="en-US" sz="1200" dirty="0"/>
          </a:p>
        </p:txBody>
      </p:sp>
      <p:sp>
        <p:nvSpPr>
          <p:cNvPr id="22" name="Flowchart: Process 21"/>
          <p:cNvSpPr/>
          <p:nvPr/>
        </p:nvSpPr>
        <p:spPr>
          <a:xfrm>
            <a:off x="2759074" y="3461146"/>
            <a:ext cx="1386797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Respond to Draft RFP Questions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115979" y="3808087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392466" y="4413290"/>
            <a:ext cx="1506" cy="615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EDBD8-4C9E-47A5-82D4-85C81FE1075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4" name="Flowchart: Process 33"/>
          <p:cNvSpPr/>
          <p:nvPr/>
        </p:nvSpPr>
        <p:spPr>
          <a:xfrm>
            <a:off x="4710007" y="5223296"/>
            <a:ext cx="1444069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Receive Proposals</a:t>
            </a:r>
            <a:endParaRPr lang="en-US" sz="1200" dirty="0"/>
          </a:p>
        </p:txBody>
      </p:sp>
      <p:sp>
        <p:nvSpPr>
          <p:cNvPr id="35" name="Flowchart: Process 34"/>
          <p:cNvSpPr/>
          <p:nvPr/>
        </p:nvSpPr>
        <p:spPr>
          <a:xfrm>
            <a:off x="2728425" y="5257800"/>
            <a:ext cx="1410388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Respond to RFP Questions</a:t>
            </a:r>
            <a:endParaRPr lang="en-US" sz="1200" dirty="0"/>
          </a:p>
        </p:txBody>
      </p:sp>
      <p:sp>
        <p:nvSpPr>
          <p:cNvPr id="36" name="Oval 35"/>
          <p:cNvSpPr/>
          <p:nvPr/>
        </p:nvSpPr>
        <p:spPr>
          <a:xfrm>
            <a:off x="775287" y="5150092"/>
            <a:ext cx="1308392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Final RFP</a:t>
            </a:r>
            <a:endParaRPr lang="en-US" sz="1200" dirty="0"/>
          </a:p>
        </p:txBody>
      </p:sp>
      <p:sp>
        <p:nvSpPr>
          <p:cNvPr id="37" name="Flowchart: Process 36"/>
          <p:cNvSpPr/>
          <p:nvPr/>
        </p:nvSpPr>
        <p:spPr>
          <a:xfrm>
            <a:off x="739776" y="3461146"/>
            <a:ext cx="13716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Pre-Proposal Conference</a:t>
            </a:r>
            <a:endParaRPr lang="en-US" sz="1200" dirty="0"/>
          </a:p>
        </p:txBody>
      </p:sp>
      <p:sp>
        <p:nvSpPr>
          <p:cNvPr id="40" name="Oval 39"/>
          <p:cNvSpPr/>
          <p:nvPr/>
        </p:nvSpPr>
        <p:spPr>
          <a:xfrm>
            <a:off x="4672277" y="3246653"/>
            <a:ext cx="1371599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Release Draft RFP</a:t>
            </a:r>
            <a:endParaRPr lang="en-US" sz="1200" dirty="0"/>
          </a:p>
        </p:txBody>
      </p:sp>
      <p:sp>
        <p:nvSpPr>
          <p:cNvPr id="47" name="Flowchart: Process 46"/>
          <p:cNvSpPr/>
          <p:nvPr/>
        </p:nvSpPr>
        <p:spPr>
          <a:xfrm>
            <a:off x="6691576" y="1601549"/>
            <a:ext cx="1524000" cy="917436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Review RRFI Reponses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26374" y="5657324"/>
            <a:ext cx="41633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Flowchart: Process 54"/>
          <p:cNvSpPr/>
          <p:nvPr/>
        </p:nvSpPr>
        <p:spPr>
          <a:xfrm>
            <a:off x="2759075" y="1590518"/>
            <a:ext cx="1371600" cy="939498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Sources Sought Synopsis</a:t>
            </a:r>
            <a:endParaRPr lang="en-US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282825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7" name="Flowchart: Process 56"/>
          <p:cNvSpPr/>
          <p:nvPr/>
        </p:nvSpPr>
        <p:spPr>
          <a:xfrm>
            <a:off x="739776" y="1583552"/>
            <a:ext cx="1371600" cy="89960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NASA Business Forecast Published</a:t>
            </a:r>
            <a:endParaRPr lang="en-US" sz="1200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244974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212150" y="2017076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452070" y="2660110"/>
            <a:ext cx="1506" cy="7060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4165525" y="3798666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155611" y="3776215"/>
            <a:ext cx="487098" cy="51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212070" y="5650694"/>
            <a:ext cx="424680" cy="66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74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itle 3"/>
          <p:cNvSpPr>
            <a:spLocks noGrp="1"/>
          </p:cNvSpPr>
          <p:nvPr>
            <p:ph type="ctrTitle"/>
          </p:nvPr>
        </p:nvSpPr>
        <p:spPr>
          <a:xfrm>
            <a:off x="130178" y="300048"/>
            <a:ext cx="8535988" cy="685800"/>
          </a:xfrm>
        </p:spPr>
        <p:txBody>
          <a:bodyPr/>
          <a:lstStyle/>
          <a:p>
            <a:pPr algn="ctr"/>
            <a:r>
              <a:rPr lang="en-US" sz="3000" dirty="0" smtClean="0">
                <a:solidFill>
                  <a:srgbClr val="000000"/>
                </a:solidFill>
              </a:rPr>
              <a:t>Overview of SLPT Process (2 of 2)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304801" y="1531546"/>
            <a:ext cx="1501775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NFS 1815.305-70</a:t>
            </a:r>
          </a:p>
          <a:p>
            <a:pPr algn="ctr">
              <a:defRPr/>
            </a:pPr>
            <a:r>
              <a:rPr lang="en-US" sz="1200" dirty="0" smtClean="0"/>
              <a:t>Identification </a:t>
            </a:r>
            <a:r>
              <a:rPr lang="en-US" sz="1200" dirty="0"/>
              <a:t>of Unacceptable Proposals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378075" y="1202463"/>
            <a:ext cx="1524000" cy="1415266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1200" dirty="0" smtClean="0"/>
          </a:p>
          <a:p>
            <a:pPr algn="ctr">
              <a:defRPr/>
            </a:pPr>
            <a:r>
              <a:rPr lang="en-US" sz="1200" dirty="0" smtClean="0"/>
              <a:t>Technical </a:t>
            </a:r>
            <a:r>
              <a:rPr lang="en-US" sz="1200" dirty="0"/>
              <a:t>Acceptability </a:t>
            </a:r>
            <a:r>
              <a:rPr lang="en-US" sz="1200" dirty="0" smtClean="0"/>
              <a:t>Evalu</a:t>
            </a:r>
            <a:r>
              <a:rPr lang="en-US" sz="1200" dirty="0" smtClean="0"/>
              <a:t>ation</a:t>
            </a:r>
          </a:p>
          <a:p>
            <a:pPr>
              <a:defRPr/>
            </a:pPr>
            <a:endParaRPr lang="en-US" sz="1000" dirty="0" smtClean="0"/>
          </a:p>
          <a:p>
            <a:pPr>
              <a:defRPr/>
            </a:pPr>
            <a:r>
              <a:rPr lang="en-US" sz="1000" dirty="0" smtClean="0"/>
              <a:t>A=Acceptable; PA=Potentially Acceptable; U=Unacceptable</a:t>
            </a:r>
            <a:endParaRPr lang="en-US" sz="1000" dirty="0" smtClean="0"/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7" name="Flowchart: Decision 6"/>
          <p:cNvSpPr/>
          <p:nvPr/>
        </p:nvSpPr>
        <p:spPr>
          <a:xfrm>
            <a:off x="4397375" y="1204913"/>
            <a:ext cx="1981200" cy="1295400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Determine Acceptability (A, PA, </a:t>
            </a:r>
            <a:r>
              <a:rPr lang="en-US" sz="1200" b="1" u="sng" dirty="0"/>
              <a:t>or</a:t>
            </a:r>
            <a:r>
              <a:rPr lang="en-US" sz="1200" dirty="0"/>
              <a:t> U)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7064374" y="1158886"/>
            <a:ext cx="1601791" cy="1074731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“</a:t>
            </a:r>
            <a:r>
              <a:rPr lang="en-US" sz="1200" dirty="0" smtClean="0"/>
              <a:t>A’s” </a:t>
            </a:r>
            <a:r>
              <a:rPr lang="en-US" sz="1200" dirty="0"/>
              <a:t>and “</a:t>
            </a:r>
            <a:r>
              <a:rPr lang="en-US" sz="1200" dirty="0" smtClean="0"/>
              <a:t>PA’s” are Evaluated against </a:t>
            </a:r>
            <a:r>
              <a:rPr lang="en-US" sz="1200" dirty="0"/>
              <a:t>Past Performance &amp; </a:t>
            </a:r>
            <a:r>
              <a:rPr lang="en-US" sz="1200" dirty="0" smtClean="0"/>
              <a:t>Cost/Price (VCs if applicable)</a:t>
            </a:r>
            <a:endParaRPr lang="en-US" sz="1200" dirty="0"/>
          </a:p>
        </p:txBody>
      </p:sp>
      <p:sp>
        <p:nvSpPr>
          <p:cNvPr id="9" name="Flowchart: Process 8"/>
          <p:cNvSpPr/>
          <p:nvPr/>
        </p:nvSpPr>
        <p:spPr>
          <a:xfrm>
            <a:off x="4702175" y="4367212"/>
            <a:ext cx="1371600" cy="890587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Hold Discussions w/ Offerors in </a:t>
            </a:r>
            <a:r>
              <a:rPr lang="en-US" sz="1200" dirty="0" smtClean="0"/>
              <a:t>Competitive Range and Conduct Pre-Award Debriefings</a:t>
            </a:r>
            <a:endParaRPr lang="en-US" sz="1200" dirty="0"/>
          </a:p>
        </p:txBody>
      </p:sp>
      <p:cxnSp>
        <p:nvCxnSpPr>
          <p:cNvPr id="10" name="Straight Arrow Connector 9"/>
          <p:cNvCxnSpPr>
            <a:stCxn id="7" idx="2"/>
          </p:cNvCxnSpPr>
          <p:nvPr/>
        </p:nvCxnSpPr>
        <p:spPr>
          <a:xfrm>
            <a:off x="5387976" y="2500313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840236" y="1927112"/>
            <a:ext cx="4730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492876" y="1871533"/>
            <a:ext cx="511174" cy="17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6" idx="0"/>
          </p:cNvCxnSpPr>
          <p:nvPr/>
        </p:nvCxnSpPr>
        <p:spPr>
          <a:xfrm>
            <a:off x="7750175" y="2284815"/>
            <a:ext cx="0" cy="482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8" name="TextBox 14"/>
          <p:cNvSpPr txBox="1">
            <a:spLocks noChangeArrowheads="1"/>
          </p:cNvSpPr>
          <p:nvPr/>
        </p:nvSpPr>
        <p:spPr bwMode="auto">
          <a:xfrm>
            <a:off x="5921376" y="2386023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FF0000"/>
                </a:solidFill>
              </a:rPr>
              <a:t>“U”s are out</a:t>
            </a:r>
          </a:p>
        </p:txBody>
      </p:sp>
      <p:sp>
        <p:nvSpPr>
          <p:cNvPr id="16" name="Flowchart: Decision 15"/>
          <p:cNvSpPr/>
          <p:nvPr/>
        </p:nvSpPr>
        <p:spPr>
          <a:xfrm>
            <a:off x="6759575" y="2767013"/>
            <a:ext cx="1981200" cy="1295400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Award </a:t>
            </a:r>
            <a:r>
              <a:rPr lang="en-US" sz="1200" b="1" u="sng" dirty="0"/>
              <a:t>or</a:t>
            </a:r>
            <a:r>
              <a:rPr lang="en-US" sz="1200" dirty="0"/>
              <a:t> Competitive Range</a:t>
            </a:r>
          </a:p>
        </p:txBody>
      </p:sp>
      <p:cxnSp>
        <p:nvCxnSpPr>
          <p:cNvPr id="17" name="Straight Arrow Connector 16"/>
          <p:cNvCxnSpPr>
            <a:stCxn id="16" idx="1"/>
            <a:endCxn id="18" idx="6"/>
          </p:cNvCxnSpPr>
          <p:nvPr/>
        </p:nvCxnSpPr>
        <p:spPr>
          <a:xfrm flipH="1">
            <a:off x="6188075" y="3414713"/>
            <a:ext cx="5715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587875" y="2857510"/>
            <a:ext cx="1600200" cy="111442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Award:  Present Findings to SSA for Selection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6988175" y="4367213"/>
            <a:ext cx="15240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Competitive Range: Present to SSA for Decision on Who is in </a:t>
            </a:r>
            <a:r>
              <a:rPr lang="en-US" sz="1200" dirty="0" smtClean="0"/>
              <a:t>Competitive </a:t>
            </a:r>
            <a:r>
              <a:rPr lang="en-US" sz="1200" dirty="0"/>
              <a:t>Range</a:t>
            </a:r>
          </a:p>
        </p:txBody>
      </p:sp>
      <p:cxnSp>
        <p:nvCxnSpPr>
          <p:cNvPr id="20" name="Straight Arrow Connector 19"/>
          <p:cNvCxnSpPr>
            <a:stCxn id="16" idx="2"/>
            <a:endCxn id="19" idx="0"/>
          </p:cNvCxnSpPr>
          <p:nvPr/>
        </p:nvCxnSpPr>
        <p:spPr>
          <a:xfrm>
            <a:off x="7750175" y="4062413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161442" y="4777935"/>
            <a:ext cx="739775" cy="10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Flowchart: Process 21"/>
          <p:cNvSpPr/>
          <p:nvPr/>
        </p:nvSpPr>
        <p:spPr>
          <a:xfrm>
            <a:off x="2684690" y="4367213"/>
            <a:ext cx="13716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Final Proposals Received &amp; </a:t>
            </a:r>
          </a:p>
          <a:p>
            <a:pPr algn="ctr">
              <a:defRPr/>
            </a:pPr>
            <a:r>
              <a:rPr lang="en-US" sz="1200" dirty="0" smtClean="0"/>
              <a:t>Re-evaluated</a:t>
            </a:r>
            <a:endParaRPr lang="en-US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056290" y="4762848"/>
            <a:ext cx="629609" cy="10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/>
        </p:nvSpPr>
        <p:spPr>
          <a:xfrm>
            <a:off x="152405" y="4100513"/>
            <a:ext cx="2111375" cy="1295400"/>
          </a:xfrm>
          <a:prstGeom prst="flowChartDecisi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Determine </a:t>
            </a:r>
            <a:r>
              <a:rPr lang="en-US" sz="1200" dirty="0" smtClean="0"/>
              <a:t>Acceptability</a:t>
            </a:r>
            <a:endParaRPr lang="en-US" sz="1200" dirty="0"/>
          </a:p>
          <a:p>
            <a:pPr algn="ctr">
              <a:defRPr/>
            </a:pPr>
            <a:r>
              <a:rPr lang="en-US" sz="1200" dirty="0"/>
              <a:t>(A </a:t>
            </a:r>
            <a:r>
              <a:rPr lang="en-US" sz="1200" b="1" u="sng" dirty="0"/>
              <a:t>or</a:t>
            </a:r>
            <a:r>
              <a:rPr lang="en-US" sz="1200" dirty="0"/>
              <a:t> U)</a:t>
            </a:r>
          </a:p>
        </p:txBody>
      </p:sp>
      <p:cxnSp>
        <p:nvCxnSpPr>
          <p:cNvPr id="25" name="Straight Arrow Connector 24"/>
          <p:cNvCxnSpPr>
            <a:stCxn id="22" idx="1"/>
            <a:endCxn id="24" idx="3"/>
          </p:cNvCxnSpPr>
          <p:nvPr/>
        </p:nvCxnSpPr>
        <p:spPr>
          <a:xfrm flipH="1">
            <a:off x="2263780" y="4748213"/>
            <a:ext cx="4209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</p:cNvCxnSpPr>
          <p:nvPr/>
        </p:nvCxnSpPr>
        <p:spPr>
          <a:xfrm>
            <a:off x="1208093" y="4100513"/>
            <a:ext cx="59848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1770" name="TextBox 26"/>
          <p:cNvSpPr txBox="1">
            <a:spLocks noChangeArrowheads="1"/>
          </p:cNvSpPr>
          <p:nvPr/>
        </p:nvSpPr>
        <p:spPr bwMode="auto">
          <a:xfrm>
            <a:off x="1806576" y="3986213"/>
            <a:ext cx="1143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200" b="1">
                <a:solidFill>
                  <a:srgbClr val="FF0000"/>
                </a:solidFill>
              </a:rPr>
              <a:t>“U”s are out</a:t>
            </a:r>
          </a:p>
        </p:txBody>
      </p:sp>
      <p:sp>
        <p:nvSpPr>
          <p:cNvPr id="28" name="Flowchart: Process 27"/>
          <p:cNvSpPr/>
          <p:nvPr/>
        </p:nvSpPr>
        <p:spPr>
          <a:xfrm>
            <a:off x="511175" y="5738813"/>
            <a:ext cx="1524000" cy="933292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“A”s are Evaluated Against Past </a:t>
            </a:r>
            <a:r>
              <a:rPr lang="en-US" sz="1200" dirty="0" smtClean="0"/>
              <a:t>Performance </a:t>
            </a:r>
            <a:r>
              <a:rPr lang="en-US" sz="1200" dirty="0"/>
              <a:t>&amp; </a:t>
            </a:r>
            <a:r>
              <a:rPr lang="en-US" sz="1200" dirty="0" smtClean="0"/>
              <a:t>Cost/Price (VCs if applicable)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4" idx="2"/>
            <a:endCxn id="28" idx="0"/>
          </p:cNvCxnSpPr>
          <p:nvPr/>
        </p:nvCxnSpPr>
        <p:spPr>
          <a:xfrm rot="16200000" flipH="1">
            <a:off x="1069182" y="5534820"/>
            <a:ext cx="342900" cy="650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530475" y="5549910"/>
            <a:ext cx="1600200" cy="111601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Present </a:t>
            </a:r>
            <a:r>
              <a:rPr lang="en-US" sz="1200" dirty="0"/>
              <a:t>Findings to SSA for Selection</a:t>
            </a:r>
          </a:p>
        </p:txBody>
      </p:sp>
      <p:cxnSp>
        <p:nvCxnSpPr>
          <p:cNvPr id="31" name="Straight Arrow Connector 30"/>
          <p:cNvCxnSpPr>
            <a:endCxn id="30" idx="2"/>
          </p:cNvCxnSpPr>
          <p:nvPr/>
        </p:nvCxnSpPr>
        <p:spPr>
          <a:xfrm>
            <a:off x="2073275" y="6107916"/>
            <a:ext cx="457200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EDBD8-4C9E-47A5-82D4-85C81FE1075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130675" y="6107918"/>
            <a:ext cx="5715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Flowchart: Process 33"/>
          <p:cNvSpPr/>
          <p:nvPr/>
        </p:nvSpPr>
        <p:spPr>
          <a:xfrm>
            <a:off x="6934200" y="5765005"/>
            <a:ext cx="1371600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Hold </a:t>
            </a:r>
            <a:r>
              <a:rPr lang="en-US" sz="1200" dirty="0" smtClean="0"/>
              <a:t>Post-Award Debriefings</a:t>
            </a:r>
            <a:endParaRPr lang="en-US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346363" y="6107916"/>
            <a:ext cx="57150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0" name="Flowchart: Process 49"/>
          <p:cNvSpPr/>
          <p:nvPr/>
        </p:nvSpPr>
        <p:spPr>
          <a:xfrm>
            <a:off x="4738456" y="5771432"/>
            <a:ext cx="1501776" cy="762000"/>
          </a:xfrm>
          <a:prstGeom prst="flowChart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smtClean="0"/>
              <a:t>Award Contract</a:t>
            </a:r>
            <a:endParaRPr lang="en-US" sz="1200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957560" y="1870533"/>
            <a:ext cx="39687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03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191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Office Theme</vt:lpstr>
      <vt:lpstr>Overview of SLPT Process (1 of 2)</vt:lpstr>
      <vt:lpstr>Overview of SLPT Process (2 of 2)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SLPT Process</dc:title>
  <dc:creator>THOMAS, SUZAN PATRICIA (JSC-BB111)</dc:creator>
  <cp:lastModifiedBy>Mulholland, Carrie L. (JSC-BJ111)</cp:lastModifiedBy>
  <cp:revision>6</cp:revision>
  <dcterms:created xsi:type="dcterms:W3CDTF">2013-10-24T15:23:03Z</dcterms:created>
  <dcterms:modified xsi:type="dcterms:W3CDTF">2017-08-15T17:54:25Z</dcterms:modified>
</cp:coreProperties>
</file>