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4660"/>
  </p:normalViewPr>
  <p:slideViewPr>
    <p:cSldViewPr>
      <p:cViewPr varScale="1">
        <p:scale>
          <a:sx n="86" d="100"/>
          <a:sy n="86" d="100"/>
        </p:scale>
        <p:origin x="128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32FF2-0660-4074-8816-BC2DFFAE5676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1CB1B-2088-48B1-A809-61015E0AC5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735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 sz="27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4437" eaLnBrk="0" hangingPunct="0">
              <a:defRPr sz="27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4437" eaLnBrk="0" hangingPunct="0">
              <a:defRPr sz="27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4437" eaLnBrk="0" hangingPunct="0">
              <a:defRPr sz="27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4437" eaLnBrk="0" hangingPunct="0">
              <a:defRPr sz="27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7EAE8BB-651B-4FAA-AAE9-04F2BCD9D0E8}" type="slidenum">
              <a:rPr lang="en-US" sz="1200"/>
              <a:pPr eaLnBrk="1" hangingPunct="1"/>
              <a:t>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43815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 sz="27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4437" eaLnBrk="0" hangingPunct="0">
              <a:defRPr sz="27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4437" eaLnBrk="0" hangingPunct="0">
              <a:defRPr sz="27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4437" eaLnBrk="0" hangingPunct="0">
              <a:defRPr sz="27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4437" eaLnBrk="0" hangingPunct="0">
              <a:defRPr sz="27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7EAE8BB-651B-4FAA-AAE9-04F2BCD9D0E8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56120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866-EAE4-4252-AFE9-099F8B6628A5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B80B-5D32-48B5-93ED-FBEBF7F31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771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866-EAE4-4252-AFE9-099F8B6628A5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B80B-5D32-48B5-93ED-FBEBF7F31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0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866-EAE4-4252-AFE9-099F8B6628A5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B80B-5D32-48B5-93ED-FBEBF7F31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312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866-EAE4-4252-AFE9-099F8B6628A5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B80B-5D32-48B5-93ED-FBEBF7F31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09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866-EAE4-4252-AFE9-099F8B6628A5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B80B-5D32-48B5-93ED-FBEBF7F31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45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866-EAE4-4252-AFE9-099F8B6628A5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B80B-5D32-48B5-93ED-FBEBF7F31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335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866-EAE4-4252-AFE9-099F8B6628A5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B80B-5D32-48B5-93ED-FBEBF7F31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696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866-EAE4-4252-AFE9-099F8B6628A5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B80B-5D32-48B5-93ED-FBEBF7F31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265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866-EAE4-4252-AFE9-099F8B6628A5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B80B-5D32-48B5-93ED-FBEBF7F31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278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866-EAE4-4252-AFE9-099F8B6628A5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B80B-5D32-48B5-93ED-FBEBF7F31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136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866-EAE4-4252-AFE9-099F8B6628A5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B80B-5D32-48B5-93ED-FBEBF7F31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887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6F866-EAE4-4252-AFE9-099F8B6628A5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BB80B-5D32-48B5-93ED-FBEBF7F31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159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itle 3"/>
          <p:cNvSpPr>
            <a:spLocks noGrp="1"/>
          </p:cNvSpPr>
          <p:nvPr>
            <p:ph type="ctrTitle"/>
          </p:nvPr>
        </p:nvSpPr>
        <p:spPr>
          <a:xfrm>
            <a:off x="130178" y="300048"/>
            <a:ext cx="8535988" cy="685800"/>
          </a:xfrm>
        </p:spPr>
        <p:txBody>
          <a:bodyPr/>
          <a:lstStyle/>
          <a:p>
            <a:pPr algn="ctr"/>
            <a:r>
              <a:rPr lang="en-US" sz="3000" dirty="0" smtClean="0">
                <a:solidFill>
                  <a:srgbClr val="000000"/>
                </a:solidFill>
              </a:rPr>
              <a:t>Overview of SEB Process (1 of 2)</a:t>
            </a:r>
          </a:p>
        </p:txBody>
      </p:sp>
      <p:sp>
        <p:nvSpPr>
          <p:cNvPr id="8" name="Flowchart: Process 7"/>
          <p:cNvSpPr/>
          <p:nvPr/>
        </p:nvSpPr>
        <p:spPr>
          <a:xfrm>
            <a:off x="4742124" y="1601548"/>
            <a:ext cx="1371600" cy="917437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/>
              <a:t>Release Requirements Request for Information (RRFI)</a:t>
            </a:r>
            <a:endParaRPr lang="en-US" sz="1200" dirty="0"/>
          </a:p>
        </p:txBody>
      </p:sp>
      <p:sp>
        <p:nvSpPr>
          <p:cNvPr id="19" name="Flowchart: Process 18"/>
          <p:cNvSpPr/>
          <p:nvPr/>
        </p:nvSpPr>
        <p:spPr>
          <a:xfrm>
            <a:off x="6691576" y="3468878"/>
            <a:ext cx="1524000" cy="762000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/>
              <a:t>Industry Day and One-on-one Meetings</a:t>
            </a:r>
            <a:endParaRPr lang="en-US" sz="1200" dirty="0"/>
          </a:p>
        </p:txBody>
      </p:sp>
      <p:sp>
        <p:nvSpPr>
          <p:cNvPr id="22" name="Flowchart: Process 21"/>
          <p:cNvSpPr/>
          <p:nvPr/>
        </p:nvSpPr>
        <p:spPr>
          <a:xfrm>
            <a:off x="2759074" y="3461146"/>
            <a:ext cx="1386797" cy="762000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/>
              <a:t>Respond to Draft RFP Questions</a:t>
            </a:r>
            <a:endParaRPr lang="en-US" sz="1200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6115979" y="3808087"/>
            <a:ext cx="487098" cy="51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1392466" y="4413290"/>
            <a:ext cx="1506" cy="6159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1EDBD8-4C9E-47A5-82D4-85C81FE1075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4" name="Flowchart: Process 33"/>
          <p:cNvSpPr/>
          <p:nvPr/>
        </p:nvSpPr>
        <p:spPr>
          <a:xfrm>
            <a:off x="4710007" y="5223296"/>
            <a:ext cx="1444069" cy="762000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/>
              <a:t>Receive Proposals</a:t>
            </a:r>
            <a:endParaRPr lang="en-US" sz="1200" dirty="0"/>
          </a:p>
        </p:txBody>
      </p:sp>
      <p:sp>
        <p:nvSpPr>
          <p:cNvPr id="35" name="Flowchart: Process 34"/>
          <p:cNvSpPr/>
          <p:nvPr/>
        </p:nvSpPr>
        <p:spPr>
          <a:xfrm>
            <a:off x="2728425" y="5257800"/>
            <a:ext cx="1410388" cy="762000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/>
              <a:t>Respond to RFP Questions</a:t>
            </a:r>
            <a:endParaRPr lang="en-US" sz="1200" dirty="0"/>
          </a:p>
        </p:txBody>
      </p:sp>
      <p:sp>
        <p:nvSpPr>
          <p:cNvPr id="36" name="Oval 35"/>
          <p:cNvSpPr/>
          <p:nvPr/>
        </p:nvSpPr>
        <p:spPr>
          <a:xfrm>
            <a:off x="775287" y="5150092"/>
            <a:ext cx="1308392" cy="111442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/>
              <a:t>Release Final RFP</a:t>
            </a:r>
            <a:endParaRPr lang="en-US" sz="1200" dirty="0"/>
          </a:p>
        </p:txBody>
      </p:sp>
      <p:sp>
        <p:nvSpPr>
          <p:cNvPr id="37" name="Flowchart: Process 36"/>
          <p:cNvSpPr/>
          <p:nvPr/>
        </p:nvSpPr>
        <p:spPr>
          <a:xfrm>
            <a:off x="739776" y="3461146"/>
            <a:ext cx="1371600" cy="762000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/>
              <a:t>Pre-Proposal Conference</a:t>
            </a:r>
            <a:endParaRPr lang="en-US" sz="1200" dirty="0"/>
          </a:p>
        </p:txBody>
      </p:sp>
      <p:sp>
        <p:nvSpPr>
          <p:cNvPr id="40" name="Oval 39"/>
          <p:cNvSpPr/>
          <p:nvPr/>
        </p:nvSpPr>
        <p:spPr>
          <a:xfrm>
            <a:off x="4672277" y="3246653"/>
            <a:ext cx="1371599" cy="111442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/>
              <a:t>Release Draft RFP</a:t>
            </a:r>
            <a:endParaRPr lang="en-US" sz="1200" dirty="0"/>
          </a:p>
        </p:txBody>
      </p:sp>
      <p:sp>
        <p:nvSpPr>
          <p:cNvPr id="47" name="Flowchart: Process 46"/>
          <p:cNvSpPr/>
          <p:nvPr/>
        </p:nvSpPr>
        <p:spPr>
          <a:xfrm>
            <a:off x="6691576" y="1601549"/>
            <a:ext cx="1524000" cy="917436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/>
              <a:t>Review RRFI Reponses</a:t>
            </a:r>
            <a:endParaRPr lang="en-US" sz="1200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2226374" y="5657324"/>
            <a:ext cx="41633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5" name="Flowchart: Process 54"/>
          <p:cNvSpPr/>
          <p:nvPr/>
        </p:nvSpPr>
        <p:spPr>
          <a:xfrm>
            <a:off x="2759075" y="1590518"/>
            <a:ext cx="1371600" cy="939498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/>
              <a:t>Sources Sought Synopsis</a:t>
            </a:r>
            <a:endParaRPr lang="en-US" sz="1200" dirty="0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2282825" y="2017076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7" name="Flowchart: Process 56"/>
          <p:cNvSpPr/>
          <p:nvPr/>
        </p:nvSpPr>
        <p:spPr>
          <a:xfrm>
            <a:off x="739776" y="1583552"/>
            <a:ext cx="1371600" cy="899601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/>
              <a:t>NASA Business Forecast Published</a:t>
            </a:r>
            <a:endParaRPr lang="en-US" sz="1200" dirty="0"/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4244974" y="2017076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6212150" y="2017076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7452070" y="2660110"/>
            <a:ext cx="1506" cy="7060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>
            <a:off x="4165525" y="3798666"/>
            <a:ext cx="487098" cy="51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2155611" y="3776215"/>
            <a:ext cx="487098" cy="51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4212070" y="5650694"/>
            <a:ext cx="424680" cy="66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747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itle 3"/>
          <p:cNvSpPr>
            <a:spLocks noGrp="1"/>
          </p:cNvSpPr>
          <p:nvPr>
            <p:ph type="ctrTitle"/>
          </p:nvPr>
        </p:nvSpPr>
        <p:spPr>
          <a:xfrm>
            <a:off x="130178" y="300048"/>
            <a:ext cx="8535988" cy="685800"/>
          </a:xfrm>
        </p:spPr>
        <p:txBody>
          <a:bodyPr/>
          <a:lstStyle/>
          <a:p>
            <a:pPr algn="ctr"/>
            <a:r>
              <a:rPr lang="en-US" sz="3000" dirty="0" smtClean="0">
                <a:solidFill>
                  <a:srgbClr val="000000"/>
                </a:solidFill>
              </a:rPr>
              <a:t>Overview of SEB Process (2 of 2)</a:t>
            </a:r>
          </a:p>
        </p:txBody>
      </p:sp>
      <p:sp>
        <p:nvSpPr>
          <p:cNvPr id="5" name="Flowchart: Process 4"/>
          <p:cNvSpPr/>
          <p:nvPr/>
        </p:nvSpPr>
        <p:spPr>
          <a:xfrm>
            <a:off x="762005" y="1437620"/>
            <a:ext cx="1501775" cy="938213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NFS 1815.305-70</a:t>
            </a:r>
          </a:p>
          <a:p>
            <a:pPr algn="ctr">
              <a:defRPr/>
            </a:pPr>
            <a:r>
              <a:rPr lang="en-US" sz="1200" dirty="0" smtClean="0"/>
              <a:t>Identification </a:t>
            </a:r>
            <a:r>
              <a:rPr lang="en-US" sz="1200" dirty="0"/>
              <a:t>of Unacceptable Proposals</a:t>
            </a:r>
          </a:p>
        </p:txBody>
      </p:sp>
      <p:sp>
        <p:nvSpPr>
          <p:cNvPr id="6" name="Flowchart: Process 5"/>
          <p:cNvSpPr/>
          <p:nvPr/>
        </p:nvSpPr>
        <p:spPr>
          <a:xfrm>
            <a:off x="2644775" y="1437620"/>
            <a:ext cx="1371600" cy="938213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smtClean="0"/>
              <a:t>Evaluate </a:t>
            </a:r>
            <a:r>
              <a:rPr lang="en-US" sz="1200" dirty="0" smtClean="0"/>
              <a:t>Proposals</a:t>
            </a:r>
            <a:endParaRPr lang="en-US" sz="1200" dirty="0"/>
          </a:p>
        </p:txBody>
      </p:sp>
      <p:sp>
        <p:nvSpPr>
          <p:cNvPr id="8" name="Flowchart: Process 7"/>
          <p:cNvSpPr/>
          <p:nvPr/>
        </p:nvSpPr>
        <p:spPr>
          <a:xfrm>
            <a:off x="7085367" y="1427331"/>
            <a:ext cx="1371600" cy="958789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Competitive Range: Present to SSA for Decision on Who is in Competitive Range</a:t>
            </a:r>
          </a:p>
        </p:txBody>
      </p:sp>
      <p:sp>
        <p:nvSpPr>
          <p:cNvPr id="9" name="Flowchart: Process 8"/>
          <p:cNvSpPr/>
          <p:nvPr/>
        </p:nvSpPr>
        <p:spPr>
          <a:xfrm>
            <a:off x="7106082" y="4300730"/>
            <a:ext cx="1371600" cy="890587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Hold Discussions w/ Offerors in </a:t>
            </a:r>
            <a:r>
              <a:rPr lang="en-US" sz="1200" dirty="0" smtClean="0"/>
              <a:t>Competitive Range and Conduct Pre-Award Debriefings</a:t>
            </a:r>
            <a:endParaRPr lang="en-US" sz="1200" dirty="0"/>
          </a:p>
        </p:txBody>
      </p:sp>
      <p:cxnSp>
        <p:nvCxnSpPr>
          <p:cNvPr id="11" name="Straight Arrow Connector 10"/>
          <p:cNvCxnSpPr>
            <a:stCxn id="5" idx="3"/>
            <a:endCxn id="6" idx="1"/>
          </p:cNvCxnSpPr>
          <p:nvPr/>
        </p:nvCxnSpPr>
        <p:spPr>
          <a:xfrm>
            <a:off x="2263780" y="1906727"/>
            <a:ext cx="38099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3"/>
            <a:endCxn id="16" idx="1"/>
          </p:cNvCxnSpPr>
          <p:nvPr/>
        </p:nvCxnSpPr>
        <p:spPr>
          <a:xfrm>
            <a:off x="4016375" y="1906727"/>
            <a:ext cx="421382" cy="1517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Flowchart: Decision 15"/>
          <p:cNvSpPr/>
          <p:nvPr/>
        </p:nvSpPr>
        <p:spPr>
          <a:xfrm>
            <a:off x="4437757" y="1370094"/>
            <a:ext cx="1981200" cy="1103608"/>
          </a:xfrm>
          <a:prstGeom prst="flowChartDecisi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Award </a:t>
            </a:r>
            <a:r>
              <a:rPr lang="en-US" sz="1200" b="1" u="sng" dirty="0"/>
              <a:t>or</a:t>
            </a:r>
            <a:r>
              <a:rPr lang="en-US" sz="1200" dirty="0"/>
              <a:t> </a:t>
            </a:r>
            <a:r>
              <a:rPr lang="en-US" sz="1200" dirty="0" smtClean="0"/>
              <a:t>Competitive </a:t>
            </a:r>
            <a:r>
              <a:rPr lang="en-US" sz="1200" dirty="0"/>
              <a:t>Range</a:t>
            </a:r>
          </a:p>
        </p:txBody>
      </p:sp>
      <p:sp>
        <p:nvSpPr>
          <p:cNvPr id="18" name="Oval 17"/>
          <p:cNvSpPr/>
          <p:nvPr/>
        </p:nvSpPr>
        <p:spPr>
          <a:xfrm>
            <a:off x="4628257" y="3031706"/>
            <a:ext cx="1600200" cy="111442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/>
              <a:t>Present </a:t>
            </a:r>
            <a:r>
              <a:rPr lang="en-US" sz="1200" dirty="0"/>
              <a:t>Findings to SSA for Selection</a:t>
            </a:r>
          </a:p>
        </p:txBody>
      </p:sp>
      <p:sp>
        <p:nvSpPr>
          <p:cNvPr id="22" name="Flowchart: Process 21"/>
          <p:cNvSpPr/>
          <p:nvPr/>
        </p:nvSpPr>
        <p:spPr>
          <a:xfrm>
            <a:off x="2687161" y="4257664"/>
            <a:ext cx="1371600" cy="917749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Final Proposals Received &amp; </a:t>
            </a:r>
          </a:p>
          <a:p>
            <a:pPr algn="ctr">
              <a:defRPr/>
            </a:pPr>
            <a:r>
              <a:rPr lang="en-US" sz="1200" dirty="0" smtClean="0"/>
              <a:t>Re-evaluated</a:t>
            </a:r>
            <a:endParaRPr lang="en-US" sz="1200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4058761" y="3499992"/>
            <a:ext cx="465135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6418957" y="4670596"/>
            <a:ext cx="57247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19711" y="4195413"/>
            <a:ext cx="1552051" cy="98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/>
              <a:t>Present </a:t>
            </a:r>
            <a:r>
              <a:rPr lang="en-US" sz="1200" dirty="0"/>
              <a:t>Findings to SSA for Selection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1EDBD8-4C9E-47A5-82D4-85C81FE1075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801460" y="5934503"/>
            <a:ext cx="57150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4" name="Flowchart: Process 33"/>
          <p:cNvSpPr/>
          <p:nvPr/>
        </p:nvSpPr>
        <p:spPr>
          <a:xfrm>
            <a:off x="3722690" y="5553503"/>
            <a:ext cx="1371600" cy="762000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Hold </a:t>
            </a:r>
            <a:r>
              <a:rPr lang="en-US" sz="1200" dirty="0" smtClean="0"/>
              <a:t>Post-Award Debriefings</a:t>
            </a:r>
            <a:endParaRPr lang="en-US" sz="1200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5428357" y="2617981"/>
            <a:ext cx="4007" cy="37157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6484445" y="1917659"/>
            <a:ext cx="53543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3" name="Flowchart: Process 52"/>
          <p:cNvSpPr/>
          <p:nvPr/>
        </p:nvSpPr>
        <p:spPr>
          <a:xfrm>
            <a:off x="4843202" y="4291012"/>
            <a:ext cx="1371600" cy="900305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/>
              <a:t>Request Final Proposal Revisions (FPR)</a:t>
            </a:r>
            <a:endParaRPr lang="en-US" sz="1200" dirty="0"/>
          </a:p>
        </p:txBody>
      </p:sp>
      <p:sp>
        <p:nvSpPr>
          <p:cNvPr id="54" name="Flowchart: Process 53"/>
          <p:cNvSpPr/>
          <p:nvPr/>
        </p:nvSpPr>
        <p:spPr>
          <a:xfrm>
            <a:off x="1043775" y="5594350"/>
            <a:ext cx="1501776" cy="762000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/>
              <a:t>Award Contract</a:t>
            </a:r>
            <a:endParaRPr lang="en-US" sz="1200" dirty="0"/>
          </a:p>
        </p:txBody>
      </p:sp>
      <p:sp>
        <p:nvSpPr>
          <p:cNvPr id="55" name="Flowchart: Process 54"/>
          <p:cNvSpPr/>
          <p:nvPr/>
        </p:nvSpPr>
        <p:spPr>
          <a:xfrm>
            <a:off x="2644775" y="3118992"/>
            <a:ext cx="1371599" cy="762000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/>
              <a:t>Award Contract</a:t>
            </a:r>
            <a:endParaRPr lang="en-US" sz="1200" dirty="0"/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7771167" y="2548996"/>
            <a:ext cx="1233" cy="15971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H="1">
            <a:off x="4155986" y="4670596"/>
            <a:ext cx="56354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>
            <a:off x="2133600" y="4670596"/>
            <a:ext cx="41195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1447800" y="5280598"/>
            <a:ext cx="1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038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133</Words>
  <Application>Microsoft Office PowerPoint</Application>
  <PresentationFormat>On-screen Show (4:3)</PresentationFormat>
  <Paragraphs>31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Tahoma</vt:lpstr>
      <vt:lpstr>Office Theme</vt:lpstr>
      <vt:lpstr>Overview of SEB Process (1 of 2)</vt:lpstr>
      <vt:lpstr>Overview of SEB Process (2 of 2)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SLPT Process</dc:title>
  <dc:creator>THOMAS, SUZAN PATRICIA (JSC-BB111)</dc:creator>
  <cp:lastModifiedBy>Mulholland, Carrie L. (JSC-BJ111)</cp:lastModifiedBy>
  <cp:revision>8</cp:revision>
  <dcterms:created xsi:type="dcterms:W3CDTF">2013-10-24T15:23:03Z</dcterms:created>
  <dcterms:modified xsi:type="dcterms:W3CDTF">2017-08-15T17:55:59Z</dcterms:modified>
</cp:coreProperties>
</file>