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>
      <p:cViewPr varScale="1">
        <p:scale>
          <a:sx n="86" d="100"/>
          <a:sy n="86" d="100"/>
        </p:scale>
        <p:origin x="12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32FF2-0660-4074-8816-BC2DFFAE567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1CB1B-2088-48B1-A809-61015E0AC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3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7EAE8BB-651B-4FAA-AAE9-04F2BCD9D0E8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4381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7EAE8BB-651B-4FAA-AAE9-04F2BCD9D0E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5612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7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0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1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9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3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9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7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3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8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F866-EAE4-4252-AFE9-099F8B6628A5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B80B-5D32-48B5-93ED-FBEBF7F31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5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3"/>
          <p:cNvSpPr>
            <a:spLocks noGrp="1"/>
          </p:cNvSpPr>
          <p:nvPr>
            <p:ph type="ctrTitle"/>
          </p:nvPr>
        </p:nvSpPr>
        <p:spPr>
          <a:xfrm>
            <a:off x="130178" y="300048"/>
            <a:ext cx="8535988" cy="685800"/>
          </a:xfrm>
        </p:spPr>
        <p:txBody>
          <a:bodyPr/>
          <a:lstStyle/>
          <a:p>
            <a:pPr algn="ctr"/>
            <a:r>
              <a:rPr lang="en-US" sz="3000" dirty="0" smtClean="0">
                <a:solidFill>
                  <a:srgbClr val="000000"/>
                </a:solidFill>
              </a:rPr>
              <a:t>Overview of SEB Process (1 of 2)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742124" y="1601548"/>
            <a:ext cx="1371600" cy="917437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Release Requirements Request for Information (RRFI)</a:t>
            </a:r>
            <a:endParaRPr lang="en-US" sz="1200" dirty="0"/>
          </a:p>
        </p:txBody>
      </p:sp>
      <p:sp>
        <p:nvSpPr>
          <p:cNvPr id="19" name="Flowchart: Process 18"/>
          <p:cNvSpPr/>
          <p:nvPr/>
        </p:nvSpPr>
        <p:spPr>
          <a:xfrm>
            <a:off x="6691576" y="3468878"/>
            <a:ext cx="1524000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Industry Day and One-on-one Meetings</a:t>
            </a:r>
            <a:endParaRPr lang="en-US" sz="1200" dirty="0"/>
          </a:p>
        </p:txBody>
      </p:sp>
      <p:sp>
        <p:nvSpPr>
          <p:cNvPr id="22" name="Flowchart: Process 21"/>
          <p:cNvSpPr/>
          <p:nvPr/>
        </p:nvSpPr>
        <p:spPr>
          <a:xfrm>
            <a:off x="2759074" y="3461146"/>
            <a:ext cx="1386797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Respond to Draft RFP Questions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115979" y="3808087"/>
            <a:ext cx="487098" cy="5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392466" y="4413290"/>
            <a:ext cx="1506" cy="615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EDBD8-4C9E-47A5-82D4-85C81FE1075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4710007" y="5223296"/>
            <a:ext cx="1444069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Receive Proposals</a:t>
            </a:r>
            <a:endParaRPr lang="en-US" sz="1200" dirty="0"/>
          </a:p>
        </p:txBody>
      </p:sp>
      <p:sp>
        <p:nvSpPr>
          <p:cNvPr id="35" name="Flowchart: Process 34"/>
          <p:cNvSpPr/>
          <p:nvPr/>
        </p:nvSpPr>
        <p:spPr>
          <a:xfrm>
            <a:off x="2728425" y="5257800"/>
            <a:ext cx="1410388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Respond to RFP Questions</a:t>
            </a:r>
            <a:endParaRPr lang="en-US" sz="1200" dirty="0"/>
          </a:p>
        </p:txBody>
      </p:sp>
      <p:sp>
        <p:nvSpPr>
          <p:cNvPr id="36" name="Oval 35"/>
          <p:cNvSpPr/>
          <p:nvPr/>
        </p:nvSpPr>
        <p:spPr>
          <a:xfrm>
            <a:off x="775287" y="5150092"/>
            <a:ext cx="1308392" cy="11144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Release Final RFP</a:t>
            </a:r>
            <a:endParaRPr lang="en-US" sz="1200" dirty="0"/>
          </a:p>
        </p:txBody>
      </p:sp>
      <p:sp>
        <p:nvSpPr>
          <p:cNvPr id="37" name="Flowchart: Process 36"/>
          <p:cNvSpPr/>
          <p:nvPr/>
        </p:nvSpPr>
        <p:spPr>
          <a:xfrm>
            <a:off x="739776" y="3461146"/>
            <a:ext cx="1371600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Pre-Proposal Conference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4672277" y="3246653"/>
            <a:ext cx="1371599" cy="11144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Release Draft RFP</a:t>
            </a:r>
            <a:endParaRPr lang="en-US" sz="1200" dirty="0"/>
          </a:p>
        </p:txBody>
      </p:sp>
      <p:sp>
        <p:nvSpPr>
          <p:cNvPr id="47" name="Flowchart: Process 46"/>
          <p:cNvSpPr/>
          <p:nvPr/>
        </p:nvSpPr>
        <p:spPr>
          <a:xfrm>
            <a:off x="6691576" y="1601549"/>
            <a:ext cx="1524000" cy="91743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Review RRFI Reponses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26374" y="5657324"/>
            <a:ext cx="416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Flowchart: Process 54"/>
          <p:cNvSpPr/>
          <p:nvPr/>
        </p:nvSpPr>
        <p:spPr>
          <a:xfrm>
            <a:off x="2759075" y="1590518"/>
            <a:ext cx="1371600" cy="93949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Sources Sought Synopsis</a:t>
            </a:r>
            <a:endParaRPr lang="en-US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282825" y="201707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Flowchart: Process 56"/>
          <p:cNvSpPr/>
          <p:nvPr/>
        </p:nvSpPr>
        <p:spPr>
          <a:xfrm>
            <a:off x="739776" y="1583552"/>
            <a:ext cx="1371600" cy="8996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NASA Business Forecast Published</a:t>
            </a:r>
            <a:endParaRPr lang="en-US" sz="12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244974" y="201707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212150" y="2017076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452070" y="2660110"/>
            <a:ext cx="1506" cy="706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165525" y="3798666"/>
            <a:ext cx="487098" cy="5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155611" y="3776215"/>
            <a:ext cx="487098" cy="5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212070" y="5650694"/>
            <a:ext cx="424680" cy="66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74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3"/>
          <p:cNvSpPr>
            <a:spLocks noGrp="1"/>
          </p:cNvSpPr>
          <p:nvPr>
            <p:ph type="ctrTitle"/>
          </p:nvPr>
        </p:nvSpPr>
        <p:spPr>
          <a:xfrm>
            <a:off x="130178" y="300048"/>
            <a:ext cx="8535988" cy="685800"/>
          </a:xfrm>
        </p:spPr>
        <p:txBody>
          <a:bodyPr/>
          <a:lstStyle/>
          <a:p>
            <a:pPr algn="ctr"/>
            <a:r>
              <a:rPr lang="en-US" sz="3000" dirty="0" smtClean="0">
                <a:solidFill>
                  <a:srgbClr val="000000"/>
                </a:solidFill>
              </a:rPr>
              <a:t>Overview of SEB Process (2 of 2)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762005" y="1437620"/>
            <a:ext cx="1501775" cy="93821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NFS 1815.305-70</a:t>
            </a:r>
          </a:p>
          <a:p>
            <a:pPr algn="ctr">
              <a:defRPr/>
            </a:pPr>
            <a:r>
              <a:rPr lang="en-US" sz="1200" dirty="0" smtClean="0"/>
              <a:t>Identification </a:t>
            </a:r>
            <a:r>
              <a:rPr lang="en-US" sz="1200" dirty="0"/>
              <a:t>of Unacceptable Proposals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644775" y="1437620"/>
            <a:ext cx="1371600" cy="93821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smtClean="0"/>
              <a:t>Evaluate </a:t>
            </a:r>
            <a:r>
              <a:rPr lang="en-US" sz="1200" dirty="0" smtClean="0"/>
              <a:t>Proposals</a:t>
            </a:r>
            <a:endParaRPr lang="en-US" sz="1200" dirty="0"/>
          </a:p>
        </p:txBody>
      </p:sp>
      <p:sp>
        <p:nvSpPr>
          <p:cNvPr id="8" name="Flowchart: Process 7"/>
          <p:cNvSpPr/>
          <p:nvPr/>
        </p:nvSpPr>
        <p:spPr>
          <a:xfrm>
            <a:off x="7085367" y="1427331"/>
            <a:ext cx="1371600" cy="958789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Competitive Range: Present to SSA for Decision on Who is in Competitive Range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7106082" y="4300730"/>
            <a:ext cx="1371600" cy="890587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Hold Discussions w/ Offerors in </a:t>
            </a:r>
            <a:r>
              <a:rPr lang="en-US" sz="1200" dirty="0" smtClean="0"/>
              <a:t>Competitive Range and Conduct Pre-Award Debriefings</a:t>
            </a:r>
            <a:endParaRPr lang="en-US" sz="1200" dirty="0"/>
          </a:p>
        </p:txBody>
      </p: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2263780" y="1906727"/>
            <a:ext cx="38099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  <a:endCxn id="16" idx="1"/>
          </p:cNvCxnSpPr>
          <p:nvPr/>
        </p:nvCxnSpPr>
        <p:spPr>
          <a:xfrm>
            <a:off x="4016375" y="1906727"/>
            <a:ext cx="421382" cy="151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4437757" y="1370094"/>
            <a:ext cx="1981200" cy="1103608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Award </a:t>
            </a:r>
            <a:r>
              <a:rPr lang="en-US" sz="1200" b="1" u="sng" dirty="0"/>
              <a:t>or</a:t>
            </a:r>
            <a:r>
              <a:rPr lang="en-US" sz="1200" dirty="0"/>
              <a:t> </a:t>
            </a:r>
            <a:r>
              <a:rPr lang="en-US" sz="1200" dirty="0" smtClean="0"/>
              <a:t>Competitive </a:t>
            </a:r>
            <a:r>
              <a:rPr lang="en-US" sz="1200" dirty="0"/>
              <a:t>Range</a:t>
            </a:r>
          </a:p>
        </p:txBody>
      </p:sp>
      <p:sp>
        <p:nvSpPr>
          <p:cNvPr id="18" name="Oval 17"/>
          <p:cNvSpPr/>
          <p:nvPr/>
        </p:nvSpPr>
        <p:spPr>
          <a:xfrm>
            <a:off x="4628257" y="3031706"/>
            <a:ext cx="1600200" cy="11144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Present </a:t>
            </a:r>
            <a:r>
              <a:rPr lang="en-US" sz="1200" dirty="0"/>
              <a:t>Findings to SSA for Selection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2687161" y="4257664"/>
            <a:ext cx="1371600" cy="917749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Final Proposals Received &amp; </a:t>
            </a:r>
          </a:p>
          <a:p>
            <a:pPr algn="ctr">
              <a:defRPr/>
            </a:pPr>
            <a:r>
              <a:rPr lang="en-US" sz="1200" dirty="0" smtClean="0"/>
              <a:t>Re-evaluated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058761" y="3499992"/>
            <a:ext cx="465135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418957" y="4670596"/>
            <a:ext cx="5724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9711" y="4195413"/>
            <a:ext cx="1552051" cy="98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Present </a:t>
            </a:r>
            <a:r>
              <a:rPr lang="en-US" sz="1200" dirty="0"/>
              <a:t>Findings to SSA for Selection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EDBD8-4C9E-47A5-82D4-85C81FE107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801460" y="5934503"/>
            <a:ext cx="5715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Flowchart: Process 33"/>
          <p:cNvSpPr/>
          <p:nvPr/>
        </p:nvSpPr>
        <p:spPr>
          <a:xfrm>
            <a:off x="3722690" y="5553503"/>
            <a:ext cx="1371600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Hold </a:t>
            </a:r>
            <a:r>
              <a:rPr lang="en-US" sz="1200" dirty="0" smtClean="0"/>
              <a:t>Post-Award Debriefings</a:t>
            </a:r>
            <a:endParaRPr lang="en-US" sz="12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428357" y="2617981"/>
            <a:ext cx="4007" cy="3715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484445" y="1917659"/>
            <a:ext cx="53543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3" name="Flowchart: Process 52"/>
          <p:cNvSpPr/>
          <p:nvPr/>
        </p:nvSpPr>
        <p:spPr>
          <a:xfrm>
            <a:off x="4843202" y="4291012"/>
            <a:ext cx="1371600" cy="900305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Request Final Proposal Revisions (FPR)</a:t>
            </a:r>
            <a:endParaRPr lang="en-US" sz="1200" dirty="0"/>
          </a:p>
        </p:txBody>
      </p:sp>
      <p:sp>
        <p:nvSpPr>
          <p:cNvPr id="54" name="Flowchart: Process 53"/>
          <p:cNvSpPr/>
          <p:nvPr/>
        </p:nvSpPr>
        <p:spPr>
          <a:xfrm>
            <a:off x="1043775" y="5594350"/>
            <a:ext cx="1501776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Award Contract</a:t>
            </a:r>
            <a:endParaRPr lang="en-US" sz="1200" dirty="0"/>
          </a:p>
        </p:txBody>
      </p:sp>
      <p:sp>
        <p:nvSpPr>
          <p:cNvPr id="55" name="Flowchart: Process 54"/>
          <p:cNvSpPr/>
          <p:nvPr/>
        </p:nvSpPr>
        <p:spPr>
          <a:xfrm>
            <a:off x="2644775" y="3118992"/>
            <a:ext cx="1371599" cy="76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/>
              <a:t>Award Contract</a:t>
            </a:r>
            <a:endParaRPr lang="en-US" sz="12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771167" y="2548996"/>
            <a:ext cx="1233" cy="15971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4155986" y="4670596"/>
            <a:ext cx="5635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2133600" y="4670596"/>
            <a:ext cx="41195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447800" y="5280598"/>
            <a:ext cx="1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03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133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Overview of SEB Process (1 of 2)</vt:lpstr>
      <vt:lpstr>Overview of SEB Process (2 of 2)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SLPT Process</dc:title>
  <dc:creator>THOMAS, SUZAN PATRICIA (JSC-BB111)</dc:creator>
  <cp:lastModifiedBy>Mulholland, Carrie L. (JSC-BJ111)</cp:lastModifiedBy>
  <cp:revision>8</cp:revision>
  <dcterms:created xsi:type="dcterms:W3CDTF">2013-10-24T15:23:03Z</dcterms:created>
  <dcterms:modified xsi:type="dcterms:W3CDTF">2017-08-15T17:55:59Z</dcterms:modified>
</cp:coreProperties>
</file>