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 autoCompressPictures="0">
  <p:sldMasterIdLst>
    <p:sldMasterId id="2147484129" r:id="rId1"/>
  </p:sldMasterIdLst>
  <p:notesMasterIdLst>
    <p:notesMasterId r:id="rId3"/>
  </p:notesMasterIdLst>
  <p:handoutMasterIdLst>
    <p:handoutMasterId r:id="rId4"/>
  </p:handoutMasterIdLst>
  <p:sldIdLst>
    <p:sldId id="361" r:id="rId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0000FF"/>
    <a:srgbClr val="008000"/>
    <a:srgbClr val="015496"/>
    <a:srgbClr val="E1EFFF"/>
    <a:srgbClr val="D0EFFF"/>
    <a:srgbClr val="82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73197" autoAdjust="0"/>
  </p:normalViewPr>
  <p:slideViewPr>
    <p:cSldViewPr>
      <p:cViewPr varScale="1">
        <p:scale>
          <a:sx n="87" d="100"/>
          <a:sy n="87" d="100"/>
        </p:scale>
        <p:origin x="32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38475" cy="462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971926" y="0"/>
            <a:ext cx="3038475" cy="462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1" y="8773957"/>
            <a:ext cx="3038475" cy="462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971926" y="8773957"/>
            <a:ext cx="3038475" cy="462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C9C469-B8A4-4EE2-8AB5-1EEBF6ABA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530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38475" cy="462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/>
          </p:cNvSpPr>
          <p:nvPr>
            <p:ph type="dt" idx="1"/>
          </p:nvPr>
        </p:nvSpPr>
        <p:spPr bwMode="auto">
          <a:xfrm>
            <a:off x="3971926" y="0"/>
            <a:ext cx="3038475" cy="462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35039" y="4387767"/>
            <a:ext cx="5140325" cy="41559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1" y="8773957"/>
            <a:ext cx="3038475" cy="462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971926" y="8773957"/>
            <a:ext cx="3038475" cy="462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8F7D58-B430-459F-9849-8568E5A6C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6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Submit document in </a:t>
            </a:r>
            <a:r>
              <a:rPr lang="en-US" b="1" dirty="0"/>
              <a:t>Power</a:t>
            </a:r>
            <a:r>
              <a:rPr lang="en-US" b="1" baseline="0" dirty="0"/>
              <a:t> Point </a:t>
            </a:r>
            <a:r>
              <a:rPr lang="en-US" b="1" dirty="0"/>
              <a:t>format </a:t>
            </a:r>
            <a:r>
              <a:rPr lang="en-US" b="1" dirty="0">
                <a:highlight>
                  <a:srgbClr val="FFFF00"/>
                </a:highlight>
              </a:rPr>
              <a:t>AND</a:t>
            </a:r>
            <a:r>
              <a:rPr lang="en-US" b="1" dirty="0"/>
              <a:t> PDF format </a:t>
            </a:r>
            <a:r>
              <a:rPr lang="en-US" dirty="0"/>
              <a:t>as part of the FY23 ARIA</a:t>
            </a:r>
            <a:r>
              <a:rPr lang="en-US" baseline="0" dirty="0"/>
              <a:t> Proposal Packet </a:t>
            </a:r>
            <a:r>
              <a:rPr lang="en-US" dirty="0"/>
              <a:t>to </a:t>
            </a:r>
            <a:r>
              <a:rPr lang="en-US" dirty="0" err="1"/>
              <a:t>arc-ocs@mail.nasa.gov</a:t>
            </a:r>
            <a:r>
              <a:rPr lang="en-US" dirty="0"/>
              <a:t> and to jacob.cohen-1@nasa.gov with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-112" charset="0"/>
                <a:ea typeface="MS PGothic" pitchFamily="34" charset="-128"/>
                <a:cs typeface="MS PGothic" charset="0"/>
              </a:rPr>
              <a:t>“PI Last Name FY23 ARIA Submission</a:t>
            </a:r>
            <a:r>
              <a:rPr lang="en-US" dirty="0">
                <a:effectLst/>
              </a:rPr>
              <a:t> </a:t>
            </a:r>
            <a:r>
              <a:rPr lang="en-US" dirty="0"/>
              <a:t>” in the subject line.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Submission</a:t>
            </a:r>
            <a:r>
              <a:rPr lang="en-US" baseline="0" dirty="0"/>
              <a:t> must be accompanied by the complete proposal package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Proposal packets are due by 5:00 p.m. (PDT) </a:t>
            </a:r>
            <a:r>
              <a:rPr lang="en-US" baseline="0" dirty="0">
                <a:solidFill>
                  <a:srgbClr val="FF0000"/>
                </a:solidFill>
                <a:highlight>
                  <a:srgbClr val="FFFF00"/>
                </a:highlight>
              </a:rPr>
              <a:t>October 14, 2022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F7D58-B430-459F-9849-8568E5A6C61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6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3AC92-033D-B04B-B345-3A08E8AFB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2937"/>
            <a:ext cx="9144002" cy="898288"/>
          </a:xfrm>
          <a:prstGeom prst="rect">
            <a:avLst/>
          </a:prstGeom>
        </p:spPr>
      </p:pic>
      <p:pic>
        <p:nvPicPr>
          <p:cNvPr id="6" name="Picture 5" descr="niw_print1500x1247ppi.png">
            <a:extLst>
              <a:ext uri="{FF2B5EF4-FFF2-40B4-BE49-F238E27FC236}">
                <a16:creationId xmlns:a16="http://schemas.microsoft.com/office/drawing/2014/main" id="{E71CD298-0BC8-594C-B8E8-A56ECA54F9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594" y="0"/>
            <a:ext cx="351406" cy="2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5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PbarV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7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PbarV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40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PPbarV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56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PPbarV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70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PPbarV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72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PbarV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31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PbarV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1524000"/>
            <a:ext cx="19431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524000"/>
            <a:ext cx="56769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62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438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492500" y="6588125"/>
            <a:ext cx="5600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1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aramond" charset="0"/>
              </a:rPr>
              <a:t>Administratively Controlled Information</a:t>
            </a:r>
            <a:endParaRPr lang="en-US" altLang="en-US" sz="1000">
              <a:solidFill>
                <a:schemeClr val="accent2"/>
              </a:solidFill>
              <a:latin typeface="AGaramond" charset="0"/>
            </a:endParaRPr>
          </a:p>
        </p:txBody>
      </p:sp>
      <p:pic>
        <p:nvPicPr>
          <p:cNvPr id="1029" name="Picture 9" descr="Brighter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1300" b="1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3520857"/>
            <a:ext cx="4495800" cy="29238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  <a:latin typeface="Times New Roman"/>
                <a:cs typeface="Times New Roman"/>
              </a:rPr>
              <a:t>Proposed Research/Approach:</a:t>
            </a: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r>
              <a:rPr lang="en-US" u="sng" dirty="0">
                <a:solidFill>
                  <a:srgbClr val="008000"/>
                </a:solidFill>
                <a:latin typeface="Times New Roman"/>
                <a:cs typeface="Times New Roman"/>
              </a:rPr>
              <a:t>Procurement Requested: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569019"/>
            <a:ext cx="4495800" cy="4431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  <a:latin typeface="Times New Roman"/>
                <a:cs typeface="Times New Roman"/>
              </a:rPr>
              <a:t>Research Product /Deliverables:</a:t>
            </a:r>
          </a:p>
          <a:p>
            <a:endParaRPr lang="en-US" sz="1200" b="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r>
              <a:rPr lang="en-US" u="sng" dirty="0">
                <a:solidFill>
                  <a:srgbClr val="008000"/>
                </a:solidFill>
                <a:latin typeface="Times New Roman"/>
                <a:cs typeface="Times New Roman"/>
              </a:rPr>
              <a:t>Relevance and Value to Ames and NASA:</a:t>
            </a: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u="sng" dirty="0">
                <a:solidFill>
                  <a:srgbClr val="008000"/>
                </a:solidFill>
                <a:latin typeface="Times New Roman"/>
                <a:cs typeface="Times New Roman"/>
              </a:rPr>
              <a:t>Future Prospects:</a:t>
            </a: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  <a:p>
            <a:endParaRPr lang="en-US" sz="1200" b="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914400"/>
            <a:ext cx="4495800" cy="23391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  <a:latin typeface="Times New Roman"/>
                <a:cs typeface="Times New Roman"/>
              </a:rPr>
              <a:t>Specific Aims/ Objective:</a:t>
            </a: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200" b="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4572000" y="914400"/>
            <a:ext cx="0" cy="55467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0" y="3505200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914400"/>
            <a:ext cx="4495800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u="sng" dirty="0">
                <a:solidFill>
                  <a:srgbClr val="008000"/>
                </a:solidFill>
                <a:latin typeface="Times New Roman"/>
                <a:cs typeface="Times New Roman"/>
              </a:rPr>
              <a:t>Image / Picture with Caption</a:t>
            </a:r>
          </a:p>
          <a:p>
            <a:endParaRPr lang="en-US" sz="1000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000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000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1000" dirty="0">
                <a:solidFill>
                  <a:schemeClr val="accent6"/>
                </a:solidFill>
                <a:highlight>
                  <a:srgbClr val="FFFF00"/>
                </a:highlight>
              </a:rPr>
              <a:t>DELETE THIS PRIOR TO SUBMISSION: Do not change font size, style, or margins provided in this template.</a:t>
            </a:r>
          </a:p>
          <a:p>
            <a:endParaRPr lang="en-US" sz="1000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000" u="sng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US" sz="1000" u="sng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200" y="6461125"/>
            <a:ext cx="8991600" cy="337015"/>
          </a:xfrm>
          <a:prstGeom prst="rect">
            <a:avLst/>
          </a:prstGeom>
          <a:solidFill>
            <a:srgbClr val="D0EFFF"/>
          </a:solidFill>
          <a:ln w="31750">
            <a:solidFill>
              <a:srgbClr val="333333"/>
            </a:solidFill>
            <a:miter lim="800000"/>
            <a:headEnd/>
            <a:tailEnd/>
          </a:ln>
        </p:spPr>
        <p:txBody>
          <a:bodyPr wrap="square" lIns="274320" tIns="100584" rIns="274320" bIns="73152" anchor="b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en-US" sz="1200" b="1" dirty="0">
                <a:solidFill>
                  <a:srgbClr val="000080"/>
                </a:solidFill>
                <a:latin typeface="Times New Roman"/>
                <a:cs typeface="Times New Roman"/>
              </a:rPr>
              <a:t>A sentence stating how this research is </a:t>
            </a:r>
            <a:r>
              <a:rPr lang="en-US" altLang="en-US" sz="1200" dirty="0">
                <a:solidFill>
                  <a:srgbClr val="000080"/>
                </a:solidFill>
                <a:latin typeface="Times New Roman"/>
                <a:cs typeface="Times New Roman"/>
              </a:rPr>
              <a:t>an innovation to the current state of the art</a:t>
            </a:r>
            <a:endParaRPr lang="en-US" altLang="en-US" sz="1200" b="1" dirty="0"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162">
            <a:extLst>
              <a:ext uri="{FF2B5EF4-FFF2-40B4-BE49-F238E27FC236}">
                <a16:creationId xmlns:a16="http://schemas.microsoft.com/office/drawing/2014/main" id="{85171746-EC66-BC47-BE6D-7E9D2889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73" y="215566"/>
            <a:ext cx="1954427" cy="483611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996238" algn="r"/>
              </a:tabLst>
              <a:defRPr sz="3200" b="0">
                <a:solidFill>
                  <a:schemeClr val="bg1"/>
                </a:solidFill>
                <a:latin typeface="Arial Narrow"/>
                <a:ea typeface="MS PGothic" pitchFamily="34" charset="-128"/>
                <a:cs typeface="Arial Narrow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9pPr>
          </a:lstStyle>
          <a:p>
            <a:r>
              <a:rPr lang="en-US" kern="0" dirty="0"/>
              <a:t>FY23 ARIA: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F1AFA5-20C9-5F41-A1AB-AE897BB828F7}"/>
              </a:ext>
            </a:extLst>
          </p:cNvPr>
          <p:cNvSpPr txBox="1">
            <a:spLocks/>
          </p:cNvSpPr>
          <p:nvPr/>
        </p:nvSpPr>
        <p:spPr>
          <a:xfrm>
            <a:off x="7391408" y="76200"/>
            <a:ext cx="1523992" cy="68580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  <p:txBody>
          <a:bodyPr anchor="b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bg1"/>
                </a:solidFill>
                <a:latin typeface="Arial Narrow"/>
                <a:ea typeface="ヒラギノ角ゴ Pro W3" charset="-128"/>
                <a:cs typeface="Arial Narrow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en-US" sz="1100" dirty="0"/>
              <a:t>PI Name</a:t>
            </a:r>
          </a:p>
          <a:p>
            <a:r>
              <a:rPr lang="en-US" sz="1100" dirty="0">
                <a:latin typeface="Calibri" panose="020F0502020204030204" pitchFamily="34" charset="0"/>
              </a:rPr>
              <a:t>PI email</a:t>
            </a:r>
          </a:p>
          <a:p>
            <a:r>
              <a:rPr lang="en-US" sz="1100" dirty="0">
                <a:latin typeface="Calibri" panose="020F0502020204030204" pitchFamily="34" charset="0"/>
              </a:rPr>
              <a:t>PI Phone number</a:t>
            </a:r>
            <a:endParaRPr lang="en-US" sz="1100" dirty="0"/>
          </a:p>
        </p:txBody>
      </p:sp>
      <p:sp>
        <p:nvSpPr>
          <p:cNvPr id="17" name="Rectangle 162">
            <a:extLst>
              <a:ext uri="{FF2B5EF4-FFF2-40B4-BE49-F238E27FC236}">
                <a16:creationId xmlns:a16="http://schemas.microsoft.com/office/drawing/2014/main" id="{D379CCB6-9433-6B4C-BC49-E069D514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5565"/>
            <a:ext cx="5410200" cy="483611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996238" algn="r"/>
              </a:tabLst>
              <a:defRPr sz="3200" b="0">
                <a:solidFill>
                  <a:schemeClr val="bg1"/>
                </a:solidFill>
                <a:latin typeface="Arial Narrow"/>
                <a:ea typeface="MS PGothic" pitchFamily="34" charset="-128"/>
                <a:cs typeface="Arial Narrow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  <a:ea typeface="MS PGothic" pitchFamily="34" charset="-128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333399"/>
                </a:solidFill>
                <a:latin typeface="Helvetica" charset="0"/>
              </a:defRPr>
            </a:lvl9pPr>
          </a:lstStyle>
          <a:p>
            <a:r>
              <a:rPr lang="en-US" kern="0" dirty="0"/>
              <a:t>Proposal Title</a:t>
            </a:r>
          </a:p>
        </p:txBody>
      </p:sp>
    </p:spTree>
    <p:extLst>
      <p:ext uri="{BB962C8B-B14F-4D97-AF65-F5344CB8AC3E}">
        <p14:creationId xmlns:p14="http://schemas.microsoft.com/office/powerpoint/2010/main" val="687920085"/>
      </p:ext>
    </p:extLst>
  </p:cSld>
  <p:clrMapOvr>
    <a:masterClrMapping/>
  </p:clrMapOvr>
</p:sld>
</file>

<file path=ppt/theme/theme1.xml><?xml version="1.0" encoding="utf-8"?>
<a:theme xmlns:a="http://schemas.openxmlformats.org/drawingml/2006/main" name="RPMA1.pp">
  <a:themeElements>
    <a:clrScheme name="RPMA1.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PMA1.pp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RPMA1.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PMA1.p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12726</TotalTime>
  <Pages>0</Pages>
  <Words>160</Words>
  <Characters>0</Characters>
  <Application>Microsoft Macintosh PowerPoint</Application>
  <PresentationFormat>On-screen Show (4:3)</PresentationFormat>
  <Lines>0</Lines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AGaramond</vt:lpstr>
      <vt:lpstr>Arial</vt:lpstr>
      <vt:lpstr>Arial Narrow</vt:lpstr>
      <vt:lpstr>Calibri</vt:lpstr>
      <vt:lpstr>Helvetica</vt:lpstr>
      <vt:lpstr>Times</vt:lpstr>
      <vt:lpstr>Times New Roman</vt:lpstr>
      <vt:lpstr>RPMA1.pp</vt:lpstr>
      <vt:lpstr>PowerPoint Presentation</vt:lpstr>
    </vt:vector>
  </TitlesOfParts>
  <Company>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ARC</dc:creator>
  <cp:lastModifiedBy>NASA Ames OCS</cp:lastModifiedBy>
  <cp:revision>704</cp:revision>
  <cp:lastPrinted>2015-05-20T17:24:18Z</cp:lastPrinted>
  <dcterms:created xsi:type="dcterms:W3CDTF">2010-03-29T17:18:44Z</dcterms:created>
  <dcterms:modified xsi:type="dcterms:W3CDTF">2022-08-17T16:07:54Z</dcterms:modified>
</cp:coreProperties>
</file>